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24.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78" r:id="rId3"/>
  </p:sldMasterIdLst>
  <p:notesMasterIdLst>
    <p:notesMasterId r:id="rId28"/>
  </p:notesMasterIdLst>
  <p:sldIdLst>
    <p:sldId id="256" r:id="rId4"/>
    <p:sldId id="275" r:id="rId5"/>
    <p:sldId id="281" r:id="rId6"/>
    <p:sldId id="259" r:id="rId7"/>
    <p:sldId id="260" r:id="rId8"/>
    <p:sldId id="261" r:id="rId9"/>
    <p:sldId id="262" r:id="rId10"/>
    <p:sldId id="263" r:id="rId11"/>
    <p:sldId id="264" r:id="rId12"/>
    <p:sldId id="285" r:id="rId13"/>
    <p:sldId id="265" r:id="rId14"/>
    <p:sldId id="266" r:id="rId15"/>
    <p:sldId id="267" r:id="rId16"/>
    <p:sldId id="268" r:id="rId17"/>
    <p:sldId id="269" r:id="rId18"/>
    <p:sldId id="270" r:id="rId19"/>
    <p:sldId id="271" r:id="rId20"/>
    <p:sldId id="272" r:id="rId21"/>
    <p:sldId id="273" r:id="rId22"/>
    <p:sldId id="274" r:id="rId23"/>
    <p:sldId id="282" r:id="rId24"/>
    <p:sldId id="278" r:id="rId25"/>
    <p:sldId id="284" r:id="rId26"/>
    <p:sldId id="283" r:id="rId27"/>
  </p:sldIdLst>
  <p:sldSz cx="9144000" cy="6858000" type="screen4x3"/>
  <p:notesSz cx="9283700" cy="6985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080" autoAdjust="0"/>
  </p:normalViewPr>
  <p:slideViewPr>
    <p:cSldViewPr>
      <p:cViewPr varScale="1">
        <p:scale>
          <a:sx n="51" d="100"/>
          <a:sy n="51" d="100"/>
        </p:scale>
        <p:origin x="-2362" y="-77"/>
      </p:cViewPr>
      <p:guideLst>
        <p:guide orient="horz" pos="2160"/>
        <p:guide pos="2880"/>
      </p:guideLst>
    </p:cSldViewPr>
  </p:slideViewPr>
  <p:notesTextViewPr>
    <p:cViewPr>
      <p:scale>
        <a:sx n="1" d="1"/>
        <a:sy n="1" d="1"/>
      </p:scale>
      <p:origin x="0" y="0"/>
    </p:cViewPr>
  </p:notesTextViewPr>
  <p:sorterViewPr>
    <p:cViewPr>
      <p:scale>
        <a:sx n="80" d="100"/>
        <a:sy n="80" d="100"/>
      </p:scale>
      <p:origin x="0" y="2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customXml" Target="../customXml/item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2936" cy="349250"/>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5258615" y="0"/>
            <a:ext cx="4022936" cy="349250"/>
          </a:xfrm>
          <a:prstGeom prst="rect">
            <a:avLst/>
          </a:prstGeom>
        </p:spPr>
        <p:txBody>
          <a:bodyPr vert="horz" lIns="92958" tIns="46479" rIns="92958" bIns="46479" rtlCol="0"/>
          <a:lstStyle>
            <a:lvl1pPr algn="r">
              <a:defRPr sz="1200"/>
            </a:lvl1pPr>
          </a:lstStyle>
          <a:p>
            <a:fld id="{FC665229-F3EE-47C4-A4F3-BC299E1E0159}" type="datetimeFigureOut">
              <a:rPr lang="en-US" smtClean="0"/>
              <a:t>11/13/2014</a:t>
            </a:fld>
            <a:endParaRPr lang="en-US"/>
          </a:p>
        </p:txBody>
      </p:sp>
      <p:sp>
        <p:nvSpPr>
          <p:cNvPr id="4" name="Slide Image Placeholder 3"/>
          <p:cNvSpPr>
            <a:spLocks noGrp="1" noRot="1" noChangeAspect="1"/>
          </p:cNvSpPr>
          <p:nvPr>
            <p:ph type="sldImg" idx="2"/>
          </p:nvPr>
        </p:nvSpPr>
        <p:spPr>
          <a:xfrm>
            <a:off x="2895600" y="523875"/>
            <a:ext cx="3492500" cy="261937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928370" y="3317876"/>
            <a:ext cx="7426960" cy="3143250"/>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34538"/>
            <a:ext cx="4022936" cy="349250"/>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5258615" y="6634538"/>
            <a:ext cx="4022936" cy="349250"/>
          </a:xfrm>
          <a:prstGeom prst="rect">
            <a:avLst/>
          </a:prstGeom>
        </p:spPr>
        <p:txBody>
          <a:bodyPr vert="horz" lIns="92958" tIns="46479" rIns="92958" bIns="46479" rtlCol="0" anchor="b"/>
          <a:lstStyle>
            <a:lvl1pPr algn="r">
              <a:defRPr sz="1200"/>
            </a:lvl1pPr>
          </a:lstStyle>
          <a:p>
            <a:fld id="{63940846-3705-4133-8C24-121DC1DD6F75}" type="slidenum">
              <a:rPr lang="en-US" smtClean="0"/>
              <a:t>‹#›</a:t>
            </a:fld>
            <a:endParaRPr lang="en-US"/>
          </a:p>
        </p:txBody>
      </p:sp>
    </p:spTree>
    <p:extLst>
      <p:ext uri="{BB962C8B-B14F-4D97-AF65-F5344CB8AC3E}">
        <p14:creationId xmlns:p14="http://schemas.microsoft.com/office/powerpoint/2010/main" val="1107628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Managing wildlife during an FAD outbreak is critical to controlling the spread of the disease agent. Developing a good management plan for wildlife as well as vector control can improve the effectiveness of FAD control and eradication measures. This presentation is guidance only, and does not provide prescriptive procedures. [This information was derived from the Foreign Animal Disease Preparedness and Response (</a:t>
            </a:r>
            <a:r>
              <a:rPr lang="en-US" i="1" dirty="0" smtClean="0"/>
              <a:t>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pPr defTabSz="929579">
              <a:defRPr/>
            </a:pPr>
            <a:endParaRPr lang="en-US" dirty="0" smtClean="0"/>
          </a:p>
          <a:p>
            <a:pPr defTabSz="929579">
              <a:defRPr/>
            </a:pPr>
            <a:endParaRPr lang="en-US" dirty="0" smtClean="0"/>
          </a:p>
        </p:txBody>
      </p:sp>
      <p:sp>
        <p:nvSpPr>
          <p:cNvPr id="4" name="Slide Number Placeholder 3"/>
          <p:cNvSpPr>
            <a:spLocks noGrp="1"/>
          </p:cNvSpPr>
          <p:nvPr>
            <p:ph type="sldNum" sz="quarter" idx="10"/>
          </p:nvPr>
        </p:nvSpPr>
        <p:spPr/>
        <p:txBody>
          <a:bodyPr/>
          <a:lstStyle/>
          <a:p>
            <a:fld id="{63940846-3705-4133-8C24-121DC1DD6F75}" type="slidenum">
              <a:rPr lang="en-US" smtClean="0"/>
              <a:t>1</a:t>
            </a:fld>
            <a:endParaRPr lang="en-US"/>
          </a:p>
        </p:txBody>
      </p:sp>
    </p:spTree>
    <p:extLst>
      <p:ext uri="{BB962C8B-B14F-4D97-AF65-F5344CB8AC3E}">
        <p14:creationId xmlns:p14="http://schemas.microsoft.com/office/powerpoint/2010/main" val="1402839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a:t>
            </a:r>
            <a:r>
              <a:rPr lang="en-US" baseline="0" dirty="0" smtClean="0"/>
              <a:t> on this slide is an extension of the one on the previous slide that discusses vector-borne diseases.</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10</a:t>
            </a:fld>
            <a:endParaRPr lang="en-US"/>
          </a:p>
        </p:txBody>
      </p:sp>
    </p:spTree>
    <p:extLst>
      <p:ext uri="{BB962C8B-B14F-4D97-AF65-F5344CB8AC3E}">
        <p14:creationId xmlns:p14="http://schemas.microsoft.com/office/powerpoint/2010/main" val="2290028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United States, vector control is primarily left to the discretion of county or municipal governments; public health departments typically take the lead on vector control issues affecting human health. In an FAD outbreak involving arthropod vectors, APHIS will coordinate and collaborate with these agencies and entities to implement vector control strategies. Personnel with appropriate skills and experience in vector control are likely to be incorporated. Pesticides used in the United States to control arthropod vectors are registered and licensed through the Environmental Protection Agency (EPA) under its authority from the Federal Insecticide, Fungicide, and Rodenticide Act (also known as FIFRA). States may also register or license pesticide products. In vector-borne FAD incidents, which also involve public health (especially mosquito-borne diseases), APHIS will collaborate with the Centers for Disease Control and Prevention who works closely with State and local health departments.</a:t>
            </a:r>
          </a:p>
        </p:txBody>
      </p:sp>
      <p:sp>
        <p:nvSpPr>
          <p:cNvPr id="4" name="Slide Number Placeholder 3"/>
          <p:cNvSpPr>
            <a:spLocks noGrp="1"/>
          </p:cNvSpPr>
          <p:nvPr>
            <p:ph type="sldNum" sz="quarter" idx="10"/>
          </p:nvPr>
        </p:nvSpPr>
        <p:spPr/>
        <p:txBody>
          <a:bodyPr/>
          <a:lstStyle/>
          <a:p>
            <a:fld id="{63940846-3705-4133-8C24-121DC1DD6F75}" type="slidenum">
              <a:rPr lang="en-US" smtClean="0"/>
              <a:t>11</a:t>
            </a:fld>
            <a:endParaRPr lang="en-US"/>
          </a:p>
        </p:txBody>
      </p:sp>
    </p:spTree>
    <p:extLst>
      <p:ext uri="{BB962C8B-B14F-4D97-AF65-F5344CB8AC3E}">
        <p14:creationId xmlns:p14="http://schemas.microsoft.com/office/powerpoint/2010/main" val="447265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Vector control focuses on measures to prevent or eliminate vector populations and begins with an understanding of the arthropod’s life cycle as well as the vector-pathogen-host relationship. Arthropod life stages (e.g., egg, larvae, pupae, adult) vary and the control approach for one species may not work for another. Additionally, different control measures may be needed to target a particular life stage of the vector for greater effectiveness. Understanding the vector life cycle can aid in better design of vector management and control programs. Controlling the egg and larval stages is generally more efficient than controlling adults. Vector control measures generally focus on four measures: habitat reduction, minimizing contact, chemical control, and biological control. Personnel with the appropriate skills and experience in vector control issues would be integrated into the Incident Command structure for an FAD response effort in domestic livestock.</a:t>
            </a:r>
          </a:p>
        </p:txBody>
      </p:sp>
      <p:sp>
        <p:nvSpPr>
          <p:cNvPr id="4" name="Slide Number Placeholder 3"/>
          <p:cNvSpPr>
            <a:spLocks noGrp="1"/>
          </p:cNvSpPr>
          <p:nvPr>
            <p:ph type="sldNum" sz="quarter" idx="10"/>
          </p:nvPr>
        </p:nvSpPr>
        <p:spPr/>
        <p:txBody>
          <a:bodyPr/>
          <a:lstStyle/>
          <a:p>
            <a:fld id="{63940846-3705-4133-8C24-121DC1DD6F75}" type="slidenum">
              <a:rPr lang="en-US" smtClean="0"/>
              <a:t>12</a:t>
            </a:fld>
            <a:endParaRPr lang="en-US"/>
          </a:p>
        </p:txBody>
      </p:sp>
    </p:spTree>
    <p:extLst>
      <p:ext uri="{BB962C8B-B14F-4D97-AF65-F5344CB8AC3E}">
        <p14:creationId xmlns:p14="http://schemas.microsoft.com/office/powerpoint/2010/main" val="1527989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Vector control, in an effort to reduce the spread of a vector-borne FAD, may involve one or more of these four methods.</a:t>
            </a:r>
          </a:p>
          <a:p>
            <a:r>
              <a:rPr lang="en-US" b="1" dirty="0"/>
              <a:t>Habitat Reduction</a:t>
            </a:r>
            <a:r>
              <a:rPr lang="en-US" dirty="0"/>
              <a:t>: disrupting, eliminating or reducing specific conditions required by the vector to breed or develop can reduce population growth. Examples include minimizing stagnant water, agitating water sources, mowing vegetation, or disposing of manure or organic material.</a:t>
            </a:r>
          </a:p>
          <a:p>
            <a:r>
              <a:rPr lang="en-US" b="1" dirty="0"/>
              <a:t>Minimizing Contact: </a:t>
            </a:r>
            <a:r>
              <a:rPr lang="en-US" dirty="0"/>
              <a:t>limiting animal exposure to arthropod vectors or their habitats can reduce infection risks. Excluding access of livestock (or wildlife) to vector habitat areas or avoiding exposure during peak vector activity times are examples.</a:t>
            </a:r>
          </a:p>
          <a:p>
            <a:r>
              <a:rPr lang="en-US" b="1" dirty="0"/>
              <a:t>Chemical Control: </a:t>
            </a:r>
            <a:r>
              <a:rPr lang="en-US" dirty="0"/>
              <a:t>insecticides and chemicals may be some important (although least efficient) methods of vector control. Most often used as supplemental measures, some products are used in vector habitat areas, while others may be applied directly to animals. Additionally, insect growth </a:t>
            </a:r>
            <a:r>
              <a:rPr lang="en-US" dirty="0" smtClean="0"/>
              <a:t>regulators </a:t>
            </a:r>
            <a:r>
              <a:rPr lang="en-US" dirty="0"/>
              <a:t>can be feed additives used to disrupt the life cycle of some vectors by making manure inhospitable to larval development. </a:t>
            </a:r>
            <a:r>
              <a:rPr lang="en-US" dirty="0" smtClean="0"/>
              <a:t>Proper </a:t>
            </a:r>
            <a:r>
              <a:rPr lang="en-US" dirty="0"/>
              <a:t>precautions must be used when handling or applying </a:t>
            </a:r>
            <a:r>
              <a:rPr lang="en-US" dirty="0" smtClean="0"/>
              <a:t>them; some can be harmful or deadly to humans. </a:t>
            </a:r>
            <a:r>
              <a:rPr lang="en-US" dirty="0"/>
              <a:t>It is a violation of State and Federal Law to use a pesticide in a manner that differs from the product label. Use only according to label directions to preserve efficacy, and to avoid meat or milk residue hazards, environmental damage, and animal or human injury. Examples include environmental sprays, pour-</a:t>
            </a:r>
            <a:r>
              <a:rPr lang="en-US" dirty="0" err="1"/>
              <a:t>ons</a:t>
            </a:r>
            <a:r>
              <a:rPr lang="en-US" dirty="0"/>
              <a:t>, and ear tags.</a:t>
            </a:r>
          </a:p>
          <a:p>
            <a:r>
              <a:rPr lang="en-US" b="1" dirty="0"/>
              <a:t>Biological Control: </a:t>
            </a:r>
            <a:r>
              <a:rPr lang="en-US" dirty="0"/>
              <a:t>biological agents or natural predators for the vectors may reduce vector populations. Examples include bacterial toxins (e.g., Bacillus </a:t>
            </a:r>
            <a:r>
              <a:rPr lang="en-US" dirty="0" err="1"/>
              <a:t>thuringiensis</a:t>
            </a:r>
            <a:r>
              <a:rPr lang="en-US" dirty="0"/>
              <a:t>), mosquitofish, parasitic wasps, dung beetles that feed on arthropod larvae, or the release of sterilized male screwworms that reduce breeding of these flies in efforts to control this vector</a:t>
            </a:r>
            <a:r>
              <a:rPr lang="en-US" dirty="0" smtClean="0"/>
              <a:t>.</a:t>
            </a:r>
            <a:endParaRPr lang="en-US" b="1" dirty="0"/>
          </a:p>
        </p:txBody>
      </p:sp>
      <p:sp>
        <p:nvSpPr>
          <p:cNvPr id="4" name="Slide Number Placeholder 3"/>
          <p:cNvSpPr>
            <a:spLocks noGrp="1"/>
          </p:cNvSpPr>
          <p:nvPr>
            <p:ph type="sldNum" sz="quarter" idx="10"/>
          </p:nvPr>
        </p:nvSpPr>
        <p:spPr/>
        <p:txBody>
          <a:bodyPr/>
          <a:lstStyle/>
          <a:p>
            <a:fld id="{63940846-3705-4133-8C24-121DC1DD6F75}" type="slidenum">
              <a:rPr lang="en-US" smtClean="0"/>
              <a:t>13</a:t>
            </a:fld>
            <a:endParaRPr lang="en-US"/>
          </a:p>
        </p:txBody>
      </p:sp>
    </p:spTree>
    <p:extLst>
      <p:ext uri="{BB962C8B-B14F-4D97-AF65-F5344CB8AC3E}">
        <p14:creationId xmlns:p14="http://schemas.microsoft.com/office/powerpoint/2010/main" val="2900495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Vector Control Group, as part of Operation Section, would assess the involvement of arthropod vectors and the actions needed to control and prevent the further spread of the FAD agent. </a:t>
            </a:r>
          </a:p>
          <a:p>
            <a:pPr defTabSz="929579">
              <a:defRPr/>
            </a:pPr>
            <a:r>
              <a:rPr lang="en-US" b="1" dirty="0"/>
              <a:t>Biting Midges</a:t>
            </a:r>
            <a:r>
              <a:rPr lang="en-US" dirty="0"/>
              <a:t>, also called no-see-ums, are a Family (</a:t>
            </a:r>
            <a:r>
              <a:rPr lang="en-US" dirty="0" err="1"/>
              <a:t>Ceratopogonidae</a:t>
            </a:r>
            <a:r>
              <a:rPr lang="en-US" dirty="0"/>
              <a:t>) of small flies. The blood feeding species </a:t>
            </a:r>
            <a:r>
              <a:rPr lang="en-US" i="1" dirty="0" err="1"/>
              <a:t>Culicoides</a:t>
            </a:r>
            <a:r>
              <a:rPr lang="en-US" i="1" dirty="0"/>
              <a:t> </a:t>
            </a:r>
            <a:r>
              <a:rPr lang="en-US" dirty="0"/>
              <a:t>are important vectors of several FADs. Adult midges lay eggs on wet, organic matter. The moisture is required to keep the larvae and pupae alive; therefore, minimizing moist areas can significantly reduce the number of biting midges in an area. If possible, animals should be housed at least 2 miles from moist areas. Fine insecticide mists can be used to kill adult biting midges but typically need to be applied daily to be effective.</a:t>
            </a:r>
          </a:p>
          <a:p>
            <a:r>
              <a:rPr lang="en-US" b="1" dirty="0"/>
              <a:t>Mosquitoes </a:t>
            </a:r>
            <a:r>
              <a:rPr lang="en-US" dirty="0"/>
              <a:t>are in the Family </a:t>
            </a:r>
            <a:r>
              <a:rPr lang="en-US" dirty="0" err="1"/>
              <a:t>Culicidae</a:t>
            </a:r>
            <a:r>
              <a:rPr lang="en-US" dirty="0"/>
              <a:t>. There are about 200 different species of mosquitoes in the United States, all of which live in specific habitats, exhibit unique behaviors, and bite different species of animals. Mosquitoes in the genera </a:t>
            </a:r>
            <a:r>
              <a:rPr lang="en-US" i="1" dirty="0" err="1"/>
              <a:t>Aedes</a:t>
            </a:r>
            <a:r>
              <a:rPr lang="en-US" dirty="0"/>
              <a:t>, </a:t>
            </a:r>
            <a:r>
              <a:rPr lang="en-US" i="1" dirty="0"/>
              <a:t>Anopheles</a:t>
            </a:r>
            <a:r>
              <a:rPr lang="en-US" dirty="0"/>
              <a:t>, and </a:t>
            </a:r>
            <a:r>
              <a:rPr lang="en-US" i="1" dirty="0" err="1"/>
              <a:t>Culex</a:t>
            </a:r>
            <a:r>
              <a:rPr lang="en-US" dirty="0"/>
              <a:t> can transmit a number of FADs to livestock and wildlife species. All mosquitoes require water to complete their life cycle. </a:t>
            </a:r>
            <a:r>
              <a:rPr lang="en-US" dirty="0" smtClean="0"/>
              <a:t>Most </a:t>
            </a:r>
            <a:r>
              <a:rPr lang="en-US" dirty="0"/>
              <a:t>eggs hatch within 48 hours. Both the larvae and pupae live in the water and feed on organic matter in the water. The best way to control mosquitoes is to remove potential egg laying sites–standing water. Drain any containers or structures (e.g., barrels, old tires) that may trap water. Reduce weeds and other vegetation that may shelter mosquitoes during the day. In areas with ponds, stocking </a:t>
            </a:r>
            <a:r>
              <a:rPr lang="en-US" dirty="0" smtClean="0"/>
              <a:t>mosquito-eating </a:t>
            </a:r>
            <a:r>
              <a:rPr lang="en-US" dirty="0"/>
              <a:t>fish can reduce mosquito numbers. Only approved </a:t>
            </a:r>
            <a:r>
              <a:rPr lang="en-US" dirty="0" err="1"/>
              <a:t>larvicides</a:t>
            </a:r>
            <a:r>
              <a:rPr lang="en-US" dirty="0"/>
              <a:t> should be used, but should not be applied to moving water sources (e.g., streams).</a:t>
            </a:r>
          </a:p>
        </p:txBody>
      </p:sp>
      <p:sp>
        <p:nvSpPr>
          <p:cNvPr id="4" name="Slide Number Placeholder 3"/>
          <p:cNvSpPr>
            <a:spLocks noGrp="1"/>
          </p:cNvSpPr>
          <p:nvPr>
            <p:ph type="sldNum" sz="quarter" idx="10"/>
          </p:nvPr>
        </p:nvSpPr>
        <p:spPr/>
        <p:txBody>
          <a:bodyPr/>
          <a:lstStyle/>
          <a:p>
            <a:fld id="{63940846-3705-4133-8C24-121DC1DD6F75}" type="slidenum">
              <a:rPr lang="en-US" smtClean="0"/>
              <a:t>14</a:t>
            </a:fld>
            <a:endParaRPr lang="en-US"/>
          </a:p>
        </p:txBody>
      </p:sp>
    </p:spTree>
    <p:extLst>
      <p:ext uri="{BB962C8B-B14F-4D97-AF65-F5344CB8AC3E}">
        <p14:creationId xmlns:p14="http://schemas.microsoft.com/office/powerpoint/2010/main" val="3824514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Ticks </a:t>
            </a:r>
            <a:r>
              <a:rPr lang="en-US" dirty="0"/>
              <a:t>are important as FAD vectors. Classified as arachnids (vs. insects), they are highly </a:t>
            </a:r>
            <a:r>
              <a:rPr lang="en-US" dirty="0" smtClean="0"/>
              <a:t>efficient </a:t>
            </a:r>
            <a:r>
              <a:rPr lang="en-US" dirty="0"/>
              <a:t>at transmitting several diseases, in part because they are persistent bloodsuckers. Ticks prefer vegetation and are able to live for many years, even under unfavorable environmental conditions. Ticks have a wide host range and may feed on several different species throughout their lifetime. They attach and feed for long periods of time, which allows the pathogen to enter the host, as well as extends the time and distance that the ticks are transported by the host. Hard ticks (Family </a:t>
            </a:r>
            <a:r>
              <a:rPr lang="en-US" dirty="0" err="1"/>
              <a:t>Ixodidae</a:t>
            </a:r>
            <a:r>
              <a:rPr lang="en-US" dirty="0"/>
              <a:t>) are responsible for the transmission of the majority of tick-borne diseases in the United States. Soft ticks (Family </a:t>
            </a:r>
            <a:r>
              <a:rPr lang="en-US" dirty="0" err="1"/>
              <a:t>Argasidae</a:t>
            </a:r>
            <a:r>
              <a:rPr lang="en-US" dirty="0"/>
              <a:t>), in particular the genus </a:t>
            </a:r>
            <a:r>
              <a:rPr lang="en-US" i="1" dirty="0" err="1"/>
              <a:t>Ornithodoros</a:t>
            </a:r>
            <a:r>
              <a:rPr lang="en-US" dirty="0"/>
              <a:t>, are vectors for the African swine fever virus. Livestock should be examined regularly for the presence of ticks. </a:t>
            </a:r>
            <a:r>
              <a:rPr lang="en-US" dirty="0" smtClean="0"/>
              <a:t>Mowing </a:t>
            </a:r>
            <a:r>
              <a:rPr lang="en-US" dirty="0"/>
              <a:t>vegetation and removing leaves and brush from around buildings can aid in reducing these vectors. Many chemical pour-on and spray products are also available. </a:t>
            </a:r>
          </a:p>
          <a:p>
            <a:r>
              <a:rPr lang="en-US" b="1" dirty="0"/>
              <a:t>Flies </a:t>
            </a:r>
            <a:r>
              <a:rPr lang="en-US" dirty="0"/>
              <a:t>belong to Order </a:t>
            </a:r>
            <a:r>
              <a:rPr lang="en-US" dirty="0" err="1"/>
              <a:t>Diptera</a:t>
            </a:r>
            <a:r>
              <a:rPr lang="en-US" dirty="0"/>
              <a:t>. Several biting fly genera, including </a:t>
            </a:r>
            <a:r>
              <a:rPr lang="en-US" i="1" dirty="0" err="1"/>
              <a:t>Tabanus</a:t>
            </a:r>
            <a:r>
              <a:rPr lang="en-US" dirty="0"/>
              <a:t> spp. (horse flies), </a:t>
            </a:r>
            <a:r>
              <a:rPr lang="en-US" i="1" dirty="0" err="1"/>
              <a:t>Chrysops</a:t>
            </a:r>
            <a:r>
              <a:rPr lang="en-US" i="1" dirty="0"/>
              <a:t> </a:t>
            </a:r>
            <a:r>
              <a:rPr lang="en-US" dirty="0"/>
              <a:t>(deer flies), </a:t>
            </a:r>
            <a:r>
              <a:rPr lang="en-US" i="1" dirty="0" err="1"/>
              <a:t>Stomoxys</a:t>
            </a:r>
            <a:r>
              <a:rPr lang="en-US" dirty="0"/>
              <a:t> (stable flies), as well as species in the Family </a:t>
            </a:r>
            <a:r>
              <a:rPr lang="en-US" dirty="0" err="1"/>
              <a:t>Simuliidae</a:t>
            </a:r>
            <a:r>
              <a:rPr lang="en-US" dirty="0"/>
              <a:t> (black flies), are important mechanical vectors for FADs. Like the biting midge, adult flies prefer to lay eggs on wet organic matter. Wet bedding, spilled feed, lagoons, and manure around feeders must be disturbed to prevent fly eggs from hatching; insecticides are commonly used to control flies. Residual sprays are also available and can be applied to surfaces where flies rest, killing them through contact. Fly strips or tapes, and fly traps are environmental control options aimed at reducing adult fly populations. </a:t>
            </a:r>
          </a:p>
          <a:p>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15</a:t>
            </a:fld>
            <a:endParaRPr lang="en-US"/>
          </a:p>
        </p:txBody>
      </p:sp>
    </p:spTree>
    <p:extLst>
      <p:ext uri="{BB962C8B-B14F-4D97-AF65-F5344CB8AC3E}">
        <p14:creationId xmlns:p14="http://schemas.microsoft.com/office/powerpoint/2010/main" val="3601417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other critical activities will be ongoing at the same time as wildlife management and vector control activities as part of an FAD response. Many of these activities will intersect with wildlife management and vector control activities; there may be competing interests and priorities during the response effort. Resources need to be allocated appropriately, based on the goals and stated objectives of the outbreak response.</a:t>
            </a:r>
          </a:p>
        </p:txBody>
      </p:sp>
      <p:sp>
        <p:nvSpPr>
          <p:cNvPr id="4" name="Slide Number Placeholder 3"/>
          <p:cNvSpPr>
            <a:spLocks noGrp="1"/>
          </p:cNvSpPr>
          <p:nvPr>
            <p:ph type="sldNum" sz="quarter" idx="10"/>
          </p:nvPr>
        </p:nvSpPr>
        <p:spPr/>
        <p:txBody>
          <a:bodyPr/>
          <a:lstStyle/>
          <a:p>
            <a:fld id="{63940846-3705-4133-8C24-121DC1DD6F75}" type="slidenum">
              <a:rPr lang="en-US" smtClean="0"/>
              <a:t>16</a:t>
            </a:fld>
            <a:endParaRPr lang="en-US"/>
          </a:p>
        </p:txBody>
      </p:sp>
    </p:spTree>
    <p:extLst>
      <p:ext uri="{BB962C8B-B14F-4D97-AF65-F5344CB8AC3E}">
        <p14:creationId xmlns:p14="http://schemas.microsoft.com/office/powerpoint/2010/main" val="3418058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Upon detection of an FAD in livestock, a Control Area will be established by Incident Command. This includes the Infected Zone </a:t>
            </a:r>
            <a:r>
              <a:rPr lang="en-US" dirty="0" smtClean="0"/>
              <a:t>plus the </a:t>
            </a:r>
            <a:r>
              <a:rPr lang="en-US" dirty="0"/>
              <a:t>Buffer Zone. In the event that wildlife are involved in the FAD outbreak in domestic livestock, hunting and other activities, such as field trials, should be identified to determine the risk. Wildlife personnel and any wildlife or wildlife product physically transported by personnel must adhere to the quarantine and movement control guidance provided by Incident Command. As stated in VS Memo 573.1, interstate movement requirements for livestock and/or poultry, including captive animals, should require States or zones with known wildlife reservoirs of the causative agent to conduct more extensive mitigation activities than States or zones of equivalent status that do not have a wildlife reservoir.</a:t>
            </a:r>
          </a:p>
          <a:p>
            <a:r>
              <a:rPr lang="en-US" i="1" dirty="0"/>
              <a:t>[This photo shows a biosecurity sign hanging at the perimeter of a response site. Photo source: Alex Ramirez,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17</a:t>
            </a:fld>
            <a:endParaRPr lang="en-US"/>
          </a:p>
        </p:txBody>
      </p:sp>
    </p:spTree>
    <p:extLst>
      <p:ext uri="{BB962C8B-B14F-4D97-AF65-F5344CB8AC3E}">
        <p14:creationId xmlns:p14="http://schemas.microsoft.com/office/powerpoint/2010/main" val="2330290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Health and Safety</a:t>
            </a:r>
            <a:endParaRPr lang="en-US" b="1" dirty="0"/>
          </a:p>
          <a:p>
            <a:r>
              <a:rPr lang="en-US" dirty="0"/>
              <a:t>As discussed previously, the health and safety of responders is critically important in an FAD outbreak. Responders must be protected from zoonotic diseases, physical hazards such as scratches and kicks, environmental hazards such as severe weather, as well as psychological hazards such as anxiety caused by depopulation activities. The donning of personal protective equipment </a:t>
            </a:r>
            <a:r>
              <a:rPr lang="en-US" dirty="0" smtClean="0"/>
              <a:t>(PPE) may </a:t>
            </a:r>
            <a:r>
              <a:rPr lang="en-US" dirty="0"/>
              <a:t>also be necessary depending on the FAD at hand. </a:t>
            </a:r>
          </a:p>
          <a:p>
            <a:r>
              <a:rPr lang="en-US" b="1" dirty="0"/>
              <a:t>Communication</a:t>
            </a:r>
          </a:p>
          <a:p>
            <a:r>
              <a:rPr lang="en-US" dirty="0"/>
              <a:t>Public support for FAD response activities is essential for success. The general public, including various constituency groups such as consumptive and non-consumptive wildlife users, sport-hunting interests, farmers, and animal welfare activists, will be affected by an FAD outbreak. The Public Information Officer will be responsible for providing information to the general public and the media, and making any public statements. Specific information to justify wildlife response activities to media outlets will be developed by Incident Command, specifically the Public Information Officer in coordination with the Wildlife Cell and Vector Control Group.</a:t>
            </a:r>
            <a:endParaRPr lang="en-US" b="0" dirty="0"/>
          </a:p>
        </p:txBody>
      </p:sp>
      <p:sp>
        <p:nvSpPr>
          <p:cNvPr id="4" name="Slide Number Placeholder 3"/>
          <p:cNvSpPr>
            <a:spLocks noGrp="1"/>
          </p:cNvSpPr>
          <p:nvPr>
            <p:ph type="sldNum" sz="quarter" idx="10"/>
          </p:nvPr>
        </p:nvSpPr>
        <p:spPr/>
        <p:txBody>
          <a:bodyPr/>
          <a:lstStyle/>
          <a:p>
            <a:fld id="{63940846-3705-4133-8C24-121DC1DD6F75}" type="slidenum">
              <a:rPr lang="en-US" smtClean="0"/>
              <a:t>18</a:t>
            </a:fld>
            <a:endParaRPr lang="en-US"/>
          </a:p>
        </p:txBody>
      </p:sp>
    </p:spTree>
    <p:extLst>
      <p:ext uri="{BB962C8B-B14F-4D97-AF65-F5344CB8AC3E}">
        <p14:creationId xmlns:p14="http://schemas.microsoft.com/office/powerpoint/2010/main" val="580130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Biosecurity</a:t>
            </a:r>
          </a:p>
          <a:p>
            <a:r>
              <a:rPr lang="en-US" dirty="0"/>
              <a:t>Biosecurity measures in an FAD response, work to prevent the introduction of the FAD to naïve animals. Biosecurity measures are also implemented as standard practice, to ensure diseases are not transmitted onto or off of premises. </a:t>
            </a:r>
            <a:r>
              <a:rPr lang="en-US" dirty="0" smtClean="0"/>
              <a:t>All personnel </a:t>
            </a:r>
            <a:r>
              <a:rPr lang="en-US" dirty="0"/>
              <a:t>involved in wildlife management need to follow Incident Command’s procedures.</a:t>
            </a:r>
            <a:endParaRPr lang="en-US" i="1" dirty="0"/>
          </a:p>
          <a:p>
            <a:r>
              <a:rPr lang="en-US" b="1" dirty="0"/>
              <a:t>Cleaning and Disinfection</a:t>
            </a:r>
          </a:p>
          <a:p>
            <a:r>
              <a:rPr lang="en-US" dirty="0"/>
              <a:t>Cleaning and disinfection (C&amp;D) procedures are used to remove, inactivate, reduce, or destroy contagious agents from contaminated premises, equipment, and vehicles in order to prevent the spread of pathogens. Cleaning and disinfection procedures may vary according to the FAD agent. Cleaning and disinfection policies and procedures will apply to all personnel, vehicles, equipment, and supplies.</a:t>
            </a:r>
          </a:p>
          <a:p>
            <a:r>
              <a:rPr lang="en-US" i="1" dirty="0"/>
              <a:t>[This photo shows several containers of disinfectant solution. Photo source: Carla Huston, Mississippi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19</a:t>
            </a:fld>
            <a:endParaRPr lang="en-US"/>
          </a:p>
        </p:txBody>
      </p:sp>
    </p:spTree>
    <p:extLst>
      <p:ext uri="{BB962C8B-B14F-4D97-AF65-F5344CB8AC3E}">
        <p14:creationId xmlns:p14="http://schemas.microsoft.com/office/powerpoint/2010/main" val="305954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baseline="0" dirty="0" smtClean="0"/>
              <a:t>This presentation will discuss the considerations when developing a management plan for wildlife, including epidemiology, ecology, resources, and socio-political factors, as well as controlling vectors that could spread the disease agent.  Other ongoing response activities that intersect with wildlife management and vector control activities will also be briefly reviewed. </a:t>
            </a:r>
            <a:endParaRPr lang="en-US"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2</a:t>
            </a:fld>
            <a:endParaRPr lang="en-US"/>
          </a:p>
        </p:txBody>
      </p:sp>
    </p:spTree>
    <p:extLst>
      <p:ext uri="{BB962C8B-B14F-4D97-AF65-F5344CB8AC3E}">
        <p14:creationId xmlns:p14="http://schemas.microsoft.com/office/powerpoint/2010/main" val="272709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Euthanasia or depopulation of domestic livestock or poultry may occur in an FAD response. All animals subject to euthanasia or depopulation procedures must be provided with humane treatment at all times until animals are euthanized or depopulated. Regardless of the method selected, efforts to reduce pain and distress to the greatest extent possible should be taken. Only use humane, accepted methods for animal euthanasia and depopulation. Always follow proper carcass disposal protocols for the disease agent, taking local ordinances in to consideration.</a:t>
            </a:r>
          </a:p>
        </p:txBody>
      </p:sp>
      <p:sp>
        <p:nvSpPr>
          <p:cNvPr id="4" name="Slide Number Placeholder 3"/>
          <p:cNvSpPr>
            <a:spLocks noGrp="1"/>
          </p:cNvSpPr>
          <p:nvPr>
            <p:ph type="sldNum" sz="quarter" idx="10"/>
          </p:nvPr>
        </p:nvSpPr>
        <p:spPr/>
        <p:txBody>
          <a:bodyPr/>
          <a:lstStyle/>
          <a:p>
            <a:fld id="{63940846-3705-4133-8C24-121DC1DD6F75}" type="slidenum">
              <a:rPr lang="en-US" smtClean="0"/>
              <a:t>20</a:t>
            </a:fld>
            <a:endParaRPr lang="en-US"/>
          </a:p>
        </p:txBody>
      </p:sp>
    </p:spTree>
    <p:extLst>
      <p:ext uri="{BB962C8B-B14F-4D97-AF65-F5344CB8AC3E}">
        <p14:creationId xmlns:p14="http://schemas.microsoft.com/office/powerpoint/2010/main" val="1983850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a:t>
            </a:r>
            <a:r>
              <a:rPr lang="en-US" smtClean="0"/>
              <a:t>USDA website</a:t>
            </a:r>
            <a:r>
              <a:rPr lang="en-US" baseline="0" smtClean="0"/>
              <a:t> (</a:t>
            </a:r>
            <a:r>
              <a:rPr lang="en-US" sz="1200" smtClean="0">
                <a:hlinkClick r:id="rId3"/>
              </a:rPr>
              <a:t>http://www.aphis.usda.gov/fadprep</a:t>
            </a:r>
            <a:r>
              <a:rPr lang="en-US" sz="1200" smtClean="0"/>
              <a:t>).</a:t>
            </a:r>
          </a:p>
          <a:p>
            <a:r>
              <a:rPr lang="en-US" smtClean="0"/>
              <a:t>The </a:t>
            </a:r>
            <a:r>
              <a:rPr lang="en-US" dirty="0" smtClean="0"/>
              <a:t>Wildlife Management and Vector Control web-based training module is in development and coming soon.</a:t>
            </a:r>
          </a:p>
          <a:p>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21</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In outbreak situations involving wildlife, Incident Command, in coordination with the Wildlife Cell and Vector Control Group, will need to develop a wildlife management plan. The decision to implement control measures in wildlife will be based not only on the risk assessment and surveillance, but also the feasibility of conducting successful control measures. This presentation begins with some general considerations in developing a plan. In all cases, the wildlife management plan must be conducted </a:t>
            </a:r>
            <a:r>
              <a:rPr lang="en-US" dirty="0" smtClean="0"/>
              <a:t>in compliance</a:t>
            </a:r>
            <a:r>
              <a:rPr lang="en-US" baseline="0" dirty="0" smtClean="0"/>
              <a:t> with </a:t>
            </a:r>
            <a:r>
              <a:rPr lang="en-US" dirty="0" smtClean="0"/>
              <a:t>local </a:t>
            </a:r>
            <a:r>
              <a:rPr lang="en-US" dirty="0"/>
              <a:t>laws and regulations.</a:t>
            </a:r>
          </a:p>
          <a:p>
            <a:pPr defTabSz="929579">
              <a:defRPr/>
            </a:pP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3</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short term, the foremost objective is to contain and control the </a:t>
            </a:r>
            <a:r>
              <a:rPr lang="en-US" dirty="0" smtClean="0"/>
              <a:t>outbreak in domestic livestock. </a:t>
            </a:r>
            <a:r>
              <a:rPr lang="en-US" dirty="0"/>
              <a:t>However, in the longer-term, depending on the FAD, the objective may be to eradicate the FAD from the wildlife species. This may require extended wildlife management activities, including activities such as containment and reduction of wildlife populations so the disease can no longer persist; elimination of populations; or vaccination to reduce the spread of infection. In all cases, the implications of short-term and long-term unintended consequences needs to be considered, such as animal welfare, occupational health, use of chemicals, environmental damage and/or contamination, effects on non-targeted animals, presence of threatened or vulnerable species, and views of local citizens and animal owners. The wildlife management plan should specify whether demonstrating freedom from the FAD in wildlife is required for OIE-free status, and, if so, how to demonstrate freedom from disease in wildlife to national and international </a:t>
            </a:r>
            <a:r>
              <a:rPr lang="en-US" dirty="0" smtClean="0"/>
              <a:t>standards and to trading partners. </a:t>
            </a:r>
            <a:endParaRPr lang="en-US" dirty="0"/>
          </a:p>
        </p:txBody>
      </p:sp>
      <p:sp>
        <p:nvSpPr>
          <p:cNvPr id="4" name="Slide Number Placeholder 3"/>
          <p:cNvSpPr>
            <a:spLocks noGrp="1"/>
          </p:cNvSpPr>
          <p:nvPr>
            <p:ph type="sldNum" sz="quarter" idx="10"/>
          </p:nvPr>
        </p:nvSpPr>
        <p:spPr/>
        <p:txBody>
          <a:bodyPr/>
          <a:lstStyle/>
          <a:p>
            <a:fld id="{63940846-3705-4133-8C24-121DC1DD6F75}" type="slidenum">
              <a:rPr lang="en-US" smtClean="0"/>
              <a:t>4</a:t>
            </a:fld>
            <a:endParaRPr lang="en-US"/>
          </a:p>
        </p:txBody>
      </p:sp>
    </p:spTree>
    <p:extLst>
      <p:ext uri="{BB962C8B-B14F-4D97-AF65-F5344CB8AC3E}">
        <p14:creationId xmlns:p14="http://schemas.microsoft.com/office/powerpoint/2010/main" val="1836040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epidemiological factors are critically important in creating a wildlife management plan for an incident. Such factors include the transmission pathways of the disease, the epidemiological importance of wildlife, disposal issues, and availability of veterinary countermeasures. However, other factors are also critically important to consider in the development of a wildlife management plan:</a:t>
            </a:r>
          </a:p>
          <a:p>
            <a:pPr marL="174296" indent="-174296">
              <a:buFont typeface="Arial" panose="020B0604020202020204" pitchFamily="34" charset="0"/>
              <a:buChar char="•"/>
            </a:pPr>
            <a:r>
              <a:rPr lang="en-US" b="1" dirty="0"/>
              <a:t>Epidemiology:</a:t>
            </a:r>
            <a:r>
              <a:rPr lang="en-US" dirty="0"/>
              <a:t> the study of the distribution of disease in populations and of factors that determine its occurrence. Investigations involve observing animal populations and making inferences from data and observations. </a:t>
            </a:r>
          </a:p>
          <a:p>
            <a:pPr marL="174296" indent="-174296">
              <a:buFont typeface="Arial" panose="020B0604020202020204" pitchFamily="34" charset="0"/>
              <a:buChar char="•"/>
            </a:pPr>
            <a:r>
              <a:rPr lang="en-US" b="1" dirty="0"/>
              <a:t>Ecology:</a:t>
            </a:r>
            <a:r>
              <a:rPr lang="en-US" dirty="0"/>
              <a:t> the location(s) of the disease outbreak, and habitat for wildlife. The season may also be important in terms of social and feeding behavior. Additionally, the presence of other susceptible species in the area, and the likely movement of susceptible animals should be considered. The current density of the wildlife population, as well as vulnerabilities should be weighed.</a:t>
            </a:r>
          </a:p>
          <a:p>
            <a:pPr marL="174296" indent="-174296">
              <a:buFont typeface="Arial" panose="020B0604020202020204" pitchFamily="34" charset="0"/>
              <a:buChar char="•"/>
            </a:pPr>
            <a:r>
              <a:rPr lang="en-US" b="1" dirty="0"/>
              <a:t>Resources:</a:t>
            </a:r>
            <a:r>
              <a:rPr lang="en-US" dirty="0"/>
              <a:t> the availability of resources to complete the outbreak response should be fully evaluated. Depending on the scope and activities, the benefits and costs of properly trained personnel and needed equipment should be considered.</a:t>
            </a:r>
          </a:p>
          <a:p>
            <a:pPr marL="174296" indent="-174296">
              <a:buFont typeface="Arial" panose="020B0604020202020204" pitchFamily="34" charset="0"/>
              <a:buChar char="•"/>
            </a:pPr>
            <a:r>
              <a:rPr lang="en-US" b="1" dirty="0"/>
              <a:t>Socio-political Issues:</a:t>
            </a:r>
            <a:r>
              <a:rPr lang="en-US" dirty="0"/>
              <a:t> issues such as the local, </a:t>
            </a:r>
            <a:r>
              <a:rPr lang="en-US" dirty="0" smtClean="0"/>
              <a:t>regional, </a:t>
            </a:r>
            <a:r>
              <a:rPr lang="en-US" dirty="0"/>
              <a:t>and national economy may play a role in the wildlife management plan. Law, regulation, policy guidance at various jurisdictional levels, public opinion, and public safety should also be considered.</a:t>
            </a:r>
          </a:p>
          <a:p>
            <a:r>
              <a:rPr lang="en-US" i="1" dirty="0"/>
              <a:t>[This graphic shows factors to consider when developing a wildlife management plan. Graphic illustration by: Kate Harvey,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5</a:t>
            </a:fld>
            <a:endParaRPr lang="en-US"/>
          </a:p>
        </p:txBody>
      </p:sp>
    </p:spTree>
    <p:extLst>
      <p:ext uri="{BB962C8B-B14F-4D97-AF65-F5344CB8AC3E}">
        <p14:creationId xmlns:p14="http://schemas.microsoft.com/office/powerpoint/2010/main" val="1417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Effective planning will specify the personnel and equipment needed, </a:t>
            </a:r>
            <a:r>
              <a:rPr lang="en-US" dirty="0" smtClean="0"/>
              <a:t>the </a:t>
            </a:r>
            <a:r>
              <a:rPr lang="en-US" dirty="0"/>
              <a:t>locations in which activities will be </a:t>
            </a:r>
            <a:r>
              <a:rPr lang="en-US" dirty="0" smtClean="0"/>
              <a:t>conducted, and protocols for responder safety. </a:t>
            </a:r>
            <a:r>
              <a:rPr lang="en-US" dirty="0"/>
              <a:t>All personnel involved in wildlife management activities should be properly trained, and fully understand biosecurity and safety requirements. Potential exposure to physical, environmental, and psychological hazards will depend on the type of activities </a:t>
            </a:r>
            <a:r>
              <a:rPr lang="en-US" dirty="0" smtClean="0"/>
              <a:t>required, </a:t>
            </a:r>
            <a:r>
              <a:rPr lang="en-US" dirty="0"/>
              <a:t>the location and time of year. While protecting the health and safety of response personnel is everyone’s responsibility, the Safety Officer’s duties include identifying current and potential hazards, establishing and training responders on safe work procedures, and preparing a Health and Safety Plan specific for the incident. Potential hazards include:</a:t>
            </a:r>
          </a:p>
          <a:p>
            <a:pPr defTabSz="929579">
              <a:defRPr/>
            </a:pPr>
            <a:r>
              <a:rPr lang="en-US" b="1" dirty="0"/>
              <a:t>Physical</a:t>
            </a:r>
            <a:r>
              <a:rPr lang="en-US" dirty="0"/>
              <a:t>: bites, kicks, slips, trips or falls, fatigue, and repetitive motion injuries.</a:t>
            </a:r>
          </a:p>
          <a:p>
            <a:pPr defTabSz="929579">
              <a:defRPr/>
            </a:pPr>
            <a:r>
              <a:rPr lang="en-US" b="1" dirty="0"/>
              <a:t>Environmental</a:t>
            </a:r>
            <a:r>
              <a:rPr lang="en-US" dirty="0"/>
              <a:t>: extremes in weather and temperatures, and insect vectors.</a:t>
            </a:r>
          </a:p>
          <a:p>
            <a:pPr defTabSz="929579">
              <a:defRPr/>
            </a:pPr>
            <a:r>
              <a:rPr lang="en-US" b="1" dirty="0"/>
              <a:t>Psychological</a:t>
            </a:r>
            <a:r>
              <a:rPr lang="en-US" dirty="0"/>
              <a:t>: long unusual hours, physical demands and emotional stress.</a:t>
            </a:r>
          </a:p>
          <a:p>
            <a:pPr defTabSz="929579">
              <a:defRPr/>
            </a:pPr>
            <a:r>
              <a:rPr lang="en-US" dirty="0"/>
              <a:t>In addition, some FADs are also </a:t>
            </a:r>
            <a:r>
              <a:rPr lang="en-US" b="1" dirty="0" smtClean="0"/>
              <a:t>zoonotic diseases</a:t>
            </a:r>
            <a:r>
              <a:rPr lang="en-US" dirty="0" smtClean="0"/>
              <a:t> </a:t>
            </a:r>
            <a:r>
              <a:rPr lang="en-US" dirty="0"/>
              <a:t>(transmissible between animals and humans). Responders should avoid unnecessary exposure to all hazards and use protective measures, including personal protective equipment (PPE) to reduce the risks, especially if the FAD is zoonotic. Vaccinations for wildlife responders may be indicated, depending on the risk and the FAD, but may also include </a:t>
            </a:r>
            <a:r>
              <a:rPr lang="en-US" dirty="0" smtClean="0"/>
              <a:t>protection</a:t>
            </a:r>
            <a:r>
              <a:rPr lang="en-US" baseline="0" dirty="0" smtClean="0"/>
              <a:t> against </a:t>
            </a:r>
            <a:r>
              <a:rPr lang="en-US" dirty="0" smtClean="0"/>
              <a:t>endemic </a:t>
            </a:r>
            <a:r>
              <a:rPr lang="en-US" dirty="0"/>
              <a:t>wildlife diseases like rabies. Report injuries, accidents, or unsafe working conditions to the Safety Officer.</a:t>
            </a:r>
          </a:p>
        </p:txBody>
      </p:sp>
      <p:sp>
        <p:nvSpPr>
          <p:cNvPr id="4" name="Slide Number Placeholder 3"/>
          <p:cNvSpPr>
            <a:spLocks noGrp="1"/>
          </p:cNvSpPr>
          <p:nvPr>
            <p:ph type="sldNum" sz="quarter" idx="10"/>
          </p:nvPr>
        </p:nvSpPr>
        <p:spPr/>
        <p:txBody>
          <a:bodyPr/>
          <a:lstStyle/>
          <a:p>
            <a:fld id="{63940846-3705-4133-8C24-121DC1DD6F75}" type="slidenum">
              <a:rPr lang="en-US" smtClean="0"/>
              <a:t>6</a:t>
            </a:fld>
            <a:endParaRPr lang="en-US"/>
          </a:p>
        </p:txBody>
      </p:sp>
    </p:spTree>
    <p:extLst>
      <p:ext uri="{BB962C8B-B14F-4D97-AF65-F5344CB8AC3E}">
        <p14:creationId xmlns:p14="http://schemas.microsoft.com/office/powerpoint/2010/main" val="1704933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Required equipment will </a:t>
            </a:r>
            <a:r>
              <a:rPr lang="en-US" dirty="0"/>
              <a:t>vary, and depend on the location, scale of the incident, species involved, activities conducted, and the specific conditions. </a:t>
            </a:r>
            <a:r>
              <a:rPr lang="en-US" dirty="0" smtClean="0"/>
              <a:t>Equipment </a:t>
            </a:r>
            <a:r>
              <a:rPr lang="en-US" dirty="0"/>
              <a:t>may include traps, cages, tranquilizer guns, firearms, and items such as laptops, GPS units, cell phones, and sample collection and/or packing materials. Any unessential equipment should </a:t>
            </a:r>
            <a:r>
              <a:rPr lang="en-US" dirty="0" smtClean="0"/>
              <a:t>not enter </a:t>
            </a:r>
            <a:r>
              <a:rPr lang="en-US" dirty="0"/>
              <a:t>an affected area. Equipment for use in fieldwork should be disposable when possible, packaged in pre-planned supply kits, and easy to clean and disinfect. Personnel should be aware of biosecurity measures </a:t>
            </a:r>
            <a:r>
              <a:rPr lang="en-US" dirty="0" smtClean="0"/>
              <a:t>(including,</a:t>
            </a:r>
            <a:r>
              <a:rPr lang="en-US" baseline="0" dirty="0" smtClean="0"/>
              <a:t> but not limited to, </a:t>
            </a:r>
            <a:r>
              <a:rPr lang="en-US" dirty="0" smtClean="0"/>
              <a:t>cleaning </a:t>
            </a:r>
            <a:r>
              <a:rPr lang="en-US" dirty="0"/>
              <a:t>and disinfection), safety concerns, and be proficient in using equipment required for their activities. Utilizing trucks, boats and all-terrain vehicles may require special training, as well as thorough decontamination. The use of all equipment (sedation agents, firearms, vehicles) should be in compliance with local laws and regulations. A wildlife management plan also needs to consider how information collected during the population surveys, surveillance, diagnostic testing, and any control measures is to be managed, stored, analyzed, and disseminated to appropriate personnel throughout the relevant authorities. The preparation of routine reports, at intervals as specified by the Incident Commander, is an important part of developing and executing a wildlife management plan. </a:t>
            </a:r>
            <a:r>
              <a:rPr lang="en-US" i="1" dirty="0"/>
              <a:t>[This photo shows a person holding a GPS unit and recording data. Photo source: </a:t>
            </a:r>
            <a:r>
              <a:rPr lang="en-US" i="1" dirty="0" err="1"/>
              <a:t>Danelle</a:t>
            </a:r>
            <a:r>
              <a:rPr lang="en-US" i="1" dirty="0"/>
              <a:t> </a:t>
            </a:r>
            <a:r>
              <a:rPr lang="en-US" i="1" dirty="0" err="1"/>
              <a:t>Bickett</a:t>
            </a:r>
            <a:r>
              <a:rPr lang="en-US" i="1" dirty="0"/>
              <a:t>-Weddle, Iowa State University]</a:t>
            </a:r>
          </a:p>
        </p:txBody>
      </p:sp>
      <p:sp>
        <p:nvSpPr>
          <p:cNvPr id="4" name="Slide Number Placeholder 3"/>
          <p:cNvSpPr>
            <a:spLocks noGrp="1"/>
          </p:cNvSpPr>
          <p:nvPr>
            <p:ph type="sldNum" sz="quarter" idx="10"/>
          </p:nvPr>
        </p:nvSpPr>
        <p:spPr/>
        <p:txBody>
          <a:bodyPr/>
          <a:lstStyle/>
          <a:p>
            <a:fld id="{63940846-3705-4133-8C24-121DC1DD6F75}" type="slidenum">
              <a:rPr lang="en-US" smtClean="0"/>
              <a:t>7</a:t>
            </a:fld>
            <a:endParaRPr lang="en-US"/>
          </a:p>
        </p:txBody>
      </p:sp>
    </p:spTree>
    <p:extLst>
      <p:ext uri="{BB962C8B-B14F-4D97-AF65-F5344CB8AC3E}">
        <p14:creationId xmlns:p14="http://schemas.microsoft.com/office/powerpoint/2010/main" val="746130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Vector control is an important consideration and component for an FAD response. Many FADs that are spread by arthropod vectors (e.g., biting midges, mosquitoes, ticks, and flies) affect domestic livestock as well as wildlife species. Vectors can transmit disease over relatively large distances, significantly complicating disease control efforts. Disease transmission by arthropod vectors can occur by mechanical or biological means. Mechanical transmission involves the transfer of a pathogen by an external body part (e.g., legs) of the vector; the pathogen remains unchanged (i.e., does not replicate or develop further). Most species of flies serve as mechanical vectors. Biological transmission involves the alteration of the pathogen within the vector. The vector uptakes the pathogen–usually through a blood meal from an infected animal–and the pathogen undergoes further development or replication within the arthropod vector before being transferred to a susceptible animal, usually through a bite. Midges, ticks, and mosquitoes are common biological disease vectors. Additionally, </a:t>
            </a:r>
            <a:r>
              <a:rPr lang="en-US" dirty="0" err="1"/>
              <a:t>myiasis</a:t>
            </a:r>
            <a:r>
              <a:rPr lang="en-US" dirty="0"/>
              <a:t>—the infestation of the skin or wounds by fly larvae—can also be of great economic concern and can affect wildlife and domestic livestock. </a:t>
            </a:r>
          </a:p>
        </p:txBody>
      </p:sp>
      <p:sp>
        <p:nvSpPr>
          <p:cNvPr id="4" name="Slide Number Placeholder 3"/>
          <p:cNvSpPr>
            <a:spLocks noGrp="1"/>
          </p:cNvSpPr>
          <p:nvPr>
            <p:ph type="sldNum" sz="quarter" idx="10"/>
          </p:nvPr>
        </p:nvSpPr>
        <p:spPr/>
        <p:txBody>
          <a:bodyPr/>
          <a:lstStyle/>
          <a:p>
            <a:fld id="{63940846-3705-4133-8C24-121DC1DD6F75}" type="slidenum">
              <a:rPr lang="en-US" smtClean="0"/>
              <a:t>8</a:t>
            </a:fld>
            <a:endParaRPr lang="en-US"/>
          </a:p>
        </p:txBody>
      </p:sp>
    </p:spTree>
    <p:extLst>
      <p:ext uri="{BB962C8B-B14F-4D97-AF65-F5344CB8AC3E}">
        <p14:creationId xmlns:p14="http://schemas.microsoft.com/office/powerpoint/2010/main" val="3249668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407"/>
              </a:spcAft>
            </a:pPr>
            <a:r>
              <a:rPr lang="en-US" dirty="0"/>
              <a:t>This table lists key vector-borne diseases which may affect domestic and wildlife populations in the United States. This table does not imply that there is evidence of vector competence in the United States for these agents; it is solely to provide information about these FAD threats. In some cases, the competence of North American vectors to carry these diseases may not be established. While most of the arthropod genera listed in the table are found in North America, </a:t>
            </a:r>
            <a:r>
              <a:rPr lang="en-US" i="1" dirty="0" err="1"/>
              <a:t>Hyalomma</a:t>
            </a:r>
            <a:r>
              <a:rPr lang="en-US" dirty="0"/>
              <a:t> ticks and Old World and New World screwworms are not found in the United States, Mexico, or Canada. Other means of transmission for the listed FADs, such as direct contact, or ingestion may also be possible.</a:t>
            </a:r>
            <a:endParaRPr lang="en-US" dirty="0">
              <a:latin typeface="Times New Roman"/>
            </a:endParaRPr>
          </a:p>
        </p:txBody>
      </p:sp>
      <p:sp>
        <p:nvSpPr>
          <p:cNvPr id="4" name="Slide Number Placeholder 3"/>
          <p:cNvSpPr>
            <a:spLocks noGrp="1"/>
          </p:cNvSpPr>
          <p:nvPr>
            <p:ph type="sldNum" sz="quarter" idx="10"/>
          </p:nvPr>
        </p:nvSpPr>
        <p:spPr/>
        <p:txBody>
          <a:bodyPr/>
          <a:lstStyle/>
          <a:p>
            <a:fld id="{63940846-3705-4133-8C24-121DC1DD6F75}" type="slidenum">
              <a:rPr lang="en-US" smtClean="0"/>
              <a:t>9</a:t>
            </a:fld>
            <a:endParaRPr lang="en-US"/>
          </a:p>
        </p:txBody>
      </p:sp>
    </p:spTree>
    <p:extLst>
      <p:ext uri="{BB962C8B-B14F-4D97-AF65-F5344CB8AC3E}">
        <p14:creationId xmlns:p14="http://schemas.microsoft.com/office/powerpoint/2010/main" val="3910557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2" descr="H:\CFSPH\NAHEMS\NAHEMS_PPT\PPT Templates\PReP Powerpoint Title Page 2013 No USDA Logo.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4146"/>
            <a:ext cx="9163558" cy="68659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8DA46C8-08F4-4D36-A93B-65AEC249BAB1}"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36499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solidFill>
                  <a:srgbClr val="1F497D">
                    <a:lumMod val="50000"/>
                  </a:srgbClr>
                </a:solidFill>
              </a:rPr>
              <a:t>FAD PReP/NAHEMS Guidelines: Wildlife, Vector Control - Management Plan</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6F69B76-47EC-4439-BF77-3A8734BB85E5}" type="slidenum">
              <a:rPr lang="en-US" smtClean="0">
                <a:solidFill>
                  <a:srgbClr val="1F497D">
                    <a:lumMod val="50000"/>
                  </a:srgbClr>
                </a:solidFill>
              </a:rPr>
              <a:pPr>
                <a:defRPr/>
              </a:pPr>
              <a:t>‹#›</a:t>
            </a:fld>
            <a:endParaRPr lang="en-US">
              <a:solidFill>
                <a:srgbClr val="1F497D">
                  <a:lumMod val="50000"/>
                </a:srgbClr>
              </a:solidFill>
            </a:endParaRPr>
          </a:p>
        </p:txBody>
      </p:sp>
    </p:spTree>
    <p:extLst>
      <p:ext uri="{BB962C8B-B14F-4D97-AF65-F5344CB8AC3E}">
        <p14:creationId xmlns:p14="http://schemas.microsoft.com/office/powerpoint/2010/main" val="667484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489CE63-642D-4856-8EE5-DA762AE8B5AF}"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28173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3239BD45-CAA9-4660-AA39-8522E211BAFB}"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84914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1C6CB778-9ABC-41F5-AFD3-DED4AB08358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26117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4954C772-BA27-46F9-BDE2-FE7F74053D1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36401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D9FFD189-BC93-4E5A-9523-B11759A45F67}" type="slidenum">
              <a:rPr lang="en-US" smtClean="0">
                <a:solidFill>
                  <a:prstClr val="black">
                    <a:tint val="75000"/>
                  </a:prstClr>
                </a:solidFill>
              </a:rPr>
              <a:pPr>
                <a:def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180384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492875"/>
            <a:ext cx="2133600" cy="365125"/>
          </a:xfrm>
          <a:prstGeom prst="rect">
            <a:avLst/>
          </a:prstGeom>
        </p:spPr>
        <p:txBody>
          <a:bodyPr vert="horz" lIns="91440" tIns="45720" rIns="91440" bIns="45720" rtlCol="0" anchor="b"/>
          <a:lstStyle>
            <a:lvl1pPr algn="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Wildlife, Vector Control - Management Plan</a:t>
            </a:r>
            <a:endParaRPr lang="en-US"/>
          </a:p>
        </p:txBody>
      </p:sp>
      <p:sp>
        <p:nvSpPr>
          <p:cNvPr id="7" name="Slide Number Placeholder 6"/>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Management Plan</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Wildlife, Vector Control - Management Plan</a:t>
            </a:r>
            <a:endParaRPr lang="en-US"/>
          </a:p>
        </p:txBody>
      </p:sp>
      <p:sp>
        <p:nvSpPr>
          <p:cNvPr id="5" name="Slide Number Placeholder 4"/>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Wildlife, Vector Control - Management Plan</a:t>
            </a:r>
            <a:endParaRPr lang="en-US"/>
          </a:p>
        </p:txBody>
      </p:sp>
      <p:sp>
        <p:nvSpPr>
          <p:cNvPr id="4" name="Slide Number Placeholder 3"/>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a:xfrm>
            <a:off x="0" y="6356350"/>
            <a:ext cx="4572000" cy="365125"/>
          </a:xfrm>
        </p:spPr>
        <p:txBody>
          <a:bodyPr/>
          <a:lstStyle>
            <a:lvl1pPr>
              <a:defRPr>
                <a:solidFill>
                  <a:schemeClr val="tx2">
                    <a:lumMod val="50000"/>
                  </a:schemeClr>
                </a:solidFill>
              </a:defRPr>
            </a:lvl1pPr>
          </a:lstStyle>
          <a:p>
            <a:r>
              <a:rPr lang="en-US" smtClean="0"/>
              <a:t>FAD PReP/NAHEMS Guidelines: Wildlife, Vector Control - Management Plan</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C3E546B2-2308-4FB5-95E9-4A7A73305E17}"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Wildlife, Vector Control - Management Plan</a:t>
            </a:r>
            <a:endParaRPr lang="en-US"/>
          </a:p>
        </p:txBody>
      </p:sp>
      <p:sp>
        <p:nvSpPr>
          <p:cNvPr id="7" name="Slide Number Placeholder 6"/>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Management Plan</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 PReP/NAHEMS Guidelines: Wildlife, Vector Control - Management Plan</a:t>
            </a:r>
            <a:endParaRPr lang="en-US"/>
          </a:p>
        </p:txBody>
      </p:sp>
      <p:sp>
        <p:nvSpPr>
          <p:cNvPr id="5" name="Slide Number Placeholder 4"/>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Wildlife, Vector Control - Management Plan</a:t>
            </a:r>
            <a:endParaRPr lang="en-US"/>
          </a:p>
        </p:txBody>
      </p:sp>
      <p:sp>
        <p:nvSpPr>
          <p:cNvPr id="4" name="Slide Number Placeholder 3"/>
          <p:cNvSpPr>
            <a:spLocks noGrp="1"/>
          </p:cNvSpPr>
          <p:nvPr>
            <p:ph type="sldNum" sz="quarter" idx="12"/>
          </p:nvPr>
        </p:nvSpPr>
        <p:spPr/>
        <p:txBody>
          <a:bodyPr/>
          <a:lstStyle/>
          <a:p>
            <a:fld id="{C3E546B2-2308-4FB5-95E9-4A7A73305E17}"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2" descr="H:\CFSPH\NAHEMS\NAHEMS_PPT\PPT Templates\PReP Powerpoint Title Page 2013 No USDA Logo.jp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4146"/>
            <a:ext cx="9163558" cy="686596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solidFill>
                  <a:srgbClr val="1F497D">
                    <a:lumMod val="50000"/>
                  </a:srgbClr>
                </a:solidFill>
              </a:rPr>
              <a:t>FAD PReP/NAHEMS Guidelines: Wildlife, Vector Control - Management Plan</a:t>
            </a:r>
            <a:endParaRPr lang="en-US" dirty="0">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F6EB7A2-7CC4-424C-985F-AFF9C146F5B2}" type="slidenum">
              <a:rPr lang="en-US" smtClean="0">
                <a:solidFill>
                  <a:srgbClr val="1F497D">
                    <a:lumMod val="50000"/>
                  </a:srgbClr>
                </a:solidFill>
              </a:rPr>
              <a:pPr>
                <a:defRPr/>
              </a:pPr>
              <a:t>‹#›</a:t>
            </a:fld>
            <a:endParaRPr lang="en-US" dirty="0">
              <a:solidFill>
                <a:srgbClr val="1F497D">
                  <a:lumMod val="50000"/>
                </a:srgbClr>
              </a:solidFill>
            </a:endParaRPr>
          </a:p>
        </p:txBody>
      </p:sp>
    </p:spTree>
    <p:extLst>
      <p:ext uri="{BB962C8B-B14F-4D97-AF65-F5344CB8AC3E}">
        <p14:creationId xmlns:p14="http://schemas.microsoft.com/office/powerpoint/2010/main" val="400855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1.jpe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492875"/>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fontAlgn="base">
              <a:spcBef>
                <a:spcPct val="0"/>
              </a:spcBef>
              <a:spcAft>
                <a:spcPct val="0"/>
              </a:spcAft>
              <a:defRPr/>
            </a:pPr>
            <a:r>
              <a:rPr lang="en-US" smtClean="0">
                <a:solidFill>
                  <a:prstClr val="black">
                    <a:tint val="75000"/>
                  </a:prstClr>
                </a:solidFill>
                <a:latin typeface="Arial" charset="0"/>
                <a:ea typeface="ＭＳ Ｐゴシック" charset="-128"/>
              </a:rPr>
              <a:t>USDA APHIS and CFSPH</a:t>
            </a:r>
            <a:endParaRPr lang="en-US" dirty="0">
              <a:solidFill>
                <a:prstClr val="black">
                  <a:tint val="75000"/>
                </a:prstClr>
              </a:solidFill>
              <a:latin typeface="Arial" charset="0"/>
              <a:ea typeface="ＭＳ Ｐゴシック" charset="-128"/>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fontAlgn="base">
              <a:spcBef>
                <a:spcPct val="0"/>
              </a:spcBef>
              <a:spcAft>
                <a:spcPct val="0"/>
              </a:spcAft>
              <a:defRPr/>
            </a:pPr>
            <a:r>
              <a:rPr lang="en-US" smtClean="0">
                <a:solidFill>
                  <a:prstClr val="black">
                    <a:tint val="75000"/>
                  </a:prstClr>
                </a:solidFill>
                <a:latin typeface="Arial" charset="0"/>
                <a:ea typeface="ＭＳ Ｐゴシック" charset="-128"/>
              </a:rPr>
              <a:t>FAD PReP/NAHEMS Guidelines: Wildlife, Vector Control - Management Plan</a:t>
            </a:r>
            <a:endParaRPr lang="en-US" dirty="0">
              <a:solidFill>
                <a:prstClr val="black">
                  <a:tint val="75000"/>
                </a:prstClr>
              </a:solidFill>
              <a:latin typeface="Arial" charset="0"/>
              <a:ea typeface="ＭＳ Ｐゴシック" charset="-128"/>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fontAlgn="base">
              <a:spcBef>
                <a:spcPct val="0"/>
              </a:spcBef>
              <a:spcAft>
                <a:spcPct val="0"/>
              </a:spcAft>
              <a:defRPr/>
            </a:pPr>
            <a:fld id="{A1E4DC1C-6D79-4E9F-9660-E43106D9B1BE}" type="slidenum">
              <a:rPr lang="en-US" smtClean="0">
                <a:solidFill>
                  <a:prstClr val="black">
                    <a:tint val="75000"/>
                  </a:prstClr>
                </a:solidFill>
                <a:latin typeface="Arial" charset="0"/>
                <a:ea typeface="ＭＳ Ｐゴシック" charset="-128"/>
              </a:rPr>
              <a:pPr fontAlgn="base">
                <a:spcBef>
                  <a:spcPct val="0"/>
                </a:spcBef>
                <a:spcAft>
                  <a:spcPct val="0"/>
                </a:spcAft>
                <a:defRPr/>
              </a:pPr>
              <a:t>‹#›</a:t>
            </a:fld>
            <a:endParaRPr lang="en-US" dirty="0">
              <a:solidFill>
                <a:prstClr val="black">
                  <a:tint val="75000"/>
                </a:prstClr>
              </a:solidFill>
              <a:latin typeface="Arial" charset="0"/>
              <a:ea typeface="ＭＳ Ｐゴシック" charset="-128"/>
            </a:endParaRPr>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4656474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Management Plan</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C3E546B2-2308-4FB5-95E9-4A7A73305E17}"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1.xml"/><Relationship Id="rId1" Type="http://schemas.openxmlformats.org/officeDocument/2006/relationships/slideLayout" Target="../slideLayouts/slideLayout10.xml"/><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799" y="1143001"/>
            <a:ext cx="5791201" cy="2457450"/>
          </a:xfrm>
        </p:spPr>
        <p:txBody>
          <a:bodyPr/>
          <a:lstStyle/>
          <a:p>
            <a:r>
              <a:rPr lang="en-US" sz="3600" dirty="0"/>
              <a:t>Wildlife Management and Vector Control for an FAD Response in Domestic Livestock</a:t>
            </a:r>
          </a:p>
        </p:txBody>
      </p:sp>
      <p:sp>
        <p:nvSpPr>
          <p:cNvPr id="3" name="Subtitle 2"/>
          <p:cNvSpPr>
            <a:spLocks noGrp="1"/>
          </p:cNvSpPr>
          <p:nvPr>
            <p:ph type="subTitle" idx="1"/>
          </p:nvPr>
        </p:nvSpPr>
        <p:spPr>
          <a:xfrm>
            <a:off x="2590800" y="3810000"/>
            <a:ext cx="5867400" cy="1219200"/>
          </a:xfrm>
        </p:spPr>
        <p:txBody>
          <a:bodyPr>
            <a:noAutofit/>
          </a:bodyPr>
          <a:lstStyle/>
          <a:p>
            <a:r>
              <a:rPr lang="en-US" sz="4000" dirty="0" smtClean="0"/>
              <a:t>Developing a Wildlife Management Plan</a:t>
            </a:r>
            <a:endParaRPr lang="en-US" sz="4000" dirty="0"/>
          </a:p>
        </p:txBody>
      </p:sp>
      <p:sp>
        <p:nvSpPr>
          <p:cNvPr id="4" name="Subtitle 2"/>
          <p:cNvSpPr txBox="1">
            <a:spLocks/>
          </p:cNvSpPr>
          <p:nvPr/>
        </p:nvSpPr>
        <p:spPr>
          <a:xfrm>
            <a:off x="2590800" y="5334000"/>
            <a:ext cx="6001407" cy="914400"/>
          </a:xfrm>
          <a:prstGeom prst="rect">
            <a:avLst/>
          </a:prstGeom>
        </p:spPr>
        <p:txBody>
          <a:bodyPr vert="horz" lIns="91440" tIns="45720" rIns="91440" bIns="45720" rtlCol="0">
            <a:normAutofit/>
          </a:bodyPr>
          <a:lstStyle>
            <a:lvl1pPr marL="0" indent="0" algn="l" defTabSz="914400" rtl="0" eaLnBrk="1" latinLnBrk="0" hangingPunct="1">
              <a:spcBef>
                <a:spcPts val="900"/>
              </a:spcBef>
              <a:buFont typeface="Arial" pitchFamily="34" charset="0"/>
              <a:buNone/>
              <a:defRPr sz="3200" i="1" kern="1200">
                <a:solidFill>
                  <a:srgbClr val="083984"/>
                </a:solidFill>
                <a:latin typeface="Verdana" pitchFamily="34" charset="0"/>
                <a:ea typeface="Verdana" pitchFamily="34" charset="0"/>
                <a:cs typeface="Verdana" pitchFamily="34" charset="0"/>
              </a:defRPr>
            </a:lvl1pPr>
            <a:lvl2pPr marL="457200" indent="0" algn="ctr" defTabSz="914400" rtl="0" eaLnBrk="1" latinLnBrk="0" hangingPunct="1">
              <a:spcBef>
                <a:spcPts val="900"/>
              </a:spcBef>
              <a:buFont typeface="Arial" pitchFamily="34" charset="0"/>
              <a:buNone/>
              <a:defRPr sz="2800" kern="1200">
                <a:solidFill>
                  <a:schemeClr val="tx1">
                    <a:tint val="75000"/>
                  </a:schemeClr>
                </a:solidFill>
                <a:latin typeface="Verdana" pitchFamily="34" charset="0"/>
                <a:ea typeface="Verdana" pitchFamily="34" charset="0"/>
                <a:cs typeface="Verdana" pitchFamily="34" charset="0"/>
              </a:defRPr>
            </a:lvl2pPr>
            <a:lvl3pPr marL="914400" indent="0" algn="ctr" defTabSz="914400" rtl="0" eaLnBrk="1" latinLnBrk="0" hangingPunct="1">
              <a:spcBef>
                <a:spcPts val="900"/>
              </a:spcBef>
              <a:buFont typeface="Arial" pitchFamily="34" charset="0"/>
              <a:buNone/>
              <a:defRPr sz="2400" kern="1200">
                <a:solidFill>
                  <a:schemeClr val="tx1">
                    <a:tint val="75000"/>
                  </a:schemeClr>
                </a:solidFill>
                <a:latin typeface="Verdana" pitchFamily="34" charset="0"/>
                <a:ea typeface="Verdana" pitchFamily="34" charset="0"/>
                <a:cs typeface="Verdana" pitchFamily="34" charset="0"/>
              </a:defRPr>
            </a:lvl3pPr>
            <a:lvl4pPr marL="13716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4pPr>
            <a:lvl5pPr marL="18288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800" dirty="0">
                <a:solidFill>
                  <a:schemeClr val="tx1"/>
                </a:solidFill>
                <a:latin typeface="+mn-lt"/>
              </a:rPr>
              <a:t>Adapted from the FAD </a:t>
            </a:r>
            <a:r>
              <a:rPr lang="en-US" sz="1800" dirty="0" err="1">
                <a:solidFill>
                  <a:schemeClr val="tx1"/>
                </a:solidFill>
                <a:latin typeface="+mn-lt"/>
              </a:rPr>
              <a:t>PReP</a:t>
            </a:r>
            <a:r>
              <a:rPr lang="en-US" sz="1800" dirty="0">
                <a:solidFill>
                  <a:schemeClr val="tx1"/>
                </a:solidFill>
                <a:latin typeface="+mn-lt"/>
              </a:rPr>
              <a:t>/NAHEMS </a:t>
            </a:r>
            <a:br>
              <a:rPr lang="en-US" sz="1800" dirty="0">
                <a:solidFill>
                  <a:schemeClr val="tx1"/>
                </a:solidFill>
                <a:latin typeface="+mn-lt"/>
              </a:rPr>
            </a:br>
            <a:r>
              <a:rPr lang="en-US" sz="1800" dirty="0">
                <a:solidFill>
                  <a:schemeClr val="tx1"/>
                </a:solidFill>
                <a:latin typeface="+mn-lt"/>
              </a:rPr>
              <a:t>Guidelines: Wildlife Management and Vector Control for an FAD Response in Domestic Livestock </a:t>
            </a:r>
          </a:p>
        </p:txBody>
      </p:sp>
    </p:spTree>
    <p:extLst>
      <p:ext uri="{BB962C8B-B14F-4D97-AF65-F5344CB8AC3E}">
        <p14:creationId xmlns:p14="http://schemas.microsoft.com/office/powerpoint/2010/main" val="56972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Wildlife, Vector Control - Management Plan</a:t>
            </a:r>
            <a:endParaRPr lang="en-US" dirty="0">
              <a:solidFill>
                <a:prstClr val="black">
                  <a:tint val="75000"/>
                </a:prstClr>
              </a:solidFill>
            </a:endParaRPr>
          </a:p>
        </p:txBody>
      </p:sp>
      <p:sp>
        <p:nvSpPr>
          <p:cNvPr id="5" name="Slide Number Placeholder 4"/>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10</a:t>
            </a:fld>
            <a:endParaRPr lang="en-US" dirty="0">
              <a:solidFill>
                <a:prstClr val="black">
                  <a:tint val="75000"/>
                </a:prstClr>
              </a:solidFill>
            </a:endParaRPr>
          </a:p>
        </p:txBody>
      </p:sp>
      <p:sp>
        <p:nvSpPr>
          <p:cNvPr id="6" name="Title 5"/>
          <p:cNvSpPr>
            <a:spLocks noGrp="1"/>
          </p:cNvSpPr>
          <p:nvPr>
            <p:ph type="title"/>
          </p:nvPr>
        </p:nvSpPr>
        <p:spPr/>
        <p:txBody>
          <a:bodyPr/>
          <a:lstStyle/>
          <a:p>
            <a:r>
              <a:rPr lang="en-US" dirty="0"/>
              <a:t>Vector-Borne </a:t>
            </a:r>
            <a:r>
              <a:rPr lang="en-US" dirty="0" smtClean="0"/>
              <a:t>Diseases cont’d</a:t>
            </a:r>
            <a:endParaRPr lang="en-US" dirty="0"/>
          </a:p>
        </p:txBody>
      </p:sp>
      <p:pic>
        <p:nvPicPr>
          <p:cNvPr id="2050" name="Picture 2" descr="\\Iastate.edu\v med\CFSPH_Group\CFSPH\NAHEMS\NAHEMS_PPT\11_WILD\Images\WILD_Table08_Vector_Borne_Diseases\WILD_Table08_Vector_Borne_Diseases_02_No_Title.jpg"/>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91896" y="1371600"/>
            <a:ext cx="7760208" cy="457200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835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Local authorities</a:t>
            </a:r>
          </a:p>
          <a:p>
            <a:r>
              <a:rPr lang="en-US" dirty="0" smtClean="0"/>
              <a:t>Public health leads for human health</a:t>
            </a:r>
          </a:p>
          <a:p>
            <a:pPr lvl="1"/>
            <a:r>
              <a:rPr lang="en-US" dirty="0" smtClean="0"/>
              <a:t>APHIS coordinates on control strategies </a:t>
            </a:r>
          </a:p>
          <a:p>
            <a:r>
              <a:rPr lang="en-US" dirty="0" smtClean="0"/>
              <a:t>Pesticides registered with EPA, FIFRA</a:t>
            </a:r>
          </a:p>
          <a:p>
            <a:pPr lvl="1"/>
            <a:r>
              <a:rPr lang="en-US" dirty="0" smtClean="0"/>
              <a:t>And possibly States </a:t>
            </a:r>
          </a:p>
          <a:p>
            <a:r>
              <a:rPr lang="en-US" dirty="0" smtClean="0"/>
              <a:t>APHIS collaborates with CDC in vector-borne FAD outbreaks which involve public health</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Authority for Vector Control</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910170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eliminate vector populations</a:t>
            </a:r>
          </a:p>
          <a:p>
            <a:r>
              <a:rPr lang="en-US" dirty="0" smtClean="0"/>
              <a:t>Understand life cycle and relationship to host and pathogen</a:t>
            </a:r>
          </a:p>
          <a:p>
            <a:r>
              <a:rPr lang="en-US" dirty="0" smtClean="0"/>
              <a:t>More efficient to control egg, larva</a:t>
            </a:r>
            <a:br>
              <a:rPr lang="en-US" dirty="0" smtClean="0"/>
            </a:br>
            <a:r>
              <a:rPr lang="en-US" dirty="0" smtClean="0"/>
              <a:t>than adult</a:t>
            </a:r>
          </a:p>
          <a:p>
            <a:r>
              <a:rPr lang="en-US" dirty="0" smtClean="0"/>
              <a:t>Focus on habitat reduction, minimizing contact, chemical </a:t>
            </a:r>
            <a:br>
              <a:rPr lang="en-US" dirty="0" smtClean="0"/>
            </a:br>
            <a:r>
              <a:rPr lang="en-US" dirty="0" smtClean="0"/>
              <a:t>control, biological control</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Methods of Vector Control</a:t>
            </a:r>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2443758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Habitat reduction</a:t>
            </a:r>
          </a:p>
          <a:p>
            <a:pPr lvl="1"/>
            <a:r>
              <a:rPr lang="en-US" dirty="0" smtClean="0"/>
              <a:t>Change vector-required conditions</a:t>
            </a:r>
          </a:p>
          <a:p>
            <a:r>
              <a:rPr lang="en-US" dirty="0" smtClean="0"/>
              <a:t>Minimizing contact</a:t>
            </a:r>
          </a:p>
          <a:p>
            <a:pPr lvl="1"/>
            <a:r>
              <a:rPr lang="en-US" dirty="0" smtClean="0"/>
              <a:t>Limit exposure to habitat or during activity</a:t>
            </a:r>
          </a:p>
          <a:p>
            <a:r>
              <a:rPr lang="en-US" dirty="0" smtClean="0"/>
              <a:t>Chemical control</a:t>
            </a:r>
          </a:p>
          <a:p>
            <a:pPr lvl="1"/>
            <a:r>
              <a:rPr lang="en-US" dirty="0" smtClean="0"/>
              <a:t>Supplemental measure</a:t>
            </a:r>
          </a:p>
          <a:p>
            <a:pPr lvl="1"/>
            <a:r>
              <a:rPr lang="en-US" dirty="0" smtClean="0"/>
              <a:t>Apply to vector habitat, to animal, or </a:t>
            </a:r>
            <a:br>
              <a:rPr lang="en-US" dirty="0" smtClean="0"/>
            </a:br>
            <a:r>
              <a:rPr lang="en-US" dirty="0" smtClean="0"/>
              <a:t>feed as </a:t>
            </a:r>
            <a:r>
              <a:rPr lang="en-US" dirty="0"/>
              <a:t>insect growth regulators </a:t>
            </a:r>
            <a:endParaRPr lang="en-US" dirty="0" smtClean="0"/>
          </a:p>
          <a:p>
            <a:pPr lvl="1"/>
            <a:r>
              <a:rPr lang="en-US" dirty="0" smtClean="0"/>
              <a:t>Biological control</a:t>
            </a:r>
          </a:p>
          <a:p>
            <a:pPr lvl="1"/>
            <a:r>
              <a:rPr lang="en-US" dirty="0" smtClean="0"/>
              <a:t>Release agents or natural predators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smtClean="0"/>
              <a:t>Methods of Vector Control cont’d</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756702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Biting midges</a:t>
            </a:r>
          </a:p>
          <a:p>
            <a:pPr lvl="1"/>
            <a:r>
              <a:rPr lang="en-US" dirty="0" smtClean="0"/>
              <a:t>Also called “no-see-ums”, blood feeders</a:t>
            </a:r>
          </a:p>
          <a:p>
            <a:pPr lvl="1"/>
            <a:r>
              <a:rPr lang="en-US" dirty="0" smtClean="0"/>
              <a:t>Require moisture for larvae, pupae</a:t>
            </a:r>
          </a:p>
          <a:p>
            <a:pPr lvl="1"/>
            <a:r>
              <a:rPr lang="en-US" dirty="0" smtClean="0"/>
              <a:t>Limit moist areas, use insecticide mist</a:t>
            </a:r>
          </a:p>
          <a:p>
            <a:r>
              <a:rPr lang="en-US" dirty="0" smtClean="0"/>
              <a:t>Mosquitoes</a:t>
            </a:r>
          </a:p>
          <a:p>
            <a:pPr lvl="1"/>
            <a:r>
              <a:rPr lang="en-US" dirty="0" smtClean="0"/>
              <a:t>Require moisture for larvae, pupae</a:t>
            </a:r>
          </a:p>
          <a:p>
            <a:pPr lvl="1"/>
            <a:r>
              <a:rPr lang="en-US" dirty="0" smtClean="0"/>
              <a:t>Eliminate standing water, reduce </a:t>
            </a:r>
            <a:br>
              <a:rPr lang="en-US" dirty="0" smtClean="0"/>
            </a:br>
            <a:r>
              <a:rPr lang="en-US" dirty="0" smtClean="0"/>
              <a:t>weeds, stock fish</a:t>
            </a:r>
          </a:p>
          <a:p>
            <a:pPr lvl="1"/>
            <a:r>
              <a:rPr lang="en-US" dirty="0" smtClean="0"/>
              <a:t>Only use approved </a:t>
            </a:r>
            <a:r>
              <a:rPr lang="en-US" dirty="0" err="1" smtClean="0"/>
              <a:t>larvicides</a:t>
            </a:r>
            <a:endParaRPr lang="en-US" dirty="0" smtClean="0"/>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Arthropod Vectors of </a:t>
            </a:r>
            <a:r>
              <a:rPr lang="en-US" sz="3600" dirty="0" smtClean="0"/>
              <a:t>FADs</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1927119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Ticks</a:t>
            </a:r>
          </a:p>
          <a:p>
            <a:pPr lvl="1"/>
            <a:r>
              <a:rPr lang="en-US" dirty="0"/>
              <a:t>A</a:t>
            </a:r>
            <a:r>
              <a:rPr lang="en-US" dirty="0" smtClean="0"/>
              <a:t>rachnids, persistent blood suckers</a:t>
            </a:r>
          </a:p>
          <a:p>
            <a:pPr lvl="1"/>
            <a:r>
              <a:rPr lang="en-US" dirty="0" smtClean="0"/>
              <a:t>Feed for long periods, transmitting diseases</a:t>
            </a:r>
          </a:p>
          <a:p>
            <a:pPr lvl="1"/>
            <a:r>
              <a:rPr lang="en-US" dirty="0" smtClean="0"/>
              <a:t>Hard ticks, soft ticks</a:t>
            </a:r>
          </a:p>
          <a:p>
            <a:pPr lvl="1"/>
            <a:r>
              <a:rPr lang="en-US" dirty="0" smtClean="0"/>
              <a:t>Mow vegetation around buildings</a:t>
            </a:r>
          </a:p>
          <a:p>
            <a:r>
              <a:rPr lang="en-US" dirty="0" smtClean="0"/>
              <a:t>Flies</a:t>
            </a:r>
          </a:p>
          <a:p>
            <a:pPr lvl="1"/>
            <a:r>
              <a:rPr lang="en-US" dirty="0" smtClean="0"/>
              <a:t>Require moisture for eggs</a:t>
            </a:r>
          </a:p>
          <a:p>
            <a:pPr lvl="1"/>
            <a:r>
              <a:rPr lang="en-US" dirty="0" smtClean="0"/>
              <a:t>Control wet areas</a:t>
            </a:r>
          </a:p>
          <a:p>
            <a:pPr lvl="1"/>
            <a:r>
              <a:rPr lang="en-US" dirty="0" smtClean="0"/>
              <a:t>Residual sprays, strips, tapes, traps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Arthropod Vectors of </a:t>
            </a:r>
            <a:r>
              <a:rPr lang="en-US" sz="3600" dirty="0" smtClean="0"/>
              <a:t>FADs cont’d</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1465375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Other Response Activities</a:t>
            </a:r>
          </a:p>
        </p:txBody>
      </p:sp>
    </p:spTree>
    <p:extLst>
      <p:ext uri="{BB962C8B-B14F-4D97-AF65-F5344CB8AC3E}">
        <p14:creationId xmlns:p14="http://schemas.microsoft.com/office/powerpoint/2010/main" val="3111048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5486400" cy="4953000"/>
          </a:xfrm>
        </p:spPr>
        <p:txBody>
          <a:bodyPr>
            <a:normAutofit fontScale="92500"/>
          </a:bodyPr>
          <a:lstStyle/>
          <a:p>
            <a:r>
              <a:rPr lang="en-US" dirty="0" smtClean="0"/>
              <a:t>Control Area established by Incident Command</a:t>
            </a:r>
          </a:p>
          <a:p>
            <a:pPr lvl="1"/>
            <a:r>
              <a:rPr lang="en-US" dirty="0" smtClean="0"/>
              <a:t>Infected </a:t>
            </a:r>
            <a:r>
              <a:rPr lang="en-US" dirty="0" err="1" smtClean="0"/>
              <a:t>Zone+Buffer</a:t>
            </a:r>
            <a:r>
              <a:rPr lang="en-US" dirty="0" smtClean="0"/>
              <a:t> Zone</a:t>
            </a:r>
            <a:endParaRPr lang="en-US" dirty="0"/>
          </a:p>
          <a:p>
            <a:r>
              <a:rPr lang="en-US" dirty="0" smtClean="0"/>
              <a:t>Personnel, wildlife, product</a:t>
            </a:r>
            <a:r>
              <a:rPr lang="en-US" dirty="0"/>
              <a:t> </a:t>
            </a:r>
            <a:r>
              <a:rPr lang="en-US" dirty="0" smtClean="0"/>
              <a:t>movement must adhere to guidelines</a:t>
            </a:r>
          </a:p>
          <a:p>
            <a:r>
              <a:rPr lang="en-US" dirty="0" smtClean="0"/>
              <a:t>Extensive mitigation activities for wildlife reservoirs in Control Area</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a:t>Quarantine and Movement Control</a:t>
            </a:r>
          </a:p>
        </p:txBody>
      </p:sp>
      <p:pic>
        <p:nvPicPr>
          <p:cNvPr id="7" name="Picture 6"/>
          <p:cNvPicPr/>
          <p:nvPr/>
        </p:nvPicPr>
        <p:blipFill rotWithShape="1">
          <a:blip r:embed="rId3" cstate="screen">
            <a:extLst>
              <a:ext uri="{28A0092B-C50C-407E-A947-70E740481C1C}">
                <a14:useLocalDpi xmlns:a14="http://schemas.microsoft.com/office/drawing/2010/main"/>
              </a:ext>
            </a:extLst>
          </a:blip>
          <a:srcRect/>
          <a:stretch/>
        </p:blipFill>
        <p:spPr bwMode="auto">
          <a:xfrm>
            <a:off x="6084271" y="2239766"/>
            <a:ext cx="2754929" cy="2789433"/>
          </a:xfrm>
          <a:prstGeom prst="rect">
            <a:avLst/>
          </a:prstGeom>
          <a:noFill/>
          <a:ln w="38100">
            <a:solidFill>
              <a:srgbClr val="17375E"/>
            </a:solidFill>
          </a:ln>
        </p:spPr>
      </p:pic>
      <p:sp>
        <p:nvSpPr>
          <p:cNvPr id="2" name="Slide Number Placeholder 1"/>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84553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 Safety - PPE</a:t>
            </a:r>
          </a:p>
          <a:p>
            <a:pPr lvl="1"/>
            <a:r>
              <a:rPr lang="en-US" dirty="0" smtClean="0"/>
              <a:t>Personnel safety is critical </a:t>
            </a:r>
          </a:p>
          <a:p>
            <a:pPr lvl="1"/>
            <a:r>
              <a:rPr lang="en-US" dirty="0" smtClean="0"/>
              <a:t>Protect from zoonotic, physical, environmental, psychological hazards</a:t>
            </a:r>
          </a:p>
          <a:p>
            <a:r>
              <a:rPr lang="en-US" dirty="0" smtClean="0"/>
              <a:t>Communication</a:t>
            </a:r>
          </a:p>
          <a:p>
            <a:pPr lvl="1"/>
            <a:r>
              <a:rPr lang="en-US" dirty="0" smtClean="0"/>
              <a:t>Public support necessary</a:t>
            </a:r>
          </a:p>
          <a:p>
            <a:pPr lvl="1"/>
            <a:r>
              <a:rPr lang="en-US" dirty="0" smtClean="0"/>
              <a:t>Many groups affected by FAD outbreak</a:t>
            </a:r>
          </a:p>
          <a:p>
            <a:pPr lvl="1"/>
            <a:r>
              <a:rPr lang="en-US" dirty="0" smtClean="0"/>
              <a:t>Public Information Officer handles media, public statements</a:t>
            </a:r>
            <a:endParaRPr lang="en-US" dirty="0"/>
          </a:p>
          <a:p>
            <a:endParaRPr lang="en-US" dirty="0" smtClean="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sz="3600" dirty="0"/>
              <a:t>Health, Safety, </a:t>
            </a:r>
            <a:r>
              <a:rPr lang="en-US" sz="3600" dirty="0" smtClean="0"/>
              <a:t>Communication</a:t>
            </a:r>
            <a:endParaRPr lang="en-US" sz="3600"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869969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638800" cy="4953000"/>
          </a:xfrm>
        </p:spPr>
        <p:txBody>
          <a:bodyPr>
            <a:normAutofit fontScale="92500"/>
          </a:bodyPr>
          <a:lstStyle/>
          <a:p>
            <a:r>
              <a:rPr lang="en-US" dirty="0" smtClean="0"/>
              <a:t>Biosecurity</a:t>
            </a:r>
          </a:p>
          <a:p>
            <a:pPr lvl="1"/>
            <a:r>
              <a:rPr lang="en-US" dirty="0" smtClean="0"/>
              <a:t>Prevent FAD introduction</a:t>
            </a:r>
          </a:p>
          <a:p>
            <a:pPr lvl="1"/>
            <a:r>
              <a:rPr lang="en-US" dirty="0" smtClean="0"/>
              <a:t>Standard practice</a:t>
            </a:r>
          </a:p>
          <a:p>
            <a:r>
              <a:rPr lang="en-US" dirty="0" smtClean="0"/>
              <a:t>Cleaning and disinfection</a:t>
            </a:r>
          </a:p>
          <a:p>
            <a:pPr lvl="1"/>
            <a:r>
              <a:rPr lang="en-US" dirty="0" smtClean="0"/>
              <a:t>Procedures remove, inactivate, reduce, destroy disease agents</a:t>
            </a:r>
          </a:p>
          <a:p>
            <a:pPr lvl="1"/>
            <a:r>
              <a:rPr lang="en-US" dirty="0" smtClean="0"/>
              <a:t>Apply to personnel, vehicles, equipment, supplies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a:xfrm>
            <a:off x="457200" y="152400"/>
            <a:ext cx="8458200" cy="838200"/>
          </a:xfrm>
        </p:spPr>
        <p:txBody>
          <a:bodyPr>
            <a:normAutofit/>
          </a:bodyPr>
          <a:lstStyle/>
          <a:p>
            <a:r>
              <a:rPr lang="en-US" dirty="0" smtClean="0"/>
              <a:t>Biosecurity, C&amp;D</a:t>
            </a:r>
            <a:endParaRPr lang="en-US" dirty="0"/>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867400" y="2209800"/>
            <a:ext cx="3013314" cy="2895600"/>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146904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lstStyle/>
          <a:p>
            <a:r>
              <a:rPr lang="en-US" dirty="0" smtClean="0"/>
              <a:t>Developing a management plan </a:t>
            </a:r>
            <a:br>
              <a:rPr lang="en-US" dirty="0" smtClean="0"/>
            </a:br>
            <a:r>
              <a:rPr lang="en-US" dirty="0" smtClean="0"/>
              <a:t>for wildlife</a:t>
            </a:r>
          </a:p>
          <a:p>
            <a:pPr lvl="1"/>
            <a:r>
              <a:rPr lang="en-US" dirty="0" smtClean="0"/>
              <a:t>Epidemiology</a:t>
            </a:r>
          </a:p>
          <a:p>
            <a:pPr lvl="1"/>
            <a:r>
              <a:rPr lang="en-US" dirty="0" smtClean="0"/>
              <a:t>Ecology</a:t>
            </a:r>
          </a:p>
          <a:p>
            <a:pPr lvl="1"/>
            <a:r>
              <a:rPr lang="en-US" dirty="0" smtClean="0"/>
              <a:t>Resources</a:t>
            </a:r>
          </a:p>
          <a:p>
            <a:pPr lvl="1"/>
            <a:r>
              <a:rPr lang="en-US" dirty="0" smtClean="0"/>
              <a:t>Socio-political</a:t>
            </a:r>
          </a:p>
          <a:p>
            <a:r>
              <a:rPr lang="en-US" dirty="0" smtClean="0"/>
              <a:t>Controlling vectors to spread diseases</a:t>
            </a:r>
          </a:p>
          <a:p>
            <a:r>
              <a:rPr lang="en-US" dirty="0" smtClean="0"/>
              <a:t>Other ongoing activities</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381000" y="6400800"/>
            <a:ext cx="4572000" cy="365125"/>
          </a:xfrm>
        </p:spPr>
        <p:txBody>
          <a:bodyPr/>
          <a:lstStyle/>
          <a:p>
            <a:pPr algn="l"/>
            <a:r>
              <a:rPr lang="en-US" smtClean="0"/>
              <a:t>FAD PReP/NAHEMS Guidelines: Wildlife, Vector Control - Management Plan</a:t>
            </a:r>
            <a:endParaRPr lang="en-US" dirty="0"/>
          </a:p>
        </p:txBody>
      </p:sp>
      <p:sp>
        <p:nvSpPr>
          <p:cNvPr id="5" name="Title 4"/>
          <p:cNvSpPr>
            <a:spLocks noGrp="1"/>
          </p:cNvSpPr>
          <p:nvPr>
            <p:ph type="title"/>
          </p:nvPr>
        </p:nvSpPr>
        <p:spPr/>
        <p:txBody>
          <a:bodyPr/>
          <a:lstStyle/>
          <a:p>
            <a:r>
              <a:rPr lang="en-US" dirty="0" smtClean="0"/>
              <a:t>This Presentation</a:t>
            </a:r>
            <a:endParaRPr lang="en-US" dirty="0"/>
          </a:p>
        </p:txBody>
      </p:sp>
      <p:sp>
        <p:nvSpPr>
          <p:cNvPr id="6" name="Slide Number Placeholder 5"/>
          <p:cNvSpPr>
            <a:spLocks noGrp="1"/>
          </p:cNvSpPr>
          <p:nvPr>
            <p:ph type="sldNum" sz="quarter" idx="4"/>
          </p:nvPr>
        </p:nvSpPr>
        <p:spPr/>
        <p:txBody>
          <a:bodyPr/>
          <a:lstStyle/>
          <a:p>
            <a:fld id="{C3E546B2-2308-4FB5-95E9-4A7A73305E17}" type="slidenum">
              <a:rPr lang="en-US" smtClean="0"/>
              <a:t>2</a:t>
            </a:fld>
            <a:endParaRPr lang="en-US"/>
          </a:p>
        </p:txBody>
      </p:sp>
    </p:spTree>
    <p:extLst>
      <p:ext uri="{BB962C8B-B14F-4D97-AF65-F5344CB8AC3E}">
        <p14:creationId xmlns:p14="http://schemas.microsoft.com/office/powerpoint/2010/main" val="3335070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lstStyle/>
          <a:p>
            <a:r>
              <a:rPr lang="en-US" dirty="0" smtClean="0"/>
              <a:t>May be necessary</a:t>
            </a:r>
          </a:p>
          <a:p>
            <a:r>
              <a:rPr lang="en-US" dirty="0" smtClean="0"/>
              <a:t>Treat humanely at all times</a:t>
            </a:r>
          </a:p>
          <a:p>
            <a:r>
              <a:rPr lang="en-US" dirty="0" smtClean="0"/>
              <a:t>Reduce pain, distress to </a:t>
            </a:r>
            <a:br>
              <a:rPr lang="en-US" dirty="0" smtClean="0"/>
            </a:br>
            <a:r>
              <a:rPr lang="en-US" dirty="0" smtClean="0"/>
              <a:t>greatest extent</a:t>
            </a:r>
          </a:p>
          <a:p>
            <a:r>
              <a:rPr lang="en-US" dirty="0" smtClean="0"/>
              <a:t>Use accepted methods for </a:t>
            </a:r>
            <a:br>
              <a:rPr lang="en-US" dirty="0" smtClean="0"/>
            </a:br>
            <a:r>
              <a:rPr lang="en-US" dirty="0" smtClean="0"/>
              <a:t>euthanasia</a:t>
            </a:r>
          </a:p>
          <a:p>
            <a:r>
              <a:rPr lang="en-US" dirty="0" smtClean="0"/>
              <a:t>Follow proper carcass </a:t>
            </a:r>
            <a:br>
              <a:rPr lang="en-US" dirty="0" smtClean="0"/>
            </a:br>
            <a:r>
              <a:rPr lang="en-US" dirty="0" smtClean="0"/>
              <a:t>disposal protocols</a:t>
            </a:r>
            <a:endParaRPr lang="en-US" dirty="0"/>
          </a:p>
        </p:txBody>
      </p:sp>
      <p:sp>
        <p:nvSpPr>
          <p:cNvPr id="3" name="Date Placeholder 2"/>
          <p:cNvSpPr>
            <a:spLocks noGrp="1"/>
          </p:cNvSpPr>
          <p:nvPr>
            <p:ph type="dt" sz="half" idx="2"/>
          </p:nvPr>
        </p:nvSpPr>
        <p:spPr>
          <a:xfrm>
            <a:off x="6553200" y="6400800"/>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Euthanasia/Depopulation</a:t>
            </a:r>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3197462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3"/>
              </a:rPr>
              <a:t>http://www.aphis.usda.gov/fadprep</a:t>
            </a:r>
            <a:endParaRPr lang="en-US" sz="2200" dirty="0" smtClean="0"/>
          </a:p>
          <a:p>
            <a:pPr marL="0" indent="0">
              <a:buNone/>
            </a:pPr>
            <a:endParaRPr lang="en-US" sz="2200" dirty="0" smtClean="0"/>
          </a:p>
          <a:p>
            <a:r>
              <a:rPr lang="en-US" sz="2400" dirty="0" smtClean="0"/>
              <a:t>Wildlife </a:t>
            </a:r>
            <a:r>
              <a:rPr lang="en-US" sz="2400" dirty="0"/>
              <a:t>Management and Vector Control web-based training module</a:t>
            </a:r>
          </a:p>
          <a:p>
            <a:pPr lvl="1"/>
            <a:r>
              <a:rPr lang="en-US" sz="2400" dirty="0"/>
              <a:t>Coming soon</a:t>
            </a:r>
          </a:p>
          <a:p>
            <a:endParaRPr lang="en-US" dirty="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 </a:t>
            </a:r>
            <a:r>
              <a:rPr lang="en-US" dirty="0" err="1" smtClean="0"/>
              <a:t>PReP</a:t>
            </a:r>
            <a:r>
              <a:rPr lang="en-US" dirty="0" smtClean="0"/>
              <a:t>/NAHEMS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21</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220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a:spcBef>
                <a:spcPts val="600"/>
              </a:spcBef>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22</a:t>
            </a:fld>
            <a:endParaRPr lang="en-US"/>
          </a:p>
        </p:txBody>
      </p:sp>
      <p:sp>
        <p:nvSpPr>
          <p:cNvPr id="6" name="Title 5"/>
          <p:cNvSpPr>
            <a:spLocks noGrp="1"/>
          </p:cNvSpPr>
          <p:nvPr>
            <p:ph type="title"/>
          </p:nvPr>
        </p:nvSpPr>
        <p:spPr/>
        <p:txBody>
          <a:bodyPr/>
          <a:lstStyle/>
          <a:p>
            <a:r>
              <a:rPr lang="en-US" dirty="0"/>
              <a:t>Guidelines Content</a:t>
            </a:r>
          </a:p>
        </p:txBody>
      </p:sp>
      <p:pic>
        <p:nvPicPr>
          <p:cNvPr id="8" name="Picture 2" descr="H:\CFSPH\NAHEMS\NAHEMS_PPT\11_WILD\FADPReP_WILD_COVER_July172014.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539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Committee </a:t>
            </a:r>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00800"/>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Management Plan</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23</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182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48583098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General Considerations in Plan Development</a:t>
            </a:r>
            <a:endParaRPr lang="en-US" sz="4500" dirty="0"/>
          </a:p>
        </p:txBody>
      </p:sp>
    </p:spTree>
    <p:extLst>
      <p:ext uri="{BB962C8B-B14F-4D97-AF65-F5344CB8AC3E}">
        <p14:creationId xmlns:p14="http://schemas.microsoft.com/office/powerpoint/2010/main" val="1085413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Short-term</a:t>
            </a:r>
          </a:p>
          <a:p>
            <a:pPr lvl="1"/>
            <a:r>
              <a:rPr lang="en-US" dirty="0" smtClean="0"/>
              <a:t>Containing, controlling outbreak in domestic livestock</a:t>
            </a:r>
            <a:endParaRPr lang="en-US" dirty="0"/>
          </a:p>
          <a:p>
            <a:r>
              <a:rPr lang="en-US" dirty="0" smtClean="0"/>
              <a:t>Long-term</a:t>
            </a:r>
          </a:p>
          <a:p>
            <a:pPr lvl="1"/>
            <a:r>
              <a:rPr lang="en-US" dirty="0" smtClean="0"/>
              <a:t>Eradicate FAD </a:t>
            </a:r>
          </a:p>
          <a:p>
            <a:r>
              <a:rPr lang="en-US" dirty="0" smtClean="0"/>
              <a:t>Unintended consequences</a:t>
            </a:r>
          </a:p>
          <a:p>
            <a:pPr lvl="1"/>
            <a:r>
              <a:rPr lang="en-US" dirty="0" smtClean="0"/>
              <a:t>Animal welfare, occupational health, chemical use, environment, non-targeted animals/species, public opinion</a:t>
            </a:r>
            <a:endParaRPr lang="en-US" dirty="0"/>
          </a:p>
          <a:p>
            <a:r>
              <a:rPr lang="en-US" dirty="0" smtClean="0"/>
              <a:t>Demonstrating disease freedom</a:t>
            </a:r>
          </a:p>
          <a:p>
            <a:pPr lvl="1"/>
            <a:r>
              <a:rPr lang="en-US" dirty="0" smtClean="0"/>
              <a:t>If required for OIE-free status/trading partners</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Objectives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4080891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5029200" cy="5105400"/>
          </a:xfrm>
        </p:spPr>
        <p:txBody>
          <a:bodyPr>
            <a:noAutofit/>
          </a:bodyPr>
          <a:lstStyle/>
          <a:p>
            <a:r>
              <a:rPr lang="en-US" sz="2400" dirty="0" smtClean="0"/>
              <a:t>Epidemiology</a:t>
            </a:r>
          </a:p>
          <a:p>
            <a:pPr lvl="1"/>
            <a:r>
              <a:rPr lang="en-US" sz="2000" dirty="0" smtClean="0"/>
              <a:t>Study distribution of disease</a:t>
            </a:r>
          </a:p>
          <a:p>
            <a:pPr lvl="1"/>
            <a:r>
              <a:rPr lang="en-US" sz="2000" dirty="0" smtClean="0"/>
              <a:t>Data, observations of animals</a:t>
            </a:r>
          </a:p>
          <a:p>
            <a:r>
              <a:rPr lang="en-US" sz="2400" dirty="0" smtClean="0"/>
              <a:t>Ecology</a:t>
            </a:r>
          </a:p>
          <a:p>
            <a:pPr lvl="1"/>
            <a:r>
              <a:rPr lang="en-US" sz="2000" dirty="0" smtClean="0"/>
              <a:t>Location, habitat, seasonal social/feeding behavior</a:t>
            </a:r>
          </a:p>
          <a:p>
            <a:r>
              <a:rPr lang="en-US" sz="2400" dirty="0" smtClean="0"/>
              <a:t>Resources</a:t>
            </a:r>
          </a:p>
          <a:p>
            <a:pPr lvl="1"/>
            <a:r>
              <a:rPr lang="en-US" sz="2000" dirty="0" smtClean="0"/>
              <a:t>Availability, personnel, equipment</a:t>
            </a:r>
          </a:p>
          <a:p>
            <a:r>
              <a:rPr lang="en-US" sz="2400" dirty="0" smtClean="0"/>
              <a:t>Socio-political</a:t>
            </a:r>
          </a:p>
          <a:p>
            <a:pPr lvl="1"/>
            <a:r>
              <a:rPr lang="en-US" sz="2000" dirty="0" smtClean="0"/>
              <a:t>Economy, law, regulation, </a:t>
            </a:r>
            <a:br>
              <a:rPr lang="en-US" sz="2000" dirty="0" smtClean="0"/>
            </a:br>
            <a:r>
              <a:rPr lang="en-US" sz="2000" dirty="0" smtClean="0"/>
              <a:t>public opinion, safety</a:t>
            </a:r>
            <a:endParaRPr lang="en-US" sz="2000" dirty="0"/>
          </a:p>
          <a:p>
            <a:endParaRPr lang="en-US" sz="24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Factors to Consider</a:t>
            </a:r>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486400" y="2094270"/>
            <a:ext cx="3352800" cy="3185653"/>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2246169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Trained/experienced personnel</a:t>
            </a:r>
          </a:p>
          <a:p>
            <a:r>
              <a:rPr lang="en-US" dirty="0" smtClean="0"/>
              <a:t>Safety Officer - safe work procedures</a:t>
            </a:r>
          </a:p>
          <a:p>
            <a:r>
              <a:rPr lang="en-US" dirty="0" smtClean="0"/>
              <a:t>Potential hazards</a:t>
            </a:r>
            <a:endParaRPr lang="en-US" dirty="0"/>
          </a:p>
          <a:p>
            <a:pPr lvl="1"/>
            <a:r>
              <a:rPr lang="en-US" dirty="0" smtClean="0"/>
              <a:t>Physical</a:t>
            </a:r>
          </a:p>
          <a:p>
            <a:pPr lvl="1"/>
            <a:r>
              <a:rPr lang="en-US" dirty="0" smtClean="0"/>
              <a:t>Environmental</a:t>
            </a:r>
          </a:p>
          <a:p>
            <a:pPr lvl="1"/>
            <a:r>
              <a:rPr lang="en-US" dirty="0" smtClean="0"/>
              <a:t>Psychological</a:t>
            </a:r>
          </a:p>
          <a:p>
            <a:pPr lvl="1"/>
            <a:r>
              <a:rPr lang="en-US" dirty="0" smtClean="0"/>
              <a:t>Zoonotic diseases</a:t>
            </a:r>
          </a:p>
          <a:p>
            <a:pPr marL="342900" lvl="1" indent="-342900">
              <a:buFont typeface="Arial" pitchFamily="34" charset="0"/>
              <a:buChar char="•"/>
            </a:pPr>
            <a:r>
              <a:rPr lang="en-US" sz="3200" dirty="0" smtClean="0"/>
              <a:t>Avoid unnecessary exposure/use PPE</a:t>
            </a:r>
          </a:p>
          <a:p>
            <a:pPr marL="342900" lvl="1" indent="-342900">
              <a:buFont typeface="Arial" pitchFamily="34" charset="0"/>
              <a:buChar char="•"/>
            </a:pPr>
            <a:r>
              <a:rPr lang="en-US" sz="3200" dirty="0" smtClean="0"/>
              <a:t>Report unsafe working conditions</a:t>
            </a:r>
            <a:endParaRPr lang="en-US" sz="3200"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dirty="0" smtClean="0">
                <a:solidFill>
                  <a:prstClr val="black">
                    <a:tint val="75000"/>
                  </a:prstClr>
                </a:solidFill>
              </a:rPr>
              <a:t>FAD </a:t>
            </a:r>
            <a:r>
              <a:rPr lang="en-US" dirty="0" err="1" smtClean="0">
                <a:solidFill>
                  <a:prstClr val="black">
                    <a:tint val="75000"/>
                  </a:prstClr>
                </a:solidFill>
              </a:rPr>
              <a:t>PReP</a:t>
            </a:r>
            <a:r>
              <a:rPr lang="en-US" dirty="0" smtClean="0">
                <a:solidFill>
                  <a:prstClr val="black">
                    <a:tint val="75000"/>
                  </a:prstClr>
                </a:solidFill>
              </a:rPr>
              <a:t>/NAHEMS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Personnel - Hazards</a:t>
            </a:r>
            <a:endParaRPr lang="en-US" dirty="0"/>
          </a:p>
        </p:txBody>
      </p:sp>
      <p:sp>
        <p:nvSpPr>
          <p:cNvPr id="6" name="Slide Number Placeholder 5"/>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259251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019800" cy="4953000"/>
          </a:xfrm>
        </p:spPr>
        <p:txBody>
          <a:bodyPr>
            <a:normAutofit fontScale="92500" lnSpcReduction="10000"/>
          </a:bodyPr>
          <a:lstStyle/>
          <a:p>
            <a:r>
              <a:rPr lang="en-US" dirty="0" smtClean="0"/>
              <a:t>Required equipment</a:t>
            </a:r>
          </a:p>
          <a:p>
            <a:pPr lvl="1"/>
            <a:r>
              <a:rPr lang="en-US" dirty="0" smtClean="0"/>
              <a:t>Depends on specific situation, conditions</a:t>
            </a:r>
          </a:p>
          <a:p>
            <a:pPr lvl="1"/>
            <a:r>
              <a:rPr lang="en-US" dirty="0" smtClean="0"/>
              <a:t>Nothing unessential </a:t>
            </a:r>
          </a:p>
          <a:p>
            <a:pPr lvl="1"/>
            <a:r>
              <a:rPr lang="en-US" dirty="0" smtClean="0"/>
              <a:t>Biosecurity, cleaning and disinfection, safety, proficiency</a:t>
            </a:r>
          </a:p>
          <a:p>
            <a:pPr lvl="1"/>
            <a:r>
              <a:rPr lang="en-US" dirty="0" smtClean="0"/>
              <a:t>Compliance with laws</a:t>
            </a:r>
          </a:p>
          <a:p>
            <a:r>
              <a:rPr lang="en-US" dirty="0" smtClean="0"/>
              <a:t>Information reporting</a:t>
            </a:r>
          </a:p>
          <a:p>
            <a:pPr lvl="1"/>
            <a:r>
              <a:rPr lang="en-US" dirty="0" smtClean="0"/>
              <a:t>Collect, manage, store, </a:t>
            </a:r>
            <a:br>
              <a:rPr lang="en-US" dirty="0" smtClean="0"/>
            </a:br>
            <a:r>
              <a:rPr lang="en-US" dirty="0" smtClean="0"/>
              <a:t>analyze, disseminate</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defRPr/>
            </a:pPr>
            <a:r>
              <a:rPr lang="en-US" dirty="0"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Equipment, Information Reporting</a:t>
            </a:r>
            <a:endParaRPr lang="en-US" dirty="0"/>
          </a:p>
        </p:txBody>
      </p:sp>
      <p:pic>
        <p:nvPicPr>
          <p:cNvPr id="6" name="Picture 5"/>
          <p:cNvPicPr/>
          <p:nvPr/>
        </p:nvPicPr>
        <p:blipFill rotWithShape="1">
          <a:blip r:embed="rId3" cstate="screen">
            <a:extLst>
              <a:ext uri="{28A0092B-C50C-407E-A947-70E740481C1C}">
                <a14:useLocalDpi xmlns:a14="http://schemas.microsoft.com/office/drawing/2010/main"/>
              </a:ext>
            </a:extLst>
          </a:blip>
          <a:srcRect/>
          <a:stretch/>
        </p:blipFill>
        <p:spPr bwMode="auto">
          <a:xfrm>
            <a:off x="5820076" y="2667856"/>
            <a:ext cx="3019124" cy="3047144"/>
          </a:xfrm>
          <a:prstGeom prst="rect">
            <a:avLst/>
          </a:prstGeom>
          <a:noFill/>
          <a:ln w="38100">
            <a:solidFill>
              <a:srgbClr val="17375E"/>
            </a:solidFill>
          </a:ln>
        </p:spPr>
      </p:pic>
      <p:sp>
        <p:nvSpPr>
          <p:cNvPr id="7" name="Slide Number Placeholder 6"/>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439647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Vector Control in an FAD Outbreak in Domestic Livestock</a:t>
            </a:r>
          </a:p>
        </p:txBody>
      </p:sp>
    </p:spTree>
    <p:extLst>
      <p:ext uri="{BB962C8B-B14F-4D97-AF65-F5344CB8AC3E}">
        <p14:creationId xmlns:p14="http://schemas.microsoft.com/office/powerpoint/2010/main" val="1146121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00800"/>
            <a:ext cx="2133600" cy="365125"/>
          </a:xfrm>
        </p:spPr>
        <p:txBody>
          <a:bodyPr/>
          <a:lstStyle/>
          <a:p>
            <a:pPr algn="r">
              <a:defRPr/>
            </a:pP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a:xfrm>
            <a:off x="457200" y="6400800"/>
            <a:ext cx="4572000" cy="365125"/>
          </a:xfrm>
        </p:spPr>
        <p:txBody>
          <a:bodyPr/>
          <a:lstStyle/>
          <a:p>
            <a:pPr algn="l">
              <a:defRPr/>
            </a:pPr>
            <a:r>
              <a:rPr lang="en-US" smtClean="0">
                <a:solidFill>
                  <a:prstClr val="black">
                    <a:tint val="75000"/>
                  </a:prstClr>
                </a:solidFill>
              </a:rPr>
              <a:t>FAD PReP/NAHEMS Guidelines: Wildlife, Vector Control - Management Plan</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a:t>Vector-Borne </a:t>
            </a:r>
            <a:r>
              <a:rPr lang="en-US" dirty="0" smtClean="0"/>
              <a:t>Diseases</a:t>
            </a:r>
            <a:endParaRPr lang="en-US" dirty="0"/>
          </a:p>
        </p:txBody>
      </p:sp>
      <p:sp>
        <p:nvSpPr>
          <p:cNvPr id="2" name="Slide Number Placeholder 1"/>
          <p:cNvSpPr>
            <a:spLocks noGrp="1"/>
          </p:cNvSpPr>
          <p:nvPr>
            <p:ph type="sldNum" sz="quarter" idx="4"/>
          </p:nvPr>
        </p:nvSpPr>
        <p:spPr/>
        <p:txBody>
          <a:bodyPr/>
          <a:lstStyle/>
          <a:p>
            <a:pPr>
              <a:defRPr/>
            </a:pPr>
            <a:fld id="{88DA46C8-08F4-4D36-A93B-65AEC249BAB1}" type="slidenum">
              <a:rPr lang="en-US" smtClean="0">
                <a:solidFill>
                  <a:prstClr val="black">
                    <a:tint val="75000"/>
                  </a:prstClr>
                </a:solidFill>
              </a:rPr>
              <a:pPr>
                <a:defRPr/>
              </a:pPr>
              <a:t>9</a:t>
            </a:fld>
            <a:endParaRPr lang="en-US" dirty="0">
              <a:solidFill>
                <a:prstClr val="black">
                  <a:tint val="75000"/>
                </a:prstClr>
              </a:solidFill>
            </a:endParaRPr>
          </a:p>
        </p:txBody>
      </p:sp>
      <p:pic>
        <p:nvPicPr>
          <p:cNvPr id="1026"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84310" y="1403015"/>
            <a:ext cx="7773890" cy="469298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42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F0FCFF-EBB6-4F6C-8C4C-C08877973974}"/>
</file>

<file path=customXml/itemProps2.xml><?xml version="1.0" encoding="utf-8"?>
<ds:datastoreItem xmlns:ds="http://schemas.openxmlformats.org/officeDocument/2006/customXml" ds:itemID="{56D04B97-C318-43E7-A408-DB5B3B023E24}"/>
</file>

<file path=customXml/itemProps3.xml><?xml version="1.0" encoding="utf-8"?>
<ds:datastoreItem xmlns:ds="http://schemas.openxmlformats.org/officeDocument/2006/customXml" ds:itemID="{BD11A1EA-9D86-40C6-9247-0AA522159EEB}"/>
</file>

<file path=docProps/app.xml><?xml version="1.0" encoding="utf-8"?>
<Properties xmlns="http://schemas.openxmlformats.org/officeDocument/2006/extended-properties" xmlns:vt="http://schemas.openxmlformats.org/officeDocument/2006/docPropsVTypes">
  <Template>FAD_PReP_NAHEMS_PPT_2013-11 Logo NoUSDA</Template>
  <TotalTime>3021</TotalTime>
  <Words>4671</Words>
  <Application>Microsoft Office PowerPoint</Application>
  <PresentationFormat>On-screen Show (4:3)</PresentationFormat>
  <Paragraphs>282</Paragraphs>
  <Slides>24</Slides>
  <Notes>24</Notes>
  <HiddenSlides>0</HiddenSlides>
  <MMClips>0</MMClips>
  <ScaleCrop>false</ScaleCrop>
  <HeadingPairs>
    <vt:vector size="4" baseType="variant">
      <vt:variant>
        <vt:lpstr>Theme</vt:lpstr>
      </vt:variant>
      <vt:variant>
        <vt:i4>3</vt:i4>
      </vt:variant>
      <vt:variant>
        <vt:lpstr>Slide Titles</vt:lpstr>
      </vt:variant>
      <vt:variant>
        <vt:i4>24</vt:i4>
      </vt:variant>
    </vt:vector>
  </HeadingPairs>
  <TitlesOfParts>
    <vt:vector size="27" baseType="lpstr">
      <vt:lpstr>FAD PReP PPT Template 2011-10</vt:lpstr>
      <vt:lpstr>1_FAD PReP PPT Template 2011-10</vt:lpstr>
      <vt:lpstr>2_FAD PReP PPT Template 2011-10</vt:lpstr>
      <vt:lpstr>Wildlife Management and Vector Control for an FAD Response in Domestic Livestock</vt:lpstr>
      <vt:lpstr>This Presentation</vt:lpstr>
      <vt:lpstr>General Considerations in Plan Development</vt:lpstr>
      <vt:lpstr>Objectives</vt:lpstr>
      <vt:lpstr>Factors to Consider</vt:lpstr>
      <vt:lpstr>Personnel - Hazards</vt:lpstr>
      <vt:lpstr>Equipment, Information Reporting</vt:lpstr>
      <vt:lpstr>Vector Control in an FAD Outbreak in Domestic Livestock</vt:lpstr>
      <vt:lpstr>Vector-Borne Diseases</vt:lpstr>
      <vt:lpstr>Vector-Borne Diseases cont’d</vt:lpstr>
      <vt:lpstr>Authority for Vector Control</vt:lpstr>
      <vt:lpstr>Methods of Vector Control</vt:lpstr>
      <vt:lpstr>Methods of Vector Control cont’d</vt:lpstr>
      <vt:lpstr>Arthropod Vectors of FADs</vt:lpstr>
      <vt:lpstr>Arthropod Vectors of FADs cont’d</vt:lpstr>
      <vt:lpstr>Other Response Activities</vt:lpstr>
      <vt:lpstr>Quarantine and Movement Control</vt:lpstr>
      <vt:lpstr>Health, Safety, Communication</vt:lpstr>
      <vt:lpstr>Biosecurity, C&amp;D</vt:lpstr>
      <vt:lpstr>Euthanasia/Depopulation</vt:lpstr>
      <vt:lpstr>For More Information</vt:lpstr>
      <vt:lpstr>Guidelines Content</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Mogan-King, Janice P [CFSPH]</cp:lastModifiedBy>
  <cp:revision>141</cp:revision>
  <cp:lastPrinted>2014-09-10T13:30:58Z</cp:lastPrinted>
  <dcterms:created xsi:type="dcterms:W3CDTF">2014-08-14T16:21:57Z</dcterms:created>
  <dcterms:modified xsi:type="dcterms:W3CDTF">2014-11-13T19:46:33Z</dcterms:modified>
</cp:coreProperties>
</file>