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3.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33"/>
  </p:notesMasterIdLst>
  <p:handoutMasterIdLst>
    <p:handoutMasterId r:id="rId34"/>
  </p:handoutMasterIdLst>
  <p:sldIdLst>
    <p:sldId id="277" r:id="rId2"/>
    <p:sldId id="298" r:id="rId3"/>
    <p:sldId id="257" r:id="rId4"/>
    <p:sldId id="292" r:id="rId5"/>
    <p:sldId id="274" r:id="rId6"/>
    <p:sldId id="261" r:id="rId7"/>
    <p:sldId id="297" r:id="rId8"/>
    <p:sldId id="262" r:id="rId9"/>
    <p:sldId id="263" r:id="rId10"/>
    <p:sldId id="293" r:id="rId11"/>
    <p:sldId id="268" r:id="rId12"/>
    <p:sldId id="269" r:id="rId13"/>
    <p:sldId id="270" r:id="rId14"/>
    <p:sldId id="271" r:id="rId15"/>
    <p:sldId id="294" r:id="rId16"/>
    <p:sldId id="267" r:id="rId17"/>
    <p:sldId id="266" r:id="rId18"/>
    <p:sldId id="278" r:id="rId19"/>
    <p:sldId id="279" r:id="rId20"/>
    <p:sldId id="280" r:id="rId21"/>
    <p:sldId id="281" r:id="rId22"/>
    <p:sldId id="290" r:id="rId23"/>
    <p:sldId id="283" r:id="rId24"/>
    <p:sldId id="295" r:id="rId25"/>
    <p:sldId id="275" r:id="rId26"/>
    <p:sldId id="264" r:id="rId27"/>
    <p:sldId id="265" r:id="rId28"/>
    <p:sldId id="296" r:id="rId29"/>
    <p:sldId id="287" r:id="rId30"/>
    <p:sldId id="288" r:id="rId31"/>
    <p:sldId id="286"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FPJ" lastIdx="6" clrIdx="0"/>
  <p:cmAuthor id="1" name="Eia, Cheryl L [CFSPH]" initials="CLE" lastIdx="2" clrIdx="1"/>
  <p:cmAuthor id="2" name="Futoma, Patricia J" initials="PJF"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18" autoAdjust="0"/>
  </p:normalViewPr>
  <p:slideViewPr>
    <p:cSldViewPr>
      <p:cViewPr varScale="1">
        <p:scale>
          <a:sx n="56" d="100"/>
          <a:sy n="56" d="100"/>
        </p:scale>
        <p:origin x="-1733" y="-8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E3F35160-6D79-444C-920F-0E71C03B52A9}" type="datetimeFigureOut">
              <a:rPr lang="en-US" smtClean="0"/>
              <a:t>11/25/2014</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55DCD484-B413-4CCA-AF8A-54BB646EC3C4}" type="slidenum">
              <a:rPr lang="en-US" smtClean="0"/>
              <a:t>‹#›</a:t>
            </a:fld>
            <a:endParaRPr lang="en-US"/>
          </a:p>
        </p:txBody>
      </p:sp>
    </p:spTree>
    <p:extLst>
      <p:ext uri="{BB962C8B-B14F-4D97-AF65-F5344CB8AC3E}">
        <p14:creationId xmlns:p14="http://schemas.microsoft.com/office/powerpoint/2010/main" val="2219920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EA161E71-EDA6-4E8E-BF05-9A40B93928C9}" type="datetimeFigureOut">
              <a:rPr lang="en-US" smtClean="0"/>
              <a:t>11/25/2014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1531F3FE-321E-4399-ADA5-394C0E91E9BD}" type="slidenum">
              <a:rPr lang="en-US" smtClean="0"/>
              <a:t>‹#›</a:t>
            </a:fld>
            <a:endParaRPr lang="en-US"/>
          </a:p>
        </p:txBody>
      </p:sp>
    </p:spTree>
    <p:extLst>
      <p:ext uri="{BB962C8B-B14F-4D97-AF65-F5344CB8AC3E}">
        <p14:creationId xmlns:p14="http://schemas.microsoft.com/office/powerpoint/2010/main" val="105173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control of a foreign animal disease outbreak may require large-scale vaccination of livestock and other domestic animals to minimize the impact on animal and public health, ensure continuity of the U.S. food supply, and minimize the economic impact on food producers. The principles discussed in this presentation are intended to provide general information to conduct large-scale vaccination of a variety of domestic animal species as may be required in an animal health emergency. Decisions regarding the choice of vaccine and the selection of animals to vaccinate will vary with the disease involved, species affected and the stage of the outbreak, and may change as the situation evolves. As always, it is important to evaluate each situation and adjust procedures to the risks present in the situation. [This information was derived from the Foreign Animal Disease Preparedness and Response (FAD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)/National Animal Health Emergency Management System (NAHEMS) Guidelines: Vaccination of Contagious Diseases (2014)].</a:t>
            </a:r>
          </a:p>
        </p:txBody>
      </p:sp>
      <p:sp>
        <p:nvSpPr>
          <p:cNvPr id="4" name="Slide Number Placeholder 3"/>
          <p:cNvSpPr>
            <a:spLocks noGrp="1"/>
          </p:cNvSpPr>
          <p:nvPr>
            <p:ph type="sldNum" sz="quarter" idx="10"/>
          </p:nvPr>
        </p:nvSpPr>
        <p:spPr/>
        <p:txBody>
          <a:bodyPr/>
          <a:lstStyle/>
          <a:p>
            <a:fld id="{1531F3FE-321E-4399-ADA5-394C0E91E9BD}" type="slidenum">
              <a:rPr lang="en-US" smtClean="0"/>
              <a:t>1</a:t>
            </a:fld>
            <a:endParaRPr lang="en-US"/>
          </a:p>
        </p:txBody>
      </p:sp>
    </p:spTree>
    <p:extLst>
      <p:ext uri="{BB962C8B-B14F-4D97-AF65-F5344CB8AC3E}">
        <p14:creationId xmlns:p14="http://schemas.microsoft.com/office/powerpoint/2010/main" val="39336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Minimize the number of times a vaccine is transported because transport increases the risk that a vaccine will be exposed to inappropriate conditions. If vaccines need to be transported to another location, the</a:t>
            </a:r>
            <a:r>
              <a:rPr lang="en-US" baseline="0" dirty="0" smtClean="0"/>
              <a:t> temperature range as recommended by the manufacturer and as indicated on the label should be maintained throughout the time of transportation. Thought needs to be given to packaging, whether the time in shipment may be brief or extended. Proper packaging can protect the potency with the goal to deliver a safe and efficacious vaccine for use. </a:t>
            </a:r>
          </a:p>
        </p:txBody>
      </p:sp>
      <p:sp>
        <p:nvSpPr>
          <p:cNvPr id="4" name="Slide Number Placeholder 3"/>
          <p:cNvSpPr>
            <a:spLocks noGrp="1"/>
          </p:cNvSpPr>
          <p:nvPr>
            <p:ph type="sldNum" sz="quarter" idx="10"/>
          </p:nvPr>
        </p:nvSpPr>
        <p:spPr/>
        <p:txBody>
          <a:bodyPr/>
          <a:lstStyle/>
          <a:p>
            <a:fld id="{1531F3FE-321E-4399-ADA5-394C0E91E9BD}" type="slidenum">
              <a:rPr lang="en-US" smtClean="0"/>
              <a:t>10</a:t>
            </a:fld>
            <a:endParaRPr lang="en-US"/>
          </a:p>
        </p:txBody>
      </p:sp>
    </p:spTree>
    <p:extLst>
      <p:ext uri="{BB962C8B-B14F-4D97-AF65-F5344CB8AC3E}">
        <p14:creationId xmlns:p14="http://schemas.microsoft.com/office/powerpoint/2010/main" val="419430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guidelines are modified from the Centers for Disease Control and Prevention ‘Vaccine Storage and Handling Toolkit’ (http://www.cdc.gov/vaccines/recs/storage/toolkit/).</a:t>
            </a:r>
          </a:p>
          <a:p>
            <a:r>
              <a:rPr lang="en-US" dirty="0" smtClean="0"/>
              <a:t>1</a:t>
            </a:r>
            <a:r>
              <a:rPr lang="en-US" dirty="0"/>
              <a:t>. </a:t>
            </a:r>
            <a:r>
              <a:rPr lang="en-US" b="0" dirty="0"/>
              <a:t>Delay opening the refrigerator or freezer door until you have made all </a:t>
            </a:r>
            <a:r>
              <a:rPr lang="en-US" b="0" dirty="0" smtClean="0"/>
              <a:t>preparations</a:t>
            </a:r>
            <a:r>
              <a:rPr lang="en-US" b="0" baseline="0" dirty="0" smtClean="0"/>
              <a:t> </a:t>
            </a:r>
            <a:r>
              <a:rPr lang="en-US" b="0" dirty="0" smtClean="0"/>
              <a:t>for </a:t>
            </a:r>
            <a:r>
              <a:rPr lang="en-US" b="0" dirty="0"/>
              <a:t>packing.</a:t>
            </a:r>
          </a:p>
          <a:p>
            <a:r>
              <a:rPr lang="en-US" b="0" dirty="0"/>
              <a:t>2. Pack refrigerated vaccines first if you are transporting both refrigerated and frozen vaccines.</a:t>
            </a:r>
          </a:p>
          <a:p>
            <a:r>
              <a:rPr lang="en-US" b="0" dirty="0"/>
              <a:t>3. Use properly insulated containers. This </a:t>
            </a:r>
            <a:r>
              <a:rPr lang="en-US" dirty="0"/>
              <a:t>may include the package the vaccines arrived in, </a:t>
            </a:r>
            <a:r>
              <a:rPr lang="en-US" dirty="0" smtClean="0"/>
              <a:t>a</a:t>
            </a:r>
            <a:r>
              <a:rPr lang="en-US" baseline="0" dirty="0" smtClean="0"/>
              <a:t> </a:t>
            </a:r>
            <a:r>
              <a:rPr lang="en-US" dirty="0" smtClean="0"/>
              <a:t>hard-sided </a:t>
            </a:r>
            <a:r>
              <a:rPr lang="en-US" dirty="0"/>
              <a:t>plastic cooler, or a Styrofoam cooler with </a:t>
            </a:r>
            <a:r>
              <a:rPr lang="en-US" dirty="0" smtClean="0"/>
              <a:t>walls</a:t>
            </a:r>
            <a:r>
              <a:rPr lang="en-US" baseline="0" dirty="0" smtClean="0"/>
              <a:t> </a:t>
            </a:r>
            <a:r>
              <a:rPr lang="en-US" dirty="0" smtClean="0"/>
              <a:t>at </a:t>
            </a:r>
            <a:r>
              <a:rPr lang="en-US" dirty="0"/>
              <a:t>least two inches thick</a:t>
            </a:r>
            <a:r>
              <a:rPr lang="en-US" dirty="0" smtClean="0"/>
              <a:t>.</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009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0" dirty="0" smtClean="0"/>
              <a:t>4. Include enough refrigerated/frozen packs with the vaccine to maintain the</a:t>
            </a:r>
            <a:r>
              <a:rPr lang="en-US" b="0" baseline="0" dirty="0" smtClean="0"/>
              <a:t> </a:t>
            </a:r>
            <a:r>
              <a:rPr lang="en-US" b="0" dirty="0" smtClean="0"/>
              <a:t>cold chain. Loose or bagged</a:t>
            </a:r>
            <a:r>
              <a:rPr lang="en-US" b="0" baseline="0" dirty="0" smtClean="0"/>
              <a:t> </a:t>
            </a:r>
            <a:r>
              <a:rPr lang="en-US" b="0" dirty="0" smtClean="0"/>
              <a:t>ice is not considered adequate. Refrigerated vaccines</a:t>
            </a:r>
            <a:r>
              <a:rPr lang="en-US" b="0" baseline="0" dirty="0" smtClean="0"/>
              <a:t> </a:t>
            </a:r>
            <a:r>
              <a:rPr lang="en-US" b="0" dirty="0" smtClean="0"/>
              <a:t>should use freezer packs, while vaccines that must remain</a:t>
            </a:r>
            <a:r>
              <a:rPr lang="en-US" b="0" baseline="0" dirty="0" smtClean="0"/>
              <a:t> </a:t>
            </a:r>
            <a:r>
              <a:rPr lang="en-US" b="0" dirty="0" smtClean="0"/>
              <a:t>frozen should use a minimum of six pounds of dry ice.</a:t>
            </a:r>
            <a:endParaRPr lang="en-US" b="0" dirty="0"/>
          </a:p>
          <a:p>
            <a:r>
              <a:rPr lang="en-US" b="0" dirty="0"/>
              <a:t>5. Place an insulating barrier between the </a:t>
            </a:r>
            <a:r>
              <a:rPr lang="en-US" b="0" dirty="0" smtClean="0"/>
              <a:t>refrigerated/frozen packs </a:t>
            </a:r>
            <a:r>
              <a:rPr lang="en-US" b="0" dirty="0"/>
              <a:t>and the vaccines to prevent accidental freezing. This may include bubble wrap, crumpled brown packing paper, or Styrofoam peanuts. The container should be layered as follows inside the </a:t>
            </a:r>
            <a:r>
              <a:rPr lang="en-US" b="0" dirty="0" smtClean="0"/>
              <a:t>insulated container (from top to bottom):</a:t>
            </a:r>
          </a:p>
          <a:p>
            <a:r>
              <a:rPr lang="en-US" b="0" dirty="0" smtClean="0"/>
              <a:t>Refrigerator/freezer </a:t>
            </a:r>
            <a:r>
              <a:rPr lang="en-US" b="0" dirty="0"/>
              <a:t>packs </a:t>
            </a:r>
          </a:p>
          <a:p>
            <a:r>
              <a:rPr lang="en-US" b="0" dirty="0" smtClean="0"/>
              <a:t>Barrier </a:t>
            </a:r>
            <a:r>
              <a:rPr lang="en-US" b="0" dirty="0"/>
              <a:t>i.e. bubble wrap, crumpled brown packing paper, Styrofoam peanuts</a:t>
            </a:r>
          </a:p>
          <a:p>
            <a:r>
              <a:rPr lang="en-US" b="0" dirty="0" smtClean="0"/>
              <a:t>Vaccines</a:t>
            </a:r>
            <a:endParaRPr lang="en-US" b="0" dirty="0"/>
          </a:p>
          <a:p>
            <a:r>
              <a:rPr lang="en-US" b="0" dirty="0" smtClean="0"/>
              <a:t>Thermometer </a:t>
            </a:r>
            <a:r>
              <a:rPr lang="en-US" b="0" dirty="0"/>
              <a:t>or cold chain monitoring device</a:t>
            </a:r>
          </a:p>
          <a:p>
            <a:r>
              <a:rPr lang="en-US" b="0" dirty="0" smtClean="0"/>
              <a:t>Barrier</a:t>
            </a:r>
            <a:endParaRPr lang="en-US" b="0" dirty="0"/>
          </a:p>
          <a:p>
            <a:r>
              <a:rPr lang="en-US" b="0" dirty="0" smtClean="0"/>
              <a:t>Additional </a:t>
            </a:r>
            <a:r>
              <a:rPr lang="en-US" b="0" dirty="0"/>
              <a:t>refrigerator/freezer packs</a:t>
            </a:r>
          </a:p>
        </p:txBody>
      </p:sp>
      <p:sp>
        <p:nvSpPr>
          <p:cNvPr id="4" name="Slide Number Placeholder 3"/>
          <p:cNvSpPr>
            <a:spLocks noGrp="1"/>
          </p:cNvSpPr>
          <p:nvPr>
            <p:ph type="sldNum" sz="quarter" idx="10"/>
          </p:nvPr>
        </p:nvSpPr>
        <p:spPr/>
        <p:txBody>
          <a:bodyPr/>
          <a:lstStyle/>
          <a:p>
            <a:fld id="{1531F3FE-321E-4399-ADA5-394C0E91E9BD}" type="slidenum">
              <a:rPr lang="en-US" smtClean="0"/>
              <a:t>12</a:t>
            </a:fld>
            <a:endParaRPr lang="en-US"/>
          </a:p>
        </p:txBody>
      </p:sp>
    </p:spTree>
    <p:extLst>
      <p:ext uri="{BB962C8B-B14F-4D97-AF65-F5344CB8AC3E}">
        <p14:creationId xmlns:p14="http://schemas.microsoft.com/office/powerpoint/2010/main" val="368530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0" dirty="0"/>
              <a:t>. </a:t>
            </a:r>
            <a:r>
              <a:rPr lang="en-US" b="0" dirty="0" smtClean="0"/>
              <a:t>Ship</a:t>
            </a:r>
            <a:r>
              <a:rPr lang="en-US" b="0" baseline="0" dirty="0" smtClean="0"/>
              <a:t> </a:t>
            </a:r>
            <a:r>
              <a:rPr lang="en-US" b="0" dirty="0" smtClean="0"/>
              <a:t>vaccines </a:t>
            </a:r>
            <a:r>
              <a:rPr lang="en-US" b="0" dirty="0"/>
              <a:t>in original packaging. Do not remove vaccines from vials or boxes, and do </a:t>
            </a:r>
            <a:r>
              <a:rPr lang="en-US" b="0" dirty="0" smtClean="0"/>
              <a:t>not draw </a:t>
            </a:r>
            <a:r>
              <a:rPr lang="en-US" b="0" dirty="0"/>
              <a:t>up vaccines in advance.</a:t>
            </a:r>
          </a:p>
          <a:p>
            <a:r>
              <a:rPr lang="en-US" b="0" dirty="0"/>
              <a:t>7. Thermometer or cold chain device should be placed next to the vaccines and not in </a:t>
            </a:r>
            <a:r>
              <a:rPr lang="en-US" b="0" dirty="0" smtClean="0"/>
              <a:t>direct</a:t>
            </a:r>
            <a:r>
              <a:rPr lang="en-US" b="0" baseline="0" dirty="0" smtClean="0"/>
              <a:t> </a:t>
            </a:r>
            <a:r>
              <a:rPr lang="en-US" b="0" dirty="0" smtClean="0"/>
              <a:t>contact </a:t>
            </a:r>
            <a:r>
              <a:rPr lang="en-US" b="0" dirty="0"/>
              <a:t>with the refrigerator or freezer packs.</a:t>
            </a:r>
          </a:p>
          <a:p>
            <a:r>
              <a:rPr lang="en-US" b="0" dirty="0"/>
              <a:t>8. Note the packing time on the outside of the package so that the time vaccines spent in transit </a:t>
            </a:r>
            <a:r>
              <a:rPr lang="en-US" b="0" dirty="0" smtClean="0"/>
              <a:t>is</a:t>
            </a:r>
            <a:r>
              <a:rPr lang="en-US" b="0" baseline="0" dirty="0" smtClean="0"/>
              <a:t> </a:t>
            </a:r>
            <a:r>
              <a:rPr lang="en-US" b="0" dirty="0" smtClean="0"/>
              <a:t>known </a:t>
            </a:r>
            <a:r>
              <a:rPr lang="en-US" b="0" dirty="0"/>
              <a:t>on arrival.</a:t>
            </a:r>
          </a:p>
        </p:txBody>
      </p:sp>
      <p:sp>
        <p:nvSpPr>
          <p:cNvPr id="4" name="Slide Number Placeholder 3"/>
          <p:cNvSpPr>
            <a:spLocks noGrp="1"/>
          </p:cNvSpPr>
          <p:nvPr>
            <p:ph type="sldNum" sz="quarter" idx="10"/>
          </p:nvPr>
        </p:nvSpPr>
        <p:spPr/>
        <p:txBody>
          <a:bodyPr/>
          <a:lstStyle/>
          <a:p>
            <a:fld id="{1531F3FE-321E-4399-ADA5-394C0E91E9BD}" type="slidenum">
              <a:rPr lang="en-US" smtClean="0"/>
              <a:t>13</a:t>
            </a:fld>
            <a:endParaRPr lang="en-US"/>
          </a:p>
        </p:txBody>
      </p:sp>
    </p:spTree>
    <p:extLst>
      <p:ext uri="{BB962C8B-B14F-4D97-AF65-F5344CB8AC3E}">
        <p14:creationId xmlns:p14="http://schemas.microsoft.com/office/powerpoint/2010/main" val="1692891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a:t>
            </a:r>
            <a:r>
              <a:rPr lang="en-US" b="0" dirty="0"/>
              <a:t>Affix labels to the outside of the package to clearly identify the contents as fragile and perishable.</a:t>
            </a:r>
          </a:p>
          <a:p>
            <a:r>
              <a:rPr lang="en-US" b="0" dirty="0"/>
              <a:t>10. If travelling by car stow </a:t>
            </a:r>
            <a:r>
              <a:rPr lang="en-US" dirty="0"/>
              <a:t>the packed vaccines in the passenger compartment, not in the trunk of the vehicle. The temperature in the trunk of the vehicle is highly dependent on weather.</a:t>
            </a:r>
          </a:p>
        </p:txBody>
      </p:sp>
      <p:sp>
        <p:nvSpPr>
          <p:cNvPr id="4" name="Slide Number Placeholder 3"/>
          <p:cNvSpPr>
            <a:spLocks noGrp="1"/>
          </p:cNvSpPr>
          <p:nvPr>
            <p:ph type="sldNum" sz="quarter" idx="10"/>
          </p:nvPr>
        </p:nvSpPr>
        <p:spPr/>
        <p:txBody>
          <a:bodyPr/>
          <a:lstStyle/>
          <a:p>
            <a:fld id="{1531F3FE-321E-4399-ADA5-394C0E91E9BD}" type="slidenum">
              <a:rPr lang="en-US" smtClean="0"/>
              <a:t>14</a:t>
            </a:fld>
            <a:endParaRPr lang="en-US"/>
          </a:p>
        </p:txBody>
      </p:sp>
    </p:spTree>
    <p:extLst>
      <p:ext uri="{BB962C8B-B14F-4D97-AF65-F5344CB8AC3E}">
        <p14:creationId xmlns:p14="http://schemas.microsoft.com/office/powerpoint/2010/main" val="195680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an emergency vaccination program, vaccine supplies may need to be transported from a central location into the field for administration into the animals. It may be necessary to reassemble the vaccine into smaller lots, repackage and transport the vaccine to individual locations. </a:t>
            </a:r>
            <a:r>
              <a:rPr lang="en-US" dirty="0" smtClean="0"/>
              <a:t>During transportation, it is critical that appropriate temperatures are maintained to preserve the cold chain and thus vaccine efficacy. Care should be taken to properly package the vaccines, carefully transport the vaccine</a:t>
            </a:r>
            <a:r>
              <a:rPr lang="en-US" baseline="0" dirty="0" smtClean="0"/>
              <a:t>s under the best conditions available, </a:t>
            </a:r>
            <a:r>
              <a:rPr lang="en-US" dirty="0" smtClean="0"/>
              <a:t>and inspect them upon arrival. Remember, once vaccine potency is lost it cannot be restored. </a:t>
            </a: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1531F3FE-321E-4399-ADA5-394C0E91E9BD}" type="slidenum">
              <a:rPr lang="en-US" smtClean="0"/>
              <a:t>15</a:t>
            </a:fld>
            <a:endParaRPr lang="en-US"/>
          </a:p>
        </p:txBody>
      </p:sp>
    </p:spTree>
    <p:extLst>
      <p:ext uri="{BB962C8B-B14F-4D97-AF65-F5344CB8AC3E}">
        <p14:creationId xmlns:p14="http://schemas.microsoft.com/office/powerpoint/2010/main" val="419430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maintain the cold chain, minimize the number of times a vaccine is transported to avoid the risk that a vaccine will be exposed to inappropriate conditions. A standard calibrated thermometer may be used to monitor temperature on delivery or a cold chain monitoring device may be used. Diluents should travel with their corresponding vaccines at all times.</a:t>
            </a:r>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8705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Vaccine shipments should be inspected immediately upon arrival. Check the shipping container and contents for signs of physical damage. Ensure that the vaccines are not expired or close to their expiration date, and make sure that lyophilized vaccines have been shipped with sufficient diluent for their reconstitution. If cold chain monitors were included in the shipment, check them to determine if the vaccines have been exposed to temperatures outside the recommended range during transport. </a:t>
            </a:r>
            <a:r>
              <a:rPr lang="en-US" i="1" dirty="0" smtClean="0"/>
              <a:t>[This</a:t>
            </a:r>
            <a:r>
              <a:rPr lang="en-US" i="1" baseline="0" dirty="0" smtClean="0"/>
              <a:t> photo shows v</a:t>
            </a:r>
            <a:r>
              <a:rPr lang="en-US" sz="1200" b="0" i="1" u="none" strike="noStrike" kern="1200" baseline="0" dirty="0" smtClean="0">
                <a:solidFill>
                  <a:schemeClr val="tx1"/>
                </a:solidFill>
                <a:latin typeface="+mn-lt"/>
                <a:ea typeface="+mn-ea"/>
                <a:cs typeface="+mn-cs"/>
              </a:rPr>
              <a:t>accines being received with ice packs around them demonstrating maintenance of the cold chain. Photo source: Andrew Kingsbury, Iowa State University]</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480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Maintaining</a:t>
            </a:r>
            <a:r>
              <a:rPr lang="en-US" baseline="0" dirty="0" smtClean="0"/>
              <a:t> the cold chain is critical to maintaining the efficacy of the vaccine. </a:t>
            </a:r>
            <a:r>
              <a:rPr lang="en-US" dirty="0" smtClean="0"/>
              <a:t>Devices </a:t>
            </a:r>
            <a:r>
              <a:rPr lang="en-US" dirty="0"/>
              <a:t>are available for shipment with vaccines to indicate that temperatures have either exceeded or dropped below recommended ranges. </a:t>
            </a:r>
            <a:endParaRPr lang="en-US" dirty="0" smtClean="0"/>
          </a:p>
        </p:txBody>
      </p:sp>
      <p:sp>
        <p:nvSpPr>
          <p:cNvPr id="4" name="Slide Number Placeholder 3"/>
          <p:cNvSpPr>
            <a:spLocks noGrp="1"/>
          </p:cNvSpPr>
          <p:nvPr>
            <p:ph type="sldNum" sz="quarter" idx="10"/>
          </p:nvPr>
        </p:nvSpPr>
        <p:spPr/>
        <p:txBody>
          <a:bodyPr/>
          <a:lstStyle/>
          <a:p>
            <a:fld id="{1531F3FE-321E-4399-ADA5-394C0E91E9BD}" type="slidenum">
              <a:rPr lang="en-US" smtClean="0"/>
              <a:t>18</a:t>
            </a:fld>
            <a:endParaRPr lang="en-US"/>
          </a:p>
        </p:txBody>
      </p:sp>
    </p:spTree>
    <p:extLst>
      <p:ext uri="{BB962C8B-B14F-4D97-AF65-F5344CB8AC3E}">
        <p14:creationId xmlns:p14="http://schemas.microsoft.com/office/powerpoint/2010/main" val="39059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indicators, also known as time and temperature indicators (TTIs), are made for a single use not exceeding 48 hours. Those appropriate for vaccine shipment indicate that temperatures have exceeded </a:t>
            </a:r>
            <a:r>
              <a:rPr lang="en-US" dirty="0" smtClean="0"/>
              <a:t>50</a:t>
            </a:r>
            <a:r>
              <a:rPr lang="en-US" baseline="0" dirty="0" smtClean="0"/>
              <a:t> degrees </a:t>
            </a:r>
            <a:r>
              <a:rPr lang="en-US" dirty="0" smtClean="0"/>
              <a:t>F</a:t>
            </a:r>
            <a:r>
              <a:rPr lang="en-US" dirty="0"/>
              <a:t>, and also indicate how long (up to 48 hours) the time was above this temperature. Heat indicators should be pre-conditioned by placing them with the vaccines until they have equilibrated temperatures. Once they are in the shipment box with the vaccines and equilibrated, pull the activation tab to begin the monitoring process</a:t>
            </a:r>
            <a:r>
              <a:rPr lang="en-US" dirty="0" smtClean="0"/>
              <a:t>.</a:t>
            </a:r>
            <a:r>
              <a:rPr lang="en-US" baseline="0" dirty="0" smtClean="0"/>
              <a:t> </a:t>
            </a:r>
            <a:r>
              <a:rPr lang="en-US" b="0" i="1" dirty="0" smtClean="0"/>
              <a:t>[</a:t>
            </a:r>
            <a:r>
              <a:rPr lang="en-US" i="1" dirty="0" smtClean="0"/>
              <a:t>This photo shows a heat indicator being removed from a package of recently shipped vaccine. Photo source: Randy </a:t>
            </a:r>
            <a:r>
              <a:rPr lang="en-US" i="1" dirty="0" err="1" smtClean="0"/>
              <a:t>Schawang</a:t>
            </a:r>
            <a:r>
              <a:rPr lang="en-US" i="1" dirty="0" smtClean="0"/>
              <a:t>, David City, Nebraska]</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19</a:t>
            </a:fld>
            <a:endParaRPr lang="en-US"/>
          </a:p>
        </p:txBody>
      </p:sp>
    </p:spTree>
    <p:extLst>
      <p:ext uri="{BB962C8B-B14F-4D97-AF65-F5344CB8AC3E}">
        <p14:creationId xmlns:p14="http://schemas.microsoft.com/office/powerpoint/2010/main" val="216426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discuss for following topics:</a:t>
            </a:r>
          </a:p>
          <a:p>
            <a:pPr marL="171450" indent="-171450">
              <a:buFont typeface="Arial" panose="020B0604020202020204" pitchFamily="34" charset="0"/>
              <a:buChar char="•"/>
            </a:pPr>
            <a:r>
              <a:rPr lang="en-US" dirty="0" smtClean="0"/>
              <a:t>Proper vaccine handling and storage;</a:t>
            </a:r>
          </a:p>
          <a:p>
            <a:pPr marL="171450" indent="-171450">
              <a:buFont typeface="Arial" panose="020B0604020202020204" pitchFamily="34" charset="0"/>
              <a:buChar char="•"/>
            </a:pPr>
            <a:r>
              <a:rPr lang="en-US" dirty="0" smtClean="0"/>
              <a:t>Vaccine packaging and transport to ensure efficacy;</a:t>
            </a:r>
          </a:p>
          <a:p>
            <a:pPr marL="171450" indent="-171450">
              <a:buFont typeface="Arial" panose="020B0604020202020204" pitchFamily="34" charset="0"/>
              <a:buChar char="•"/>
            </a:pPr>
            <a:r>
              <a:rPr lang="en-US" dirty="0" smtClean="0"/>
              <a:t>Cold Chain monitors intended detect unsuitable temperature conditions;</a:t>
            </a:r>
          </a:p>
          <a:p>
            <a:pPr marL="171450" indent="-171450">
              <a:buFont typeface="Arial" panose="020B0604020202020204" pitchFamily="34" charset="0"/>
              <a:buChar char="•"/>
            </a:pPr>
            <a:r>
              <a:rPr lang="en-US" dirty="0" smtClean="0"/>
              <a:t>Preparation of lyophilized vaccine prior</a:t>
            </a:r>
            <a:r>
              <a:rPr lang="en-US" baseline="0" dirty="0" smtClean="0"/>
              <a:t> to administration; and</a:t>
            </a:r>
            <a:endParaRPr lang="en-US" dirty="0" smtClean="0"/>
          </a:p>
          <a:p>
            <a:pPr marL="171450" indent="-171450">
              <a:buFont typeface="Arial" panose="020B0604020202020204" pitchFamily="34" charset="0"/>
              <a:buChar char="•"/>
            </a:pPr>
            <a:r>
              <a:rPr lang="en-US" dirty="0" smtClean="0"/>
              <a:t>Maintenance of sterility.</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2</a:t>
            </a:fld>
            <a:endParaRPr lang="en-US"/>
          </a:p>
        </p:txBody>
      </p:sp>
    </p:spTree>
    <p:extLst>
      <p:ext uri="{BB962C8B-B14F-4D97-AF65-F5344CB8AC3E}">
        <p14:creationId xmlns:p14="http://schemas.microsoft.com/office/powerpoint/2010/main" val="747266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Freeze indicators are for a single use. They do not indicate the length of time exposed to freezing temperatures. They indicate that the contents of a shipment have dropped below 32°F (0°C). Refer to the instructions for use for each type of freeze indicator.</a:t>
            </a:r>
          </a:p>
        </p:txBody>
      </p:sp>
      <p:sp>
        <p:nvSpPr>
          <p:cNvPr id="4" name="Slide Number Placeholder 3"/>
          <p:cNvSpPr>
            <a:spLocks noGrp="1"/>
          </p:cNvSpPr>
          <p:nvPr>
            <p:ph type="sldNum" sz="quarter" idx="10"/>
          </p:nvPr>
        </p:nvSpPr>
        <p:spPr/>
        <p:txBody>
          <a:bodyPr/>
          <a:lstStyle/>
          <a:p>
            <a:fld id="{1531F3FE-321E-4399-ADA5-394C0E91E9BD}" type="slidenum">
              <a:rPr lang="en-US" smtClean="0"/>
              <a:t>20</a:t>
            </a:fld>
            <a:endParaRPr lang="en-US"/>
          </a:p>
        </p:txBody>
      </p:sp>
    </p:spTree>
    <p:extLst>
      <p:ext uri="{BB962C8B-B14F-4D97-AF65-F5344CB8AC3E}">
        <p14:creationId xmlns:p14="http://schemas.microsoft.com/office/powerpoint/2010/main" val="2433334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indication that a vaccine has been subject to temperature excursions beyond the acceptable range either during shipment or storage, clearly mark the vaccine “DO NOT USE” and immediately return it to proper storage conditions. DO NOT IMMEDIATELY DISCARD THE VACCINE, as vaccine supplies may be short in the event of an outbreak. Contact your supervisor, an APHIS VS official within </a:t>
            </a:r>
            <a:r>
              <a:rPr lang="en-US" dirty="0" smtClean="0"/>
              <a:t>Incident Command</a:t>
            </a:r>
            <a:r>
              <a:rPr lang="en-US" dirty="0"/>
              <a:t>, or the Center for Veterinary Biologics program official for instructions on how to proceed.</a:t>
            </a:r>
          </a:p>
        </p:txBody>
      </p:sp>
      <p:sp>
        <p:nvSpPr>
          <p:cNvPr id="4" name="Slide Number Placeholder 3"/>
          <p:cNvSpPr>
            <a:spLocks noGrp="1"/>
          </p:cNvSpPr>
          <p:nvPr>
            <p:ph type="sldNum" sz="quarter" idx="10"/>
          </p:nvPr>
        </p:nvSpPr>
        <p:spPr/>
        <p:txBody>
          <a:bodyPr/>
          <a:lstStyle/>
          <a:p>
            <a:fld id="{1531F3FE-321E-4399-ADA5-394C0E91E9BD}" type="slidenum">
              <a:rPr lang="en-US" smtClean="0"/>
              <a:t>21</a:t>
            </a:fld>
            <a:endParaRPr lang="en-US"/>
          </a:p>
        </p:txBody>
      </p:sp>
    </p:spTree>
    <p:extLst>
      <p:ext uri="{BB962C8B-B14F-4D97-AF65-F5344CB8AC3E}">
        <p14:creationId xmlns:p14="http://schemas.microsoft.com/office/powerpoint/2010/main" val="3454373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 in handling is necessary during</a:t>
            </a:r>
            <a:r>
              <a:rPr lang="en-US" baseline="0" dirty="0" smtClean="0"/>
              <a:t> preparation to administer all vaccines. </a:t>
            </a:r>
            <a:r>
              <a:rPr lang="en-US" dirty="0" smtClean="0"/>
              <a:t>Vaccines should not be allowed to warm up before or during reconstitution, nor should live vaccines be exposed to light longer than necessary. In order to reduce disease spread or mishandling, multi-dose vials of vaccine should not be moved from one animal facility to another. Follow proper protocols to reconstitute lyophilized vaccines. Maintain sterility to protect safety and efficacy. </a:t>
            </a:r>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22</a:t>
            </a:fld>
            <a:endParaRPr lang="en-US"/>
          </a:p>
        </p:txBody>
      </p:sp>
    </p:spTree>
    <p:extLst>
      <p:ext uri="{BB962C8B-B14F-4D97-AF65-F5344CB8AC3E}">
        <p14:creationId xmlns:p14="http://schemas.microsoft.com/office/powerpoint/2010/main" val="39059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vaccines arrive from the manufacturer as a lyophilized (dried powder) component and an</a:t>
            </a:r>
            <a:r>
              <a:rPr lang="en-US" baseline="0" dirty="0" smtClean="0"/>
              <a:t> </a:t>
            </a:r>
            <a:r>
              <a:rPr lang="en-US" dirty="0" smtClean="0"/>
              <a:t>accompanying sterile diluent. The dried vaccine must be reconstituted with the diluent provided by the</a:t>
            </a:r>
            <a:r>
              <a:rPr lang="en-US" baseline="0" dirty="0" smtClean="0"/>
              <a:t> </a:t>
            </a:r>
            <a:r>
              <a:rPr lang="en-US" dirty="0" smtClean="0"/>
              <a:t>manufacturer for that specific vaccine. Diluents often do not require refrigeration, so unless a vaccine and its diluent are packaged together, they</a:t>
            </a:r>
            <a:r>
              <a:rPr lang="en-US" baseline="0" dirty="0" smtClean="0"/>
              <a:t> </a:t>
            </a:r>
            <a:r>
              <a:rPr lang="en-US" dirty="0" smtClean="0"/>
              <a:t>may be stored separately to save refrigerator or freezer space. Alternatively, diluents not requiring</a:t>
            </a:r>
            <a:r>
              <a:rPr lang="en-US" baseline="0" dirty="0" smtClean="0"/>
              <a:t> </a:t>
            </a:r>
            <a:r>
              <a:rPr lang="en-US" dirty="0" smtClean="0"/>
              <a:t>refrigeration can be stored in areas of the refrigerator or freezer that are not suitable for long-term vaccine</a:t>
            </a:r>
            <a:r>
              <a:rPr lang="en-US" baseline="0" dirty="0" smtClean="0"/>
              <a:t> </a:t>
            </a:r>
            <a:r>
              <a:rPr lang="en-US" dirty="0" smtClean="0"/>
              <a:t>storage, such as the doors or vegetable bins. Make sure that all personnel who will use the vaccine know</a:t>
            </a:r>
            <a:r>
              <a:rPr lang="en-US" baseline="0" dirty="0" smtClean="0"/>
              <a:t> </a:t>
            </a:r>
            <a:r>
              <a:rPr lang="en-US" dirty="0" smtClean="0"/>
              <a:t>where the appropriate diluent for each vaccine is kept and that diluents are never switched. </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23</a:t>
            </a:fld>
            <a:endParaRPr lang="en-US"/>
          </a:p>
        </p:txBody>
      </p:sp>
    </p:spTree>
    <p:extLst>
      <p:ext uri="{BB962C8B-B14F-4D97-AF65-F5344CB8AC3E}">
        <p14:creationId xmlns:p14="http://schemas.microsoft.com/office/powerpoint/2010/main" val="2948117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following guidelines are modified from the Centers for Disease Control and Prevention ‘Vaccine Storage and Handling Toolkit.’ Lyophilized vaccines should be reconstituted immediately prior to use. Check that neither the diluent nor the vaccine has passed the expiration date, and the lot numbers of vaccine and diluent match. </a:t>
            </a:r>
            <a:r>
              <a:rPr lang="en-US" dirty="0" smtClean="0"/>
              <a:t>The diluents from different vaccines, vaccines produced</a:t>
            </a:r>
            <a:r>
              <a:rPr lang="en-US" baseline="0" dirty="0" smtClean="0"/>
              <a:t> by</a:t>
            </a:r>
            <a:r>
              <a:rPr lang="en-US" dirty="0" smtClean="0"/>
              <a:t> different</a:t>
            </a:r>
            <a:r>
              <a:rPr lang="en-US" baseline="0" dirty="0" smtClean="0"/>
              <a:t> </a:t>
            </a:r>
            <a:r>
              <a:rPr lang="en-US" dirty="0" smtClean="0"/>
              <a:t>manufacturers, and even different lot numbers of the same vaccine ARE NOT interchangeable. Always</a:t>
            </a:r>
            <a:r>
              <a:rPr lang="en-US" baseline="0" dirty="0" smtClean="0"/>
              <a:t> </a:t>
            </a:r>
            <a:r>
              <a:rPr lang="en-US" dirty="0" smtClean="0"/>
              <a:t>use the diluent provided for the specific vaccine lot.</a:t>
            </a:r>
            <a:r>
              <a:rPr lang="en-US" baseline="0" dirty="0" smtClean="0"/>
              <a:t> Mark each multi-dose vial with the date of reconstitution and discarded before the time interval indicated by the manufacturer. Wipe the rubber top with an alcohol swab. Using a sterile single-use syringe and needle, transfer all of the diluent into the lyophilized vaccine vial and mix by rotating or gentle agitation. Change to a new needle, and administer the vaccine promptly to minimize loss of potency.</a:t>
            </a:r>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57470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each dose is safe and effective, it is important to maintain sterility. </a:t>
            </a:r>
            <a:r>
              <a:rPr lang="en-US" baseline="0" dirty="0" smtClean="0"/>
              <a:t>During reconstitution, using proper technique will help to maintain sterility. </a:t>
            </a:r>
            <a:r>
              <a:rPr lang="en-US" dirty="0" smtClean="0"/>
              <a:t>Sterile technique should be used to withdraw each dose of vaccine. So to repeat, wipe down </a:t>
            </a:r>
            <a:r>
              <a:rPr lang="en-US" baseline="0" dirty="0" smtClean="0"/>
              <a:t>the rubber stopper with an </a:t>
            </a:r>
            <a:r>
              <a:rPr lang="en-US" dirty="0" smtClean="0"/>
              <a:t>alcohol swab. Only</a:t>
            </a:r>
            <a:r>
              <a:rPr lang="en-US" baseline="0" dirty="0" smtClean="0"/>
              <a:t> sterile needles should be inserted into the vial to draw a vaccine dose.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531F3FE-321E-4399-ADA5-394C0E91E9BD}" type="slidenum">
              <a:rPr lang="en-US" smtClean="0"/>
              <a:t>25</a:t>
            </a:fld>
            <a:endParaRPr lang="en-US"/>
          </a:p>
        </p:txBody>
      </p:sp>
    </p:spTree>
    <p:extLst>
      <p:ext uri="{BB962C8B-B14F-4D97-AF65-F5344CB8AC3E}">
        <p14:creationId xmlns:p14="http://schemas.microsoft.com/office/powerpoint/2010/main" val="2670377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many vaccines are packaged as a single dose, some vaccines, particularly livestock vaccines, are packaged in multi-dose </a:t>
            </a:r>
            <a:r>
              <a:rPr lang="en-US" dirty="0" smtClean="0"/>
              <a:t>vials</a:t>
            </a:r>
            <a:r>
              <a:rPr lang="en-US" baseline="0" dirty="0" smtClean="0"/>
              <a:t>. Prevent contamination of the bottle and store it as recommended by the manufacturer between uses. Use sterile technique to withdraw each dose of vaccine. </a:t>
            </a:r>
            <a:r>
              <a:rPr lang="en-US" dirty="0" smtClean="0"/>
              <a:t>The rubber stopper should never be removed from the bottle top; w</a:t>
            </a:r>
            <a:r>
              <a:rPr lang="en-US" baseline="0" dirty="0" smtClean="0"/>
              <a:t>ipe the rubber stopper with an alcohol swab or appropriate antiseptic before piercing. Use only a new sterile needle to pierce the stopper. </a:t>
            </a:r>
            <a:r>
              <a:rPr lang="en-US" dirty="0" smtClean="0"/>
              <a:t>Self-contained ice-packs should be used to keep vaccines cool. Avoid placing vaccine vials directly into ice, as submerging the vial into partially melted ice or water can contaminate the rubber stopper.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79388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multi-dose vials of vaccine expire within a specified time frame after they have been opened or reconstituted. This date will differ from the expiration date indicated on the vial by the manufacturer. Clearly mark multi-dose vials of vaccine with the date and time they were first opened or reconstituted</a:t>
            </a:r>
            <a:r>
              <a:rPr lang="en-US" baseline="0" dirty="0" smtClean="0"/>
              <a:t> </a:t>
            </a:r>
            <a:r>
              <a:rPr lang="en-US" dirty="0" smtClean="0"/>
              <a:t>and the initials of the user. This will help identify which vials of vaccine should be used first and when a vaccine should no longer be used.</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8364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for individual vaccines vary. Always refer to the vaccine manufacturer’s recommendations for the specific handling requirements of each vaccine. Proper handling is critical to maintain potency, efficacy and safety. This will be critical in</a:t>
            </a:r>
            <a:r>
              <a:rPr lang="en-US" baseline="0" dirty="0" smtClean="0"/>
              <a:t> the case of mass vaccination in an emergency disease situation. </a:t>
            </a:r>
            <a:r>
              <a:rPr lang="en-US" dirty="0" smtClean="0"/>
              <a:t>Most vaccines do not exhibit any readily detectable changes in their appearance which would indicate that they have been damaged or stored improperly.</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28</a:t>
            </a:fld>
            <a:endParaRPr lang="en-US"/>
          </a:p>
        </p:txBody>
      </p:sp>
    </p:spTree>
    <p:extLst>
      <p:ext uri="{BB962C8B-B14F-4D97-AF65-F5344CB8AC3E}">
        <p14:creationId xmlns:p14="http://schemas.microsoft.com/office/powerpoint/2010/main" val="1349801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a:t>
            </a:r>
            <a:r>
              <a:rPr lang="en-US" baseline="0" dirty="0" smtClean="0">
                <a:ea typeface="ＭＳ Ｐゴシック" charset="-128"/>
                <a:cs typeface="ＭＳ Ｐゴシック" charset="-128"/>
              </a:rPr>
              <a:t> the USDA website (http://www.aphis.usda.gov/fadprep) and the National Animal Health Emergency Response Corps (NAHERC) Training Site (http://naherc.sws.iastate.edu/).</a:t>
            </a: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29</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Requirements for individual vaccines vary,</a:t>
            </a:r>
            <a:r>
              <a:rPr lang="en-US" baseline="0" dirty="0" smtClean="0"/>
              <a:t> </a:t>
            </a:r>
            <a:r>
              <a:rPr lang="en-US" dirty="0" smtClean="0"/>
              <a:t>but understanding and following general principles of vaccine handling will maximize the likelihood that</a:t>
            </a:r>
            <a:r>
              <a:rPr lang="en-US" baseline="0" dirty="0" smtClean="0"/>
              <a:t> </a:t>
            </a:r>
            <a:r>
              <a:rPr lang="en-US" dirty="0" smtClean="0"/>
              <a:t>vaccines will perform as expected. Most vaccines do not exhibit any readily detectable changes in their appearance which would indicate that they have been mishandled, stored improperly, damaged, or lost efficacy. Should an emergency vaccination program be implemented as a response strategy in an FAD outbreak, vaccine supplies may need to be delivered to a central location, assembled into smaller lots, repackaged and transported to individual locations for administration to the animals. The vaccine may be reconstituted on site before administration. All conditions and handling of the vaccine will need to be appropriate to maintain efficacy. Always refer to the vaccine manufacturer’s recommendations for the</a:t>
            </a:r>
            <a:r>
              <a:rPr lang="en-US" baseline="0" dirty="0" smtClean="0"/>
              <a:t> </a:t>
            </a:r>
            <a:r>
              <a:rPr lang="en-US" dirty="0" smtClean="0"/>
              <a:t>specific</a:t>
            </a:r>
            <a:r>
              <a:rPr lang="en-US" baseline="0" dirty="0" smtClean="0"/>
              <a:t> </a:t>
            </a:r>
            <a:r>
              <a:rPr lang="en-US" dirty="0" smtClean="0"/>
              <a:t>handling requirements of each vaccine. </a:t>
            </a:r>
          </a:p>
        </p:txBody>
      </p:sp>
      <p:sp>
        <p:nvSpPr>
          <p:cNvPr id="4" name="Slide Number Placeholder 3"/>
          <p:cNvSpPr>
            <a:spLocks noGrp="1"/>
          </p:cNvSpPr>
          <p:nvPr>
            <p:ph type="sldNum" sz="quarter" idx="10"/>
          </p:nvPr>
        </p:nvSpPr>
        <p:spPr/>
        <p:txBody>
          <a:bodyPr/>
          <a:lstStyle/>
          <a:p>
            <a:fld id="{1531F3FE-321E-4399-ADA5-394C0E91E9BD}" type="slidenum">
              <a:rPr lang="en-US" smtClean="0"/>
              <a:t>3</a:t>
            </a:fld>
            <a:endParaRPr lang="en-US"/>
          </a:p>
        </p:txBody>
      </p:sp>
    </p:spTree>
    <p:extLst>
      <p:ext uri="{BB962C8B-B14F-4D97-AF65-F5344CB8AC3E}">
        <p14:creationId xmlns:p14="http://schemas.microsoft.com/office/powerpoint/2010/main" val="1762117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It can be accessed at http://www.aphis.usda.gov/fadprep.</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30</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31</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Inappropriate handling can damage a vaccine and reduce its potency or render it completely ineffective. Once potency has been lost, it can never be restored. To maintain potency, a vaccine must be maintained within a relatively narrow range of temperatures – from the time it leaves the manufacturer, until it is administered. Many vaccines arrive from the manufacturer as a lyophilized (dried powder) component, with an accompanying sterile diluent. The dried vaccine must be reconstituted with the diluent provided by the manufacturer for that specific vaccine lot number. To ensure each dose is safe and effective, it is important to maintain sterility. Sterile technique should be used to reconstitute</a:t>
            </a:r>
            <a:r>
              <a:rPr lang="en-US" baseline="0" dirty="0" smtClean="0"/>
              <a:t> and </a:t>
            </a:r>
            <a:r>
              <a:rPr lang="en-US" dirty="0" smtClean="0"/>
              <a:t>withdraw each dose. A new sterile needle should be used each time, and the rubber stopper should be wiped down with an alcohol swab or appropriate antiseptic before piercing. </a:t>
            </a:r>
          </a:p>
          <a:p>
            <a:endParaRPr lang="en-US" dirty="0" smtClean="0"/>
          </a:p>
          <a:p>
            <a:endParaRPr lang="en-US" dirty="0" smtClean="0"/>
          </a:p>
          <a:p>
            <a:r>
              <a:rPr lang="en-US" dirty="0" smtClean="0"/>
              <a:t>.</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4</a:t>
            </a:fld>
            <a:endParaRPr lang="en-US"/>
          </a:p>
        </p:txBody>
      </p:sp>
    </p:spTree>
    <p:extLst>
      <p:ext uri="{BB962C8B-B14F-4D97-AF65-F5344CB8AC3E}">
        <p14:creationId xmlns:p14="http://schemas.microsoft.com/office/powerpoint/2010/main" val="139632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used to ensure that vaccines stay within an appropriate temperature range from manufacturer to the point of administration is commonly called the cold chain. To ensure efficacy, vaccines must be maintained within the temperature range indicated by the manufacturer, as it appears on the vaccine label.</a:t>
            </a:r>
            <a:r>
              <a:rPr lang="en-US" baseline="0" dirty="0" smtClean="0"/>
              <a:t> Excessive heat or cold can damage a vaccine and reduce its potency or render it completely ineffective. Care should be taken to maintain the cold chain during storage, packaging, and transport. </a:t>
            </a:r>
          </a:p>
          <a:p>
            <a:r>
              <a:rPr lang="en-US" baseline="0" dirty="0" smtClean="0"/>
              <a:t> </a:t>
            </a:r>
          </a:p>
        </p:txBody>
      </p:sp>
      <p:sp>
        <p:nvSpPr>
          <p:cNvPr id="4" name="Slide Number Placeholder 3"/>
          <p:cNvSpPr>
            <a:spLocks noGrp="1"/>
          </p:cNvSpPr>
          <p:nvPr>
            <p:ph type="sldNum" sz="quarter" idx="10"/>
          </p:nvPr>
        </p:nvSpPr>
        <p:spPr/>
        <p:txBody>
          <a:bodyPr/>
          <a:lstStyle/>
          <a:p>
            <a:fld id="{1531F3FE-321E-4399-ADA5-394C0E91E9BD}" type="slidenum">
              <a:rPr lang="en-US" smtClean="0"/>
              <a:t>5</a:t>
            </a:fld>
            <a:endParaRPr lang="en-US"/>
          </a:p>
        </p:txBody>
      </p:sp>
    </p:spTree>
    <p:extLst>
      <p:ext uri="{BB962C8B-B14F-4D97-AF65-F5344CB8AC3E}">
        <p14:creationId xmlns:p14="http://schemas.microsoft.com/office/powerpoint/2010/main" val="419430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vaccines require either refrigeration or freezing. In maintaining the</a:t>
            </a:r>
            <a:r>
              <a:rPr lang="en-US" baseline="0" dirty="0" smtClean="0"/>
              <a:t> cold chain, v</a:t>
            </a:r>
            <a:r>
              <a:rPr lang="en-US" dirty="0" smtClean="0"/>
              <a:t>accines should be stored in refrigerators</a:t>
            </a:r>
            <a:r>
              <a:rPr lang="en-US" baseline="0" dirty="0" smtClean="0"/>
              <a:t> or freezers </a:t>
            </a:r>
            <a:r>
              <a:rPr lang="en-US" dirty="0" smtClean="0"/>
              <a:t>dedicated to their storage and not used for other purposes – such as the storage of food or beverages. Take precautions to ensure that the temperature in vaccination storage units is within the appropriate range. The temperature inside the storage unit should be measured with a calibrated internal thermometer and recorded at least daily. The temperature of circulating air inside of a refrigeration unit may not accurately reflect the temperature of packaged product. For more accurate readings, consider placing the bulb of the thermometer inside a container of simulated vaccine. Vaccines </a:t>
            </a:r>
            <a:r>
              <a:rPr lang="en-US" dirty="0"/>
              <a:t>intended to be refrigerated should never be frozen, and no </a:t>
            </a:r>
            <a:r>
              <a:rPr lang="en-US" dirty="0" smtClean="0"/>
              <a:t>vaccine </a:t>
            </a:r>
            <a:r>
              <a:rPr lang="en-US" dirty="0"/>
              <a:t>should be subjected to freeze-thaw cycles. </a:t>
            </a:r>
            <a:r>
              <a:rPr lang="en-US" sz="1200" b="0" i="1" u="none" strike="noStrike" kern="1200" baseline="0" dirty="0" smtClean="0">
                <a:solidFill>
                  <a:schemeClr val="tx1"/>
                </a:solidFill>
                <a:latin typeface="+mn-lt"/>
                <a:ea typeface="+mn-ea"/>
                <a:cs typeface="+mn-cs"/>
              </a:rPr>
              <a:t>[This photo shows vaccinations stored in a refrigerator. Photo source: Andrew Kingsbury, Iowa State University]</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5838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Vaccines requiring a storage temperature of 35 to 46°F (2 to 8°C) can be kept in the refrigerator compartment of a standard household or commercial refrigerator. Those requiring maintenance at 5° F (-15°C) or lower can be kept in a household or commercial freezer. The smaller dormitory-style refrigerators with an internal freezer compartment are not acceptable for the long-term storage of either refrigerated or frozen vaccines.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531F3FE-321E-4399-ADA5-394C0E91E9BD}" type="slidenum">
              <a:rPr lang="en-US" smtClean="0"/>
              <a:t>7</a:t>
            </a:fld>
            <a:endParaRPr lang="en-US"/>
          </a:p>
        </p:txBody>
      </p:sp>
    </p:spTree>
    <p:extLst>
      <p:ext uri="{BB962C8B-B14F-4D97-AF65-F5344CB8AC3E}">
        <p14:creationId xmlns:p14="http://schemas.microsoft.com/office/powerpoint/2010/main" val="339454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Vaccines should not be kept in the doors of refrigerators or freezers or in the vegetable bins of household refrigerators. Temperatures in these areas vary from the main compartment. Care must be taken to prevent overfilling of any type of cooling unit, since this impedes the circulation of cold air. Some vaccines are sensitive to light, so they should be stored in their box until they are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5818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temperature fluctuations inside the unit, limit the number of times the door is opened, and do </a:t>
            </a:r>
            <a:r>
              <a:rPr lang="en-US" dirty="0" smtClean="0"/>
              <a:t>not</a:t>
            </a:r>
            <a:r>
              <a:rPr lang="en-US" baseline="0" dirty="0" smtClean="0"/>
              <a:t> </a:t>
            </a:r>
            <a:r>
              <a:rPr lang="en-US" dirty="0" smtClean="0"/>
              <a:t>leave </a:t>
            </a:r>
            <a:r>
              <a:rPr lang="en-US" dirty="0"/>
              <a:t>the door open longer than necessary. </a:t>
            </a:r>
            <a:r>
              <a:rPr lang="en-US" dirty="0" smtClean="0"/>
              <a:t>Between times of access to the storage unit, ensure </a:t>
            </a:r>
            <a:r>
              <a:rPr lang="en-US" dirty="0"/>
              <a:t>that the doors are properly closed and </a:t>
            </a:r>
            <a:r>
              <a:rPr lang="en-US" dirty="0" smtClean="0"/>
              <a:t>sealed – and especially </a:t>
            </a:r>
            <a:r>
              <a:rPr lang="en-US" dirty="0"/>
              <a:t>at the </a:t>
            </a:r>
            <a:r>
              <a:rPr lang="en-US" dirty="0" smtClean="0"/>
              <a:t>end</a:t>
            </a:r>
            <a:r>
              <a:rPr lang="en-US" baseline="0" dirty="0" smtClean="0"/>
              <a:t> </a:t>
            </a:r>
            <a:r>
              <a:rPr lang="en-US" dirty="0" smtClean="0"/>
              <a:t>of </a:t>
            </a:r>
            <a:r>
              <a:rPr lang="en-US" dirty="0"/>
              <a:t>each </a:t>
            </a:r>
            <a:r>
              <a:rPr lang="en-US" dirty="0" smtClean="0"/>
              <a:t>day.</a:t>
            </a:r>
            <a:r>
              <a:rPr lang="en-US" baseline="0" dirty="0" smtClean="0"/>
              <a:t> </a:t>
            </a:r>
            <a:r>
              <a:rPr lang="en-US" dirty="0" smtClean="0"/>
              <a:t>Do </a:t>
            </a:r>
            <a:r>
              <a:rPr lang="en-US" dirty="0"/>
              <a:t>not plug a cooling unit into an outlet controlled by a wall switch or a power strip, as these </a:t>
            </a:r>
            <a:r>
              <a:rPr lang="en-US" dirty="0" smtClean="0"/>
              <a:t>switches</a:t>
            </a:r>
            <a:r>
              <a:rPr lang="en-US" baseline="0" dirty="0" smtClean="0"/>
              <a:t> </a:t>
            </a:r>
            <a:r>
              <a:rPr lang="en-US" dirty="0" smtClean="0"/>
              <a:t>may </a:t>
            </a:r>
            <a:r>
              <a:rPr lang="en-US" dirty="0"/>
              <a:t>be turned off inadvertently. Consider placing a “Do not unplug” sign near the outlet and/or on </a:t>
            </a:r>
            <a:r>
              <a:rPr lang="en-US" dirty="0" smtClean="0"/>
              <a:t>the</a:t>
            </a:r>
            <a:r>
              <a:rPr lang="en-US" baseline="0" dirty="0" smtClean="0"/>
              <a:t> </a:t>
            </a:r>
            <a:r>
              <a:rPr lang="en-US" dirty="0" smtClean="0"/>
              <a:t>cooling </a:t>
            </a:r>
            <a:r>
              <a:rPr lang="en-US" dirty="0"/>
              <a:t>unit. </a:t>
            </a:r>
            <a:r>
              <a:rPr lang="en-US" dirty="0" smtClean="0"/>
              <a:t>Label </a:t>
            </a:r>
            <a:r>
              <a:rPr lang="en-US" dirty="0"/>
              <a:t>the circuit or fuse controlling the vaccine storage units </a:t>
            </a:r>
            <a:r>
              <a:rPr lang="en-US" dirty="0" smtClean="0"/>
              <a:t>so</a:t>
            </a:r>
            <a:r>
              <a:rPr lang="en-US" baseline="0" dirty="0" smtClean="0"/>
              <a:t> </a:t>
            </a:r>
            <a:r>
              <a:rPr lang="en-US" dirty="0" smtClean="0"/>
              <a:t>that </a:t>
            </a:r>
            <a:r>
              <a:rPr lang="en-US" dirty="0"/>
              <a:t>these circuits are not shut off. If possible, cooling units </a:t>
            </a:r>
            <a:r>
              <a:rPr lang="en-US" dirty="0" smtClean="0"/>
              <a:t>should</a:t>
            </a:r>
            <a:r>
              <a:rPr lang="en-US" baseline="0" dirty="0" smtClean="0"/>
              <a:t> </a:t>
            </a:r>
            <a:r>
              <a:rPr lang="en-US" dirty="0" smtClean="0"/>
              <a:t>have </a:t>
            </a:r>
            <a:r>
              <a:rPr lang="en-US" dirty="0"/>
              <a:t>an emergency backup power supply or generator to </a:t>
            </a:r>
            <a:r>
              <a:rPr lang="en-US" dirty="0" smtClean="0"/>
              <a:t>ensure</a:t>
            </a:r>
            <a:r>
              <a:rPr lang="en-US" baseline="0" dirty="0" smtClean="0"/>
              <a:t> the cold chain </a:t>
            </a:r>
            <a:r>
              <a:rPr lang="en-US" dirty="0" smtClean="0"/>
              <a:t>is </a:t>
            </a:r>
            <a:r>
              <a:rPr lang="en-US" dirty="0"/>
              <a:t>maintained in the event of a power failure. </a:t>
            </a:r>
            <a:r>
              <a:rPr lang="en-US" dirty="0" smtClean="0"/>
              <a:t>Consider</a:t>
            </a:r>
            <a:r>
              <a:rPr lang="en-US" baseline="0" dirty="0" smtClean="0"/>
              <a:t> </a:t>
            </a:r>
            <a:r>
              <a:rPr lang="en-US" dirty="0" smtClean="0"/>
              <a:t>installing </a:t>
            </a:r>
            <a:r>
              <a:rPr lang="en-US" dirty="0"/>
              <a:t>a temperature alarm on cooling </a:t>
            </a:r>
            <a:r>
              <a:rPr lang="en-US" dirty="0" smtClean="0"/>
              <a:t>units.</a:t>
            </a:r>
            <a:r>
              <a:rPr lang="en-US" baseline="0" dirty="0" smtClean="0"/>
              <a:t> </a:t>
            </a:r>
            <a:r>
              <a:rPr lang="en-US" i="1" dirty="0" smtClean="0"/>
              <a:t>[</a:t>
            </a:r>
            <a:r>
              <a:rPr lang="en-US" sz="1200" b="0" i="1" u="none" strike="noStrike" kern="1200" baseline="0" dirty="0" smtClean="0">
                <a:solidFill>
                  <a:schemeClr val="tx1"/>
                </a:solidFill>
                <a:latin typeface="+mn-lt"/>
                <a:ea typeface="+mn-ea"/>
                <a:cs typeface="+mn-cs"/>
              </a:rPr>
              <a:t>This photo depicts a “Do Not Unplug” sign near the outlet. Photo source: Andrew Kingsbury, Iowa State University]</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02000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53642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609274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88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669" r:id="rId16"/>
    <p:sldLayoutId id="2147483670" r:id="rId17"/>
    <p:sldLayoutId id="2147483671" r:id="rId1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naherc.sws.iastat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Vaccination for Contagious Diseases </a:t>
            </a:r>
            <a:endParaRPr lang="en-US" dirty="0"/>
          </a:p>
        </p:txBody>
      </p:sp>
      <p:sp>
        <p:nvSpPr>
          <p:cNvPr id="3" name="Subtitle 2"/>
          <p:cNvSpPr>
            <a:spLocks noGrp="1"/>
          </p:cNvSpPr>
          <p:nvPr>
            <p:ph type="subTitle" idx="1"/>
          </p:nvPr>
        </p:nvSpPr>
        <p:spPr/>
        <p:txBody>
          <a:bodyPr/>
          <a:lstStyle/>
          <a:p>
            <a:r>
              <a:rPr lang="en-US" dirty="0" smtClean="0"/>
              <a:t>Handling and Transportation of Vaccines  </a:t>
            </a:r>
            <a:endParaRPr lang="en-US" dirty="0"/>
          </a:p>
        </p:txBody>
      </p:sp>
      <p:sp>
        <p:nvSpPr>
          <p:cNvPr id="4" name="Rectangle 3"/>
          <p:cNvSpPr/>
          <p:nvPr/>
        </p:nvSpPr>
        <p:spPr>
          <a:xfrm>
            <a:off x="2590800" y="5715000"/>
            <a:ext cx="5410200" cy="646331"/>
          </a:xfrm>
          <a:prstGeom prst="rect">
            <a:avLst/>
          </a:prstGeom>
        </p:spPr>
        <p:txBody>
          <a:bodyPr wrap="square">
            <a:spAutoFit/>
          </a:bodyPr>
          <a:lstStyle/>
          <a:p>
            <a:r>
              <a:rPr lang="en-US" i="1" dirty="0"/>
              <a:t>Adapted from the FAD </a:t>
            </a:r>
            <a:r>
              <a:rPr lang="en-US" i="1" dirty="0" err="1"/>
              <a:t>PReP</a:t>
            </a:r>
            <a:r>
              <a:rPr lang="en-US" i="1" dirty="0"/>
              <a:t>/NAHEMS </a:t>
            </a:r>
            <a:br>
              <a:rPr lang="en-US" i="1" dirty="0"/>
            </a:br>
            <a:r>
              <a:rPr lang="en-US" i="1" dirty="0"/>
              <a:t>Guidelines: Vaccination for Contagious Diseases (</a:t>
            </a:r>
            <a:r>
              <a:rPr lang="en-US" i="1" dirty="0" smtClean="0"/>
              <a:t>2014)</a:t>
            </a:r>
            <a:endParaRPr lang="en-US" dirty="0"/>
          </a:p>
        </p:txBody>
      </p:sp>
    </p:spTree>
    <p:extLst>
      <p:ext uri="{BB962C8B-B14F-4D97-AF65-F5344CB8AC3E}">
        <p14:creationId xmlns:p14="http://schemas.microsoft.com/office/powerpoint/2010/main" val="59331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Vaccine for Transport</a:t>
            </a:r>
            <a:br>
              <a:rPr lang="en-US" dirty="0" smtClean="0"/>
            </a:b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353619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package a vaccine for transport:</a:t>
            </a:r>
          </a:p>
          <a:p>
            <a:pPr marL="0" indent="0">
              <a:buNone/>
            </a:pPr>
            <a:r>
              <a:rPr lang="en-US" dirty="0" smtClean="0"/>
              <a:t>1. Delay opening refrigerator or 	freezer until all preparations </a:t>
            </a:r>
            <a:br>
              <a:rPr lang="en-US" dirty="0" smtClean="0"/>
            </a:br>
            <a:r>
              <a:rPr lang="en-US" dirty="0" smtClean="0"/>
              <a:t>	are made</a:t>
            </a:r>
          </a:p>
          <a:p>
            <a:pPr marL="0" indent="0">
              <a:buNone/>
            </a:pPr>
            <a:r>
              <a:rPr lang="en-US" dirty="0" smtClean="0"/>
              <a:t>2. Pack refrigerated vaccines first</a:t>
            </a:r>
          </a:p>
          <a:p>
            <a:pPr marL="0" indent="0">
              <a:buNone/>
            </a:pPr>
            <a:r>
              <a:rPr lang="en-US" dirty="0" smtClean="0"/>
              <a:t>3. Use properly insulated containers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Vaccine Packaging </a:t>
            </a:r>
            <a:endParaRPr lang="en-US" dirty="0"/>
          </a:p>
        </p:txBody>
      </p:sp>
    </p:spTree>
    <p:extLst>
      <p:ext uri="{BB962C8B-B14F-4D97-AF65-F5344CB8AC3E}">
        <p14:creationId xmlns:p14="http://schemas.microsoft.com/office/powerpoint/2010/main" val="294590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4. Include enough packs to maintain 	the cold chain</a:t>
            </a:r>
          </a:p>
          <a:p>
            <a:pPr marL="0" indent="0">
              <a:buNone/>
            </a:pPr>
            <a:r>
              <a:rPr lang="en-US" dirty="0" smtClean="0"/>
              <a:t>5. Place insulating barrier between 	refrigerated/frozen packs </a:t>
            </a:r>
            <a:br>
              <a:rPr lang="en-US" dirty="0" smtClean="0"/>
            </a:br>
            <a:r>
              <a:rPr lang="en-US" dirty="0" smtClean="0"/>
              <a:t>	and vaccines</a:t>
            </a:r>
          </a:p>
          <a:p>
            <a:pPr lvl="1"/>
            <a:r>
              <a:rPr lang="en-US" dirty="0" smtClean="0"/>
              <a:t>Bubble wrap, paper, Styrofoam peanuts</a:t>
            </a:r>
          </a:p>
          <a:p>
            <a:pPr lvl="1"/>
            <a:r>
              <a:rPr lang="en-US" dirty="0" smtClean="0"/>
              <a:t>Properly layer contents in container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Vaccine Packaging</a:t>
            </a:r>
            <a:endParaRPr lang="en-US" dirty="0"/>
          </a:p>
        </p:txBody>
      </p:sp>
    </p:spTree>
    <p:extLst>
      <p:ext uri="{BB962C8B-B14F-4D97-AF65-F5344CB8AC3E}">
        <p14:creationId xmlns:p14="http://schemas.microsoft.com/office/powerpoint/2010/main" val="2168388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6. Ship vaccines in original packaging </a:t>
            </a:r>
          </a:p>
          <a:p>
            <a:pPr marL="0" indent="0">
              <a:buNone/>
            </a:pPr>
            <a:r>
              <a:rPr lang="en-US" dirty="0" smtClean="0"/>
              <a:t>7. Thermometer or cold chain device 	should be placed next to vaccines</a:t>
            </a:r>
          </a:p>
          <a:p>
            <a:pPr marL="0" indent="0">
              <a:buNone/>
            </a:pPr>
            <a:r>
              <a:rPr lang="en-US" dirty="0" smtClean="0"/>
              <a:t>8. Note the packing time on outside of 	package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Vaccine Packaging</a:t>
            </a:r>
            <a:endParaRPr lang="en-US" dirty="0"/>
          </a:p>
        </p:txBody>
      </p:sp>
    </p:spTree>
    <p:extLst>
      <p:ext uri="{BB962C8B-B14F-4D97-AF65-F5344CB8AC3E}">
        <p14:creationId xmlns:p14="http://schemas.microsoft.com/office/powerpoint/2010/main" val="785153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9. Clearly identify the contents as 	fragile and perishable on the 	outside of package</a:t>
            </a:r>
          </a:p>
          <a:p>
            <a:pPr marL="0" indent="0">
              <a:buNone/>
            </a:pPr>
            <a:r>
              <a:rPr lang="en-US" dirty="0" smtClean="0"/>
              <a:t>10. If travelling by car stow the 	packed vaccines in the passenger 	compartment, not in the trunk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Vaccine Packaging </a:t>
            </a:r>
            <a:endParaRPr lang="en-US" dirty="0"/>
          </a:p>
        </p:txBody>
      </p:sp>
    </p:spTree>
    <p:extLst>
      <p:ext uri="{BB962C8B-B14F-4D97-AF65-F5344CB8AC3E}">
        <p14:creationId xmlns:p14="http://schemas.microsoft.com/office/powerpoint/2010/main" val="4106321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Transport</a:t>
            </a:r>
            <a:br>
              <a:rPr lang="en-US" dirty="0" smtClean="0"/>
            </a:b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Handling</a:t>
            </a:r>
            <a:endParaRPr lang="en-US" dirty="0"/>
          </a:p>
        </p:txBody>
      </p:sp>
    </p:spTree>
    <p:extLst>
      <p:ext uri="{BB962C8B-B14F-4D97-AF65-F5344CB8AC3E}">
        <p14:creationId xmlns:p14="http://schemas.microsoft.com/office/powerpoint/2010/main" val="353619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Minimize the number of times a vaccine is transported</a:t>
            </a:r>
          </a:p>
          <a:p>
            <a:r>
              <a:rPr lang="en-US" dirty="0" smtClean="0"/>
              <a:t>Check or monitor the temperature</a:t>
            </a:r>
          </a:p>
          <a:p>
            <a:r>
              <a:rPr lang="en-US" dirty="0" smtClean="0"/>
              <a:t>Diluents should always travel with corresponding vaccines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Transport</a:t>
            </a:r>
            <a:endParaRPr lang="en-US" dirty="0"/>
          </a:p>
        </p:txBody>
      </p:sp>
    </p:spTree>
    <p:extLst>
      <p:ext uri="{BB962C8B-B14F-4D97-AF65-F5344CB8AC3E}">
        <p14:creationId xmlns:p14="http://schemas.microsoft.com/office/powerpoint/2010/main" val="1738561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334000" cy="4953000"/>
          </a:xfrm>
        </p:spPr>
        <p:txBody>
          <a:bodyPr/>
          <a:lstStyle/>
          <a:p>
            <a:r>
              <a:rPr lang="en-US" dirty="0" smtClean="0"/>
              <a:t>Inspect upon arrival</a:t>
            </a:r>
          </a:p>
          <a:p>
            <a:r>
              <a:rPr lang="en-US" dirty="0" smtClean="0"/>
              <a:t>Check for physical damage</a:t>
            </a:r>
          </a:p>
          <a:p>
            <a:r>
              <a:rPr lang="en-US" dirty="0" smtClean="0"/>
              <a:t>Check expiration dates</a:t>
            </a:r>
          </a:p>
          <a:p>
            <a:r>
              <a:rPr lang="en-US" dirty="0" smtClean="0"/>
              <a:t>Ensure proper diluent was shipped</a:t>
            </a:r>
          </a:p>
          <a:p>
            <a:r>
              <a:rPr lang="en-US" dirty="0" smtClean="0"/>
              <a:t>Inspect cold chain monitors, if included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Transport</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5000" b="6730"/>
          <a:stretch/>
        </p:blipFill>
        <p:spPr>
          <a:xfrm>
            <a:off x="6022788" y="2110154"/>
            <a:ext cx="2587812" cy="2538046"/>
          </a:xfrm>
          <a:prstGeom prst="rect">
            <a:avLst/>
          </a:prstGeom>
          <a:ln w="38100">
            <a:solidFill>
              <a:srgbClr val="17375E"/>
            </a:solidFill>
          </a:ln>
        </p:spPr>
      </p:pic>
    </p:spTree>
    <p:extLst>
      <p:ext uri="{BB962C8B-B14F-4D97-AF65-F5344CB8AC3E}">
        <p14:creationId xmlns:p14="http://schemas.microsoft.com/office/powerpoint/2010/main" val="269070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Chain</a:t>
            </a:r>
            <a:br>
              <a:rPr lang="en-US" dirty="0" smtClean="0"/>
            </a:br>
            <a:r>
              <a:rPr lang="en-US" dirty="0" smtClean="0"/>
              <a:t>Monitors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426688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410200" cy="5029200"/>
          </a:xfrm>
        </p:spPr>
        <p:txBody>
          <a:bodyPr/>
          <a:lstStyle/>
          <a:p>
            <a:r>
              <a:rPr lang="en-US" dirty="0" smtClean="0"/>
              <a:t>Intended for a single use, not over 48 hours </a:t>
            </a:r>
          </a:p>
          <a:p>
            <a:r>
              <a:rPr lang="en-US" dirty="0" smtClean="0"/>
              <a:t>Will indicate</a:t>
            </a:r>
          </a:p>
          <a:p>
            <a:pPr lvl="1"/>
            <a:r>
              <a:rPr lang="en-US" dirty="0" smtClean="0"/>
              <a:t>If temperature was over 50°F</a:t>
            </a:r>
          </a:p>
          <a:p>
            <a:pPr lvl="1"/>
            <a:r>
              <a:rPr lang="en-US" dirty="0" smtClean="0"/>
              <a:t>How long temperature was over 50°F</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Heat Indicators</a:t>
            </a:r>
            <a:endParaRPr lang="en-US" dirty="0"/>
          </a:p>
        </p:txBody>
      </p:sp>
      <p:pic>
        <p:nvPicPr>
          <p:cNvPr id="1026" name="Picture 2" descr="http://www.cfsph.iastate.edu/Projects/NAHERC/NVCD/Assets/N_NVCD_0220_110824_VaccineTransport.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867400" y="2198076"/>
            <a:ext cx="2857500" cy="304213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4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Vaccine handling and </a:t>
            </a:r>
            <a:r>
              <a:rPr lang="en-US" dirty="0" smtClean="0"/>
              <a:t>storage</a:t>
            </a:r>
          </a:p>
          <a:p>
            <a:r>
              <a:rPr lang="en-US" dirty="0"/>
              <a:t>Vaccine packaging and </a:t>
            </a:r>
            <a:r>
              <a:rPr lang="en-US" dirty="0" smtClean="0"/>
              <a:t>transport</a:t>
            </a:r>
          </a:p>
          <a:p>
            <a:r>
              <a:rPr lang="en-US" dirty="0"/>
              <a:t>Cold Chain </a:t>
            </a:r>
            <a:r>
              <a:rPr lang="en-US" dirty="0" smtClean="0"/>
              <a:t>monitors</a:t>
            </a:r>
          </a:p>
          <a:p>
            <a:r>
              <a:rPr lang="en-US" dirty="0"/>
              <a:t>Preparation of lyophilized </a:t>
            </a:r>
            <a:r>
              <a:rPr lang="en-US" dirty="0" smtClean="0"/>
              <a:t>vaccine</a:t>
            </a:r>
          </a:p>
          <a:p>
            <a:r>
              <a:rPr lang="en-US" dirty="0"/>
              <a:t>Maintenance of sterility</a:t>
            </a:r>
            <a:endParaRPr lang="en-US" dirty="0" smtClean="0"/>
          </a:p>
          <a:p>
            <a:endParaRPr lang="en-US" dirty="0"/>
          </a:p>
        </p:txBody>
      </p:sp>
      <p:sp>
        <p:nvSpPr>
          <p:cNvPr id="3" name="Date Placeholder 2"/>
          <p:cNvSpPr>
            <a:spLocks noGrp="1"/>
          </p:cNvSpPr>
          <p:nvPr>
            <p:ph type="dt" sz="half" idx="2"/>
          </p:nvPr>
        </p:nvSpPr>
        <p:spPr/>
        <p:txBody>
          <a:bodyPr/>
          <a:lstStyle/>
          <a:p>
            <a:pPr algn="r"/>
            <a:r>
              <a:rPr lang="en-US" dirty="0"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Vaccination for Contagious Diseases - Handling</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387264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Intended for a single use</a:t>
            </a:r>
          </a:p>
          <a:p>
            <a:r>
              <a:rPr lang="en-US" smtClean="0"/>
              <a:t>Do not indicate length of time items exposed to freezing temperatures</a:t>
            </a:r>
          </a:p>
          <a:p>
            <a:r>
              <a:rPr lang="en-US" smtClean="0"/>
              <a:t>Indicate temperature has dropped below 32°F (0°C)</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Freeze Indicators </a:t>
            </a:r>
            <a:endParaRPr lang="en-US" dirty="0"/>
          </a:p>
        </p:txBody>
      </p:sp>
    </p:spTree>
    <p:extLst>
      <p:ext uri="{BB962C8B-B14F-4D97-AF65-F5344CB8AC3E}">
        <p14:creationId xmlns:p14="http://schemas.microsoft.com/office/powerpoint/2010/main" val="139592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indication that proper temperature has not been maintained:</a:t>
            </a:r>
          </a:p>
          <a:p>
            <a:pPr lvl="1"/>
            <a:r>
              <a:rPr lang="en-US" dirty="0" smtClean="0"/>
              <a:t>Mark the vaccine “DO NOT USE”</a:t>
            </a:r>
          </a:p>
          <a:p>
            <a:pPr lvl="1"/>
            <a:r>
              <a:rPr lang="en-US" dirty="0" smtClean="0"/>
              <a:t>Contact supervisor or other authority for further instructions</a:t>
            </a:r>
          </a:p>
          <a:p>
            <a:pPr lvl="1"/>
            <a:r>
              <a:rPr lang="en-US" dirty="0" smtClean="0"/>
              <a:t>Do NOT immediately discard the vaccine unless directed to do so</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If the Cold Chain is Broken</a:t>
            </a:r>
            <a:endParaRPr lang="en-US" dirty="0"/>
          </a:p>
        </p:txBody>
      </p:sp>
    </p:spTree>
    <p:extLst>
      <p:ext uri="{BB962C8B-B14F-4D97-AF65-F5344CB8AC3E}">
        <p14:creationId xmlns:p14="http://schemas.microsoft.com/office/powerpoint/2010/main" val="237970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Administer Lyophilized Vaccine</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3462717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Reconstitute with diluent</a:t>
            </a:r>
          </a:p>
          <a:p>
            <a:r>
              <a:rPr lang="en-US" dirty="0" smtClean="0"/>
              <a:t>Diluent is NOT interchangeable</a:t>
            </a:r>
          </a:p>
          <a:p>
            <a:r>
              <a:rPr lang="en-US" dirty="0" smtClean="0"/>
              <a:t>Use diluent specified for vaccine</a:t>
            </a:r>
          </a:p>
          <a:p>
            <a:r>
              <a:rPr lang="en-US" dirty="0" smtClean="0"/>
              <a:t>Diluents that do not require refrigeration can be stored in areas of the refrigerator that are not suitable for vaccine storage</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Lyophilized Vaccines</a:t>
            </a:r>
            <a:endParaRPr lang="en-US" dirty="0"/>
          </a:p>
        </p:txBody>
      </p:sp>
    </p:spTree>
    <p:extLst>
      <p:ext uri="{BB962C8B-B14F-4D97-AF65-F5344CB8AC3E}">
        <p14:creationId xmlns:p14="http://schemas.microsoft.com/office/powerpoint/2010/main" val="1042975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Reconstitute immediately prior to use</a:t>
            </a:r>
          </a:p>
          <a:p>
            <a:r>
              <a:rPr lang="en-US" dirty="0" smtClean="0"/>
              <a:t>Check expiration date and match </a:t>
            </a:r>
            <a:br>
              <a:rPr lang="en-US" dirty="0" smtClean="0"/>
            </a:br>
            <a:r>
              <a:rPr lang="en-US" dirty="0" smtClean="0"/>
              <a:t>lot numbers</a:t>
            </a:r>
          </a:p>
          <a:p>
            <a:r>
              <a:rPr lang="en-US" dirty="0" smtClean="0"/>
              <a:t>Mark vial with date of reconstitution</a:t>
            </a:r>
          </a:p>
          <a:p>
            <a:r>
              <a:rPr lang="en-US" dirty="0" smtClean="0"/>
              <a:t>Transfer diluent with sterile needle and syringe</a:t>
            </a:r>
          </a:p>
          <a:p>
            <a:r>
              <a:rPr lang="en-US" dirty="0" smtClean="0"/>
              <a:t>Administer promptly using new needle</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Reconstituting Vaccines</a:t>
            </a:r>
            <a:endParaRPr lang="en-US" dirty="0"/>
          </a:p>
        </p:txBody>
      </p:sp>
    </p:spTree>
    <p:extLst>
      <p:ext uri="{BB962C8B-B14F-4D97-AF65-F5344CB8AC3E}">
        <p14:creationId xmlns:p14="http://schemas.microsoft.com/office/powerpoint/2010/main" val="46476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Maintaining Sterility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Handling</a:t>
            </a:r>
            <a:endParaRPr lang="en-US" dirty="0"/>
          </a:p>
        </p:txBody>
      </p:sp>
    </p:spTree>
    <p:extLst>
      <p:ext uri="{BB962C8B-B14F-4D97-AF65-F5344CB8AC3E}">
        <p14:creationId xmlns:p14="http://schemas.microsoft.com/office/powerpoint/2010/main" val="186247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maintain sterility in multi-dose vials:</a:t>
            </a:r>
          </a:p>
          <a:p>
            <a:pPr lvl="1"/>
            <a:r>
              <a:rPr lang="en-US" dirty="0" smtClean="0"/>
              <a:t>Practice sterile technique</a:t>
            </a:r>
          </a:p>
          <a:p>
            <a:pPr lvl="1"/>
            <a:r>
              <a:rPr lang="en-US" dirty="0" smtClean="0"/>
              <a:t>Never remove rubber stopper</a:t>
            </a:r>
          </a:p>
          <a:p>
            <a:pPr lvl="1"/>
            <a:r>
              <a:rPr lang="en-US" dirty="0" smtClean="0"/>
              <a:t>Wipe stopper before piercing</a:t>
            </a:r>
          </a:p>
          <a:p>
            <a:pPr lvl="1"/>
            <a:r>
              <a:rPr lang="en-US" dirty="0" smtClean="0"/>
              <a:t>Use a new sterile needle each time</a:t>
            </a:r>
          </a:p>
          <a:p>
            <a:pPr lvl="1"/>
            <a:r>
              <a:rPr lang="en-US" dirty="0" smtClean="0"/>
              <a:t>Use ice packs to keep vaccines cool; do not submerge in water</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Maintaining Sterility </a:t>
            </a:r>
            <a:endParaRPr lang="en-US" dirty="0"/>
          </a:p>
        </p:txBody>
      </p:sp>
    </p:spTree>
    <p:extLst>
      <p:ext uri="{BB962C8B-B14F-4D97-AF65-F5344CB8AC3E}">
        <p14:creationId xmlns:p14="http://schemas.microsoft.com/office/powerpoint/2010/main" val="768857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Always mark multi dose vaccines with:</a:t>
            </a:r>
          </a:p>
          <a:p>
            <a:pPr lvl="1"/>
            <a:r>
              <a:rPr lang="en-US" dirty="0" smtClean="0"/>
              <a:t>Date opened or reconstituted</a:t>
            </a:r>
          </a:p>
          <a:p>
            <a:pPr lvl="1"/>
            <a:r>
              <a:rPr lang="en-US" dirty="0" smtClean="0"/>
              <a:t>Initials of the user </a:t>
            </a:r>
          </a:p>
          <a:p>
            <a:r>
              <a:rPr lang="en-US" dirty="0" smtClean="0"/>
              <a:t>Dating the vials will help identify</a:t>
            </a:r>
          </a:p>
          <a:p>
            <a:pPr lvl="1"/>
            <a:r>
              <a:rPr lang="en-US" dirty="0" smtClean="0"/>
              <a:t>Which vials should be used first</a:t>
            </a:r>
          </a:p>
          <a:p>
            <a:pPr lvl="1"/>
            <a:r>
              <a:rPr lang="en-US" dirty="0" smtClean="0"/>
              <a:t>Which vials should be discarded </a:t>
            </a:r>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Maintaining Sterility</a:t>
            </a:r>
            <a:endParaRPr lang="en-US" dirty="0"/>
          </a:p>
        </p:txBody>
      </p:sp>
    </p:spTree>
    <p:extLst>
      <p:ext uri="{BB962C8B-B14F-4D97-AF65-F5344CB8AC3E}">
        <p14:creationId xmlns:p14="http://schemas.microsoft.com/office/powerpoint/2010/main" val="269687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Individual requirements vary</a:t>
            </a:r>
          </a:p>
          <a:p>
            <a:r>
              <a:rPr lang="en-US" dirty="0" smtClean="0"/>
              <a:t>Refer to manufacturer’s recommendations</a:t>
            </a:r>
          </a:p>
          <a:p>
            <a:r>
              <a:rPr lang="en-US" dirty="0" smtClean="0"/>
              <a:t>Proper handling is critical to protect potency and safety </a:t>
            </a:r>
          </a:p>
          <a:p>
            <a:r>
              <a:rPr lang="en-US" dirty="0" smtClean="0"/>
              <a:t>May be no detectible changes if vaccine has been damaged</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Vaccine Handling Summary</a:t>
            </a:r>
            <a:endParaRPr lang="en-US" dirty="0"/>
          </a:p>
        </p:txBody>
      </p:sp>
    </p:spTree>
    <p:extLst>
      <p:ext uri="{BB962C8B-B14F-4D97-AF65-F5344CB8AC3E}">
        <p14:creationId xmlns:p14="http://schemas.microsoft.com/office/powerpoint/2010/main" val="606379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295400"/>
            <a:ext cx="5562600" cy="4953000"/>
          </a:xfrm>
        </p:spPr>
        <p:txBody>
          <a:bodyPr>
            <a:normAutofit/>
          </a:bodyPr>
          <a:lstStyle/>
          <a:p>
            <a:r>
              <a:rPr lang="en-US" sz="2400" dirty="0" smtClean="0"/>
              <a:t>FAD </a:t>
            </a:r>
            <a:r>
              <a:rPr lang="en-US" sz="2400" dirty="0" err="1" smtClean="0"/>
              <a:t>PReP</a:t>
            </a:r>
            <a:r>
              <a:rPr lang="en-US" sz="2400" dirty="0" smtClean="0"/>
              <a:t>/NAHEMS Guidelines: Vaccination for Contagious Diseases</a:t>
            </a:r>
          </a:p>
          <a:p>
            <a:pPr lvl="1"/>
            <a:r>
              <a:rPr lang="en-US" sz="2000" dirty="0">
                <a:hlinkClick r:id="rId3"/>
              </a:rPr>
              <a:t>http://</a:t>
            </a:r>
            <a:r>
              <a:rPr lang="en-US" sz="2000" dirty="0" smtClean="0">
                <a:hlinkClick r:id="rId3"/>
              </a:rPr>
              <a:t>www.aphis.usda.gov/fadprep</a:t>
            </a:r>
            <a:r>
              <a:rPr lang="en-US" sz="2000" dirty="0" smtClean="0"/>
              <a:t> </a:t>
            </a:r>
          </a:p>
          <a:p>
            <a:r>
              <a:rPr lang="en-US" sz="2400" dirty="0" smtClean="0"/>
              <a:t>Vaccination </a:t>
            </a:r>
            <a:r>
              <a:rPr lang="en-US" sz="2400" dirty="0"/>
              <a:t>for Contagious Diseases web-base training module</a:t>
            </a:r>
          </a:p>
          <a:p>
            <a:pPr lvl="1"/>
            <a:r>
              <a:rPr lang="en-US" sz="2000" dirty="0" smtClean="0">
                <a:hlinkClick r:id="rId4"/>
              </a:rPr>
              <a:t>http://</a:t>
            </a:r>
            <a:r>
              <a:rPr lang="en-US" sz="2000" dirty="0">
                <a:hlinkClick r:id="rId4"/>
              </a:rPr>
              <a:t>naherc.sws.iastate.edu/</a:t>
            </a:r>
            <a:endParaRPr lang="en-US" sz="2000" dirty="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39937" name="Title 1"/>
          <p:cNvSpPr>
            <a:spLocks noGrp="1"/>
          </p:cNvSpPr>
          <p:nvPr>
            <p:ph type="title"/>
          </p:nvPr>
        </p:nvSpPr>
        <p:spPr/>
        <p:txBody>
          <a:bodyPr/>
          <a:lstStyle/>
          <a:p>
            <a:r>
              <a:rPr lang="en-US" smtClean="0"/>
              <a:t>For More Information</a:t>
            </a:r>
            <a:endParaRPr lang="en-US"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37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Vaccine Handling </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3624256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295400"/>
            <a:ext cx="5257800" cy="4953000"/>
          </a:xfrm>
        </p:spPr>
        <p:txBody>
          <a:bodyPr>
            <a:normAutofit fontScale="92500" lnSpcReduction="20000"/>
          </a:bodyPr>
          <a:lstStyle/>
          <a:p>
            <a:pPr marL="0" indent="0">
              <a:buNone/>
            </a:pPr>
            <a:r>
              <a:rPr lang="en-US" sz="2400" dirty="0" smtClean="0"/>
              <a:t>Authors (CFSPH)</a:t>
            </a:r>
          </a:p>
          <a:p>
            <a:r>
              <a:rPr lang="en-US" sz="2000" dirty="0" smtClean="0"/>
              <a:t>Jim Roth, DVM, PhD, DACVM</a:t>
            </a:r>
          </a:p>
          <a:p>
            <a:r>
              <a:rPr lang="en-US" sz="2000" dirty="0" smtClean="0"/>
              <a:t>Amber </a:t>
            </a:r>
            <a:r>
              <a:rPr lang="en-US" sz="2000" dirty="0" err="1" smtClean="0"/>
              <a:t>Stumbaugh</a:t>
            </a:r>
            <a:r>
              <a:rPr lang="en-US" sz="2000" dirty="0" smtClean="0"/>
              <a:t>, MS</a:t>
            </a:r>
          </a:p>
          <a:p>
            <a:r>
              <a:rPr lang="en-US" sz="2000" dirty="0" smtClean="0"/>
              <a:t>Anna </a:t>
            </a:r>
            <a:r>
              <a:rPr lang="en-US" sz="2000" dirty="0" err="1" smtClean="0"/>
              <a:t>Rovid-Spickler</a:t>
            </a:r>
            <a:r>
              <a:rPr lang="en-US" sz="2000" dirty="0" smtClean="0"/>
              <a:t>, DVM, PhD</a:t>
            </a:r>
          </a:p>
          <a:p>
            <a:r>
              <a:rPr lang="en-US" sz="2000" dirty="0" smtClean="0"/>
              <a:t>Danelle Bickett-Weddle, DVM, MPH, PhD, DACVPM</a:t>
            </a:r>
          </a:p>
          <a:p>
            <a:r>
              <a:rPr lang="en-US" sz="2000" dirty="0" smtClean="0"/>
              <a:t>Janice Mogan, DVM</a:t>
            </a:r>
          </a:p>
          <a:p>
            <a:r>
              <a:rPr lang="en-US" sz="2000" dirty="0" smtClean="0"/>
              <a:t>Heather Allen, PhD, MPA</a:t>
            </a:r>
          </a:p>
          <a:p>
            <a:r>
              <a:rPr lang="en-US" sz="2000" dirty="0" err="1" smtClean="0"/>
              <a:t>Shaine</a:t>
            </a:r>
            <a:r>
              <a:rPr lang="en-US" sz="2000" dirty="0" smtClean="0"/>
              <a:t> </a:t>
            </a:r>
            <a:r>
              <a:rPr lang="en-US" sz="2000" dirty="0" err="1" smtClean="0"/>
              <a:t>DeVoe</a:t>
            </a:r>
            <a:endParaRPr lang="en-US" sz="2000" dirty="0" smtClean="0"/>
          </a:p>
          <a:p>
            <a:pPr marL="0" indent="0">
              <a:buNone/>
            </a:pPr>
            <a:r>
              <a:rPr lang="en-US" sz="2400" dirty="0" smtClean="0"/>
              <a:t>Reviewers (USDA) </a:t>
            </a:r>
          </a:p>
          <a:p>
            <a:r>
              <a:rPr lang="en-US" sz="2000" dirty="0" smtClean="0"/>
              <a:t>John Zack, DVM</a:t>
            </a:r>
          </a:p>
          <a:p>
            <a:r>
              <a:rPr lang="en-US" sz="2000" dirty="0" smtClean="0"/>
              <a:t>Patricia Foley, DVM, PhD</a:t>
            </a:r>
          </a:p>
          <a:p>
            <a:r>
              <a:rPr lang="en-US" sz="2000" dirty="0" smtClean="0"/>
              <a:t>R. Alex Thompson, DVM</a:t>
            </a:r>
            <a:r>
              <a:rPr lang="en-US" sz="2000"/>
              <a:t>, </a:t>
            </a:r>
            <a:r>
              <a:rPr lang="en-US" sz="2000" smtClean="0"/>
              <a:t>PhD</a:t>
            </a:r>
          </a:p>
          <a:p>
            <a:r>
              <a:rPr lang="en-US" sz="2000" dirty="0" smtClean="0"/>
              <a:t>John </a:t>
            </a:r>
            <a:r>
              <a:rPr lang="en-US" sz="2000" dirty="0" err="1"/>
              <a:t>Wiemers</a:t>
            </a:r>
            <a:r>
              <a:rPr lang="en-US" sz="2000" dirty="0"/>
              <a:t>, DVM, MS </a:t>
            </a:r>
          </a:p>
          <a:p>
            <a:endParaRPr lang="en-US" sz="2000" dirty="0" smtClean="0"/>
          </a:p>
          <a:p>
            <a:endParaRPr lang="en-US" sz="2000" dirty="0" smtClean="0"/>
          </a:p>
          <a:p>
            <a:endParaRPr lang="en-US" sz="2000" dirty="0" smtClean="0"/>
          </a:p>
          <a:p>
            <a:pPr marL="0" indent="0">
              <a:buNone/>
            </a:pPr>
            <a:endParaRPr lang="en-US" sz="2000" dirty="0" smtClean="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39937" name="Title 1"/>
          <p:cNvSpPr>
            <a:spLocks noGrp="1"/>
          </p:cNvSpPr>
          <p:nvPr>
            <p:ph type="title"/>
          </p:nvPr>
        </p:nvSpPr>
        <p:spPr/>
        <p:txBody>
          <a:bodyPr/>
          <a:lstStyle/>
          <a:p>
            <a:r>
              <a:rPr lang="en-US" dirty="0" smtClean="0"/>
              <a:t>Guidelines Content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Patricia Futoma, Veterinary Student	</a:t>
            </a: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Cheryl L. Eia, JD, DVM, MPH; Janice Mogan, DVM</a:t>
            </a: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0638145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Protect the potency and safety</a:t>
            </a:r>
          </a:p>
          <a:p>
            <a:pPr lvl="1"/>
            <a:r>
              <a:rPr lang="en-US" dirty="0" smtClean="0"/>
              <a:t>Maintain the cold chain</a:t>
            </a:r>
          </a:p>
          <a:p>
            <a:pPr lvl="2"/>
            <a:r>
              <a:rPr lang="en-US" dirty="0" smtClean="0"/>
              <a:t>Narrow temp range</a:t>
            </a:r>
          </a:p>
          <a:p>
            <a:pPr lvl="2"/>
            <a:r>
              <a:rPr lang="en-US" dirty="0" smtClean="0"/>
              <a:t>During storage, transport, and handling</a:t>
            </a:r>
          </a:p>
          <a:p>
            <a:pPr lvl="1"/>
            <a:r>
              <a:rPr lang="en-US" dirty="0" smtClean="0"/>
              <a:t>Lyophilized </a:t>
            </a:r>
            <a:r>
              <a:rPr lang="en-US" dirty="0"/>
              <a:t>vaccine</a:t>
            </a:r>
          </a:p>
          <a:p>
            <a:pPr lvl="2"/>
            <a:r>
              <a:rPr lang="en-US" dirty="0"/>
              <a:t>Reconstitute </a:t>
            </a:r>
            <a:r>
              <a:rPr lang="en-US" dirty="0" smtClean="0"/>
              <a:t>only with diluent provided</a:t>
            </a:r>
            <a:endParaRPr lang="en-US" dirty="0"/>
          </a:p>
          <a:p>
            <a:pPr lvl="1"/>
            <a:r>
              <a:rPr lang="en-US" dirty="0" smtClean="0"/>
              <a:t>Maintain sterility</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Vaccination for Contagious Diseases - Handling</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Vaccine Handling</a:t>
            </a:r>
            <a:endParaRPr lang="en-US" dirty="0"/>
          </a:p>
        </p:txBody>
      </p:sp>
    </p:spTree>
    <p:extLst>
      <p:ext uri="{BB962C8B-B14F-4D97-AF65-F5344CB8AC3E}">
        <p14:creationId xmlns:p14="http://schemas.microsoft.com/office/powerpoint/2010/main" val="7849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Storage</a:t>
            </a:r>
            <a:br>
              <a:rPr lang="en-US" dirty="0" smtClean="0"/>
            </a:b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69064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867400" cy="4876800"/>
          </a:xfrm>
        </p:spPr>
        <p:txBody>
          <a:bodyPr>
            <a:normAutofit/>
          </a:bodyPr>
          <a:lstStyle/>
          <a:p>
            <a:r>
              <a:rPr lang="en-US" dirty="0" smtClean="0"/>
              <a:t>Most require either refrigeration or freezing</a:t>
            </a:r>
          </a:p>
          <a:p>
            <a:r>
              <a:rPr lang="en-US" dirty="0" smtClean="0"/>
              <a:t>Dedicated units</a:t>
            </a:r>
          </a:p>
          <a:p>
            <a:pPr lvl="1"/>
            <a:r>
              <a:rPr lang="en-US" dirty="0" smtClean="0"/>
              <a:t>Ensure temperature range</a:t>
            </a:r>
          </a:p>
          <a:p>
            <a:pPr lvl="1"/>
            <a:r>
              <a:rPr lang="en-US" dirty="0" smtClean="0"/>
              <a:t>Monitor </a:t>
            </a:r>
            <a:r>
              <a:rPr lang="en-US" dirty="0"/>
              <a:t>and record </a:t>
            </a:r>
            <a:r>
              <a:rPr lang="en-US" dirty="0" smtClean="0"/>
              <a:t>temperature</a:t>
            </a:r>
            <a:endParaRPr lang="en-US" dirty="0"/>
          </a:p>
          <a:p>
            <a:r>
              <a:rPr lang="en-US" dirty="0" smtClean="0"/>
              <a:t>Do not subject to freeze-thaw cycles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Storage</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5360" b="6204"/>
          <a:stretch/>
        </p:blipFill>
        <p:spPr>
          <a:xfrm>
            <a:off x="6324600" y="2327031"/>
            <a:ext cx="2362200" cy="2321169"/>
          </a:xfrm>
          <a:prstGeom prst="rect">
            <a:avLst/>
          </a:prstGeom>
          <a:ln w="38100">
            <a:solidFill>
              <a:srgbClr val="17375E"/>
            </a:solidFill>
          </a:ln>
        </p:spPr>
      </p:pic>
    </p:spTree>
    <p:extLst>
      <p:ext uri="{BB962C8B-B14F-4D97-AF65-F5344CB8AC3E}">
        <p14:creationId xmlns:p14="http://schemas.microsoft.com/office/powerpoint/2010/main" val="206586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Vaccines requiring a storage temperature of 35 to 46°F </a:t>
            </a:r>
          </a:p>
          <a:p>
            <a:pPr lvl="1"/>
            <a:r>
              <a:rPr lang="en-US" dirty="0" smtClean="0"/>
              <a:t>Standard household or commercial refrigerator</a:t>
            </a:r>
          </a:p>
          <a:p>
            <a:r>
              <a:rPr lang="en-US" dirty="0" smtClean="0"/>
              <a:t>Vaccines requiring a storage of 5° F</a:t>
            </a:r>
          </a:p>
          <a:p>
            <a:pPr lvl="1"/>
            <a:r>
              <a:rPr lang="en-US" dirty="0" smtClean="0"/>
              <a:t>Standard or commercial freezer</a:t>
            </a:r>
          </a:p>
          <a:p>
            <a:r>
              <a:rPr lang="en-US" dirty="0"/>
              <a:t>Dormitory-style refrigerators </a:t>
            </a:r>
            <a:r>
              <a:rPr lang="en-US" dirty="0" smtClean="0"/>
              <a:t>are </a:t>
            </a:r>
            <a:r>
              <a:rPr lang="en-US" dirty="0"/>
              <a:t>not acceptable for long term </a:t>
            </a:r>
            <a:r>
              <a:rPr lang="en-US" dirty="0" smtClean="0"/>
              <a:t>storage</a:t>
            </a:r>
            <a:endParaRPr lang="en-US" dirty="0"/>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Storage </a:t>
            </a:r>
            <a:endParaRPr lang="en-US" dirty="0"/>
          </a:p>
        </p:txBody>
      </p:sp>
    </p:spTree>
    <p:extLst>
      <p:ext uri="{BB962C8B-B14F-4D97-AF65-F5344CB8AC3E}">
        <p14:creationId xmlns:p14="http://schemas.microsoft.com/office/powerpoint/2010/main" val="68232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 not store vaccines in </a:t>
            </a:r>
            <a:r>
              <a:rPr lang="en-US" dirty="0" smtClean="0"/>
              <a:t>door or vegetable bin</a:t>
            </a:r>
            <a:endParaRPr lang="en-US" dirty="0"/>
          </a:p>
          <a:p>
            <a:r>
              <a:rPr lang="en-US" dirty="0" smtClean="0"/>
              <a:t>Do not overfill cooling unit</a:t>
            </a:r>
          </a:p>
          <a:p>
            <a:pPr lvl="1"/>
            <a:r>
              <a:rPr lang="en-US" dirty="0" smtClean="0"/>
              <a:t>Avoid impeding cold air circulation</a:t>
            </a:r>
          </a:p>
          <a:p>
            <a:r>
              <a:rPr lang="en-US" dirty="0"/>
              <a:t>Protect from </a:t>
            </a:r>
            <a:r>
              <a:rPr lang="en-US" dirty="0" smtClean="0"/>
              <a:t>light</a:t>
            </a:r>
          </a:p>
          <a:p>
            <a:endParaRPr lang="en-US" dirty="0" smtClean="0"/>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normAutofit/>
          </a:bodyPr>
          <a:lstStyle/>
          <a:p>
            <a:r>
              <a:rPr lang="en-US" dirty="0" smtClean="0"/>
              <a:t>Vaccine Storage </a:t>
            </a:r>
            <a:endParaRPr lang="en-US" dirty="0"/>
          </a:p>
        </p:txBody>
      </p:sp>
    </p:spTree>
    <p:extLst>
      <p:ext uri="{BB962C8B-B14F-4D97-AF65-F5344CB8AC3E}">
        <p14:creationId xmlns:p14="http://schemas.microsoft.com/office/powerpoint/2010/main" val="228171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3000"/>
            <a:ext cx="6054969" cy="5105400"/>
          </a:xfrm>
        </p:spPr>
        <p:txBody>
          <a:bodyPr>
            <a:normAutofit/>
          </a:bodyPr>
          <a:lstStyle/>
          <a:p>
            <a:r>
              <a:rPr lang="en-US" dirty="0" smtClean="0"/>
              <a:t>Limit door opening </a:t>
            </a:r>
          </a:p>
          <a:p>
            <a:r>
              <a:rPr lang="en-US" dirty="0" smtClean="0"/>
              <a:t>Properly close/seal doors</a:t>
            </a:r>
          </a:p>
          <a:p>
            <a:r>
              <a:rPr lang="en-US" dirty="0" smtClean="0"/>
              <a:t>Avoid on/off switch</a:t>
            </a:r>
          </a:p>
          <a:p>
            <a:r>
              <a:rPr lang="en-US" dirty="0" smtClean="0"/>
              <a:t>“Do not unplug” sign by the outlet</a:t>
            </a:r>
          </a:p>
          <a:p>
            <a:r>
              <a:rPr lang="en-US" dirty="0" smtClean="0"/>
              <a:t>Emergency back-up </a:t>
            </a:r>
            <a:br>
              <a:rPr lang="en-US" dirty="0" smtClean="0"/>
            </a:br>
            <a:r>
              <a:rPr lang="en-US" dirty="0" smtClean="0"/>
              <a:t>power</a:t>
            </a:r>
          </a:p>
          <a:p>
            <a:r>
              <a:rPr lang="en-US" dirty="0" smtClean="0"/>
              <a:t>Temperature alarm</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Storage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5806" b="7097"/>
          <a:stretch/>
        </p:blipFill>
        <p:spPr>
          <a:xfrm>
            <a:off x="6096000" y="2514600"/>
            <a:ext cx="2514600" cy="2433484"/>
          </a:xfrm>
          <a:prstGeom prst="rect">
            <a:avLst/>
          </a:prstGeom>
          <a:ln w="38100">
            <a:solidFill>
              <a:srgbClr val="17375E"/>
            </a:solidFill>
          </a:ln>
        </p:spPr>
      </p:pic>
    </p:spTree>
    <p:extLst>
      <p:ext uri="{BB962C8B-B14F-4D97-AF65-F5344CB8AC3E}">
        <p14:creationId xmlns:p14="http://schemas.microsoft.com/office/powerpoint/2010/main" val="1422069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CB95D1-DC94-494E-8B7D-FA7AA2ADCACC}"/>
</file>

<file path=customXml/itemProps2.xml><?xml version="1.0" encoding="utf-8"?>
<ds:datastoreItem xmlns:ds="http://schemas.openxmlformats.org/officeDocument/2006/customXml" ds:itemID="{C1EAAFBB-082F-42DF-A516-FC2750DA277F}"/>
</file>

<file path=customXml/itemProps3.xml><?xml version="1.0" encoding="utf-8"?>
<ds:datastoreItem xmlns:ds="http://schemas.openxmlformats.org/officeDocument/2006/customXml" ds:itemID="{69F26212-A48D-49EC-83AD-BB94D29D5A5B}"/>
</file>

<file path=docProps/app.xml><?xml version="1.0" encoding="utf-8"?>
<Properties xmlns="http://schemas.openxmlformats.org/officeDocument/2006/extended-properties" xmlns:vt="http://schemas.openxmlformats.org/officeDocument/2006/docPropsVTypes">
  <Template>FAD_PReP_NAHEMS_PPT_2013-11 LogoFix</Template>
  <TotalTime>17211</TotalTime>
  <Words>4071</Words>
  <Application>Microsoft Office PowerPoint</Application>
  <PresentationFormat>On-screen Show (4:3)</PresentationFormat>
  <Paragraphs>298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FAD PReP PPT Template 2011-10</vt:lpstr>
      <vt:lpstr>Vaccination for Contagious Diseases </vt:lpstr>
      <vt:lpstr>This Presentation</vt:lpstr>
      <vt:lpstr>Vaccine Handling </vt:lpstr>
      <vt:lpstr>Vaccine Handling</vt:lpstr>
      <vt:lpstr>Vaccine Storage </vt:lpstr>
      <vt:lpstr>Vaccine Storage</vt:lpstr>
      <vt:lpstr>Vaccine Storage </vt:lpstr>
      <vt:lpstr>Vaccine Storage </vt:lpstr>
      <vt:lpstr>Vaccine Storage </vt:lpstr>
      <vt:lpstr>Packaging Vaccine for Transport </vt:lpstr>
      <vt:lpstr>Vaccine Packaging </vt:lpstr>
      <vt:lpstr>Vaccine Packaging</vt:lpstr>
      <vt:lpstr>Vaccine Packaging</vt:lpstr>
      <vt:lpstr>Vaccine Packaging </vt:lpstr>
      <vt:lpstr>Vaccine Transport </vt:lpstr>
      <vt:lpstr>Vaccine Transport</vt:lpstr>
      <vt:lpstr>Vaccine Transport</vt:lpstr>
      <vt:lpstr>Cold Chain Monitors </vt:lpstr>
      <vt:lpstr>Heat Indicators</vt:lpstr>
      <vt:lpstr>Freeze Indicators </vt:lpstr>
      <vt:lpstr>If the Cold Chain is Broken</vt:lpstr>
      <vt:lpstr>Preparing to Administer Lyophilized Vaccine</vt:lpstr>
      <vt:lpstr>Lyophilized Vaccines</vt:lpstr>
      <vt:lpstr>Reconstituting Vaccines</vt:lpstr>
      <vt:lpstr>Maintaining Sterility </vt:lpstr>
      <vt:lpstr>Maintaining Sterility </vt:lpstr>
      <vt:lpstr>Maintaining Sterility</vt:lpstr>
      <vt:lpstr>Vaccine Handling Summary</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 PReP/NAHEMS</dc:title>
  <dc:subject>FAD PReP/NAHEMS</dc:subject>
  <dc:creator>Futoma, Patricia J</dc:creator>
  <cp:keywords>FAD PReP/NAHEMS</cp:keywords>
  <cp:lastModifiedBy>Mogan-King, Janice P [CFSPH]</cp:lastModifiedBy>
  <cp:revision>153</cp:revision>
  <cp:lastPrinted>2012-11-27T23:03:01Z</cp:lastPrinted>
  <dcterms:created xsi:type="dcterms:W3CDTF">2012-01-10T03:49:20Z</dcterms:created>
  <dcterms:modified xsi:type="dcterms:W3CDTF">2014-11-25T20:55:22Z</dcterms:modified>
  <cp:category>FAD PReP/NAHEMS</cp:category>
</cp:coreProperties>
</file>