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24"/>
  </p:notesMasterIdLst>
  <p:handoutMasterIdLst>
    <p:handoutMasterId r:id="rId25"/>
  </p:handoutMasterIdLst>
  <p:sldIdLst>
    <p:sldId id="257" r:id="rId2"/>
    <p:sldId id="293" r:id="rId3"/>
    <p:sldId id="262" r:id="rId4"/>
    <p:sldId id="261" r:id="rId5"/>
    <p:sldId id="282" r:id="rId6"/>
    <p:sldId id="264" r:id="rId7"/>
    <p:sldId id="283" r:id="rId8"/>
    <p:sldId id="272" r:id="rId9"/>
    <p:sldId id="274" r:id="rId10"/>
    <p:sldId id="285" r:id="rId11"/>
    <p:sldId id="267" r:id="rId12"/>
    <p:sldId id="266" r:id="rId13"/>
    <p:sldId id="289" r:id="rId14"/>
    <p:sldId id="290" r:id="rId15"/>
    <p:sldId id="288" r:id="rId16"/>
    <p:sldId id="291" r:id="rId17"/>
    <p:sldId id="268" r:id="rId18"/>
    <p:sldId id="292" r:id="rId19"/>
    <p:sldId id="276" r:id="rId20"/>
    <p:sldId id="294" r:id="rId21"/>
    <p:sldId id="296" r:id="rId22"/>
    <p:sldId id="278"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61707" autoAdjust="0"/>
  </p:normalViewPr>
  <p:slideViewPr>
    <p:cSldViewPr>
      <p:cViewPr varScale="1">
        <p:scale>
          <a:sx n="55" d="100"/>
          <a:sy n="55" d="100"/>
        </p:scale>
        <p:origin x="-1752" y="-67"/>
      </p:cViewPr>
      <p:guideLst>
        <p:guide orient="horz" pos="2160"/>
        <p:guide pos="2880"/>
      </p:guideLst>
    </p:cSldViewPr>
  </p:slideViewPr>
  <p:notesTextViewPr>
    <p:cViewPr>
      <p:scale>
        <a:sx n="1" d="1"/>
        <a:sy n="1" d="1"/>
      </p:scale>
      <p:origin x="0" y="0"/>
    </p:cViewPr>
  </p:notesTextViewPr>
  <p:sorterViewPr>
    <p:cViewPr>
      <p:scale>
        <a:sx n="83" d="100"/>
        <a:sy n="8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DC2303A-D2FE-4485-BE05-1780E2A5A12C}" type="datetimeFigureOut">
              <a:rPr lang="en-US" smtClean="0"/>
              <a:t>3/27/2015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016CB41-A8CD-4C1F-9762-71846580800B}" type="slidenum">
              <a:rPr lang="en-US" smtClean="0"/>
              <a:t>‹#›</a:t>
            </a:fld>
            <a:endParaRPr lang="en-US"/>
          </a:p>
        </p:txBody>
      </p:sp>
    </p:spTree>
    <p:extLst>
      <p:ext uri="{BB962C8B-B14F-4D97-AF65-F5344CB8AC3E}">
        <p14:creationId xmlns:p14="http://schemas.microsoft.com/office/powerpoint/2010/main" val="668960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76C3A6-FE13-42B4-B625-D472756DC0AC}" type="datetimeFigureOut">
              <a:rPr lang="en-US" smtClean="0"/>
              <a:t>3/27/2015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7B3A0A-97C8-45BA-8D57-F6784453B0E9}" type="slidenum">
              <a:rPr lang="en-US" smtClean="0"/>
              <a:t>‹#›</a:t>
            </a:fld>
            <a:endParaRPr lang="en-US" dirty="0"/>
          </a:p>
        </p:txBody>
      </p:sp>
    </p:spTree>
    <p:extLst>
      <p:ext uri="{BB962C8B-B14F-4D97-AF65-F5344CB8AC3E}">
        <p14:creationId xmlns:p14="http://schemas.microsoft.com/office/powerpoint/2010/main" val="19151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ea typeface="ＭＳ Ｐゴシック" charset="-128"/>
                <a:cs typeface="ＭＳ Ｐゴシック" charset="-128"/>
              </a:rPr>
              <a:t>An animal health</a:t>
            </a:r>
            <a:r>
              <a:rPr lang="en-US" baseline="0" dirty="0" smtClean="0">
                <a:latin typeface="+mn-lt"/>
                <a:ea typeface="ＭＳ Ｐゴシック" charset="-128"/>
                <a:cs typeface="ＭＳ Ｐゴシック" charset="-128"/>
              </a:rPr>
              <a:t> emergency </a:t>
            </a:r>
            <a:r>
              <a:rPr lang="en-US" dirty="0" smtClean="0"/>
              <a:t>could have a detrimental effect on the nation's agriculture, food supply, and economy. Veterinary responders, animal health technicians, and other trained personnel may assist with surveillance, epidemiology, and tracing activities. In order to perform these job duties, a broad understanding of surveillance and epidemiological concepts is required</a:t>
            </a:r>
            <a:r>
              <a:rPr lang="en-US" dirty="0"/>
              <a:t>. </a:t>
            </a:r>
            <a:r>
              <a:rPr lang="en-US" dirty="0" smtClean="0"/>
              <a:t>This presentation reviews personnel that may assist with surveillance,</a:t>
            </a:r>
            <a:r>
              <a:rPr lang="en-US" baseline="0" dirty="0" smtClean="0"/>
              <a:t> epidemiology, and tracing duties, as well as premises designations in a foreign animal disease (FAD) outbreak.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S</a:t>
            </a:r>
            <a:r>
              <a:rPr lang="en-US" i="1" dirty="0" smtClean="0">
                <a:latin typeface="+mn-lt"/>
              </a:rPr>
              <a:t>urveillance, Epidemiology, and Tracing (2014).</a:t>
            </a:r>
            <a:r>
              <a:rPr lang="en-US" i="0" baseline="0" dirty="0" smtClean="0">
                <a:latin typeface="+mn-lt"/>
                <a:ea typeface="ＭＳ Ｐゴシック" charset="-128"/>
              </a:rPr>
              <a:t>]</a:t>
            </a:r>
            <a:endParaRPr lang="en-US" i="0" dirty="0" smtClean="0">
              <a:latin typeface="+mn-lt"/>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dirty="0">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dirty="0" smtClean="0">
                <a:solidFill>
                  <a:prstClr val="black"/>
                </a:solidFill>
              </a:rPr>
              <a:t>2011</a:t>
            </a:r>
            <a:endParaRPr lang="en-US" dirty="0">
              <a:solidFill>
                <a:prstClr val="black"/>
              </a:solidFill>
            </a:endParaRPr>
          </a:p>
        </p:txBody>
      </p:sp>
      <p:sp>
        <p:nvSpPr>
          <p:cNvPr id="3" name="Footer Placeholder 2"/>
          <p:cNvSpPr>
            <a:spLocks noGrp="1"/>
          </p:cNvSpPr>
          <p:nvPr>
            <p:ph type="ftr" sz="quarter" idx="11"/>
          </p:nvPr>
        </p:nvSpPr>
        <p:spPr/>
        <p:txBody>
          <a:bodyPr/>
          <a:lstStyle/>
          <a:p>
            <a:r>
              <a:rPr lang="en-US" dirty="0" smtClean="0">
                <a:solidFill>
                  <a:prstClr val="black"/>
                </a:solidFill>
              </a:rPr>
              <a:t>USDA APHIS and CFSPH</a:t>
            </a:r>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The </a:t>
            </a:r>
            <a:r>
              <a:rPr lang="en-US" b="1" dirty="0" smtClean="0"/>
              <a:t>Disease Survey Group </a:t>
            </a:r>
            <a:r>
              <a:rPr lang="en-US" dirty="0" smtClean="0"/>
              <a:t>determines which premises within the disease Control Area have susceptible species.</a:t>
            </a:r>
            <a:r>
              <a:rPr lang="en-US" baseline="0" dirty="0" smtClean="0"/>
              <a:t> This group is also responsible for c</a:t>
            </a:r>
            <a:r>
              <a:rPr lang="en-US" dirty="0" smtClean="0"/>
              <a:t>ollecting Global Positioning System (GPS) information for each premises. </a:t>
            </a:r>
          </a:p>
          <a:p>
            <a:pPr defTabSz="931774"/>
            <a:r>
              <a:rPr lang="en-US" dirty="0" smtClean="0"/>
              <a:t>The </a:t>
            </a:r>
            <a:r>
              <a:rPr lang="en-US" b="1" dirty="0" smtClean="0"/>
              <a:t>Tactical Epidemiology Group</a:t>
            </a:r>
            <a:r>
              <a:rPr lang="en-US" b="1" baseline="0" dirty="0" smtClean="0"/>
              <a:t> </a:t>
            </a:r>
            <a:r>
              <a:rPr lang="en-US" baseline="0" dirty="0" smtClean="0"/>
              <a:t>c</a:t>
            </a:r>
            <a:r>
              <a:rPr lang="en-US" dirty="0" smtClean="0"/>
              <a:t>onducts tracing activities, conducts field investigations, and</a:t>
            </a:r>
            <a:r>
              <a:rPr lang="en-US" baseline="0" dirty="0" smtClean="0"/>
              <a:t> i</a:t>
            </a:r>
            <a:r>
              <a:rPr lang="en-US" dirty="0" smtClean="0"/>
              <a:t>nputs and extracts outbreak associated data from the electronic database.</a:t>
            </a:r>
          </a:p>
        </p:txBody>
      </p:sp>
      <p:sp>
        <p:nvSpPr>
          <p:cNvPr id="4" name="Slide Number Placeholder 3"/>
          <p:cNvSpPr>
            <a:spLocks noGrp="1"/>
          </p:cNvSpPr>
          <p:nvPr>
            <p:ph type="sldNum" sz="quarter" idx="10"/>
          </p:nvPr>
        </p:nvSpPr>
        <p:spPr/>
        <p:txBody>
          <a:bodyPr/>
          <a:lstStyle/>
          <a:p>
            <a:fld id="{607B3A0A-97C8-45BA-8D57-F6784453B0E9}" type="slidenum">
              <a:rPr lang="en-US" smtClean="0"/>
              <a:t>10</a:t>
            </a:fld>
            <a:endParaRPr lang="en-US" dirty="0"/>
          </a:p>
        </p:txBody>
      </p:sp>
    </p:spTree>
    <p:extLst>
      <p:ext uri="{BB962C8B-B14F-4D97-AF65-F5344CB8AC3E}">
        <p14:creationId xmlns:p14="http://schemas.microsoft.com/office/powerpoint/2010/main" val="3250315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Situation Unit (Planning) and the Disease Surveillance Branch (Operations) utilize data collected through surveillance, epidemiology and tracing activities to determine premises designations, and establish disease control zones around these premises. These designations are updated as response activities progress. The disease</a:t>
            </a:r>
            <a:r>
              <a:rPr lang="en-US" baseline="0" dirty="0" smtClean="0"/>
              <a:t> control zones may be redrawn based on the most current epidemiological information. </a:t>
            </a:r>
            <a:r>
              <a:rPr lang="en-US" dirty="0" smtClean="0"/>
              <a:t>The next section briefly defines and describes these concepts.</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11</a:t>
            </a:fld>
            <a:endParaRPr lang="en-US" dirty="0"/>
          </a:p>
        </p:txBody>
      </p:sp>
    </p:spTree>
    <p:extLst>
      <p:ext uri="{BB962C8B-B14F-4D97-AF65-F5344CB8AC3E}">
        <p14:creationId xmlns:p14="http://schemas.microsoft.com/office/powerpoint/2010/main" val="968118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a:t>
            </a:r>
            <a:r>
              <a:rPr lang="en-US" baseline="0" dirty="0" smtClean="0"/>
              <a:t> p</a:t>
            </a:r>
            <a:r>
              <a:rPr lang="en-US" dirty="0" smtClean="0"/>
              <a:t>remises are assigned a designation based on factors such as the diagnosis of disease on the premises, presence of susceptible animals, and contacts susceptible animals may have had with potentially infected animals. The seven premises designations are listed here.</a:t>
            </a:r>
          </a:p>
          <a:p>
            <a:pPr marL="171450" indent="-171450">
              <a:buFont typeface="Arial" pitchFamily="34" charset="0"/>
              <a:buChar char="•"/>
            </a:pPr>
            <a:r>
              <a:rPr lang="en-US" dirty="0" smtClean="0"/>
              <a:t>Infected Premises</a:t>
            </a:r>
          </a:p>
          <a:p>
            <a:pPr marL="171450" indent="-171450">
              <a:buFont typeface="Arial" pitchFamily="34" charset="0"/>
              <a:buChar char="•"/>
            </a:pPr>
            <a:r>
              <a:rPr lang="en-US" dirty="0" smtClean="0"/>
              <a:t>Contact Premises</a:t>
            </a:r>
          </a:p>
          <a:p>
            <a:pPr marL="171450" indent="-171450">
              <a:buFont typeface="Arial" pitchFamily="34" charset="0"/>
              <a:buChar char="•"/>
            </a:pPr>
            <a:r>
              <a:rPr lang="en-US" dirty="0" smtClean="0"/>
              <a:t>Suspect Premises</a:t>
            </a:r>
          </a:p>
          <a:p>
            <a:pPr marL="171450" indent="-171450">
              <a:buFont typeface="Arial" pitchFamily="34" charset="0"/>
              <a:buChar char="•"/>
            </a:pPr>
            <a:r>
              <a:rPr lang="en-US" dirty="0" smtClean="0"/>
              <a:t>At-Risk Premises</a:t>
            </a:r>
          </a:p>
          <a:p>
            <a:pPr marL="171450" indent="-171450">
              <a:buFont typeface="Arial" pitchFamily="34" charset="0"/>
              <a:buChar char="•"/>
            </a:pPr>
            <a:r>
              <a:rPr lang="en-US" dirty="0" smtClean="0"/>
              <a:t>Monitored Premises</a:t>
            </a:r>
          </a:p>
          <a:p>
            <a:pPr marL="171450" indent="-171450">
              <a:buFont typeface="Arial" pitchFamily="34" charset="0"/>
              <a:buChar char="•"/>
            </a:pPr>
            <a:r>
              <a:rPr lang="en-US" dirty="0" smtClean="0"/>
              <a:t>Free Premises</a:t>
            </a:r>
          </a:p>
          <a:p>
            <a:pPr marL="171450" indent="-171450">
              <a:buFont typeface="Arial" pitchFamily="34" charset="0"/>
              <a:buChar char="•"/>
            </a:pPr>
            <a:r>
              <a:rPr lang="en-US" dirty="0" smtClean="0"/>
              <a:t>Vaccinated Premises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12</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basis for premises designations is explained in these</a:t>
            </a:r>
            <a:r>
              <a:rPr lang="en-US" baseline="0" dirty="0" smtClean="0"/>
              <a:t> next few slides</a:t>
            </a:r>
            <a:r>
              <a:rPr lang="en-US" dirty="0" smtClean="0"/>
              <a:t>. The content is provided by USDA.</a:t>
            </a:r>
          </a:p>
          <a:p>
            <a:r>
              <a:rPr lang="en-US" b="1" dirty="0" smtClean="0"/>
              <a:t>Infected Premises </a:t>
            </a:r>
            <a:r>
              <a:rPr lang="en-US" dirty="0" smtClean="0"/>
              <a:t>- Premises where a presumptive positive case or confirmed positive case exists based on laboratory results, compatible clinical signs, case definition, and international standards.</a:t>
            </a:r>
          </a:p>
          <a:p>
            <a:r>
              <a:rPr lang="en-US" b="1" dirty="0" smtClean="0"/>
              <a:t>Contact Premises </a:t>
            </a:r>
            <a:r>
              <a:rPr lang="en-US" dirty="0" smtClean="0"/>
              <a:t>- Premises with susceptible animals that may have been exposed to the FAD agent, either directly or indirectly, including but not limited to exposure to animals, animal products, fomites, or people from Infected Premises.</a:t>
            </a:r>
          </a:p>
          <a:p>
            <a:endParaRPr lang="en-US" dirty="0" smtClean="0"/>
          </a:p>
        </p:txBody>
      </p:sp>
      <p:sp>
        <p:nvSpPr>
          <p:cNvPr id="4" name="Slide Number Placeholder 3"/>
          <p:cNvSpPr>
            <a:spLocks noGrp="1"/>
          </p:cNvSpPr>
          <p:nvPr>
            <p:ph type="sldNum" sz="quarter" idx="10"/>
          </p:nvPr>
        </p:nvSpPr>
        <p:spPr/>
        <p:txBody>
          <a:bodyPr/>
          <a:lstStyle/>
          <a:p>
            <a:fld id="{607B3A0A-97C8-45BA-8D57-F6784453B0E9}" type="slidenum">
              <a:rPr lang="en-US" smtClean="0"/>
              <a:t>13</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Suspect Premises </a:t>
            </a:r>
            <a:r>
              <a:rPr lang="en-US" dirty="0" smtClean="0"/>
              <a:t>- Premises under investigation due to the presence of susceptible animals reported to have clinical signs compatible with the FAD. This is intended to be a short-term premises designation.</a:t>
            </a:r>
          </a:p>
          <a:p>
            <a:r>
              <a:rPr lang="en-US" b="1" dirty="0" smtClean="0"/>
              <a:t>At-Risk Premises </a:t>
            </a:r>
            <a:r>
              <a:rPr lang="en-US" dirty="0" smtClean="0"/>
              <a:t>- Premises with susceptible animals, but none have clinical signs compatible with the FAD. Premises objectively demonstrates that it is not an Infected Premises, Contact Premises, or Suspect Premises. At-Risk Premises seek to move susceptible animals or products within the Control Area by permit. Only At-Risk Premises are eligible to become Monitored Premises.</a:t>
            </a:r>
          </a:p>
        </p:txBody>
      </p:sp>
      <p:sp>
        <p:nvSpPr>
          <p:cNvPr id="4" name="Slide Number Placeholder 3"/>
          <p:cNvSpPr>
            <a:spLocks noGrp="1"/>
          </p:cNvSpPr>
          <p:nvPr>
            <p:ph type="sldNum" sz="quarter" idx="10"/>
          </p:nvPr>
        </p:nvSpPr>
        <p:spPr/>
        <p:txBody>
          <a:bodyPr/>
          <a:lstStyle/>
          <a:p>
            <a:fld id="{607B3A0A-97C8-45BA-8D57-F6784453B0E9}" type="slidenum">
              <a:rPr lang="en-US" smtClean="0"/>
              <a:t>14</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Monitored Premises </a:t>
            </a:r>
            <a:r>
              <a:rPr lang="en-US" dirty="0" smtClean="0"/>
              <a:t>- Premises objectively demonstrates that it is not an Infected Premises, Contact Premises, or Suspect Premises. Only At-Risk Premises are eligible to become Monitored Premises. Monitored Premises meet a set of defined criteria in seeking to move susceptible animals or products </a:t>
            </a:r>
            <a:r>
              <a:rPr lang="en-US" b="0" dirty="0" smtClean="0"/>
              <a:t>out of </a:t>
            </a:r>
            <a:r>
              <a:rPr lang="en-US" dirty="0" smtClean="0"/>
              <a:t>the Control Area by permit.</a:t>
            </a:r>
          </a:p>
          <a:p>
            <a:r>
              <a:rPr lang="en-US" b="1" dirty="0" smtClean="0"/>
              <a:t>Free Premises </a:t>
            </a:r>
            <a:r>
              <a:rPr lang="en-US" dirty="0" smtClean="0"/>
              <a:t>- Premises outside of a Control Area and not a Contact or Suspect Premises.</a:t>
            </a:r>
          </a:p>
          <a:p>
            <a:r>
              <a:rPr lang="en-US" b="1" dirty="0" smtClean="0"/>
              <a:t>Vaccinated Premises </a:t>
            </a:r>
            <a:r>
              <a:rPr lang="en-US" dirty="0" smtClean="0"/>
              <a:t>- Premises where emergency vaccination has been performed. This is a secondary premises designation. </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15</a:t>
            </a:fld>
            <a:endParaRPr lang="en-US" dirty="0"/>
          </a:p>
        </p:txBody>
      </p:sp>
    </p:spTree>
    <p:extLst>
      <p:ext uri="{BB962C8B-B14F-4D97-AF65-F5344CB8AC3E}">
        <p14:creationId xmlns:p14="http://schemas.microsoft.com/office/powerpoint/2010/main" val="2562150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dirty="0" smtClean="0"/>
              <a:t>This map provides</a:t>
            </a:r>
            <a:r>
              <a:rPr lang="en-US" i="0" baseline="0" dirty="0" smtClean="0"/>
              <a:t> a visual illustration of where the premises may be located in relation to an Infected Premises identified in the center. The colored disease control zones will be described in the next slides. </a:t>
            </a:r>
            <a:r>
              <a:rPr lang="en-US" i="1" dirty="0" smtClean="0"/>
              <a:t>[This illustration depicts </a:t>
            </a:r>
            <a:r>
              <a:rPr lang="en-US" i="1" baseline="0" dirty="0" smtClean="0"/>
              <a:t>premises designations in relation to an Infected Premises and surrounding disease control zones</a:t>
            </a:r>
            <a:r>
              <a:rPr lang="en-US" i="1" dirty="0" smtClean="0"/>
              <a:t>. Content provided by: USDA.</a:t>
            </a:r>
            <a:r>
              <a:rPr lang="en-US" i="1" baseline="0" dirty="0" smtClean="0"/>
              <a:t> I</a:t>
            </a:r>
            <a:r>
              <a:rPr lang="en-US" i="1" dirty="0" smtClean="0"/>
              <a:t>llustration by: Dani</a:t>
            </a:r>
            <a:r>
              <a:rPr lang="en-US" i="1" baseline="0" dirty="0" smtClean="0"/>
              <a:t> Ausen</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16</a:t>
            </a:fld>
            <a:endParaRPr lang="en-US" dirty="0"/>
          </a:p>
        </p:txBody>
      </p:sp>
    </p:spTree>
    <p:extLst>
      <p:ext uri="{BB962C8B-B14F-4D97-AF65-F5344CB8AC3E}">
        <p14:creationId xmlns:p14="http://schemas.microsoft.com/office/powerpoint/2010/main" val="1933837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outbreak, disease control zones are established to surround premises with specific designations to control movements and prevent the spread of the disease agent. The types of disease control zones are described in this table. </a:t>
            </a:r>
          </a:p>
          <a:p>
            <a:r>
              <a:rPr lang="en-US" dirty="0" smtClean="0"/>
              <a:t>The Control Area is comprised of the Infected Zone and the Buffer Zone. </a:t>
            </a:r>
          </a:p>
          <a:p>
            <a:r>
              <a:rPr lang="en-US" dirty="0" smtClean="0"/>
              <a:t>The Surveillance Zone</a:t>
            </a:r>
            <a:r>
              <a:rPr lang="en-US" baseline="0" dirty="0" smtClean="0"/>
              <a:t> may be located along the border of a Control Area. </a:t>
            </a:r>
          </a:p>
          <a:p>
            <a:r>
              <a:rPr lang="en-US" baseline="0" dirty="0" smtClean="0"/>
              <a:t>The Vaccination Zone may be located inside the Control Area (classified as Containment Vaccination Zone), or outside the Control Area in a Free Area (classified as a Protection Vaccination Zone). </a:t>
            </a:r>
          </a:p>
          <a:p>
            <a:r>
              <a:rPr lang="en-US" dirty="0" smtClean="0"/>
              <a:t>The Free Area is not located in any Control Area.</a:t>
            </a:r>
          </a:p>
          <a:p>
            <a:r>
              <a:rPr lang="en-US" i="1" dirty="0" smtClean="0"/>
              <a:t>[This table</a:t>
            </a:r>
            <a:r>
              <a:rPr lang="en-US" i="1" baseline="0" dirty="0" smtClean="0"/>
              <a:t> summarizes the Zone and Area Designations. Content provided by USDA. Illustration by: </a:t>
            </a:r>
            <a:r>
              <a:rPr lang="en-US" i="1" baseline="0" dirty="0" err="1" smtClean="0"/>
              <a:t>Dani</a:t>
            </a:r>
            <a:r>
              <a:rPr lang="en-US" i="1" baseline="0" dirty="0" smtClean="0"/>
              <a:t> </a:t>
            </a:r>
            <a:r>
              <a:rPr lang="en-US" i="1" baseline="0" dirty="0" err="1" smtClean="0"/>
              <a:t>Ausen</a:t>
            </a:r>
            <a:r>
              <a:rPr lang="en-US" i="1" baseline="0" dirty="0" smtClean="0"/>
              <a:t>, Iowa State University]</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t>17</a:t>
            </a:fld>
            <a:endParaRPr lang="en-US" dirty="0"/>
          </a:p>
        </p:txBody>
      </p:sp>
    </p:spTree>
    <p:extLst>
      <p:ext uri="{BB962C8B-B14F-4D97-AF65-F5344CB8AC3E}">
        <p14:creationId xmlns:p14="http://schemas.microsoft.com/office/powerpoint/2010/main" val="1543921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dirty="0" smtClean="0"/>
              <a:t>This figure represents all the Premises, Zones,</a:t>
            </a:r>
            <a:r>
              <a:rPr lang="en-US" i="0" baseline="0" dirty="0" smtClean="0"/>
              <a:t> and Areas</a:t>
            </a:r>
            <a:r>
              <a:rPr lang="en-US" i="0" dirty="0" smtClean="0"/>
              <a:t>. </a:t>
            </a:r>
            <a:r>
              <a:rPr lang="en-US" i="0" baseline="0" dirty="0" smtClean="0"/>
              <a:t>The zones are represented by color –</a:t>
            </a:r>
          </a:p>
          <a:p>
            <a:pPr defTabSz="931774">
              <a:defRPr/>
            </a:pPr>
            <a:r>
              <a:rPr lang="en-US" i="0" baseline="0" dirty="0" smtClean="0"/>
              <a:t>Infected Zone - Pink</a:t>
            </a:r>
          </a:p>
          <a:p>
            <a:pPr defTabSz="931774">
              <a:defRPr/>
            </a:pPr>
            <a:r>
              <a:rPr lang="en-US" i="0" baseline="0" dirty="0" smtClean="0"/>
              <a:t>Buffer Zone – Blue</a:t>
            </a:r>
          </a:p>
          <a:p>
            <a:pPr defTabSz="931774">
              <a:defRPr/>
            </a:pPr>
            <a:r>
              <a:rPr lang="en-US" i="0" baseline="0" dirty="0" smtClean="0"/>
              <a:t>The Infected Zone and the Buffer Zone together comprise the Control Area.</a:t>
            </a:r>
          </a:p>
          <a:p>
            <a:pPr defTabSz="931774">
              <a:defRPr/>
            </a:pPr>
            <a:r>
              <a:rPr lang="en-US" i="0" baseline="0" dirty="0" smtClean="0"/>
              <a:t>Vaccination Zone – Yellow – which can be located inside or outside of a Control Area, as seen on this map. A Vaccination Zone may be either a Protection Vaccination Zone or a Containment Vaccination Zone.</a:t>
            </a:r>
          </a:p>
          <a:p>
            <a:pPr defTabSz="931774">
              <a:defRPr/>
            </a:pPr>
            <a:r>
              <a:rPr lang="en-US" i="0" baseline="0" dirty="0" smtClean="0"/>
              <a:t>Surveillance Zone - White</a:t>
            </a:r>
          </a:p>
          <a:p>
            <a:pPr defTabSz="931774">
              <a:defRPr/>
            </a:pPr>
            <a:r>
              <a:rPr lang="en-US" i="0" baseline="0" dirty="0" smtClean="0"/>
              <a:t>Free Areas – are all areas not included in any Control Area</a:t>
            </a:r>
          </a:p>
          <a:p>
            <a:pPr defTabSz="931774">
              <a:defRPr/>
            </a:pPr>
            <a:r>
              <a:rPr lang="en-US" i="1" dirty="0" smtClean="0"/>
              <a:t>[This illustration depicts all</a:t>
            </a:r>
            <a:r>
              <a:rPr lang="en-US" i="1" baseline="0" dirty="0" smtClean="0"/>
              <a:t> zone and area designations surrounding an Infected Premises</a:t>
            </a:r>
            <a:r>
              <a:rPr lang="en-US" i="1" dirty="0" smtClean="0"/>
              <a:t>. Content provided by: USDA.</a:t>
            </a:r>
            <a:r>
              <a:rPr lang="en-US" i="1" baseline="0" dirty="0" smtClean="0"/>
              <a:t> I</a:t>
            </a:r>
            <a:r>
              <a:rPr lang="en-US" i="1" dirty="0" smtClean="0"/>
              <a:t>llustration by: Dani</a:t>
            </a:r>
            <a:r>
              <a:rPr lang="en-US" i="1" baseline="0" dirty="0" smtClean="0"/>
              <a:t> Ausen</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18</a:t>
            </a:fld>
            <a:endParaRPr lang="en-US" dirty="0"/>
          </a:p>
        </p:txBody>
      </p:sp>
    </p:spTree>
    <p:extLst>
      <p:ext uri="{BB962C8B-B14F-4D97-AF65-F5344CB8AC3E}">
        <p14:creationId xmlns:p14="http://schemas.microsoft.com/office/powerpoint/2010/main" val="1933837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the Infected Zone and the Buffer Zone together comprise</a:t>
            </a:r>
            <a:r>
              <a:rPr lang="en-US" baseline="0" dirty="0" smtClean="0"/>
              <a:t> the Control Area. N</a:t>
            </a:r>
            <a:r>
              <a:rPr lang="en-US" dirty="0" smtClean="0"/>
              <a:t>umerous</a:t>
            </a:r>
            <a:r>
              <a:rPr lang="en-US" baseline="0" dirty="0" smtClean="0"/>
              <a:t> factors determine the size of the Control Area. It depends on the FAD agent and the circumstances of the outbreak. Minimum sizes have been established for the Infected Zone, Buffer Zone, Control Area, and Surveillance Zone. </a:t>
            </a:r>
            <a:r>
              <a:rPr lang="en-US" dirty="0"/>
              <a:t>For details on the </a:t>
            </a:r>
            <a:r>
              <a:rPr lang="en-US" dirty="0" smtClean="0"/>
              <a:t>Premises, Zones,</a:t>
            </a:r>
            <a:r>
              <a:rPr lang="en-US" baseline="0" dirty="0" smtClean="0"/>
              <a:t> and A</a:t>
            </a:r>
            <a:r>
              <a:rPr lang="en-US" dirty="0" smtClean="0"/>
              <a:t>reas</a:t>
            </a:r>
            <a:r>
              <a:rPr lang="en-US" dirty="0"/>
              <a:t>, </a:t>
            </a:r>
            <a:r>
              <a:rPr lang="en-US" dirty="0" smtClean="0"/>
              <a:t>see </a:t>
            </a:r>
            <a:r>
              <a:rPr lang="en-US" dirty="0"/>
              <a:t>the </a:t>
            </a:r>
            <a:r>
              <a:rPr lang="en-US" i="1" dirty="0"/>
              <a:t>APHIS Framework for Foreign Animal Disease Preparedness and Response.</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19</a:t>
            </a:fld>
            <a:endParaRPr lang="en-US" dirty="0"/>
          </a:p>
        </p:txBody>
      </p:sp>
    </p:spTree>
    <p:extLst>
      <p:ext uri="{BB962C8B-B14F-4D97-AF65-F5344CB8AC3E}">
        <p14:creationId xmlns:p14="http://schemas.microsoft.com/office/powerpoint/2010/main" val="709042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provides an overview of personnel</a:t>
            </a:r>
            <a:r>
              <a:rPr lang="en-US" baseline="0" dirty="0" smtClean="0"/>
              <a:t> necessary for implementing surveillance, epidemiology, and tracing activities in a foreign animal disease (FAD). It also discusses the establishment of premises, zones, and area designations during an FAD outbreak.</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2</a:t>
            </a:fld>
            <a:endParaRPr lang="en-US" dirty="0"/>
          </a:p>
        </p:txBody>
      </p:sp>
    </p:spTree>
    <p:extLst>
      <p:ext uri="{BB962C8B-B14F-4D97-AF65-F5344CB8AC3E}">
        <p14:creationId xmlns:p14="http://schemas.microsoft.com/office/powerpoint/2010/main" val="1589692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a:t>
            </a:r>
            <a:r>
              <a:rPr lang="en-US" baseline="0" dirty="0" smtClean="0">
                <a:ea typeface="ＭＳ Ｐゴシック" charset="-128"/>
                <a:cs typeface="ＭＳ Ｐゴシック" charset="-128"/>
              </a:rPr>
              <a:t> details can be obtained from the sources listed on the slide, available on the USDA website (http://www.aphis.usda.gov/fadprep) and the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20</a:t>
            </a:fld>
            <a:endParaRPr lang="en-US" dirty="0">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t>Test Template HANDS 2011-03</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In particular, the Guidelines document has listings of additional resources. This slide acknowledges the authors and reviewers of the Guidelines document. It can be accessed at http://www.aphis.usda.gov/fadprep.</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21</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22</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Surveillance, epidemiology, and tracing activities are essential elements of an FAD response. The organizational structure for emergency response personnel will follow the Incident Command System (ICS).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3</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ICS structure is flexible and scalable and the exact number and names of groups deployed during a response will vary according to the scope and nature of the event. The Planning and Operations Sections contain the most personnel with surveillance, epidemiology, and tracing responsibilities. Information generated through these activities is used to develop the Incident Action Plan (IAP) approved by the Incident Commander. An IAP provides a concise, coherent means of capturing and communicating to all personnel the overall incident priorities, objectives, and strategies in the contexts of both operational and support activities. </a:t>
            </a:r>
            <a:r>
              <a:rPr lang="en-US" i="1" dirty="0" smtClean="0"/>
              <a:t>[This is an illustration of an Incident Command System structure highlighting the</a:t>
            </a:r>
            <a:r>
              <a:rPr lang="en-US" i="1" baseline="0" dirty="0" smtClean="0"/>
              <a:t> Operations Section and Planning Section</a:t>
            </a:r>
            <a:r>
              <a:rPr lang="en-US" i="1" dirty="0" smtClean="0"/>
              <a:t>. Illustration by: </a:t>
            </a:r>
            <a:r>
              <a:rPr lang="en-US" i="1" dirty="0" err="1" smtClean="0"/>
              <a:t>Dani</a:t>
            </a:r>
            <a:r>
              <a:rPr lang="en-US" i="1" baseline="0" dirty="0" smtClean="0"/>
              <a:t> </a:t>
            </a:r>
            <a:r>
              <a:rPr lang="en-US" i="1" baseline="0" dirty="0" err="1" smtClean="0"/>
              <a:t>Ausen</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4</a:t>
            </a:fld>
            <a:endParaRPr lang="en-US" dirty="0"/>
          </a:p>
        </p:txBody>
      </p:sp>
    </p:spTree>
    <p:extLst>
      <p:ext uri="{BB962C8B-B14F-4D97-AF65-F5344CB8AC3E}">
        <p14:creationId xmlns:p14="http://schemas.microsoft.com/office/powerpoint/2010/main" val="929055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the Planning Section, the Situation Unit is responsible for administrative components of surveillance and epidemiology, including planning surveillance activities and analyzing surveillance information.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5</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Situation Unit in the Planning Section is divided into the Disease Reporting Cell and the Epidemiology Cell. </a:t>
            </a:r>
          </a:p>
          <a:p>
            <a:pPr marL="171450" indent="-171450">
              <a:buFont typeface="Arial" panose="020B0604020202020204" pitchFamily="34" charset="0"/>
              <a:buChar char="•"/>
            </a:pPr>
            <a:r>
              <a:rPr lang="en-US" b="1" dirty="0" smtClean="0"/>
              <a:t>The Disease Reporting Cell </a:t>
            </a:r>
            <a:r>
              <a:rPr lang="en-US" dirty="0" smtClean="0"/>
              <a:t>formulates daily surveillance activities and analyzes surveillance data. Duties may include: accumulating, entering, checking, and reporting disease data; and summarizing and organizing epidemiological information and graphics to assist epidemiology personnel in investigations. </a:t>
            </a:r>
          </a:p>
          <a:p>
            <a:pPr marL="171450" indent="-171450">
              <a:buFont typeface="Arial" panose="020B0604020202020204" pitchFamily="34" charset="0"/>
              <a:buChar char="•"/>
            </a:pPr>
            <a:r>
              <a:rPr lang="en-US" b="1" dirty="0" smtClean="0"/>
              <a:t>The Epidemiology Cell </a:t>
            </a:r>
            <a:r>
              <a:rPr lang="en-US" dirty="0" smtClean="0"/>
              <a:t>carries out administrative components of epidemiology. Duties may include: collecting and analyzing case data reported by the Disease Reporting Cell; and utilizing surveillance reports and other data to plan the outbreak response. </a:t>
            </a:r>
          </a:p>
          <a:p>
            <a:r>
              <a:rPr lang="en-US" dirty="0" smtClean="0"/>
              <a:t>For more information on specific duties, see the disease-specific </a:t>
            </a:r>
            <a:r>
              <a:rPr lang="en-US" i="1" dirty="0" smtClean="0"/>
              <a:t>FAD </a:t>
            </a:r>
            <a:r>
              <a:rPr lang="en-US" i="1" dirty="0" err="1" smtClean="0"/>
              <a:t>PReP</a:t>
            </a:r>
            <a:r>
              <a:rPr lang="en-US" i="1" dirty="0" smtClean="0"/>
              <a:t> Standard Operating Procedure (SOP): Surveillance. [This illustration depicts the location of the Disease Reporting Cell and the Epidemiology Cell within the Incident Command System (ICS). Illustration by: Bridget </a:t>
            </a:r>
            <a:r>
              <a:rPr lang="en-US" i="1" dirty="0" err="1" smtClean="0"/>
              <a:t>Wedemeier</a:t>
            </a:r>
            <a:r>
              <a:rPr lang="en-US" i="1" dirty="0" smtClean="0"/>
              <a:t>, Iowa State University]</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6</a:t>
            </a:fld>
            <a:endParaRPr lang="en-US" dirty="0"/>
          </a:p>
        </p:txBody>
      </p:sp>
    </p:spTree>
    <p:extLst>
      <p:ext uri="{BB962C8B-B14F-4D97-AF65-F5344CB8AC3E}">
        <p14:creationId xmlns:p14="http://schemas.microsoft.com/office/powerpoint/2010/main" val="72284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Operations Section is involved in surveillance, epidemiology and tracing activities through the Disease Surveillance Branch. </a:t>
            </a:r>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7</a:t>
            </a:fld>
            <a:endParaRPr lang="en-US" dirty="0"/>
          </a:p>
        </p:txBody>
      </p:sp>
    </p:spTree>
    <p:extLst>
      <p:ext uri="{BB962C8B-B14F-4D97-AF65-F5344CB8AC3E}">
        <p14:creationId xmlns:p14="http://schemas.microsoft.com/office/powerpoint/2010/main" val="3940029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Disease Surveillance Branch is responsible for field duties involving surveillance and epidemiology including activities such as collecting, tabulating, and reporting surveillance information. The Disease</a:t>
            </a:r>
            <a:r>
              <a:rPr lang="en-US" baseline="0" dirty="0" smtClean="0"/>
              <a:t> </a:t>
            </a:r>
            <a:r>
              <a:rPr lang="en-US" dirty="0" smtClean="0"/>
              <a:t>Surveillance Branch consists of four Groups: the Mortality Surveillance Group, the Diagnosis and Inspection Group, the Disease Survey Group, and the Tactical Epidemiology Group.</a:t>
            </a:r>
            <a:r>
              <a:rPr lang="en-US" i="1" dirty="0" smtClean="0"/>
              <a:t> [This illustration depicts the location of the four Groups in the Disease</a:t>
            </a:r>
            <a:r>
              <a:rPr lang="en-US" i="1" baseline="0" dirty="0" smtClean="0"/>
              <a:t>  </a:t>
            </a:r>
            <a:r>
              <a:rPr lang="en-US" i="1" dirty="0" smtClean="0"/>
              <a:t>Surveillance Branch within the Incident Command System (ICS). Illustration by: Bridget </a:t>
            </a:r>
            <a:r>
              <a:rPr lang="en-US" i="1" dirty="0" err="1" smtClean="0"/>
              <a:t>Wedemeier</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8</a:t>
            </a:fld>
            <a:endParaRPr lang="en-US" dirty="0"/>
          </a:p>
        </p:txBody>
      </p:sp>
    </p:spTree>
    <p:extLst>
      <p:ext uri="{BB962C8B-B14F-4D97-AF65-F5344CB8AC3E}">
        <p14:creationId xmlns:p14="http://schemas.microsoft.com/office/powerpoint/2010/main" val="4089977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smtClean="0"/>
              <a:t>The </a:t>
            </a:r>
            <a:r>
              <a:rPr lang="en-US" b="1" dirty="0" smtClean="0"/>
              <a:t>Mortality Surveillance Group </a:t>
            </a:r>
            <a:r>
              <a:rPr lang="en-US" dirty="0" smtClean="0"/>
              <a:t>collects and samples dead animals from farms to survey for presence of a disease agent. </a:t>
            </a:r>
          </a:p>
          <a:p>
            <a:pPr defTabSz="931774"/>
            <a:r>
              <a:rPr lang="en-US" dirty="0" smtClean="0"/>
              <a:t>The</a:t>
            </a:r>
            <a:r>
              <a:rPr lang="en-US" baseline="0" dirty="0" smtClean="0"/>
              <a:t> </a:t>
            </a:r>
            <a:r>
              <a:rPr lang="en-US" b="1" dirty="0" smtClean="0"/>
              <a:t>Diagnosis and Inspection Group </a:t>
            </a:r>
            <a:r>
              <a:rPr lang="en-US" dirty="0" smtClean="0"/>
              <a:t>conducts investigations and sampling to survey for the presence of the disease agent.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9</a:t>
            </a:fld>
            <a:endParaRPr lang="en-US" dirty="0"/>
          </a:p>
        </p:txBody>
      </p:sp>
    </p:spTree>
    <p:extLst>
      <p:ext uri="{BB962C8B-B14F-4D97-AF65-F5344CB8AC3E}">
        <p14:creationId xmlns:p14="http://schemas.microsoft.com/office/powerpoint/2010/main" val="1572986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89778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spTree>
    <p:extLst>
      <p:ext uri="{BB962C8B-B14F-4D97-AF65-F5344CB8AC3E}">
        <p14:creationId xmlns:p14="http://schemas.microsoft.com/office/powerpoint/2010/main" val="3453273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8451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dirty="0">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60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672" r:id="rId13"/>
    <p:sldLayoutId id="2147483673" r:id="rId14"/>
    <p:sldLayoutId id="2147483674"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Surveillance, Epidemiology, and Tracing</a:t>
            </a:r>
          </a:p>
        </p:txBody>
      </p:sp>
      <p:sp>
        <p:nvSpPr>
          <p:cNvPr id="3" name="Subtitle 2"/>
          <p:cNvSpPr>
            <a:spLocks noGrp="1"/>
          </p:cNvSpPr>
          <p:nvPr>
            <p:ph type="subTitle" idx="1"/>
          </p:nvPr>
        </p:nvSpPr>
        <p:spPr>
          <a:xfrm>
            <a:off x="2590800" y="3886200"/>
            <a:ext cx="5867400" cy="990600"/>
          </a:xfrm>
        </p:spPr>
        <p:txBody>
          <a:bodyPr>
            <a:normAutofit fontScale="77500" lnSpcReduction="20000"/>
          </a:bodyPr>
          <a:lstStyle/>
          <a:p>
            <a:r>
              <a:rPr lang="en-US" sz="4000" dirty="0" smtClean="0"/>
              <a:t>Personnel and </a:t>
            </a:r>
          </a:p>
          <a:p>
            <a:r>
              <a:rPr lang="en-US" sz="4000" dirty="0" smtClean="0"/>
              <a:t>Premises Designations</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i="1" dirty="0">
                <a:solidFill>
                  <a:prstClr val="black"/>
                </a:solidFill>
              </a:rPr>
              <a:t>Adapted from the FAD PReP/NAHEMS Guidelines: Surveillance, Epidemiology, and Tracing (</a:t>
            </a:r>
            <a:r>
              <a:rPr lang="en-US" i="1" dirty="0" smtClean="0">
                <a:solidFill>
                  <a:prstClr val="black"/>
                </a:solidFill>
              </a:rPr>
              <a:t>2014).</a:t>
            </a:r>
            <a:endParaRPr lang="en-US" i="1" dirty="0">
              <a:solidFill>
                <a:prstClr val="black"/>
              </a:solidFill>
            </a:endParaRPr>
          </a:p>
        </p:txBody>
      </p:sp>
    </p:spTree>
    <p:extLst>
      <p:ext uri="{BB962C8B-B14F-4D97-AF65-F5344CB8AC3E}">
        <p14:creationId xmlns:p14="http://schemas.microsoft.com/office/powerpoint/2010/main" val="1852135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Disease Survey Group</a:t>
            </a:r>
          </a:p>
          <a:p>
            <a:pPr lvl="1"/>
            <a:r>
              <a:rPr lang="en-US" dirty="0"/>
              <a:t>Determines which premises within Control Area have susceptible species </a:t>
            </a:r>
          </a:p>
          <a:p>
            <a:pPr lvl="1"/>
            <a:r>
              <a:rPr lang="en-US" dirty="0"/>
              <a:t>Collects Global Positioning System (GPS) information for each premises </a:t>
            </a:r>
          </a:p>
          <a:p>
            <a:r>
              <a:rPr lang="en-US" dirty="0" smtClean="0"/>
              <a:t>Tactical </a:t>
            </a:r>
            <a:r>
              <a:rPr lang="en-US" dirty="0"/>
              <a:t>Epidemiology Group</a:t>
            </a:r>
          </a:p>
          <a:p>
            <a:pPr lvl="1"/>
            <a:r>
              <a:rPr lang="en-US" dirty="0"/>
              <a:t>Conducts tracing activities</a:t>
            </a:r>
          </a:p>
          <a:p>
            <a:pPr lvl="1"/>
            <a:r>
              <a:rPr lang="en-US" dirty="0"/>
              <a:t>Conducts field investigations </a:t>
            </a:r>
          </a:p>
          <a:p>
            <a:pPr lvl="1"/>
            <a:r>
              <a:rPr lang="en-US" dirty="0"/>
              <a:t>Inputs and extracts outbreak associated data from the electronic </a:t>
            </a:r>
            <a:r>
              <a:rPr lang="en-US" dirty="0" smtClean="0"/>
              <a:t>database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Groups in Operations (cont’d)</a:t>
            </a:r>
            <a:endParaRPr lang="en-US" dirty="0"/>
          </a:p>
        </p:txBody>
      </p:sp>
    </p:spTree>
    <p:extLst>
      <p:ext uri="{BB962C8B-B14F-4D97-AF65-F5344CB8AC3E}">
        <p14:creationId xmlns:p14="http://schemas.microsoft.com/office/powerpoint/2010/main" val="865025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Premises, Zones, and </a:t>
            </a:r>
            <a:br>
              <a:rPr lang="en-US" dirty="0" smtClean="0"/>
            </a:br>
            <a:r>
              <a:rPr lang="en-US" dirty="0" smtClean="0"/>
              <a:t>Area Designations</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1848040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a:t>
            </a:r>
            <a:r>
              <a:rPr lang="en-US" dirty="0"/>
              <a:t>premises designations are:</a:t>
            </a:r>
          </a:p>
          <a:p>
            <a:pPr lvl="1"/>
            <a:r>
              <a:rPr lang="en-US" dirty="0"/>
              <a:t>Infected Premises</a:t>
            </a:r>
          </a:p>
          <a:p>
            <a:pPr lvl="1"/>
            <a:r>
              <a:rPr lang="en-US" dirty="0"/>
              <a:t>Contact Premises</a:t>
            </a:r>
          </a:p>
          <a:p>
            <a:pPr lvl="1"/>
            <a:r>
              <a:rPr lang="en-US" dirty="0"/>
              <a:t>Suspect Premises</a:t>
            </a:r>
          </a:p>
          <a:p>
            <a:pPr lvl="1"/>
            <a:r>
              <a:rPr lang="en-US" dirty="0"/>
              <a:t>At-Risk Premises</a:t>
            </a:r>
          </a:p>
          <a:p>
            <a:pPr lvl="1"/>
            <a:r>
              <a:rPr lang="en-US" dirty="0"/>
              <a:t>Monitored Premises</a:t>
            </a:r>
          </a:p>
          <a:p>
            <a:pPr lvl="1"/>
            <a:r>
              <a:rPr lang="en-US" dirty="0"/>
              <a:t>Free </a:t>
            </a:r>
            <a:r>
              <a:rPr lang="en-US" dirty="0" smtClean="0"/>
              <a:t>Premises</a:t>
            </a:r>
            <a:endParaRPr lang="en-US" dirty="0"/>
          </a:p>
          <a:p>
            <a:pPr lvl="1"/>
            <a:r>
              <a:rPr lang="en-US" dirty="0"/>
              <a:t>Vaccinated Premises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a:t>
            </a:r>
            <a:endParaRPr lang="en-US" dirty="0"/>
          </a:p>
        </p:txBody>
      </p:sp>
    </p:spTree>
    <p:extLst>
      <p:ext uri="{BB962C8B-B14F-4D97-AF65-F5344CB8AC3E}">
        <p14:creationId xmlns:p14="http://schemas.microsoft.com/office/powerpoint/2010/main" val="3938567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Infected </a:t>
            </a:r>
            <a:r>
              <a:rPr lang="en-US" dirty="0" smtClean="0"/>
              <a:t>Premises</a:t>
            </a:r>
          </a:p>
          <a:p>
            <a:pPr lvl="1"/>
            <a:r>
              <a:rPr lang="en-US" dirty="0"/>
              <a:t>Presumptive </a:t>
            </a:r>
            <a:r>
              <a:rPr lang="en-US" dirty="0" smtClean="0"/>
              <a:t>or confirmed positive </a:t>
            </a:r>
            <a:r>
              <a:rPr lang="en-US" dirty="0"/>
              <a:t>– based on lab results, compatible clinical signs, case definition, and international standards</a:t>
            </a:r>
          </a:p>
          <a:p>
            <a:r>
              <a:rPr lang="en-US" dirty="0" smtClean="0"/>
              <a:t>Contact Premises</a:t>
            </a:r>
          </a:p>
          <a:p>
            <a:pPr lvl="1"/>
            <a:r>
              <a:rPr lang="en-US" dirty="0"/>
              <a:t>Exposed susceptible animals - either directly or </a:t>
            </a:r>
            <a:r>
              <a:rPr lang="en-US" dirty="0" smtClean="0"/>
              <a:t>indirectly to </a:t>
            </a:r>
            <a:r>
              <a:rPr lang="en-US" dirty="0"/>
              <a:t>animals, animal products, fomites, or people from Infected </a:t>
            </a:r>
            <a:r>
              <a:rPr lang="en-US" dirty="0" smtClean="0"/>
              <a:t>Premises</a:t>
            </a:r>
            <a:endParaRPr lang="en-US" dirty="0"/>
          </a:p>
          <a:p>
            <a:pPr lvl="1"/>
            <a:endParaRPr lang="en-US" dirty="0"/>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(cont’d)</a:t>
            </a:r>
            <a:endParaRPr lang="en-US" dirty="0"/>
          </a:p>
        </p:txBody>
      </p:sp>
    </p:spTree>
    <p:extLst>
      <p:ext uri="{BB962C8B-B14F-4D97-AF65-F5344CB8AC3E}">
        <p14:creationId xmlns:p14="http://schemas.microsoft.com/office/powerpoint/2010/main" val="2702880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Suspect Premises</a:t>
            </a:r>
          </a:p>
          <a:p>
            <a:pPr lvl="1"/>
            <a:r>
              <a:rPr lang="en-US" dirty="0" smtClean="0"/>
              <a:t>Under investigation - susceptible </a:t>
            </a:r>
            <a:r>
              <a:rPr lang="en-US" dirty="0"/>
              <a:t>animals reported to have clinical signs compatible with the </a:t>
            </a:r>
            <a:r>
              <a:rPr lang="en-US" dirty="0" smtClean="0"/>
              <a:t>FAD </a:t>
            </a:r>
          </a:p>
          <a:p>
            <a:r>
              <a:rPr lang="en-US" dirty="0" smtClean="0"/>
              <a:t>At-Risk Premises </a:t>
            </a:r>
          </a:p>
          <a:p>
            <a:pPr lvl="1"/>
            <a:r>
              <a:rPr lang="en-US" dirty="0" smtClean="0"/>
              <a:t>Susceptible animals – no clinical </a:t>
            </a:r>
            <a:r>
              <a:rPr lang="en-US" dirty="0"/>
              <a:t>signs compatible with the FAD. </a:t>
            </a:r>
            <a:r>
              <a:rPr lang="en-US" dirty="0" smtClean="0"/>
              <a:t>May seek </a:t>
            </a:r>
            <a:r>
              <a:rPr lang="en-US" dirty="0"/>
              <a:t>to move susceptible animals or products within the Control Area by </a:t>
            </a:r>
            <a:r>
              <a:rPr lang="en-US" dirty="0" smtClean="0"/>
              <a:t>permit</a:t>
            </a:r>
            <a:endParaRPr lang="en-US" dirty="0"/>
          </a:p>
          <a:p>
            <a:pPr lvl="1"/>
            <a:endParaRPr lang="en-US" dirty="0"/>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(cont’d)</a:t>
            </a:r>
            <a:endParaRPr lang="en-US" dirty="0"/>
          </a:p>
        </p:txBody>
      </p:sp>
    </p:spTree>
    <p:extLst>
      <p:ext uri="{BB962C8B-B14F-4D97-AF65-F5344CB8AC3E}">
        <p14:creationId xmlns:p14="http://schemas.microsoft.com/office/powerpoint/2010/main" val="615611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Monitored </a:t>
            </a:r>
            <a:r>
              <a:rPr lang="en-US" dirty="0" smtClean="0"/>
              <a:t>Premises</a:t>
            </a:r>
          </a:p>
          <a:p>
            <a:pPr lvl="1"/>
            <a:r>
              <a:rPr lang="en-US" dirty="0" smtClean="0"/>
              <a:t>Demonstrates </a:t>
            </a:r>
            <a:r>
              <a:rPr lang="en-US" dirty="0"/>
              <a:t>that it is not an </a:t>
            </a:r>
            <a:r>
              <a:rPr lang="en-US" dirty="0" smtClean="0"/>
              <a:t>Infected, Contact, </a:t>
            </a:r>
            <a:r>
              <a:rPr lang="en-US" dirty="0"/>
              <a:t>or Suspect Premises. </a:t>
            </a:r>
            <a:r>
              <a:rPr lang="en-US" dirty="0" smtClean="0"/>
              <a:t>Meets criteria to </a:t>
            </a:r>
            <a:r>
              <a:rPr lang="en-US" dirty="0"/>
              <a:t>move susceptible animals or products out of the Control Area by permit.</a:t>
            </a:r>
          </a:p>
          <a:p>
            <a:r>
              <a:rPr lang="en-US" dirty="0" smtClean="0"/>
              <a:t>Free Premises</a:t>
            </a:r>
          </a:p>
          <a:p>
            <a:pPr lvl="1"/>
            <a:r>
              <a:rPr lang="en-US" dirty="0" smtClean="0"/>
              <a:t>Outside </a:t>
            </a:r>
            <a:r>
              <a:rPr lang="en-US" dirty="0"/>
              <a:t>of a Control </a:t>
            </a:r>
            <a:r>
              <a:rPr lang="en-US" dirty="0" smtClean="0"/>
              <a:t>Area - not </a:t>
            </a:r>
            <a:r>
              <a:rPr lang="en-US" dirty="0"/>
              <a:t>a Contact or Suspect Premises</a:t>
            </a:r>
          </a:p>
          <a:p>
            <a:r>
              <a:rPr lang="en-US" dirty="0" smtClean="0"/>
              <a:t>Vaccinated Premises</a:t>
            </a:r>
          </a:p>
          <a:p>
            <a:pPr lvl="1"/>
            <a:r>
              <a:rPr lang="en-US" dirty="0" smtClean="0"/>
              <a:t>Emergency </a:t>
            </a:r>
            <a:r>
              <a:rPr lang="en-US" dirty="0"/>
              <a:t>vaccination has been performed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Designations </a:t>
            </a:r>
            <a:r>
              <a:rPr lang="en-US" dirty="0"/>
              <a:t>(</a:t>
            </a:r>
            <a:r>
              <a:rPr lang="en-US" dirty="0" smtClean="0"/>
              <a:t>cont’d)</a:t>
            </a:r>
            <a:endParaRPr lang="en-US" dirty="0"/>
          </a:p>
        </p:txBody>
      </p:sp>
    </p:spTree>
    <p:extLst>
      <p:ext uri="{BB962C8B-B14F-4D97-AF65-F5344CB8AC3E}">
        <p14:creationId xmlns:p14="http://schemas.microsoft.com/office/powerpoint/2010/main" val="1063851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H:\CFSPH\NAHEMS\NAHEMS_Print\Zones_Premises_Graphics\_Plug and Play Zones Premises\2011_Feb_PlugAndPlay_Premises.JPG"/>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bwMode="auto">
          <a:xfrm>
            <a:off x="1447800" y="1208802"/>
            <a:ext cx="6248400" cy="5115798"/>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Premises Locations </a:t>
            </a:r>
            <a:endParaRPr lang="en-US" dirty="0"/>
          </a:p>
        </p:txBody>
      </p:sp>
    </p:spTree>
    <p:extLst>
      <p:ext uri="{BB962C8B-B14F-4D97-AF65-F5344CB8AC3E}">
        <p14:creationId xmlns:p14="http://schemas.microsoft.com/office/powerpoint/2010/main" val="16789047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Zones and Areas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11549007"/>
              </p:ext>
            </p:extLst>
          </p:nvPr>
        </p:nvGraphicFramePr>
        <p:xfrm>
          <a:off x="152400" y="1447799"/>
          <a:ext cx="8839200" cy="4678680"/>
        </p:xfrm>
        <a:graphic>
          <a:graphicData uri="http://schemas.openxmlformats.org/drawingml/2006/table">
            <a:tbl>
              <a:tblPr firstRow="1" bandRow="1">
                <a:tableStyleId>{5C22544A-7EE6-4342-B048-85BDC9FD1C3A}</a:tableStyleId>
              </a:tblPr>
              <a:tblGrid>
                <a:gridCol w="3276600"/>
                <a:gridCol w="5562600"/>
              </a:tblGrid>
              <a:tr h="518159">
                <a:tc>
                  <a:txBody>
                    <a:bodyPr/>
                    <a:lstStyle/>
                    <a:p>
                      <a:r>
                        <a:rPr lang="en-US" sz="2400" dirty="0" smtClean="0"/>
                        <a:t>Summary of Zone and Area</a:t>
                      </a:r>
                      <a:r>
                        <a:rPr lang="en-US" sz="2400" baseline="0" dirty="0" smtClean="0"/>
                        <a:t> Designations</a:t>
                      </a:r>
                      <a:endParaRPr lang="en-US" sz="2400" dirty="0"/>
                    </a:p>
                  </a:txBody>
                  <a:tcPr/>
                </a:tc>
                <a:tc>
                  <a:txBody>
                    <a:bodyPr/>
                    <a:lstStyle/>
                    <a:p>
                      <a:endParaRPr lang="en-US" dirty="0"/>
                    </a:p>
                  </a:txBody>
                  <a:tcPr/>
                </a:tc>
              </a:tr>
              <a:tr h="385945">
                <a:tc>
                  <a:txBody>
                    <a:bodyPr/>
                    <a:lstStyle/>
                    <a:p>
                      <a:r>
                        <a:rPr lang="en-US" sz="2600" dirty="0" smtClean="0"/>
                        <a:t>Infected Zone (IZ)</a:t>
                      </a:r>
                      <a:endParaRPr lang="en-US" sz="2600" dirty="0"/>
                    </a:p>
                  </a:txBody>
                  <a:tcPr/>
                </a:tc>
                <a:tc>
                  <a:txBody>
                    <a:bodyPr/>
                    <a:lstStyle/>
                    <a:p>
                      <a:r>
                        <a:rPr lang="en-US" sz="1900" dirty="0" smtClean="0"/>
                        <a:t>Zone that immediately</a:t>
                      </a:r>
                      <a:r>
                        <a:rPr lang="en-US" sz="1900" baseline="0" dirty="0" smtClean="0"/>
                        <a:t> surrounds an infected Premises.</a:t>
                      </a:r>
                      <a:endParaRPr lang="en-US" sz="1900" dirty="0"/>
                    </a:p>
                  </a:txBody>
                  <a:tcPr/>
                </a:tc>
              </a:tr>
              <a:tr h="385945">
                <a:tc>
                  <a:txBody>
                    <a:bodyPr/>
                    <a:lstStyle/>
                    <a:p>
                      <a:r>
                        <a:rPr lang="en-US" sz="2600" dirty="0" smtClean="0"/>
                        <a:t>Buffer Zone (BZ)</a:t>
                      </a:r>
                      <a:endParaRPr lang="en-US" sz="2600" dirty="0"/>
                    </a:p>
                  </a:txBody>
                  <a:tcPr/>
                </a:tc>
                <a:tc>
                  <a:txBody>
                    <a:bodyPr/>
                    <a:lstStyle/>
                    <a:p>
                      <a:r>
                        <a:rPr lang="en-US" sz="1900" dirty="0" smtClean="0"/>
                        <a:t>Zone that immediately surrounds and Infected Zone or Contact Premises</a:t>
                      </a:r>
                      <a:r>
                        <a:rPr lang="en-US" sz="1900" baseline="0" dirty="0" smtClean="0"/>
                        <a:t> </a:t>
                      </a:r>
                      <a:endParaRPr lang="en-US" sz="1900" dirty="0"/>
                    </a:p>
                  </a:txBody>
                  <a:tcPr/>
                </a:tc>
              </a:tr>
              <a:tr h="385945">
                <a:tc>
                  <a:txBody>
                    <a:bodyPr/>
                    <a:lstStyle/>
                    <a:p>
                      <a:r>
                        <a:rPr lang="en-US" sz="2600" dirty="0" smtClean="0"/>
                        <a:t>Control Area (CA)</a:t>
                      </a:r>
                      <a:endParaRPr lang="en-US" sz="2600" dirty="0"/>
                    </a:p>
                  </a:txBody>
                  <a:tcPr/>
                </a:tc>
                <a:tc>
                  <a:txBody>
                    <a:bodyPr/>
                    <a:lstStyle/>
                    <a:p>
                      <a:r>
                        <a:rPr lang="en-US" sz="1900" dirty="0" smtClean="0"/>
                        <a:t>Consists of an Infected Zone and Buffer Zone</a:t>
                      </a:r>
                      <a:endParaRPr lang="en-US" sz="1900" dirty="0"/>
                    </a:p>
                  </a:txBody>
                  <a:tcPr/>
                </a:tc>
              </a:tr>
              <a:tr h="385945">
                <a:tc>
                  <a:txBody>
                    <a:bodyPr/>
                    <a:lstStyle/>
                    <a:p>
                      <a:r>
                        <a:rPr lang="en-US" sz="2600" dirty="0" smtClean="0"/>
                        <a:t>Surveillance</a:t>
                      </a:r>
                      <a:r>
                        <a:rPr lang="en-US" sz="2600" baseline="0" dirty="0" smtClean="0"/>
                        <a:t>  Zone (SZ)</a:t>
                      </a:r>
                      <a:endParaRPr lang="en-US" sz="2600" dirty="0"/>
                    </a:p>
                  </a:txBody>
                  <a:tcPr/>
                </a:tc>
                <a:tc>
                  <a:txBody>
                    <a:bodyPr/>
                    <a:lstStyle/>
                    <a:p>
                      <a:r>
                        <a:rPr lang="en-US" sz="1900" dirty="0" smtClean="0"/>
                        <a:t>Zone outside and along the border of a Control Area</a:t>
                      </a:r>
                      <a:endParaRPr lang="en-US" sz="1900" dirty="0"/>
                    </a:p>
                  </a:txBody>
                  <a:tcPr/>
                </a:tc>
              </a:tr>
              <a:tr h="385945">
                <a:tc>
                  <a:txBody>
                    <a:bodyPr/>
                    <a:lstStyle/>
                    <a:p>
                      <a:r>
                        <a:rPr lang="en-US" sz="2600" dirty="0" smtClean="0"/>
                        <a:t>Vaccination Zone (VZ)</a:t>
                      </a:r>
                      <a:endParaRPr lang="en-US" sz="2600" dirty="0"/>
                    </a:p>
                  </a:txBody>
                  <a:tcPr/>
                </a:tc>
                <a:tc>
                  <a:txBody>
                    <a:bodyPr/>
                    <a:lstStyle/>
                    <a:p>
                      <a:r>
                        <a:rPr lang="en-US" sz="1900" dirty="0" smtClean="0"/>
                        <a:t>Emergency</a:t>
                      </a:r>
                      <a:r>
                        <a:rPr lang="en-US" sz="1900" baseline="0" dirty="0" smtClean="0"/>
                        <a:t> Vaccination Zone  is classified as either Containment Vaccination Zone (typically inside the control area) or Protection Vaccination Zone (typically outside Control Area). This may be secondary zone designation</a:t>
                      </a:r>
                      <a:endParaRPr lang="en-US" sz="1900" dirty="0"/>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042167854"/>
              </p:ext>
            </p:extLst>
          </p:nvPr>
        </p:nvGraphicFramePr>
        <p:xfrm>
          <a:off x="152400" y="1447801"/>
          <a:ext cx="8839200" cy="4648199"/>
        </p:xfrm>
        <a:graphic>
          <a:graphicData uri="http://schemas.openxmlformats.org/drawingml/2006/table">
            <a:tbl>
              <a:tblPr/>
              <a:tblGrid>
                <a:gridCol w="8839200"/>
              </a:tblGrid>
              <a:tr h="4648199">
                <a:tc>
                  <a:txBody>
                    <a:bodyPr/>
                    <a:lstStyle/>
                    <a:p>
                      <a:endParaRPr lang="en-US" dirty="0"/>
                    </a:p>
                  </a:txBody>
                  <a:tcPr>
                    <a:lnL w="38100" cmpd="sng">
                      <a:solidFill>
                        <a:srgbClr val="17375E"/>
                      </a:solidFill>
                      <a:prstDash val="solid"/>
                    </a:lnL>
                    <a:lnR w="38100" cmpd="sng">
                      <a:solidFill>
                        <a:srgbClr val="17375E"/>
                      </a:solidFill>
                      <a:prstDash val="solid"/>
                    </a:lnR>
                    <a:lnT w="38100" cmpd="sng">
                      <a:solidFill>
                        <a:srgbClr val="17375E"/>
                      </a:solidFill>
                      <a:prstDash val="solid"/>
                    </a:lnT>
                    <a:lnB w="38100" cmpd="sng">
                      <a:solidFill>
                        <a:srgbClr val="17375E"/>
                      </a:solidFill>
                      <a:prstDash val="solid"/>
                    </a:lnB>
                  </a:tcPr>
                </a:tc>
              </a:tr>
            </a:tbl>
          </a:graphicData>
        </a:graphic>
      </p:graphicFrame>
    </p:spTree>
    <p:extLst>
      <p:ext uri="{BB962C8B-B14F-4D97-AF65-F5344CB8AC3E}">
        <p14:creationId xmlns:p14="http://schemas.microsoft.com/office/powerpoint/2010/main" val="871677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CFSPH\NAHEMS\NAHEMS_PPT\09_FADSET\Images\2011_Feb_PlugAndPlay_Zones map.jpg"/>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bwMode="auto">
          <a:xfrm>
            <a:off x="1447800" y="1219200"/>
            <a:ext cx="6233487" cy="51054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Premises, Zones, and Areas </a:t>
            </a:r>
            <a:endParaRPr lang="en-US" dirty="0"/>
          </a:p>
        </p:txBody>
      </p:sp>
    </p:spTree>
    <p:extLst>
      <p:ext uri="{BB962C8B-B14F-4D97-AF65-F5344CB8AC3E}">
        <p14:creationId xmlns:p14="http://schemas.microsoft.com/office/powerpoint/2010/main" val="4122858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Control Area</a:t>
            </a:r>
          </a:p>
          <a:p>
            <a:pPr lvl="1"/>
            <a:r>
              <a:rPr lang="en-US" dirty="0" smtClean="0"/>
              <a:t>Numerous factors determine size</a:t>
            </a:r>
          </a:p>
          <a:p>
            <a:pPr lvl="1"/>
            <a:r>
              <a:rPr lang="en-US" dirty="0" smtClean="0"/>
              <a:t>Varies according to FAD agent and circumstances of the outbreak</a:t>
            </a:r>
          </a:p>
          <a:p>
            <a:r>
              <a:rPr lang="en-US" dirty="0" smtClean="0"/>
              <a:t>Minimum sizes established for:</a:t>
            </a:r>
          </a:p>
          <a:p>
            <a:pPr lvl="1"/>
            <a:r>
              <a:rPr lang="en-US" dirty="0" smtClean="0"/>
              <a:t>Infected Zone</a:t>
            </a:r>
          </a:p>
          <a:p>
            <a:pPr lvl="1"/>
            <a:r>
              <a:rPr lang="en-US" dirty="0" smtClean="0"/>
              <a:t>Buffer Zone</a:t>
            </a:r>
          </a:p>
          <a:p>
            <a:pPr lvl="1"/>
            <a:r>
              <a:rPr lang="en-US" dirty="0" smtClean="0"/>
              <a:t>Control Area</a:t>
            </a:r>
          </a:p>
          <a:p>
            <a:pPr lvl="1"/>
            <a:r>
              <a:rPr lang="en-US" dirty="0" smtClean="0"/>
              <a:t>Surveillance Zone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Surveillance, </a:t>
            </a:r>
            <a:r>
              <a:rPr lang="en-US" dirty="0" err="1" smtClean="0">
                <a:solidFill>
                  <a:prstClr val="black">
                    <a:tint val="75000"/>
                  </a:prstClr>
                </a:solidFill>
              </a:rPr>
              <a:t>Epi</a:t>
            </a:r>
            <a:r>
              <a:rPr lang="en-US" dirty="0" smtClean="0">
                <a:solidFill>
                  <a:prstClr val="black">
                    <a:tint val="75000"/>
                  </a:prstClr>
                </a:solidFill>
              </a:rPr>
              <a:t>,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Minimum Sizes</a:t>
            </a:r>
            <a:endParaRPr lang="en-US" dirty="0"/>
          </a:p>
        </p:txBody>
      </p:sp>
    </p:spTree>
    <p:extLst>
      <p:ext uri="{BB962C8B-B14F-4D97-AF65-F5344CB8AC3E}">
        <p14:creationId xmlns:p14="http://schemas.microsoft.com/office/powerpoint/2010/main" val="1531753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Overview of necessary personnel</a:t>
            </a:r>
          </a:p>
          <a:p>
            <a:pPr lvl="1"/>
            <a:r>
              <a:rPr lang="en-US" dirty="0" smtClean="0"/>
              <a:t>Incident Command</a:t>
            </a:r>
          </a:p>
          <a:p>
            <a:pPr lvl="1"/>
            <a:r>
              <a:rPr lang="en-US" dirty="0" smtClean="0"/>
              <a:t>Planning Section</a:t>
            </a:r>
          </a:p>
          <a:p>
            <a:pPr lvl="1"/>
            <a:r>
              <a:rPr lang="en-US" dirty="0" smtClean="0"/>
              <a:t>Operations Section</a:t>
            </a:r>
          </a:p>
          <a:p>
            <a:r>
              <a:rPr lang="en-US" dirty="0" smtClean="0"/>
              <a:t>Premises, zones, and area </a:t>
            </a:r>
            <a:r>
              <a:rPr lang="en-US" dirty="0"/>
              <a:t>d</a:t>
            </a:r>
            <a:r>
              <a:rPr lang="en-US" dirty="0" smtClean="0"/>
              <a:t>esignations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smtClean="0"/>
              <a:t>This Presentation</a:t>
            </a:r>
            <a:endParaRPr lang="en-US"/>
          </a:p>
        </p:txBody>
      </p:sp>
    </p:spTree>
    <p:extLst>
      <p:ext uri="{BB962C8B-B14F-4D97-AF65-F5344CB8AC3E}">
        <p14:creationId xmlns:p14="http://schemas.microsoft.com/office/powerpoint/2010/main" val="4196818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969845" y="1905000"/>
            <a:ext cx="2763443" cy="35762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152400" y="1371600"/>
            <a:ext cx="6019800" cy="5486400"/>
          </a:xfrm>
        </p:spPr>
        <p:txBody>
          <a:bodyPr>
            <a:noAutofit/>
          </a:bodyPr>
          <a:lstStyle/>
          <a:p>
            <a:r>
              <a:rPr lang="en-US" sz="2600" dirty="0" smtClean="0"/>
              <a:t>FAD </a:t>
            </a:r>
            <a:r>
              <a:rPr lang="en-US" sz="2600" dirty="0" err="1" smtClean="0"/>
              <a:t>PReP</a:t>
            </a:r>
            <a:r>
              <a:rPr lang="en-US" sz="2600" dirty="0" smtClean="0"/>
              <a:t>/NAHEMS Guidelines: Surveillance, Epidemiology, and Tracing, and SOP: Surveillance </a:t>
            </a:r>
          </a:p>
          <a:p>
            <a:pPr lvl="1"/>
            <a:r>
              <a:rPr lang="en-US" sz="2000" dirty="0" smtClean="0">
                <a:hlinkClick r:id="rId4"/>
              </a:rPr>
              <a:t>http</a:t>
            </a:r>
            <a:r>
              <a:rPr lang="en-US" sz="2000" dirty="0">
                <a:hlinkClick r:id="rId4"/>
              </a:rPr>
              <a:t>://</a:t>
            </a:r>
            <a:r>
              <a:rPr lang="en-US" sz="2000" dirty="0" smtClean="0">
                <a:hlinkClick r:id="rId4"/>
              </a:rPr>
              <a:t>www.aphis.usda.gov/fadprep</a:t>
            </a:r>
            <a:endParaRPr lang="en-US" sz="2000" dirty="0" smtClean="0"/>
          </a:p>
          <a:p>
            <a:r>
              <a:rPr lang="en-US" sz="2600" dirty="0" smtClean="0"/>
              <a:t>Surveillance, Epidemiology, </a:t>
            </a:r>
            <a:br>
              <a:rPr lang="en-US" sz="2600" dirty="0" smtClean="0"/>
            </a:br>
            <a:r>
              <a:rPr lang="en-US" sz="2600" dirty="0" smtClean="0"/>
              <a:t>and Tracing  web-based </a:t>
            </a:r>
            <a:br>
              <a:rPr lang="en-US" sz="2600" dirty="0" smtClean="0"/>
            </a:br>
            <a:r>
              <a:rPr lang="en-US" sz="2600" dirty="0" smtClean="0"/>
              <a:t>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553200"/>
            <a:ext cx="4572000" cy="30480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a:t>
            </a:r>
            <a:r>
              <a:rPr lang="en-US" dirty="0" err="1">
                <a:solidFill>
                  <a:prstClr val="black">
                    <a:tint val="75000"/>
                  </a:prstClr>
                </a:solidFill>
              </a:rPr>
              <a:t>Epi</a:t>
            </a:r>
            <a:r>
              <a:rPr lang="en-US" dirty="0">
                <a:solidFill>
                  <a:prstClr val="black">
                    <a:tint val="75000"/>
                  </a:prstClr>
                </a:solidFill>
              </a:rPr>
              <a:t>, and Tracing - Personnel Premises </a:t>
            </a:r>
          </a:p>
          <a:p>
            <a:pPr algn="l"/>
            <a:endParaRPr lang="en-US" dirty="0"/>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1128657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3201" y="1676400"/>
            <a:ext cx="2940088" cy="38048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457200" y="1371600"/>
            <a:ext cx="533400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p>
          <a:p>
            <a:pPr marL="171450" lvl="0" indent="-173038">
              <a:spcBef>
                <a:spcPts val="600"/>
              </a:spcBef>
              <a:tabLst>
                <a:tab pos="1149350" algn="l"/>
              </a:tabLst>
            </a:pPr>
            <a:r>
              <a:rPr lang="en-US" sz="2000" dirty="0">
                <a:solidFill>
                  <a:prstClr val="black"/>
                </a:solidFill>
              </a:rPr>
              <a:t>Kerry </a:t>
            </a:r>
            <a:r>
              <a:rPr lang="en-US" sz="2000" dirty="0" err="1">
                <a:solidFill>
                  <a:prstClr val="black"/>
                </a:solidFill>
              </a:rPr>
              <a:t>Leedom</a:t>
            </a:r>
            <a:r>
              <a:rPr lang="en-US" sz="2000" dirty="0">
                <a:solidFill>
                  <a:prstClr val="black"/>
                </a:solidFill>
              </a:rPr>
              <a:t> Larson, DVM, MPH, PhD, DACVPM</a:t>
            </a:r>
          </a:p>
          <a:p>
            <a:pPr marL="171450" lvl="0" indent="-173038">
              <a:spcBef>
                <a:spcPts val="600"/>
              </a:spcBef>
              <a:tabLst>
                <a:tab pos="1149350" algn="l"/>
              </a:tabLst>
            </a:pPr>
            <a:r>
              <a:rPr lang="en-US" sz="2000" dirty="0">
                <a:solidFill>
                  <a:prstClr val="black"/>
                </a:solidFill>
              </a:rPr>
              <a:t>Glenda Dvorak, DVM, MPH, DACVPM</a:t>
            </a:r>
          </a:p>
          <a:p>
            <a:pPr marL="171450" lvl="0" indent="-173038">
              <a:spcBef>
                <a:spcPts val="600"/>
              </a:spcBef>
              <a:tabLst>
                <a:tab pos="1149350" algn="l"/>
              </a:tabLst>
            </a:pPr>
            <a:r>
              <a:rPr lang="en-US" sz="2000" dirty="0">
                <a:solidFill>
                  <a:prstClr val="black"/>
                </a:solidFill>
              </a:rPr>
              <a:t>Janice </a:t>
            </a:r>
            <a:r>
              <a:rPr lang="en-US" sz="2000" dirty="0" err="1">
                <a:solidFill>
                  <a:prstClr val="black"/>
                </a:solidFill>
              </a:rPr>
              <a:t>Mogan</a:t>
            </a:r>
            <a:r>
              <a:rPr lang="en-US" sz="2000" dirty="0">
                <a:solidFill>
                  <a:prstClr val="black"/>
                </a:solidFill>
              </a:rPr>
              <a:t>, DVM</a:t>
            </a:r>
          </a:p>
          <a:p>
            <a:pPr marL="171450" lvl="0" indent="-173038">
              <a:spcBef>
                <a:spcPts val="600"/>
              </a:spcBef>
              <a:tabLst>
                <a:tab pos="1149350" algn="l"/>
              </a:tabLst>
            </a:pPr>
            <a:r>
              <a:rPr lang="en-US" sz="2000" dirty="0">
                <a:solidFill>
                  <a:prstClr val="black"/>
                </a:solidFill>
              </a:rPr>
              <a:t>Courtney Blake, BA</a:t>
            </a:r>
          </a:p>
          <a:p>
            <a:pPr marL="0" lvl="0" indent="0">
              <a:spcBef>
                <a:spcPts val="600"/>
              </a:spcBef>
              <a:buNone/>
              <a:tabLst>
                <a:tab pos="1149350" algn="l"/>
              </a:tabLst>
            </a:pPr>
            <a:r>
              <a:rPr lang="en-US" sz="2400" dirty="0">
                <a:solidFill>
                  <a:prstClr val="black"/>
                </a:solidFill>
              </a:rPr>
              <a:t>Reviewers (</a:t>
            </a:r>
            <a:r>
              <a:rPr lang="en-US" sz="2400" dirty="0" smtClean="0">
                <a:solidFill>
                  <a:prstClr val="black"/>
                </a:solidFill>
              </a:rPr>
              <a:t>USDA APHIS VS)</a:t>
            </a:r>
            <a:endParaRPr lang="en-US" sz="2400" dirty="0">
              <a:solidFill>
                <a:prstClr val="black"/>
              </a:solidFill>
            </a:endParaRPr>
          </a:p>
          <a:p>
            <a:pPr lvl="0">
              <a:spcBef>
                <a:spcPts val="600"/>
              </a:spcBef>
              <a:tabLst>
                <a:tab pos="1149350" algn="l"/>
              </a:tabLst>
            </a:pPr>
            <a:r>
              <a:rPr lang="en-US" sz="2000" dirty="0">
                <a:solidFill>
                  <a:prstClr val="black"/>
                </a:solidFill>
              </a:rPr>
              <a:t>Dr. R. Alex </a:t>
            </a:r>
            <a:r>
              <a:rPr lang="en-US" sz="2000" dirty="0" smtClean="0">
                <a:solidFill>
                  <a:prstClr val="black"/>
                </a:solidFill>
              </a:rPr>
              <a:t>Thompson</a:t>
            </a:r>
          </a:p>
          <a:p>
            <a:pPr lvl="0">
              <a:spcBef>
                <a:spcPts val="600"/>
              </a:spcBef>
              <a:tabLst>
                <a:tab pos="1149350" algn="l"/>
              </a:tabLst>
            </a:pPr>
            <a:r>
              <a:rPr lang="en-US" sz="2000" dirty="0" smtClean="0">
                <a:solidFill>
                  <a:prstClr val="black"/>
                </a:solidFill>
              </a:rPr>
              <a:t>Dr</a:t>
            </a:r>
            <a:r>
              <a:rPr lang="en-US" sz="2000" dirty="0">
                <a:solidFill>
                  <a:prstClr val="black"/>
                </a:solidFill>
              </a:rPr>
              <a:t>. Lowell </a:t>
            </a:r>
            <a:r>
              <a:rPr lang="en-US" sz="2000" dirty="0" smtClean="0">
                <a:solidFill>
                  <a:prstClr val="black"/>
                </a:solidFill>
              </a:rPr>
              <a:t>Anderson</a:t>
            </a:r>
            <a:endParaRPr lang="en-US" sz="2000" dirty="0">
              <a:solidFill>
                <a:prstClr val="black"/>
              </a:solidFill>
            </a:endParaRPr>
          </a:p>
          <a:p>
            <a:pPr lvl="0">
              <a:spcBef>
                <a:spcPts val="600"/>
              </a:spcBef>
              <a:tabLst>
                <a:tab pos="1149350" algn="l"/>
              </a:tabLst>
            </a:pPr>
            <a:r>
              <a:rPr lang="en-US" sz="2000" dirty="0">
                <a:solidFill>
                  <a:prstClr val="black"/>
                </a:solidFill>
              </a:rPr>
              <a:t>Dr. Steve </a:t>
            </a:r>
            <a:r>
              <a:rPr lang="en-US" sz="2000" dirty="0" smtClean="0">
                <a:solidFill>
                  <a:prstClr val="black"/>
                </a:solidFill>
              </a:rPr>
              <a:t>Goff</a:t>
            </a:r>
            <a:endParaRPr lang="en-US" sz="2000" dirty="0">
              <a:solidFill>
                <a:prstClr val="black"/>
              </a:solidFill>
            </a:endParaRPr>
          </a:p>
          <a:p>
            <a:pPr lvl="0">
              <a:spcBef>
                <a:spcPts val="600"/>
              </a:spcBef>
              <a:tabLst>
                <a:tab pos="1149350" algn="l"/>
              </a:tabLst>
            </a:pPr>
            <a:r>
              <a:rPr lang="en-US" sz="2000" dirty="0">
                <a:solidFill>
                  <a:prstClr val="black"/>
                </a:solidFill>
              </a:rPr>
              <a:t>Dr. Fred </a:t>
            </a:r>
            <a:r>
              <a:rPr lang="en-US" sz="2000" dirty="0" smtClean="0">
                <a:solidFill>
                  <a:prstClr val="black"/>
                </a:solidFill>
              </a:rPr>
              <a:t>Bourgeois</a:t>
            </a:r>
            <a:endParaRPr lang="en-US" sz="2000" dirty="0">
              <a:solidFill>
                <a:prstClr val="black"/>
              </a:solidFill>
            </a:endParaRPr>
          </a:p>
          <a:p>
            <a:pPr lvl="0"/>
            <a:endParaRPr lang="en-US"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477000"/>
            <a:ext cx="4572000" cy="38100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Epi, and Tracing - Personnel Premises </a:t>
            </a:r>
          </a:p>
          <a:p>
            <a:pPr algn="l"/>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spTree>
    <p:extLst>
      <p:ext uri="{BB962C8B-B14F-4D97-AF65-F5344CB8AC3E}">
        <p14:creationId xmlns:p14="http://schemas.microsoft.com/office/powerpoint/2010/main" val="4193360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990600" y="5486400"/>
            <a:ext cx="79248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Kerry </a:t>
            </a:r>
            <a:r>
              <a:rPr lang="en-US" sz="4800" dirty="0">
                <a:solidFill>
                  <a:schemeClr val="tx1">
                    <a:lumMod val="85000"/>
                    <a:lumOff val="15000"/>
                  </a:schemeClr>
                </a:solidFill>
                <a:latin typeface="Verdana" pitchFamily="34" charset="0"/>
              </a:rPr>
              <a:t>Leedom Larson, DVM, MPH, PhD, </a:t>
            </a:r>
            <a:r>
              <a:rPr lang="en-US" sz="4800" dirty="0" smtClean="0">
                <a:solidFill>
                  <a:schemeClr val="tx1">
                    <a:lumMod val="85000"/>
                    <a:lumOff val="15000"/>
                  </a:schemeClr>
                </a:solidFill>
                <a:latin typeface="Verdana" pitchFamily="34" charset="0"/>
              </a:rPr>
              <a:t>DACVPM</a:t>
            </a:r>
            <a:endParaRPr lang="en-US" sz="4800" dirty="0">
              <a:solidFill>
                <a:schemeClr val="tx1">
                  <a:lumMod val="85000"/>
                  <a:lumOff val="15000"/>
                </a:schemeClr>
              </a:solidFill>
              <a:latin typeface="Verdana" pitchFamily="34" charset="0"/>
            </a:endParaRPr>
          </a:p>
          <a:p>
            <a:pPr>
              <a:lnSpc>
                <a:spcPct val="170000"/>
              </a:lnSpc>
              <a:buClr>
                <a:srgbClr val="F47D5A"/>
              </a:buClr>
              <a:buSzPct val="100000"/>
              <a:defRPr/>
            </a:pPr>
            <a:r>
              <a:rPr lang="en-US" sz="4800" dirty="0" smtClean="0">
                <a:solidFill>
                  <a:schemeClr val="tx1">
                    <a:lumMod val="85000"/>
                    <a:lumOff val="15000"/>
                  </a:schemeClr>
                </a:solidFill>
                <a:latin typeface="Verdana" pitchFamily="34" charset="0"/>
              </a:rPr>
              <a:t>Reviewers: Janice Mogan, DVM, Melissa Lang, BS</a:t>
            </a:r>
            <a:endParaRPr lang="en-US" sz="4800" dirty="0">
              <a:solidFill>
                <a:schemeClr val="tx1">
                  <a:lumMod val="85000"/>
                  <a:lumOff val="15000"/>
                </a:schemeClr>
              </a:solidFill>
              <a:latin typeface="Verdana" pitchFamily="34" charset="0"/>
            </a:endParaRPr>
          </a:p>
          <a:p>
            <a:pPr marL="0" marR="0" lvl="0" indent="0"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39500015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a:xfrm>
            <a:off x="457200" y="6356350"/>
            <a:ext cx="4953000" cy="365125"/>
          </a:xfrm>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401438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800600" cy="4953000"/>
          </a:xfrm>
        </p:spPr>
        <p:txBody>
          <a:bodyPr/>
          <a:lstStyle/>
          <a:p>
            <a:r>
              <a:rPr lang="en-US" dirty="0" smtClean="0"/>
              <a:t>Incident Command System (ICS)</a:t>
            </a:r>
          </a:p>
          <a:p>
            <a:pPr lvl="1"/>
            <a:r>
              <a:rPr lang="en-US" dirty="0" smtClean="0"/>
              <a:t>Flexible and scalable </a:t>
            </a:r>
          </a:p>
          <a:p>
            <a:pPr lvl="2"/>
            <a:r>
              <a:rPr lang="en-US" dirty="0" smtClean="0"/>
              <a:t>Number and names  of deployed groups will vary</a:t>
            </a:r>
          </a:p>
          <a:p>
            <a:pPr lvl="1"/>
            <a:r>
              <a:rPr lang="en-US" dirty="0" smtClean="0"/>
              <a:t>Planning and Operations Sections</a:t>
            </a:r>
          </a:p>
          <a:p>
            <a:pPr lvl="1"/>
            <a:r>
              <a:rPr lang="en-US" dirty="0"/>
              <a:t>Incident Action Plan</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Incident Command System</a:t>
            </a:r>
            <a:endParaRPr lang="en-US" dirty="0"/>
          </a:p>
        </p:txBody>
      </p:sp>
      <p:pic>
        <p:nvPicPr>
          <p:cNvPr id="1026" name="Picture 2" descr="H:\CFSPH\NAHEMS\NAHEMS_PPT\09_FADSET\Images\NPPE_0120_130306_IncidentCommand_PPT.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325712" y="2057400"/>
            <a:ext cx="3404222" cy="33528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511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Section</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2766993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5486400" cy="5029200"/>
          </a:xfrm>
        </p:spPr>
        <p:txBody>
          <a:bodyPr>
            <a:normAutofit/>
          </a:bodyPr>
          <a:lstStyle/>
          <a:p>
            <a:r>
              <a:rPr lang="en-US" dirty="0" smtClean="0"/>
              <a:t>Situation Unit</a:t>
            </a:r>
          </a:p>
          <a:p>
            <a:pPr lvl="1"/>
            <a:r>
              <a:rPr lang="en-US" dirty="0" smtClean="0"/>
              <a:t>Disease Reporting Cell</a:t>
            </a:r>
          </a:p>
          <a:p>
            <a:pPr lvl="2"/>
            <a:r>
              <a:rPr lang="en-US" dirty="0"/>
              <a:t>Formulates daily surveillance </a:t>
            </a:r>
            <a:r>
              <a:rPr lang="en-US" dirty="0" smtClean="0"/>
              <a:t>activities</a:t>
            </a:r>
          </a:p>
          <a:p>
            <a:pPr lvl="2"/>
            <a:r>
              <a:rPr lang="en-US" dirty="0" smtClean="0"/>
              <a:t>Summarize and </a:t>
            </a:r>
            <a:br>
              <a:rPr lang="en-US" dirty="0" smtClean="0"/>
            </a:br>
            <a:r>
              <a:rPr lang="en-US" dirty="0" smtClean="0"/>
              <a:t>organize data</a:t>
            </a:r>
            <a:endParaRPr lang="en-US" dirty="0"/>
          </a:p>
          <a:p>
            <a:pPr lvl="1"/>
            <a:r>
              <a:rPr lang="en-US" dirty="0" smtClean="0"/>
              <a:t>Epidemiology Cell</a:t>
            </a:r>
          </a:p>
          <a:p>
            <a:pPr lvl="2"/>
            <a:r>
              <a:rPr lang="en-US" dirty="0" smtClean="0"/>
              <a:t>Analyzes data</a:t>
            </a:r>
          </a:p>
          <a:p>
            <a:pPr lvl="2"/>
            <a:r>
              <a:rPr lang="en-US" dirty="0" smtClean="0"/>
              <a:t>Plans outbreak </a:t>
            </a:r>
            <a:br>
              <a:rPr lang="en-US" dirty="0" smtClean="0"/>
            </a:br>
            <a:r>
              <a:rPr lang="en-US" dirty="0" smtClean="0"/>
              <a:t>response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Planning Section</a:t>
            </a:r>
            <a:endParaRPr lang="en-US" dirty="0"/>
          </a:p>
        </p:txBody>
      </p:sp>
      <p:pic>
        <p:nvPicPr>
          <p:cNvPr id="102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334000" y="2514600"/>
            <a:ext cx="3429000" cy="2600429"/>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116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Section</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Surveillance, Epi, and Tracing - Personnel Premises </a:t>
            </a:r>
            <a:endParaRPr lang="en-US" dirty="0">
              <a:solidFill>
                <a:srgbClr val="1F497D">
                  <a:lumMod val="50000"/>
                </a:srgbClr>
              </a:solidFill>
            </a:endParaRPr>
          </a:p>
        </p:txBody>
      </p:sp>
    </p:spTree>
    <p:extLst>
      <p:ext uri="{BB962C8B-B14F-4D97-AF65-F5344CB8AC3E}">
        <p14:creationId xmlns:p14="http://schemas.microsoft.com/office/powerpoint/2010/main" val="2766993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8373605" cy="4953000"/>
          </a:xfrm>
        </p:spPr>
        <p:txBody>
          <a:bodyPr>
            <a:normAutofit/>
          </a:bodyPr>
          <a:lstStyle/>
          <a:p>
            <a:r>
              <a:rPr lang="en-US" dirty="0" smtClean="0"/>
              <a:t>Disease Surveillance Branch consists of four groups:</a:t>
            </a:r>
          </a:p>
          <a:p>
            <a:pPr lvl="1"/>
            <a:r>
              <a:rPr lang="en-US" dirty="0"/>
              <a:t>Mortality Surveillance </a:t>
            </a:r>
            <a:r>
              <a:rPr lang="en-US" dirty="0" smtClean="0"/>
              <a:t/>
            </a:r>
            <a:br>
              <a:rPr lang="en-US" dirty="0" smtClean="0"/>
            </a:br>
            <a:r>
              <a:rPr lang="en-US" dirty="0" smtClean="0"/>
              <a:t>Group</a:t>
            </a:r>
            <a:endParaRPr lang="en-US" dirty="0"/>
          </a:p>
          <a:p>
            <a:pPr lvl="1"/>
            <a:r>
              <a:rPr lang="en-US" dirty="0"/>
              <a:t>Diagnosis and </a:t>
            </a:r>
            <a:br>
              <a:rPr lang="en-US" dirty="0"/>
            </a:br>
            <a:r>
              <a:rPr lang="en-US" dirty="0"/>
              <a:t>Inspection Group</a:t>
            </a:r>
          </a:p>
          <a:p>
            <a:pPr lvl="1"/>
            <a:r>
              <a:rPr lang="en-US" dirty="0"/>
              <a:t>Disease Survey Group</a:t>
            </a:r>
          </a:p>
          <a:p>
            <a:pPr lvl="1"/>
            <a:r>
              <a:rPr lang="en-US" dirty="0" smtClean="0"/>
              <a:t>Tactical </a:t>
            </a:r>
            <a:r>
              <a:rPr lang="en-US" dirty="0"/>
              <a:t>Epidemiology </a:t>
            </a:r>
            <a:r>
              <a:rPr lang="en-US" dirty="0" smtClean="0"/>
              <a:t/>
            </a:r>
            <a:br>
              <a:rPr lang="en-US" dirty="0" smtClean="0"/>
            </a:br>
            <a:r>
              <a:rPr lang="en-US" dirty="0" smtClean="0"/>
              <a:t>Group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Operations Section</a:t>
            </a:r>
            <a:endParaRPr lang="en-US" dirty="0"/>
          </a:p>
        </p:txBody>
      </p:sp>
      <p:pic>
        <p:nvPicPr>
          <p:cNvPr id="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486400" y="2485292"/>
            <a:ext cx="3287506" cy="2960077"/>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3531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Mortality Surveillance Group</a:t>
            </a:r>
          </a:p>
          <a:p>
            <a:pPr lvl="1"/>
            <a:r>
              <a:rPr lang="en-US" dirty="0" smtClean="0"/>
              <a:t>Collects and samples dead animals  from farms to survey for presence        of a disease agent </a:t>
            </a:r>
          </a:p>
          <a:p>
            <a:r>
              <a:rPr lang="en-US" dirty="0"/>
              <a:t>Diagnosis and Inspection Group </a:t>
            </a:r>
          </a:p>
          <a:p>
            <a:pPr lvl="1"/>
            <a:r>
              <a:rPr lang="en-US" dirty="0"/>
              <a:t>Conducts investigations and sampling to survey for the presence of the disease agent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Personnel Premises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Groups in Operations </a:t>
            </a:r>
            <a:endParaRPr lang="en-US" dirty="0"/>
          </a:p>
        </p:txBody>
      </p:sp>
    </p:spTree>
    <p:extLst>
      <p:ext uri="{BB962C8B-B14F-4D97-AF65-F5344CB8AC3E}">
        <p14:creationId xmlns:p14="http://schemas.microsoft.com/office/powerpoint/2010/main" val="3102852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631011-50F0-459D-B483-EF81D4ABF654}"/>
</file>

<file path=customXml/itemProps2.xml><?xml version="1.0" encoding="utf-8"?>
<ds:datastoreItem xmlns:ds="http://schemas.openxmlformats.org/officeDocument/2006/customXml" ds:itemID="{01C93143-4B68-4598-A335-1422AD4A3530}"/>
</file>

<file path=customXml/itemProps3.xml><?xml version="1.0" encoding="utf-8"?>
<ds:datastoreItem xmlns:ds="http://schemas.openxmlformats.org/officeDocument/2006/customXml" ds:itemID="{FD9B37F7-68A7-4A7B-AD35-88AB9E3A371B}"/>
</file>

<file path=docProps/app.xml><?xml version="1.0" encoding="utf-8"?>
<Properties xmlns="http://schemas.openxmlformats.org/officeDocument/2006/extended-properties" xmlns:vt="http://schemas.openxmlformats.org/officeDocument/2006/docPropsVTypes">
  <Template>FAD_PReP_NAHEMS_PPT_2013-11 LogoFix</Template>
  <TotalTime>21721</TotalTime>
  <Words>2706</Words>
  <Application>Microsoft Office PowerPoint</Application>
  <PresentationFormat>On-screen Show (4:3)</PresentationFormat>
  <Paragraphs>238</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FAD PReP PPT Template 2011-10</vt:lpstr>
      <vt:lpstr>Surveillance, Epidemiology, and Tracing</vt:lpstr>
      <vt:lpstr>This Presentation</vt:lpstr>
      <vt:lpstr>Personnel</vt:lpstr>
      <vt:lpstr>Incident Command System</vt:lpstr>
      <vt:lpstr>Planning Section</vt:lpstr>
      <vt:lpstr>Planning Section</vt:lpstr>
      <vt:lpstr>Operations Section</vt:lpstr>
      <vt:lpstr>Operations Section</vt:lpstr>
      <vt:lpstr>Groups in Operations </vt:lpstr>
      <vt:lpstr>Groups in Operations (cont’d)</vt:lpstr>
      <vt:lpstr>Premises, Zones, and  Area Designations</vt:lpstr>
      <vt:lpstr>Premises Designations</vt:lpstr>
      <vt:lpstr>Premises Designations (cont’d)</vt:lpstr>
      <vt:lpstr>Premises Designations (cont’d)</vt:lpstr>
      <vt:lpstr>Premises Designations (cont’d)</vt:lpstr>
      <vt:lpstr>Premises Locations </vt:lpstr>
      <vt:lpstr>Zones and Areas</vt:lpstr>
      <vt:lpstr>Premises, Zones, and Areas </vt:lpstr>
      <vt:lpstr>Minimum Sizes</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 Epidemiology, and Tracing</dc:title>
  <dc:creator>Futoma, Patricia J</dc:creator>
  <cp:lastModifiedBy>Mogan-King, Janice P [CFSPH]</cp:lastModifiedBy>
  <cp:revision>95</cp:revision>
  <cp:lastPrinted>2013-03-01T22:59:51Z</cp:lastPrinted>
  <dcterms:created xsi:type="dcterms:W3CDTF">2012-08-08T18:00:24Z</dcterms:created>
  <dcterms:modified xsi:type="dcterms:W3CDTF">2015-03-27T16:38:41Z</dcterms:modified>
</cp:coreProperties>
</file>