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7" r:id="rId1"/>
  </p:sldMasterIdLst>
  <p:notesMasterIdLst>
    <p:notesMasterId r:id="rId16"/>
  </p:notesMasterIdLst>
  <p:handoutMasterIdLst>
    <p:handoutMasterId r:id="rId17"/>
  </p:handoutMasterIdLst>
  <p:sldIdLst>
    <p:sldId id="341" r:id="rId2"/>
    <p:sldId id="414" r:id="rId3"/>
    <p:sldId id="387" r:id="rId4"/>
    <p:sldId id="403" r:id="rId5"/>
    <p:sldId id="404" r:id="rId6"/>
    <p:sldId id="405" r:id="rId7"/>
    <p:sldId id="406" r:id="rId8"/>
    <p:sldId id="407" r:id="rId9"/>
    <p:sldId id="408" r:id="rId10"/>
    <p:sldId id="409" r:id="rId11"/>
    <p:sldId id="413" r:id="rId12"/>
    <p:sldId id="415" r:id="rId13"/>
    <p:sldId id="416" r:id="rId14"/>
    <p:sldId id="412"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19" autoAdjust="0"/>
    <p:restoredTop sz="49200" autoAdjust="0"/>
  </p:normalViewPr>
  <p:slideViewPr>
    <p:cSldViewPr>
      <p:cViewPr varScale="1">
        <p:scale>
          <a:sx n="43" d="100"/>
          <a:sy n="43" d="100"/>
        </p:scale>
        <p:origin x="-1858" y="-62"/>
      </p:cViewPr>
      <p:guideLst>
        <p:guide orient="horz" pos="2160"/>
        <p:guide pos="2880"/>
      </p:guideLst>
    </p:cSldViewPr>
  </p:slideViewPr>
  <p:notesTextViewPr>
    <p:cViewPr>
      <p:scale>
        <a:sx n="1" d="1"/>
        <a:sy n="1" d="1"/>
      </p:scale>
      <p:origin x="0" y="0"/>
    </p:cViewPr>
  </p:notesTextViewPr>
  <p:sorterViewPr>
    <p:cViewPr>
      <p:scale>
        <a:sx n="103" d="100"/>
        <a:sy n="103" d="100"/>
      </p:scale>
      <p:origin x="0" y="0"/>
    </p:cViewPr>
  </p:sorterViewPr>
  <p:notesViewPr>
    <p:cSldViewPr>
      <p:cViewPr varScale="1">
        <p:scale>
          <a:sx n="89" d="100"/>
          <a:sy n="89" d="100"/>
        </p:scale>
        <p:origin x="-201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3340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Overview</a:t>
            </a:r>
            <a:endParaRPr lang="en-US" dirty="0"/>
          </a:p>
        </p:txBody>
      </p:sp>
      <p:sp>
        <p:nvSpPr>
          <p:cNvPr id="3" name="Date Placeholder 2"/>
          <p:cNvSpPr>
            <a:spLocks noGrp="1"/>
          </p:cNvSpPr>
          <p:nvPr>
            <p:ph type="dt" sz="quarter" idx="1"/>
          </p:nvPr>
        </p:nvSpPr>
        <p:spPr>
          <a:xfrm>
            <a:off x="3439160" y="220980"/>
            <a:ext cx="3037840" cy="464820"/>
          </a:xfrm>
          <a:prstGeom prst="rect">
            <a:avLst/>
          </a:prstGeom>
        </p:spPr>
        <p:txBody>
          <a:bodyPr vert="horz" lIns="93609" tIns="46807" rIns="93609" bIns="46807" rtlCol="0"/>
          <a:lstStyle>
            <a:lvl1pPr algn="r">
              <a:defRPr sz="1200"/>
            </a:lvl1pPr>
          </a:lstStyle>
          <a:p>
            <a:r>
              <a:rPr lang="en-US" smtClean="0"/>
              <a:t>2011</a:t>
            </a:r>
            <a:endParaRPr lang="en-US"/>
          </a:p>
        </p:txBody>
      </p:sp>
      <p:sp>
        <p:nvSpPr>
          <p:cNvPr id="4" name="Footer Placeholder 3"/>
          <p:cNvSpPr>
            <a:spLocks noGrp="1"/>
          </p:cNvSpPr>
          <p:nvPr>
            <p:ph type="ftr" sz="quarter" idx="2"/>
          </p:nvPr>
        </p:nvSpPr>
        <p:spPr>
          <a:xfrm>
            <a:off x="533400" y="8610600"/>
            <a:ext cx="3037840" cy="464820"/>
          </a:xfrm>
          <a:prstGeom prst="rect">
            <a:avLst/>
          </a:prstGeom>
        </p:spPr>
        <p:txBody>
          <a:bodyPr vert="horz" lIns="93609" tIns="46807" rIns="93609" bIns="46807" rtlCol="0" anchor="b"/>
          <a:lstStyle>
            <a:lvl1pPr algn="l">
              <a:defRPr sz="1200"/>
            </a:lvl1pPr>
          </a:lstStyle>
          <a:p>
            <a:r>
              <a:rPr lang="en-US" smtClean="0"/>
              <a:t>USDA APHIS and CFSPH</a:t>
            </a:r>
            <a:endParaRPr lang="en-US"/>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Overview</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smtClean="0"/>
              <a:t>2011</a:t>
            </a:r>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ea typeface="ＭＳ Ｐゴシック" charset="-128"/>
                <a:cs typeface="ＭＳ Ｐゴシック" charset="-128"/>
              </a:rPr>
              <a:t>An animal health</a:t>
            </a:r>
            <a:r>
              <a:rPr lang="en-US" baseline="0" dirty="0" smtClean="0">
                <a:latin typeface="+mn-lt"/>
                <a:ea typeface="ＭＳ Ｐゴシック" charset="-128"/>
                <a:cs typeface="ＭＳ Ｐゴシック" charset="-128"/>
              </a:rPr>
              <a:t> emergency </a:t>
            </a:r>
            <a:r>
              <a:rPr lang="en-US" dirty="0" smtClean="0"/>
              <a:t>could have a detrimental effect on the nation's agriculture, food supply, and economy. Veterinary responders, animal health technicians, and other trained personnel may assist with surveillance, epidemiology, and tracing activities. In order to perform these job duties, a broad understanding of surveillance and epidemiological concepts is required</a:t>
            </a:r>
            <a:r>
              <a:rPr lang="en-US" sz="1200" b="0" i="0" u="none" strike="noStrike" kern="1200" baseline="0" dirty="0" smtClean="0">
                <a:solidFill>
                  <a:schemeClr val="tx1"/>
                </a:solidFill>
                <a:latin typeface="+mn-lt"/>
                <a:ea typeface="+mn-ea"/>
                <a:cs typeface="+mn-cs"/>
              </a:rPr>
              <a:t>. This presentation reviews epidemiology in an FAD outbreak focusing on the investigation and response.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S</a:t>
            </a:r>
            <a:r>
              <a:rPr lang="en-US" i="1" dirty="0" smtClean="0">
                <a:latin typeface="+mn-lt"/>
              </a:rPr>
              <a:t>urveillance, Epidemiology, and Tracing (2014).</a:t>
            </a:r>
            <a:r>
              <a:rPr lang="en-US" i="0" baseline="0" dirty="0" smtClean="0">
                <a:latin typeface="+mn-lt"/>
                <a:ea typeface="ＭＳ Ｐゴシック" charset="-128"/>
              </a:rPr>
              <a:t>]</a:t>
            </a:r>
            <a:endParaRPr lang="en-US" i="0" dirty="0" smtClean="0">
              <a:latin typeface="+mn-lt"/>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intervention phase addresses disease control measures, considers preventive options, and assesses the economic benefits and consequences of control measures.</a:t>
            </a:r>
            <a:r>
              <a:rPr lang="en-US" baseline="0" dirty="0" smtClean="0"/>
              <a:t> </a:t>
            </a:r>
            <a:r>
              <a:rPr lang="en-US" dirty="0" smtClean="0"/>
              <a:t>Disease control measures implemented by other operational groups may include; </a:t>
            </a:r>
          </a:p>
          <a:p>
            <a:pPr marL="171450" indent="-171450">
              <a:buFont typeface="Arial" pitchFamily="34" charset="0"/>
              <a:buChar char="•"/>
            </a:pPr>
            <a:r>
              <a:rPr lang="en-US" dirty="0" smtClean="0"/>
              <a:t>Quarantine and movement controls;</a:t>
            </a:r>
          </a:p>
          <a:p>
            <a:pPr marL="171450" indent="-171450">
              <a:buFont typeface="Arial" pitchFamily="34" charset="0"/>
              <a:buChar char="•"/>
            </a:pPr>
            <a:r>
              <a:rPr lang="en-US" dirty="0" smtClean="0"/>
              <a:t>Enhanced biosecurity practices;</a:t>
            </a:r>
          </a:p>
          <a:p>
            <a:pPr marL="171450" indent="-171450">
              <a:buFont typeface="Arial" pitchFamily="34" charset="0"/>
              <a:buChar char="•"/>
            </a:pPr>
            <a:r>
              <a:rPr lang="en-US" dirty="0" smtClean="0"/>
              <a:t>Vaccination</a:t>
            </a:r>
            <a:r>
              <a:rPr lang="en-US" baseline="0" dirty="0" smtClean="0"/>
              <a:t> (</a:t>
            </a:r>
            <a:r>
              <a:rPr lang="en-US" dirty="0" smtClean="0"/>
              <a:t>to stop the production of the FAD agent by infected or exposed animals and to increase the disease resistance of susceptible animals);</a:t>
            </a:r>
            <a:r>
              <a:rPr lang="en-US" baseline="0" dirty="0" smtClean="0"/>
              <a:t> and</a:t>
            </a:r>
            <a:endParaRPr lang="en-US" dirty="0" smtClean="0"/>
          </a:p>
          <a:p>
            <a:pPr marL="171450" indent="-171450">
              <a:buFont typeface="Arial" pitchFamily="34" charset="0"/>
              <a:buChar char="•"/>
            </a:pPr>
            <a:r>
              <a:rPr lang="en-US" dirty="0" smtClean="0"/>
              <a:t>Mass euthanasia </a:t>
            </a:r>
            <a:r>
              <a:rPr lang="en-US" smtClean="0"/>
              <a:t>and disposal.</a:t>
            </a:r>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smtClean="0"/>
              <a:t>10</a:t>
            </a:fld>
            <a:endParaRPr lang="en-US"/>
          </a:p>
        </p:txBody>
      </p:sp>
    </p:spTree>
    <p:extLst>
      <p:ext uri="{BB962C8B-B14F-4D97-AF65-F5344CB8AC3E}">
        <p14:creationId xmlns:p14="http://schemas.microsoft.com/office/powerpoint/2010/main" val="3655215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Data collected by surveillance efforts is utilized by epidemiologists in an FAD outbreak. </a:t>
            </a:r>
            <a:r>
              <a:rPr lang="en-US" dirty="0" smtClean="0"/>
              <a:t>Three basic epidemiological principles form the foundation for response strategies for containing, controlling, and/or eradicating a contagious FAD.</a:t>
            </a:r>
          </a:p>
          <a:p>
            <a:pPr marL="174708" indent="-174708">
              <a:buFont typeface="Arial" pitchFamily="34" charset="0"/>
              <a:buChar char="•"/>
            </a:pPr>
            <a:r>
              <a:rPr lang="en-US" dirty="0" smtClean="0"/>
              <a:t>Prevent contact between the FAD agent and susceptible animals. This is accomplished through quarantine of infected animals and movement controls in Control Areas, through biosecurity procedures to protect non-infected animals, as well as accelerated depopulation of animals at risk, as warranted.</a:t>
            </a:r>
          </a:p>
          <a:p>
            <a:pPr marL="174708" indent="-174708">
              <a:buFont typeface="Arial" pitchFamily="34" charset="0"/>
              <a:buChar char="•"/>
            </a:pPr>
            <a:r>
              <a:rPr lang="en-US" dirty="0" smtClean="0"/>
              <a:t>Stop the production of the FAD agent by infected or exposed animals. This is accomplished by slaughter or mass depopulation (and disposal) of infected and potentially infected animals.</a:t>
            </a:r>
          </a:p>
          <a:p>
            <a:pPr marL="174708" indent="-174708">
              <a:buFont typeface="Arial" pitchFamily="34" charset="0"/>
              <a:buChar char="•"/>
            </a:pPr>
            <a:r>
              <a:rPr lang="en-US" dirty="0" smtClean="0"/>
              <a:t>Increase the disease resistance of susceptible animals to the FAD agent or reduce the shedding</a:t>
            </a:r>
            <a:r>
              <a:rPr lang="en-US" baseline="0" dirty="0" smtClean="0"/>
              <a:t> of the FAD agent in infected or exposed animals</a:t>
            </a:r>
            <a:r>
              <a:rPr lang="en-US" dirty="0" smtClean="0"/>
              <a:t>. This is accomplished by strategic emergency vaccination,</a:t>
            </a:r>
            <a:r>
              <a:rPr lang="en-US" baseline="0" dirty="0" smtClean="0"/>
              <a:t> if a suitable vaccine is available and can be administered in a timely manner.</a:t>
            </a:r>
            <a:endParaRPr lang="en-US" dirty="0" smtClean="0"/>
          </a:p>
          <a:p>
            <a:r>
              <a:rPr lang="en-US" dirty="0" smtClean="0"/>
              <a:t>During an FAD outbreak epidemiologists use data collected during surveillance to design plans to achieve these goals.</a:t>
            </a:r>
          </a:p>
          <a:p>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FAD PReP/NAHEMS Health and Safety Overview</a:t>
            </a:r>
            <a:endParaRPr lang="en-US" dirty="0">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2011</a:t>
            </a:r>
            <a:endParaRPr lang="en-US">
              <a:solidFill>
                <a:prstClr val="black"/>
              </a:solidFill>
            </a:endParaRPr>
          </a:p>
        </p:txBody>
      </p:sp>
      <p:sp>
        <p:nvSpPr>
          <p:cNvPr id="6" name="Footer Placeholder 5"/>
          <p:cNvSpPr>
            <a:spLocks noGrp="1"/>
          </p:cNvSpPr>
          <p:nvPr>
            <p:ph type="ftr" sz="quarter" idx="12"/>
          </p:nvPr>
        </p:nvSpPr>
        <p:spPr/>
        <p:txBody>
          <a:bodyPr/>
          <a:lstStyle/>
          <a:p>
            <a:r>
              <a:rPr lang="en-US" smtClean="0">
                <a:solidFill>
                  <a:prstClr val="black"/>
                </a:solidFill>
              </a:rPr>
              <a:t>USDA APHIS and CFSPH</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C0857787-FD1F-49E7-98C8-0609525CD3A6}"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79058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a:t>
            </a:r>
            <a:r>
              <a:rPr lang="en-US" baseline="0" dirty="0" smtClean="0">
                <a:ea typeface="ＭＳ Ｐゴシック" charset="-128"/>
                <a:cs typeface="ＭＳ Ｐゴシック" charset="-128"/>
              </a:rPr>
              <a:t> details can be obtained from the sources listed on the slide, available on the USDA website (http://www.aphis.usda.gov/fadprep) and the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12</a:t>
            </a:fld>
            <a:endParaRPr lang="en-US" dirty="0">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t>Test Template HANDS 2011-03</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In particular, the Guidelines document has listings of additional resources. This slide acknowledges the authors and reviewers of the Guidelines document. It can be accessed at http://www.aphis.usda.gov/fadprep.</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13</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14</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provides a description of epidemiology investigation and response implemented in the event of a foreign animal disease (FAD) outbreak. It defines the three phases of the epidemiology investigation, the descriptive, analytic, and intervention phases. An overview of epidemiological principles is also discussed. </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2</a:t>
            </a:fld>
            <a:endParaRPr lang="en-US"/>
          </a:p>
        </p:txBody>
      </p:sp>
    </p:spTree>
    <p:extLst>
      <p:ext uri="{BB962C8B-B14F-4D97-AF65-F5344CB8AC3E}">
        <p14:creationId xmlns:p14="http://schemas.microsoft.com/office/powerpoint/2010/main" val="81922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an animal is presumed positive for an FAD, or an FAD agent has been isolated and identified, appropriate national measures will be mobilized in support of the local response. Surveillance, epidemiology, and tracing components of an FAD response must be implemented quickly. They provide a real-time understanding of the situation and enable the earliest possible and most appropriate intervention strategies to be implemented (e.g., quarantine, movement control, vaccination, stamping-out, etc.).</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3</a:t>
            </a:fld>
            <a:endParaRPr lang="en-US"/>
          </a:p>
        </p:txBody>
      </p:sp>
    </p:spTree>
    <p:extLst>
      <p:ext uri="{BB962C8B-B14F-4D97-AF65-F5344CB8AC3E}">
        <p14:creationId xmlns:p14="http://schemas.microsoft.com/office/powerpoint/2010/main" val="3295844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Generally, disease outbreaks are investigated in three phases: the descriptive phase, the analytic phase, and the intervention phase. These three phases of disease investigation may occur simultaneously in an FAD response. The next few slides will</a:t>
            </a:r>
            <a:r>
              <a:rPr lang="en-US" baseline="0" dirty="0" smtClean="0"/>
              <a:t> provide more information on these phases.</a:t>
            </a:r>
            <a:r>
              <a:rPr lang="en-US" dirty="0" smtClean="0"/>
              <a:t> </a:t>
            </a:r>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smtClean="0"/>
              <a:t>4</a:t>
            </a:fld>
            <a:endParaRPr lang="en-US"/>
          </a:p>
        </p:txBody>
      </p:sp>
    </p:spTree>
    <p:extLst>
      <p:ext uri="{BB962C8B-B14F-4D97-AF65-F5344CB8AC3E}">
        <p14:creationId xmlns:p14="http://schemas.microsoft.com/office/powerpoint/2010/main" val="442066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activities occur during the descriptive phase of the disease investigation:</a:t>
            </a:r>
          </a:p>
          <a:p>
            <a:pPr marL="171450" indent="-171450">
              <a:buFont typeface="Arial" pitchFamily="34" charset="0"/>
              <a:buChar char="•"/>
            </a:pPr>
            <a:r>
              <a:rPr lang="en-US" dirty="0" smtClean="0"/>
              <a:t>Information is collected on case chronology, geography, and demography.</a:t>
            </a:r>
          </a:p>
          <a:p>
            <a:pPr marL="171450" indent="-171450">
              <a:buFont typeface="Arial" pitchFamily="34" charset="0"/>
              <a:buChar char="•"/>
            </a:pPr>
            <a:r>
              <a:rPr lang="en-US" dirty="0" smtClean="0"/>
              <a:t>Working case definitions are established within 24 hours of the first presumptive or confirmed positive case or index case. These may be modified over time based on additional information or changing needs of the emergency response effort.</a:t>
            </a:r>
          </a:p>
          <a:p>
            <a:pPr marL="171450" indent="-171450">
              <a:buFont typeface="Arial" pitchFamily="34" charset="0"/>
              <a:buChar char="•"/>
            </a:pPr>
            <a:r>
              <a:rPr lang="en-US" dirty="0" smtClean="0"/>
              <a:t>Herd and environmental history are considered.</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i="1" dirty="0" smtClean="0"/>
              <a:t>[This graphic reviews the definition of a presumptive</a:t>
            </a:r>
            <a:r>
              <a:rPr lang="en-US" i="1" baseline="0" dirty="0" smtClean="0"/>
              <a:t> positive case.</a:t>
            </a:r>
            <a:r>
              <a:rPr lang="en-US" i="1" dirty="0" smtClean="0"/>
              <a:t> Illustration by: </a:t>
            </a:r>
            <a:r>
              <a:rPr lang="en-US" sz="1200" b="0" i="1" kern="1200" dirty="0" smtClean="0">
                <a:solidFill>
                  <a:schemeClr val="tx1"/>
                </a:solidFill>
                <a:effectLst/>
                <a:latin typeface="+mn-lt"/>
                <a:ea typeface="+mn-ea"/>
                <a:cs typeface="+mn-cs"/>
              </a:rPr>
              <a:t>Bridget Wedemeier, </a:t>
            </a:r>
            <a:r>
              <a:rPr lang="en-US" b="0" i="1" dirty="0" smtClean="0"/>
              <a:t>Iowa </a:t>
            </a:r>
            <a:r>
              <a:rPr lang="en-US" i="1" dirty="0" smtClean="0"/>
              <a:t>State University]</a:t>
            </a:r>
            <a:endParaRPr lang="en-US" dirty="0" smtClean="0"/>
          </a:p>
          <a:p>
            <a:pPr marL="0" indent="0">
              <a:buFont typeface="Arial" pitchFamily="34" charset="0"/>
              <a:buNone/>
            </a:pPr>
            <a:endParaRPr lang="en-US" dirty="0" smtClean="0"/>
          </a:p>
          <a:p>
            <a:pPr marL="17145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CDAED30C-D63D-4ECE-8039-A0EBE34CF2A8}" type="slidenum">
              <a:rPr lang="en-US" smtClean="0"/>
              <a:t>5</a:t>
            </a:fld>
            <a:endParaRPr lang="en-US"/>
          </a:p>
        </p:txBody>
      </p:sp>
    </p:spTree>
    <p:extLst>
      <p:ext uri="{BB962C8B-B14F-4D97-AF65-F5344CB8AC3E}">
        <p14:creationId xmlns:p14="http://schemas.microsoft.com/office/powerpoint/2010/main" val="1346445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descriptive phase, diagnostic testing is performed on a census or statistical sample of animals/premises. While testing cannot ensure 100 percent freedom from infection, it helps epidemiologists locate new cases. </a:t>
            </a:r>
            <a:r>
              <a:rPr lang="en-US" sz="1200" b="0" i="0" u="none" strike="noStrike" kern="1200" baseline="0" dirty="0" smtClean="0">
                <a:solidFill>
                  <a:schemeClr val="tx1"/>
                </a:solidFill>
                <a:latin typeface="+mn-lt"/>
                <a:ea typeface="+mn-ea"/>
                <a:cs typeface="+mn-cs"/>
              </a:rPr>
              <a:t>All premises that undergo diagnostic testing will be quarantined if diagnosed as infected. Premises with negative test results in the Control Area will be retested until the quarantine is removed. Testing on Free Premises (in the Free Area) will be used to demonstrate that the Free Area is free of disease. Diagnostic samples will be collected and delivered to designated laboratories for testing in this phase.</a:t>
            </a:r>
            <a:endParaRPr lang="en-US" dirty="0" smtClean="0"/>
          </a:p>
          <a:p>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smtClean="0"/>
              <a:t>6</a:t>
            </a:fld>
            <a:endParaRPr lang="en-US"/>
          </a:p>
        </p:txBody>
      </p:sp>
    </p:spTree>
    <p:extLst>
      <p:ext uri="{BB962C8B-B14F-4D97-AF65-F5344CB8AC3E}">
        <p14:creationId xmlns:p14="http://schemas.microsoft.com/office/powerpoint/2010/main" val="61181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During the analytic phase, descriptive data and corresponding laboratory results are used to determine disease risk factors, associations between suspected risk factors and disease status are examined, and, if possible, the FAD agent and source are determined.</a:t>
            </a:r>
          </a:p>
          <a:p>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smtClean="0"/>
              <a:t>7</a:t>
            </a:fld>
            <a:endParaRPr lang="en-US"/>
          </a:p>
        </p:txBody>
      </p:sp>
    </p:spTree>
    <p:extLst>
      <p:ext uri="{BB962C8B-B14F-4D97-AF65-F5344CB8AC3E}">
        <p14:creationId xmlns:p14="http://schemas.microsoft.com/office/powerpoint/2010/main" val="1318219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Within 96 hours of identifying the index case, epidemiologists</a:t>
            </a:r>
            <a:r>
              <a:rPr lang="en-US" b="0" baseline="0" dirty="0" smtClean="0"/>
              <a:t> should</a:t>
            </a:r>
            <a:r>
              <a:rPr lang="en-US" b="0" dirty="0" smtClean="0"/>
              <a:t>:</a:t>
            </a:r>
          </a:p>
          <a:p>
            <a:pPr marL="171450" indent="-171450">
              <a:buFont typeface="Arial" pitchFamily="34" charset="0"/>
              <a:buChar char="•"/>
            </a:pPr>
            <a:r>
              <a:rPr lang="en-US" dirty="0" smtClean="0"/>
              <a:t>Characterize the nature of the outbreak;</a:t>
            </a:r>
          </a:p>
          <a:p>
            <a:pPr marL="171450" indent="-171450">
              <a:buFont typeface="Arial" pitchFamily="34" charset="0"/>
              <a:buChar char="•"/>
            </a:pPr>
            <a:r>
              <a:rPr lang="en-US" dirty="0" smtClean="0"/>
              <a:t>Identify risk factors; and</a:t>
            </a:r>
          </a:p>
          <a:p>
            <a:pPr marL="171450" indent="-171450">
              <a:buFont typeface="Arial" pitchFamily="34" charset="0"/>
              <a:buChar char="•"/>
            </a:pPr>
            <a:r>
              <a:rPr lang="en-US" dirty="0" smtClean="0"/>
              <a:t>Develop mitigation strategies.</a:t>
            </a:r>
          </a:p>
          <a:p>
            <a:r>
              <a:rPr lang="en-US" b="0" dirty="0" smtClean="0"/>
              <a:t>Within 6 hours of identifying a potential Infected Premises or Contact Premises through tracing activities,</a:t>
            </a:r>
            <a:r>
              <a:rPr lang="en-US" b="0" baseline="0" dirty="0" smtClean="0"/>
              <a:t> epidemiologists should</a:t>
            </a:r>
            <a:r>
              <a:rPr lang="en-US" b="0" dirty="0" smtClean="0"/>
              <a:t>: </a:t>
            </a:r>
          </a:p>
          <a:p>
            <a:pPr marL="171450" indent="-171450">
              <a:buFont typeface="Arial" pitchFamily="34" charset="0"/>
              <a:buChar char="•"/>
            </a:pPr>
            <a:r>
              <a:rPr lang="en-US" dirty="0" smtClean="0"/>
              <a:t>Assign a premises classification and a priority of investigation. </a:t>
            </a:r>
          </a:p>
        </p:txBody>
      </p:sp>
      <p:sp>
        <p:nvSpPr>
          <p:cNvPr id="4" name="Slide Number Placeholder 3"/>
          <p:cNvSpPr>
            <a:spLocks noGrp="1"/>
          </p:cNvSpPr>
          <p:nvPr>
            <p:ph type="sldNum" sz="quarter" idx="10"/>
          </p:nvPr>
        </p:nvSpPr>
        <p:spPr/>
        <p:txBody>
          <a:bodyPr/>
          <a:lstStyle/>
          <a:p>
            <a:fld id="{CDAED30C-D63D-4ECE-8039-A0EBE34CF2A8}" type="slidenum">
              <a:rPr lang="en-US" smtClean="0"/>
              <a:t>8</a:t>
            </a:fld>
            <a:endParaRPr lang="en-US"/>
          </a:p>
        </p:txBody>
      </p:sp>
    </p:spTree>
    <p:extLst>
      <p:ext uri="{BB962C8B-B14F-4D97-AF65-F5344CB8AC3E}">
        <p14:creationId xmlns:p14="http://schemas.microsoft.com/office/powerpoint/2010/main" val="3184598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analytical</a:t>
            </a:r>
            <a:r>
              <a:rPr lang="en-US" baseline="0" dirty="0" smtClean="0"/>
              <a:t> phase, </a:t>
            </a:r>
            <a:r>
              <a:rPr lang="en-US" dirty="0" smtClean="0"/>
              <a:t>epidemiological investigation reports are generated at intervals as specified by Incident Command, and contain:</a:t>
            </a:r>
          </a:p>
          <a:p>
            <a:pPr marL="171450" indent="-171450">
              <a:buFont typeface="Arial" pitchFamily="34" charset="0"/>
              <a:buChar char="•"/>
            </a:pPr>
            <a:r>
              <a:rPr lang="en-US" dirty="0" smtClean="0"/>
              <a:t>Information related to the origin of the outbreak; </a:t>
            </a:r>
          </a:p>
          <a:p>
            <a:pPr marL="171450" indent="-171450">
              <a:buFont typeface="Arial" pitchFamily="34" charset="0"/>
              <a:buChar char="•"/>
            </a:pPr>
            <a:r>
              <a:rPr lang="en-US" dirty="0" smtClean="0"/>
              <a:t>Total number of positive animals/premises;</a:t>
            </a:r>
          </a:p>
          <a:p>
            <a:pPr marL="171450" indent="-171450">
              <a:buFont typeface="Arial" pitchFamily="34" charset="0"/>
              <a:buChar char="•"/>
            </a:pPr>
            <a:r>
              <a:rPr lang="en-US" dirty="0" smtClean="0"/>
              <a:t>Total number of states with confirmed positive animals; and </a:t>
            </a:r>
          </a:p>
          <a:p>
            <a:pPr marL="171450" indent="-171450">
              <a:buFont typeface="Arial" pitchFamily="34" charset="0"/>
              <a:buChar char="•"/>
            </a:pPr>
            <a:r>
              <a:rPr lang="en-US" dirty="0" smtClean="0"/>
              <a:t>Tracing information.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smtClean="0"/>
              <a:t>9</a:t>
            </a:fld>
            <a:endParaRPr lang="en-US"/>
          </a:p>
        </p:txBody>
      </p:sp>
    </p:spTree>
    <p:extLst>
      <p:ext uri="{BB962C8B-B14F-4D97-AF65-F5344CB8AC3E}">
        <p14:creationId xmlns:p14="http://schemas.microsoft.com/office/powerpoint/2010/main" val="41096094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Surveillance, Epi, and Tracing - Epidemiology Part 2</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Epidemiology Part 2</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Epidemiology Part 2</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Surveillance, Epi, and Tracing - Epidemiology Part 2</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Epidemiology Part 2</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Epidemiology Part 2</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Surveillance, Epi, and Tracing - Epidemiology Part 2</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Surveillance, Epi, and Tracing - Epidemiology Part 2</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Surveillance, Epi, and Tracing - Epidemiology Part 2</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Surveillance, Epi, and Tracing - Epidemiology Part 2</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Epidemiology Part 2</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Epidemiology Part 2</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Epidemiology Part 2</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650" r:id="rId10"/>
    <p:sldLayoutId id="2147483651" r:id="rId11"/>
    <p:sldLayoutId id="2147483662" r:id="rId12"/>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Surveillance, Epidemiology, and Tracing</a:t>
            </a:r>
          </a:p>
        </p:txBody>
      </p:sp>
      <p:sp>
        <p:nvSpPr>
          <p:cNvPr id="3" name="Subtitle 2"/>
          <p:cNvSpPr>
            <a:spLocks noGrp="1"/>
          </p:cNvSpPr>
          <p:nvPr>
            <p:ph type="subTitle" idx="1"/>
          </p:nvPr>
        </p:nvSpPr>
        <p:spPr>
          <a:xfrm>
            <a:off x="2590800" y="3886200"/>
            <a:ext cx="5867400" cy="990600"/>
          </a:xfrm>
        </p:spPr>
        <p:txBody>
          <a:bodyPr>
            <a:normAutofit fontScale="62500" lnSpcReduction="20000"/>
          </a:bodyPr>
          <a:lstStyle/>
          <a:p>
            <a:r>
              <a:rPr lang="en-US" sz="4000" dirty="0" smtClean="0"/>
              <a:t>Epidemiology Part 2:</a:t>
            </a:r>
          </a:p>
          <a:p>
            <a:r>
              <a:rPr lang="en-US" sz="4000" dirty="0" smtClean="0"/>
              <a:t>Epidemiology in an FAD Outbreak</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r>
              <a:rPr lang="en-US" i="1" dirty="0" smtClean="0"/>
              <a:t>Adapted from the </a:t>
            </a:r>
            <a:r>
              <a:rPr lang="en-US" i="1" dirty="0"/>
              <a:t>FAD </a:t>
            </a:r>
            <a:r>
              <a:rPr lang="en-US" i="1" dirty="0" err="1"/>
              <a:t>PReP</a:t>
            </a:r>
            <a:r>
              <a:rPr lang="en-US" i="1" dirty="0"/>
              <a:t>/NAHEMS Guidelines: Surveillance, Epidemiology, and Tracing (</a:t>
            </a:r>
            <a:r>
              <a:rPr lang="en-US" i="1" dirty="0" smtClean="0"/>
              <a:t>2014).</a:t>
            </a:r>
            <a:endParaRPr lang="en-US" i="1" dirty="0"/>
          </a:p>
        </p:txBody>
      </p:sp>
    </p:spTree>
    <p:extLst>
      <p:ext uri="{BB962C8B-B14F-4D97-AF65-F5344CB8AC3E}">
        <p14:creationId xmlns:p14="http://schemas.microsoft.com/office/powerpoint/2010/main" val="2124852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Addresses disease control measures</a:t>
            </a:r>
          </a:p>
          <a:p>
            <a:r>
              <a:rPr lang="en-US" dirty="0"/>
              <a:t>C</a:t>
            </a:r>
            <a:r>
              <a:rPr lang="en-US" dirty="0" smtClean="0"/>
              <a:t>onsiders preventive options</a:t>
            </a:r>
          </a:p>
          <a:p>
            <a:r>
              <a:rPr lang="en-US" dirty="0"/>
              <a:t>A</a:t>
            </a:r>
            <a:r>
              <a:rPr lang="en-US" dirty="0" smtClean="0"/>
              <a:t>ssesses economic benefits and consequences of control measures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Intervention Phase </a:t>
            </a:r>
            <a:endParaRPr lang="en-US" dirty="0"/>
          </a:p>
        </p:txBody>
      </p:sp>
    </p:spTree>
    <p:extLst>
      <p:ext uri="{BB962C8B-B14F-4D97-AF65-F5344CB8AC3E}">
        <p14:creationId xmlns:p14="http://schemas.microsoft.com/office/powerpoint/2010/main" val="4215442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Prevent contact between the FAD agent and susceptible animals</a:t>
            </a:r>
          </a:p>
          <a:p>
            <a:pPr lvl="1"/>
            <a:r>
              <a:rPr lang="en-US" dirty="0" smtClean="0"/>
              <a:t>Quarantine, movement controls, biosecurity procedures, target depopulation</a:t>
            </a:r>
          </a:p>
          <a:p>
            <a:r>
              <a:rPr lang="en-US" dirty="0" smtClean="0"/>
              <a:t>Stop production of FAD agent by infected or exposed animals</a:t>
            </a:r>
          </a:p>
          <a:p>
            <a:pPr lvl="1"/>
            <a:r>
              <a:rPr lang="en-US" dirty="0" smtClean="0"/>
              <a:t>Slaughter or mass depopulation</a:t>
            </a:r>
          </a:p>
          <a:p>
            <a:r>
              <a:rPr lang="en-US" dirty="0" smtClean="0"/>
              <a:t>Increase the disease resistance of susceptible animals to the FAD agent</a:t>
            </a:r>
          </a:p>
          <a:p>
            <a:pPr lvl="1"/>
            <a:r>
              <a:rPr lang="en-US" dirty="0" smtClean="0"/>
              <a:t>Emergency vaccination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Epidemiological Principles</a:t>
            </a:r>
            <a:endParaRPr lang="en-US" dirty="0"/>
          </a:p>
        </p:txBody>
      </p:sp>
    </p:spTree>
    <p:extLst>
      <p:ext uri="{BB962C8B-B14F-4D97-AF65-F5344CB8AC3E}">
        <p14:creationId xmlns:p14="http://schemas.microsoft.com/office/powerpoint/2010/main" val="819726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969845" y="1905000"/>
            <a:ext cx="2763443" cy="35762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152400" y="1371600"/>
            <a:ext cx="6019800" cy="5486400"/>
          </a:xfrm>
        </p:spPr>
        <p:txBody>
          <a:bodyPr>
            <a:noAutofit/>
          </a:bodyPr>
          <a:lstStyle/>
          <a:p>
            <a:r>
              <a:rPr lang="en-US" sz="2600" dirty="0" smtClean="0"/>
              <a:t>FAD </a:t>
            </a:r>
            <a:r>
              <a:rPr lang="en-US" sz="2600" dirty="0" err="1" smtClean="0"/>
              <a:t>PReP</a:t>
            </a:r>
            <a:r>
              <a:rPr lang="en-US" sz="2600" dirty="0" smtClean="0"/>
              <a:t>/NAHEMS Guidelines: Surveillance, Epidemiology, and Tracing, and SOP: Surveillance </a:t>
            </a:r>
          </a:p>
          <a:p>
            <a:pPr lvl="1"/>
            <a:r>
              <a:rPr lang="en-US" sz="2000" dirty="0" smtClean="0">
                <a:hlinkClick r:id="rId4"/>
              </a:rPr>
              <a:t>http</a:t>
            </a:r>
            <a:r>
              <a:rPr lang="en-US" sz="2000" dirty="0">
                <a:hlinkClick r:id="rId4"/>
              </a:rPr>
              <a:t>://</a:t>
            </a:r>
            <a:r>
              <a:rPr lang="en-US" sz="2000" dirty="0" smtClean="0">
                <a:hlinkClick r:id="rId4"/>
              </a:rPr>
              <a:t>www.aphis.usda.gov/fadprep</a:t>
            </a:r>
            <a:endParaRPr lang="en-US" sz="2000" dirty="0" smtClean="0"/>
          </a:p>
          <a:p>
            <a:r>
              <a:rPr lang="en-US" sz="2600" dirty="0" smtClean="0"/>
              <a:t>Surveillance, Epidemiology, </a:t>
            </a:r>
            <a:br>
              <a:rPr lang="en-US" sz="2600" dirty="0" smtClean="0"/>
            </a:br>
            <a:r>
              <a:rPr lang="en-US" sz="2600" dirty="0" smtClean="0"/>
              <a:t>and Tracing  web-based </a:t>
            </a:r>
            <a:br>
              <a:rPr lang="en-US" sz="2600" dirty="0" smtClean="0"/>
            </a:br>
            <a:r>
              <a:rPr lang="en-US" sz="2600" dirty="0" smtClean="0"/>
              <a:t>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a:xfrm>
            <a:off x="457200" y="6477000"/>
            <a:ext cx="4572000" cy="381000"/>
          </a:xfrm>
        </p:spPr>
        <p:txBody>
          <a:bodyPr/>
          <a:lstStyle/>
          <a:p>
            <a:pPr algn="l"/>
            <a:r>
              <a:rPr lang="en-US" dirty="0">
                <a:solidFill>
                  <a:prstClr val="black">
                    <a:tint val="75000"/>
                  </a:prstClr>
                </a:solidFill>
              </a:rPr>
              <a:t>FAD </a:t>
            </a:r>
            <a:r>
              <a:rPr lang="en-US" dirty="0" err="1">
                <a:solidFill>
                  <a:prstClr val="black">
                    <a:tint val="75000"/>
                  </a:prstClr>
                </a:solidFill>
              </a:rPr>
              <a:t>PReP</a:t>
            </a:r>
            <a:r>
              <a:rPr lang="en-US" dirty="0">
                <a:solidFill>
                  <a:prstClr val="black">
                    <a:tint val="75000"/>
                  </a:prstClr>
                </a:solidFill>
              </a:rPr>
              <a:t>/NAHEMS Guidelines: Surveillance, Epi, and Tracing - Epidemiology Part 2</a:t>
            </a:r>
          </a:p>
          <a:p>
            <a:pPr algn="l"/>
            <a:endParaRPr lang="en-US" dirty="0"/>
          </a:p>
        </p:txBody>
      </p:sp>
      <p:sp>
        <p:nvSpPr>
          <p:cNvPr id="39937" name="Title 1"/>
          <p:cNvSpPr>
            <a:spLocks noGrp="1"/>
          </p:cNvSpPr>
          <p:nvPr>
            <p:ph type="title"/>
          </p:nvPr>
        </p:nvSpPr>
        <p:spPr/>
        <p:txBody>
          <a:bodyPr/>
          <a:lstStyle/>
          <a:p>
            <a:r>
              <a:rPr lang="en-US" dirty="0" smtClean="0"/>
              <a:t>For More Information</a:t>
            </a:r>
          </a:p>
        </p:txBody>
      </p:sp>
    </p:spTree>
    <p:extLst>
      <p:ext uri="{BB962C8B-B14F-4D97-AF65-F5344CB8AC3E}">
        <p14:creationId xmlns:p14="http://schemas.microsoft.com/office/powerpoint/2010/main" val="2963582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793201" y="1676400"/>
            <a:ext cx="2940088" cy="38048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457200" y="1371600"/>
            <a:ext cx="533400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p>
          <a:p>
            <a:pPr marL="171450" lvl="0" indent="-173038">
              <a:spcBef>
                <a:spcPts val="600"/>
              </a:spcBef>
              <a:tabLst>
                <a:tab pos="1149350" algn="l"/>
              </a:tabLst>
            </a:pPr>
            <a:r>
              <a:rPr lang="en-US" sz="2000" dirty="0">
                <a:solidFill>
                  <a:prstClr val="black"/>
                </a:solidFill>
              </a:rPr>
              <a:t>Kerry </a:t>
            </a:r>
            <a:r>
              <a:rPr lang="en-US" sz="2000" dirty="0" err="1">
                <a:solidFill>
                  <a:prstClr val="black"/>
                </a:solidFill>
              </a:rPr>
              <a:t>Leedom</a:t>
            </a:r>
            <a:r>
              <a:rPr lang="en-US" sz="2000" dirty="0">
                <a:solidFill>
                  <a:prstClr val="black"/>
                </a:solidFill>
              </a:rPr>
              <a:t> Larson, DVM, MPH, PhD, DACVPM</a:t>
            </a:r>
          </a:p>
          <a:p>
            <a:pPr marL="171450" lvl="0" indent="-173038">
              <a:spcBef>
                <a:spcPts val="600"/>
              </a:spcBef>
              <a:tabLst>
                <a:tab pos="1149350" algn="l"/>
              </a:tabLst>
            </a:pPr>
            <a:r>
              <a:rPr lang="en-US" sz="2000" dirty="0">
                <a:solidFill>
                  <a:prstClr val="black"/>
                </a:solidFill>
              </a:rPr>
              <a:t>Glenda Dvorak, DVM, MPH, DACVPM</a:t>
            </a:r>
          </a:p>
          <a:p>
            <a:pPr marL="171450" lvl="0" indent="-173038">
              <a:spcBef>
                <a:spcPts val="600"/>
              </a:spcBef>
              <a:tabLst>
                <a:tab pos="1149350" algn="l"/>
              </a:tabLst>
            </a:pPr>
            <a:r>
              <a:rPr lang="en-US" sz="2000" dirty="0">
                <a:solidFill>
                  <a:prstClr val="black"/>
                </a:solidFill>
              </a:rPr>
              <a:t>Janice </a:t>
            </a:r>
            <a:r>
              <a:rPr lang="en-US" sz="2000" dirty="0" err="1">
                <a:solidFill>
                  <a:prstClr val="black"/>
                </a:solidFill>
              </a:rPr>
              <a:t>Mogan</a:t>
            </a:r>
            <a:r>
              <a:rPr lang="en-US" sz="2000" dirty="0">
                <a:solidFill>
                  <a:prstClr val="black"/>
                </a:solidFill>
              </a:rPr>
              <a:t>, DVM</a:t>
            </a:r>
          </a:p>
          <a:p>
            <a:pPr marL="171450" lvl="0" indent="-173038">
              <a:spcBef>
                <a:spcPts val="600"/>
              </a:spcBef>
              <a:tabLst>
                <a:tab pos="1149350" algn="l"/>
              </a:tabLst>
            </a:pPr>
            <a:r>
              <a:rPr lang="en-US" sz="2000" dirty="0">
                <a:solidFill>
                  <a:prstClr val="black"/>
                </a:solidFill>
              </a:rPr>
              <a:t>Courtney Blake, BA</a:t>
            </a:r>
          </a:p>
          <a:p>
            <a:pPr marL="0" lvl="0" indent="0">
              <a:spcBef>
                <a:spcPts val="600"/>
              </a:spcBef>
              <a:buNone/>
              <a:tabLst>
                <a:tab pos="1149350" algn="l"/>
              </a:tabLst>
            </a:pPr>
            <a:r>
              <a:rPr lang="en-US" sz="2400" dirty="0">
                <a:solidFill>
                  <a:prstClr val="black"/>
                </a:solidFill>
              </a:rPr>
              <a:t>Reviewers (</a:t>
            </a:r>
            <a:r>
              <a:rPr lang="en-US" sz="2400" dirty="0" smtClean="0">
                <a:solidFill>
                  <a:prstClr val="black"/>
                </a:solidFill>
              </a:rPr>
              <a:t>USDA APHIS VS)</a:t>
            </a:r>
            <a:endParaRPr lang="en-US" sz="2400" dirty="0">
              <a:solidFill>
                <a:prstClr val="black"/>
              </a:solidFill>
            </a:endParaRPr>
          </a:p>
          <a:p>
            <a:pPr lvl="0">
              <a:spcBef>
                <a:spcPts val="600"/>
              </a:spcBef>
              <a:tabLst>
                <a:tab pos="1149350" algn="l"/>
              </a:tabLst>
            </a:pPr>
            <a:r>
              <a:rPr lang="en-US" sz="2000" dirty="0">
                <a:solidFill>
                  <a:prstClr val="black"/>
                </a:solidFill>
              </a:rPr>
              <a:t>Dr. R. Alex </a:t>
            </a:r>
            <a:r>
              <a:rPr lang="en-US" sz="2000" dirty="0" smtClean="0">
                <a:solidFill>
                  <a:prstClr val="black"/>
                </a:solidFill>
              </a:rPr>
              <a:t>Thompson</a:t>
            </a:r>
          </a:p>
          <a:p>
            <a:pPr lvl="0">
              <a:spcBef>
                <a:spcPts val="600"/>
              </a:spcBef>
              <a:tabLst>
                <a:tab pos="1149350" algn="l"/>
              </a:tabLst>
            </a:pPr>
            <a:r>
              <a:rPr lang="en-US" sz="2000" dirty="0" smtClean="0">
                <a:solidFill>
                  <a:prstClr val="black"/>
                </a:solidFill>
              </a:rPr>
              <a:t>Dr</a:t>
            </a:r>
            <a:r>
              <a:rPr lang="en-US" sz="2000" dirty="0">
                <a:solidFill>
                  <a:prstClr val="black"/>
                </a:solidFill>
              </a:rPr>
              <a:t>. Lowell </a:t>
            </a:r>
            <a:r>
              <a:rPr lang="en-US" sz="2000" dirty="0" smtClean="0">
                <a:solidFill>
                  <a:prstClr val="black"/>
                </a:solidFill>
              </a:rPr>
              <a:t>Anderson</a:t>
            </a:r>
            <a:endParaRPr lang="en-US" sz="2000" dirty="0">
              <a:solidFill>
                <a:prstClr val="black"/>
              </a:solidFill>
            </a:endParaRPr>
          </a:p>
          <a:p>
            <a:pPr lvl="0">
              <a:spcBef>
                <a:spcPts val="600"/>
              </a:spcBef>
              <a:tabLst>
                <a:tab pos="1149350" algn="l"/>
              </a:tabLst>
            </a:pPr>
            <a:r>
              <a:rPr lang="en-US" sz="2000" dirty="0">
                <a:solidFill>
                  <a:prstClr val="black"/>
                </a:solidFill>
              </a:rPr>
              <a:t>Dr. Steve </a:t>
            </a:r>
            <a:r>
              <a:rPr lang="en-US" sz="2000" dirty="0" smtClean="0">
                <a:solidFill>
                  <a:prstClr val="black"/>
                </a:solidFill>
              </a:rPr>
              <a:t>Goff</a:t>
            </a:r>
            <a:endParaRPr lang="en-US" sz="2000" dirty="0">
              <a:solidFill>
                <a:prstClr val="black"/>
              </a:solidFill>
            </a:endParaRPr>
          </a:p>
          <a:p>
            <a:pPr lvl="0">
              <a:spcBef>
                <a:spcPts val="600"/>
              </a:spcBef>
              <a:tabLst>
                <a:tab pos="1149350" algn="l"/>
              </a:tabLst>
            </a:pPr>
            <a:r>
              <a:rPr lang="en-US" sz="2000" dirty="0">
                <a:solidFill>
                  <a:prstClr val="black"/>
                </a:solidFill>
              </a:rPr>
              <a:t>Dr. Fred </a:t>
            </a:r>
            <a:r>
              <a:rPr lang="en-US" sz="2000" dirty="0" smtClean="0">
                <a:solidFill>
                  <a:prstClr val="black"/>
                </a:solidFill>
              </a:rPr>
              <a:t>Bourgeois</a:t>
            </a:r>
            <a:endParaRPr lang="en-US" sz="2000" dirty="0">
              <a:solidFill>
                <a:prstClr val="black"/>
              </a:solidFill>
            </a:endParaRPr>
          </a:p>
          <a:p>
            <a:pPr lvl="0"/>
            <a:endParaRPr lang="en-US"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a:xfrm>
            <a:off x="457200" y="6356350"/>
            <a:ext cx="4572000" cy="501650"/>
          </a:xfrm>
        </p:spPr>
        <p:txBody>
          <a:bodyPr/>
          <a:lstStyle/>
          <a:p>
            <a:pPr algn="l"/>
            <a:r>
              <a:rPr lang="en-US" dirty="0">
                <a:solidFill>
                  <a:prstClr val="black">
                    <a:tint val="75000"/>
                  </a:prstClr>
                </a:solidFill>
              </a:rPr>
              <a:t>FAD </a:t>
            </a:r>
            <a:r>
              <a:rPr lang="en-US" dirty="0" err="1">
                <a:solidFill>
                  <a:prstClr val="black">
                    <a:tint val="75000"/>
                  </a:prstClr>
                </a:solidFill>
              </a:rPr>
              <a:t>PReP</a:t>
            </a:r>
            <a:r>
              <a:rPr lang="en-US" dirty="0">
                <a:solidFill>
                  <a:prstClr val="black">
                    <a:tint val="75000"/>
                  </a:prstClr>
                </a:solidFill>
              </a:rPr>
              <a:t>/NAHEMS Guidelines: Surveillance, Epi, and Tracing - Epidemiology Part 2</a:t>
            </a:r>
          </a:p>
          <a:p>
            <a:pPr algn="l"/>
            <a:endParaRPr lang="en-US" dirty="0"/>
          </a:p>
        </p:txBody>
      </p:sp>
      <p:sp>
        <p:nvSpPr>
          <p:cNvPr id="39937" name="Title 1"/>
          <p:cNvSpPr>
            <a:spLocks noGrp="1"/>
          </p:cNvSpPr>
          <p:nvPr>
            <p:ph type="title"/>
          </p:nvPr>
        </p:nvSpPr>
        <p:spPr/>
        <p:txBody>
          <a:bodyPr>
            <a:normAutofit/>
          </a:bodyPr>
          <a:lstStyle/>
          <a:p>
            <a:r>
              <a:rPr lang="en-US" dirty="0" smtClean="0"/>
              <a:t>Guidelines Content</a:t>
            </a:r>
          </a:p>
        </p:txBody>
      </p:sp>
    </p:spTree>
    <p:extLst>
      <p:ext uri="{BB962C8B-B14F-4D97-AF65-F5344CB8AC3E}">
        <p14:creationId xmlns:p14="http://schemas.microsoft.com/office/powerpoint/2010/main" val="2327315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990600" y="5486400"/>
            <a:ext cx="7924800" cy="838200"/>
          </a:xfrm>
          <a:prstGeom prst="rect">
            <a:avLst/>
          </a:prstGeom>
        </p:spPr>
        <p:txBody>
          <a:bodyPr vert="horz" lIns="91440" tIns="45720" rIns="91440" bIns="45720" rtlCol="0">
            <a:normAutofit fontScale="25000" lnSpcReduction="20000"/>
          </a:bodyPr>
          <a:lstStyle/>
          <a:p>
            <a:pPr>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Veterinary </a:t>
            </a:r>
            <a:r>
              <a:rPr lang="en-US" sz="4800" dirty="0" smtClean="0">
                <a:solidFill>
                  <a:schemeClr val="tx1">
                    <a:lumMod val="85000"/>
                    <a:lumOff val="15000"/>
                  </a:schemeClr>
                </a:solidFill>
                <a:latin typeface="Verdana" pitchFamily="34" charset="0"/>
              </a:rPr>
              <a:t>Student; Kerry </a:t>
            </a:r>
            <a:r>
              <a:rPr lang="en-US" sz="4800" dirty="0">
                <a:solidFill>
                  <a:schemeClr val="tx1">
                    <a:lumMod val="85000"/>
                    <a:lumOff val="15000"/>
                  </a:schemeClr>
                </a:solidFill>
                <a:latin typeface="Verdana" pitchFamily="34" charset="0"/>
              </a:rPr>
              <a:t>Leedom Larson, DVM, MPH, PhD, </a:t>
            </a:r>
            <a:r>
              <a:rPr lang="en-US" sz="4800" dirty="0" smtClean="0">
                <a:solidFill>
                  <a:schemeClr val="tx1">
                    <a:lumMod val="85000"/>
                    <a:lumOff val="15000"/>
                  </a:schemeClr>
                </a:solidFill>
                <a:latin typeface="Verdana" pitchFamily="34" charset="0"/>
              </a:rPr>
              <a:t>DACVPM</a:t>
            </a:r>
            <a:endParaRPr lang="en-US" sz="4800" dirty="0">
              <a:solidFill>
                <a:schemeClr val="tx1">
                  <a:lumMod val="85000"/>
                  <a:lumOff val="15000"/>
                </a:schemeClr>
              </a:solidFill>
              <a:latin typeface="Verdana" pitchFamily="34" charset="0"/>
            </a:endParaRPr>
          </a:p>
          <a:p>
            <a:pPr>
              <a:lnSpc>
                <a:spcPct val="170000"/>
              </a:lnSpc>
              <a:buClr>
                <a:srgbClr val="F47D5A"/>
              </a:buClr>
              <a:buSzPct val="100000"/>
              <a:defRPr/>
            </a:pPr>
            <a:r>
              <a:rPr lang="en-US" sz="4800" dirty="0" smtClean="0">
                <a:solidFill>
                  <a:schemeClr val="tx1">
                    <a:lumMod val="85000"/>
                    <a:lumOff val="15000"/>
                  </a:schemeClr>
                </a:solidFill>
                <a:latin typeface="Verdana" pitchFamily="34" charset="0"/>
              </a:rPr>
              <a:t>Reviewers: Janice Mogan, DVM; Melissa Lang, BS</a:t>
            </a:r>
            <a:endParaRPr lang="en-US" sz="4800" dirty="0">
              <a:solidFill>
                <a:schemeClr val="tx1">
                  <a:lumMod val="85000"/>
                  <a:lumOff val="15000"/>
                </a:schemeClr>
              </a:solidFill>
              <a:latin typeface="Verdana" pitchFamily="34" charset="0"/>
            </a:endParaRPr>
          </a:p>
          <a:p>
            <a:pPr marL="0" marR="0" lvl="0" indent="0"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3950001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smtClean="0"/>
              <a:t>Describes the epidemiology investigation and response</a:t>
            </a:r>
          </a:p>
          <a:p>
            <a:pPr lvl="1"/>
            <a:r>
              <a:rPr lang="en-US" dirty="0" smtClean="0"/>
              <a:t>Descriptive phase </a:t>
            </a:r>
          </a:p>
          <a:p>
            <a:pPr lvl="1"/>
            <a:r>
              <a:rPr lang="en-US" dirty="0" smtClean="0"/>
              <a:t>Analytic phase </a:t>
            </a:r>
          </a:p>
          <a:p>
            <a:pPr lvl="1"/>
            <a:r>
              <a:rPr lang="en-US" dirty="0" smtClean="0"/>
              <a:t>Intervention phase </a:t>
            </a:r>
          </a:p>
          <a:p>
            <a:r>
              <a:rPr lang="en-US" dirty="0" smtClean="0"/>
              <a:t>Overview of epidemiology principles</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Epidemiology Part 2</a:t>
            </a:r>
            <a:endParaRPr lang="en-US" dirty="0"/>
          </a:p>
        </p:txBody>
      </p:sp>
      <p:sp>
        <p:nvSpPr>
          <p:cNvPr id="5" name="Title 4"/>
          <p:cNvSpPr>
            <a:spLocks noGrp="1"/>
          </p:cNvSpPr>
          <p:nvPr>
            <p:ph type="title"/>
          </p:nvPr>
        </p:nvSpPr>
        <p:spPr/>
        <p:txBody>
          <a:bodyPr/>
          <a:lstStyle/>
          <a:p>
            <a:r>
              <a:rPr lang="en-US" dirty="0" smtClean="0"/>
              <a:t>This Presentation </a:t>
            </a:r>
            <a:endParaRPr lang="en-US" dirty="0"/>
          </a:p>
        </p:txBody>
      </p:sp>
    </p:spTree>
    <p:extLst>
      <p:ext uri="{BB962C8B-B14F-4D97-AF65-F5344CB8AC3E}">
        <p14:creationId xmlns:p14="http://schemas.microsoft.com/office/powerpoint/2010/main" val="1163080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286000"/>
            <a:ext cx="7772400" cy="2644775"/>
          </a:xfrm>
        </p:spPr>
        <p:txBody>
          <a:bodyPr/>
          <a:lstStyle/>
          <a:p>
            <a:r>
              <a:rPr lang="en-US" dirty="0" smtClean="0"/>
              <a:t>Epidemiology Investigation and Response </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Surveillance, Epi, and Tracing - Epidemiology Part 2</a:t>
            </a:r>
            <a:endParaRPr lang="en-US" dirty="0"/>
          </a:p>
        </p:txBody>
      </p:sp>
    </p:spTree>
    <p:extLst>
      <p:ext uri="{BB962C8B-B14F-4D97-AF65-F5344CB8AC3E}">
        <p14:creationId xmlns:p14="http://schemas.microsoft.com/office/powerpoint/2010/main" val="412533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Generally, disease outbreaks are investigated in three phases:</a:t>
            </a:r>
          </a:p>
          <a:p>
            <a:pPr lvl="1"/>
            <a:r>
              <a:rPr lang="en-US" dirty="0" smtClean="0"/>
              <a:t>Descriptive phase</a:t>
            </a:r>
          </a:p>
          <a:p>
            <a:pPr lvl="1"/>
            <a:r>
              <a:rPr lang="en-US" dirty="0" smtClean="0"/>
              <a:t>Analytic phase</a:t>
            </a:r>
          </a:p>
          <a:p>
            <a:pPr lvl="1"/>
            <a:r>
              <a:rPr lang="en-US" dirty="0" smtClean="0"/>
              <a:t>Intervention phase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Phases of Investigation</a:t>
            </a:r>
            <a:endParaRPr lang="en-US" dirty="0"/>
          </a:p>
        </p:txBody>
      </p:sp>
    </p:spTree>
    <p:extLst>
      <p:ext uri="{BB962C8B-B14F-4D97-AF65-F5344CB8AC3E}">
        <p14:creationId xmlns:p14="http://schemas.microsoft.com/office/powerpoint/2010/main" val="217919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86400" cy="4953000"/>
          </a:xfrm>
        </p:spPr>
        <p:txBody>
          <a:bodyPr/>
          <a:lstStyle/>
          <a:p>
            <a:r>
              <a:rPr lang="en-US" dirty="0" smtClean="0"/>
              <a:t>Information collected</a:t>
            </a:r>
          </a:p>
          <a:p>
            <a:pPr lvl="1"/>
            <a:r>
              <a:rPr lang="en-US" dirty="0" smtClean="0"/>
              <a:t>Case chronology, geography, and demography </a:t>
            </a:r>
          </a:p>
          <a:p>
            <a:r>
              <a:rPr lang="en-US" dirty="0" smtClean="0"/>
              <a:t>Case definitions established</a:t>
            </a:r>
          </a:p>
          <a:p>
            <a:pPr lvl="1"/>
            <a:r>
              <a:rPr lang="en-US" dirty="0" smtClean="0"/>
              <a:t>May later be modified </a:t>
            </a:r>
          </a:p>
          <a:p>
            <a:r>
              <a:rPr lang="en-US" dirty="0" smtClean="0"/>
              <a:t>Herd and environmental history considered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Descriptive Phase</a:t>
            </a:r>
            <a:endParaRPr lang="en-US" dirty="0"/>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6122" b="9796"/>
          <a:stretch/>
        </p:blipFill>
        <p:spPr bwMode="auto">
          <a:xfrm>
            <a:off x="5715000" y="2040923"/>
            <a:ext cx="2971800" cy="2780666"/>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175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Diagnostic testing </a:t>
            </a:r>
            <a:endParaRPr lang="en-US" dirty="0" smtClean="0"/>
          </a:p>
          <a:p>
            <a:pPr lvl="1"/>
            <a:r>
              <a:rPr lang="en-US" dirty="0"/>
              <a:t>Helps epidemiologists locate new </a:t>
            </a:r>
            <a:r>
              <a:rPr lang="en-US" dirty="0" smtClean="0"/>
              <a:t>cases</a:t>
            </a:r>
            <a:endParaRPr lang="en-US" b="1" dirty="0" smtClean="0"/>
          </a:p>
          <a:p>
            <a:r>
              <a:rPr lang="en-US" dirty="0" smtClean="0"/>
              <a:t>Premises with negative test results in the Control Area</a:t>
            </a:r>
          </a:p>
          <a:p>
            <a:pPr lvl="1"/>
            <a:r>
              <a:rPr lang="en-US" dirty="0" smtClean="0"/>
              <a:t>Retested until quarantine removed</a:t>
            </a:r>
          </a:p>
          <a:p>
            <a:r>
              <a:rPr lang="en-US" dirty="0" smtClean="0"/>
              <a:t>Free Premises (in the Free Area)</a:t>
            </a:r>
          </a:p>
          <a:p>
            <a:pPr lvl="1"/>
            <a:r>
              <a:rPr lang="en-US" smtClean="0"/>
              <a:t>Testing demonstrates Free </a:t>
            </a:r>
            <a:r>
              <a:rPr lang="en-US" dirty="0" smtClean="0"/>
              <a:t>Area </a:t>
            </a:r>
            <a:r>
              <a:rPr lang="en-US" smtClean="0"/>
              <a:t>is </a:t>
            </a:r>
            <a:br>
              <a:rPr lang="en-US" smtClean="0"/>
            </a:br>
            <a:r>
              <a:rPr lang="en-US" smtClean="0"/>
              <a:t>free </a:t>
            </a:r>
            <a:r>
              <a:rPr lang="en-US" dirty="0" smtClean="0"/>
              <a:t>of disease.</a:t>
            </a:r>
          </a:p>
          <a:p>
            <a:pPr marL="457200" lvl="1" indent="0">
              <a:buNone/>
            </a:pPr>
            <a:r>
              <a:rPr lang="en-US" dirty="0" smtClean="0"/>
              <a:t> </a:t>
            </a:r>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Descriptive Phase (cont’d)</a:t>
            </a:r>
            <a:endParaRPr lang="en-US" dirty="0"/>
          </a:p>
        </p:txBody>
      </p:sp>
    </p:spTree>
    <p:extLst>
      <p:ext uri="{BB962C8B-B14F-4D97-AF65-F5344CB8AC3E}">
        <p14:creationId xmlns:p14="http://schemas.microsoft.com/office/powerpoint/2010/main" val="3461037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Descriptive data and corresponding laboratory data are used to determine:</a:t>
            </a:r>
          </a:p>
          <a:p>
            <a:pPr lvl="1"/>
            <a:r>
              <a:rPr lang="en-US" dirty="0" smtClean="0"/>
              <a:t>Disease risk factors</a:t>
            </a:r>
          </a:p>
          <a:p>
            <a:pPr lvl="1"/>
            <a:r>
              <a:rPr lang="en-US" dirty="0" smtClean="0"/>
              <a:t>Associations between suspected risk factors and disease status</a:t>
            </a:r>
          </a:p>
          <a:p>
            <a:pPr lvl="1"/>
            <a:r>
              <a:rPr lang="en-US" dirty="0" smtClean="0"/>
              <a:t>If possible, the FAD agent and source</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Analytic Phase</a:t>
            </a:r>
            <a:endParaRPr lang="en-US" dirty="0"/>
          </a:p>
        </p:txBody>
      </p:sp>
    </p:spTree>
    <p:extLst>
      <p:ext uri="{BB962C8B-B14F-4D97-AF65-F5344CB8AC3E}">
        <p14:creationId xmlns:p14="http://schemas.microsoft.com/office/powerpoint/2010/main" val="2456719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Within 96 hours of identifying the index case</a:t>
            </a:r>
          </a:p>
          <a:p>
            <a:pPr lvl="1"/>
            <a:r>
              <a:rPr lang="en-US" dirty="0"/>
              <a:t>Characterize the nature of </a:t>
            </a:r>
            <a:r>
              <a:rPr lang="en-US" dirty="0" smtClean="0"/>
              <a:t>the outbreak</a:t>
            </a:r>
            <a:endParaRPr lang="en-US" dirty="0"/>
          </a:p>
          <a:p>
            <a:pPr lvl="1"/>
            <a:r>
              <a:rPr lang="en-US" dirty="0"/>
              <a:t>Identify risk factors</a:t>
            </a:r>
          </a:p>
          <a:p>
            <a:pPr lvl="1"/>
            <a:r>
              <a:rPr lang="en-US" dirty="0"/>
              <a:t>Develop mitigation </a:t>
            </a:r>
            <a:r>
              <a:rPr lang="en-US" dirty="0" smtClean="0"/>
              <a:t>strategies</a:t>
            </a:r>
          </a:p>
          <a:p>
            <a:r>
              <a:rPr lang="en-US" dirty="0" smtClean="0"/>
              <a:t>Within 6 hours of identifying a potential Infected Premises</a:t>
            </a:r>
          </a:p>
          <a:p>
            <a:pPr lvl="1"/>
            <a:r>
              <a:rPr lang="en-US" dirty="0"/>
              <a:t>Assign a premises classification </a:t>
            </a:r>
          </a:p>
          <a:p>
            <a:pPr lvl="1"/>
            <a:r>
              <a:rPr lang="en-US" dirty="0" smtClean="0"/>
              <a:t>Assign a </a:t>
            </a:r>
            <a:r>
              <a:rPr lang="en-US" dirty="0"/>
              <a:t>priority of investigation</a:t>
            </a:r>
            <a:endParaRPr lang="en-US" dirty="0" smtClean="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Analytic Phase (cont’d)</a:t>
            </a:r>
            <a:endParaRPr lang="en-US" dirty="0"/>
          </a:p>
        </p:txBody>
      </p:sp>
    </p:spTree>
    <p:extLst>
      <p:ext uri="{BB962C8B-B14F-4D97-AF65-F5344CB8AC3E}">
        <p14:creationId xmlns:p14="http://schemas.microsoft.com/office/powerpoint/2010/main" val="3462352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Epidemiological </a:t>
            </a:r>
            <a:r>
              <a:rPr lang="en-US" dirty="0"/>
              <a:t>investigation reports are generated containing:</a:t>
            </a:r>
          </a:p>
          <a:p>
            <a:pPr lvl="1"/>
            <a:r>
              <a:rPr lang="en-US" dirty="0"/>
              <a:t>Information related to the origin </a:t>
            </a:r>
            <a:r>
              <a:rPr lang="en-US" dirty="0" smtClean="0"/>
              <a:t>             of </a:t>
            </a:r>
            <a:r>
              <a:rPr lang="en-US" dirty="0"/>
              <a:t>the </a:t>
            </a:r>
            <a:r>
              <a:rPr lang="en-US" dirty="0" smtClean="0"/>
              <a:t>outbreak</a:t>
            </a:r>
            <a:endParaRPr lang="en-US" dirty="0"/>
          </a:p>
          <a:p>
            <a:pPr lvl="1"/>
            <a:r>
              <a:rPr lang="en-US" dirty="0"/>
              <a:t>Total number of positive </a:t>
            </a:r>
            <a:r>
              <a:rPr lang="en-US" dirty="0" smtClean="0"/>
              <a:t>animals/premises</a:t>
            </a:r>
            <a:endParaRPr lang="en-US" dirty="0"/>
          </a:p>
          <a:p>
            <a:pPr lvl="1"/>
            <a:r>
              <a:rPr lang="en-US" dirty="0"/>
              <a:t>Total number of states with </a:t>
            </a:r>
            <a:r>
              <a:rPr lang="en-US" dirty="0" smtClean="0"/>
              <a:t>                confirmed </a:t>
            </a:r>
            <a:r>
              <a:rPr lang="en-US" dirty="0"/>
              <a:t>positive </a:t>
            </a:r>
            <a:r>
              <a:rPr lang="en-US" dirty="0" smtClean="0"/>
              <a:t>animals</a:t>
            </a:r>
            <a:endParaRPr lang="en-US" dirty="0"/>
          </a:p>
          <a:p>
            <a:pPr lvl="1"/>
            <a:r>
              <a:rPr lang="en-US" dirty="0"/>
              <a:t>Tracing </a:t>
            </a:r>
            <a:r>
              <a:rPr lang="en-US" dirty="0" smtClean="0"/>
              <a:t>information</a:t>
            </a:r>
            <a:endParaRPr lang="en-US" dirty="0"/>
          </a:p>
          <a:p>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Epidemiology Part 2</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Analytic Phase (cont’d)</a:t>
            </a:r>
            <a:endParaRPr lang="en-US" dirty="0"/>
          </a:p>
        </p:txBody>
      </p:sp>
    </p:spTree>
    <p:extLst>
      <p:ext uri="{BB962C8B-B14F-4D97-AF65-F5344CB8AC3E}">
        <p14:creationId xmlns:p14="http://schemas.microsoft.com/office/powerpoint/2010/main" val="4143326247"/>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C0C0A7-DC5B-4F0E-B96B-EB809CCB5C73}"/>
</file>

<file path=customXml/itemProps2.xml><?xml version="1.0" encoding="utf-8"?>
<ds:datastoreItem xmlns:ds="http://schemas.openxmlformats.org/officeDocument/2006/customXml" ds:itemID="{2FD8DEEE-8B5E-4CCC-81CE-ADA87B46890F}"/>
</file>

<file path=customXml/itemProps3.xml><?xml version="1.0" encoding="utf-8"?>
<ds:datastoreItem xmlns:ds="http://schemas.openxmlformats.org/officeDocument/2006/customXml" ds:itemID="{0EE2F5AA-CCCB-40B4-8C38-B935B901ED81}"/>
</file>

<file path=docProps/app.xml><?xml version="1.0" encoding="utf-8"?>
<Properties xmlns="http://schemas.openxmlformats.org/officeDocument/2006/extended-properties" xmlns:vt="http://schemas.openxmlformats.org/officeDocument/2006/docPropsVTypes">
  <Template>FAD_PReP_NAHEMS_PPT_2013-11 LogoFix</Template>
  <TotalTime>39898</TotalTime>
  <Words>1755</Words>
  <Application>Microsoft Office PowerPoint</Application>
  <PresentationFormat>On-screen Show (4:3)</PresentationFormat>
  <Paragraphs>169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FAD PReP PPT Template 2011-10</vt:lpstr>
      <vt:lpstr>Surveillance, Epidemiology, and Tracing</vt:lpstr>
      <vt:lpstr>This Presentation </vt:lpstr>
      <vt:lpstr>Epidemiology Investigation and Response </vt:lpstr>
      <vt:lpstr>Phases of Investigation</vt:lpstr>
      <vt:lpstr>Descriptive Phase</vt:lpstr>
      <vt:lpstr>Descriptive Phase (cont’d)</vt:lpstr>
      <vt:lpstr>Analytic Phase</vt:lpstr>
      <vt:lpstr>Analytic Phase (cont’d)</vt:lpstr>
      <vt:lpstr>Analytic Phase (cont’d)</vt:lpstr>
      <vt:lpstr>Intervention Phase </vt:lpstr>
      <vt:lpstr>Epidemiological Principles</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Overview</dc:title>
  <dc:creator>CFSPH-Dawn Bailey;kleedom@mail.iastate.edu</dc:creator>
  <cp:keywords>FAD PReP/NAHEMS</cp:keywords>
  <cp:lastModifiedBy>Mogan-King, Janice P [CFSPH]</cp:lastModifiedBy>
  <cp:revision>158</cp:revision>
  <cp:lastPrinted>2011-10-03T19:11:56Z</cp:lastPrinted>
  <dcterms:created xsi:type="dcterms:W3CDTF">2011-07-25T22:08:27Z</dcterms:created>
  <dcterms:modified xsi:type="dcterms:W3CDTF">2015-03-27T16:40:42Z</dcterms:modified>
  <cp:category>FAD PReP/NAHEMS</cp:category>
</cp:coreProperties>
</file>