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5.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6.xml" ContentType="application/vnd.openxmlformats-officedocument.presentationml.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ommentAuthors.xml" ContentType="application/vnd.openxmlformats-officedocument.presentationml.commentAuthors+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ppt/tags/tag1.xml" ContentType="application/vnd.openxmlformats-officedocument.presentationml.tags+xml"/>
  <Override PartName="/docProps/app.xml" ContentType="application/vnd.openxmlformats-officedocument.extended-properties+xml"/>
  <Override PartName="/ppt/tags/tag3.xml" ContentType="application/vnd.openxmlformats-officedocument.presentationml.tags+xml"/>
  <Override PartName="/docProps/core.xml" ContentType="application/vnd.openxmlformats-package.core-properties+xml"/>
  <Override PartName="/ppt/tags/tag2.xml" ContentType="application/vnd.openxmlformats-officedocument.presentationml.tag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1" r:id="rId1"/>
  </p:sldMasterIdLst>
  <p:notesMasterIdLst>
    <p:notesMasterId r:id="rId18"/>
  </p:notesMasterIdLst>
  <p:sldIdLst>
    <p:sldId id="256" r:id="rId2"/>
    <p:sldId id="257" r:id="rId3"/>
    <p:sldId id="270" r:id="rId4"/>
    <p:sldId id="271" r:id="rId5"/>
    <p:sldId id="286" r:id="rId6"/>
    <p:sldId id="272" r:id="rId7"/>
    <p:sldId id="273" r:id="rId8"/>
    <p:sldId id="282" r:id="rId9"/>
    <p:sldId id="274" r:id="rId10"/>
    <p:sldId id="275" r:id="rId11"/>
    <p:sldId id="283" r:id="rId12"/>
    <p:sldId id="276" r:id="rId13"/>
    <p:sldId id="281" r:id="rId14"/>
    <p:sldId id="285" r:id="rId15"/>
    <p:sldId id="278" r:id="rId16"/>
    <p:sldId id="280" r:id="rId17"/>
  </p:sldIdLst>
  <p:sldSz cx="9144000" cy="6858000" type="screen4x3"/>
  <p:notesSz cx="6858000" cy="9144000"/>
  <p:custDataLst>
    <p:tags r:id="rId1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etz, Kristen A - APHIS" initials="BKA-A" lastIdx="8" clrIdx="0">
    <p:extLst>
      <p:ext uri="{19B8F6BF-5375-455C-9EA6-DF929625EA0E}">
        <p15:presenceInfo xmlns:p15="http://schemas.microsoft.com/office/powerpoint/2012/main" userId="S-1-5-21-2443529608-3098792306-3041422421-4169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76" autoAdjust="0"/>
    <p:restoredTop sz="71405" autoAdjust="0"/>
  </p:normalViewPr>
  <p:slideViewPr>
    <p:cSldViewPr>
      <p:cViewPr varScale="1">
        <p:scale>
          <a:sx n="53" d="100"/>
          <a:sy n="53" d="100"/>
        </p:scale>
        <p:origin x="1938" y="72"/>
      </p:cViewPr>
      <p:guideLst>
        <p:guide orient="horz" pos="2160"/>
        <p:guide pos="2880"/>
      </p:guideLst>
    </p:cSldViewPr>
  </p:slideViewPr>
  <p:notesTextViewPr>
    <p:cViewPr>
      <p:scale>
        <a:sx n="1" d="1"/>
        <a:sy n="1" d="1"/>
      </p:scale>
      <p:origin x="0" y="0"/>
    </p:cViewPr>
  </p:notesTextViewPr>
  <p:sorterViewPr>
    <p:cViewPr>
      <p:scale>
        <a:sx n="81" d="100"/>
        <a:sy n="81"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customXml" Target="../customXml/item2.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EA7620-0213-4F82-B105-09ACD463C97B}" type="datetimeFigureOut">
              <a:rPr lang="en-US" smtClean="0"/>
              <a:t>12/13/2016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5D56F6-3111-471E-8DA2-7E44809EF597}" type="slidenum">
              <a:rPr lang="en-US" smtClean="0"/>
              <a:t>‹#›</a:t>
            </a:fld>
            <a:endParaRPr lang="en-US"/>
          </a:p>
        </p:txBody>
      </p:sp>
    </p:spTree>
    <p:extLst>
      <p:ext uri="{BB962C8B-B14F-4D97-AF65-F5344CB8AC3E}">
        <p14:creationId xmlns:p14="http://schemas.microsoft.com/office/powerpoint/2010/main" val="12123669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www.aphis.usda.gov/fadprep" TargetMode="External"/><Relationship Id="rId2" Type="http://schemas.openxmlformats.org/officeDocument/2006/relationships/slide" Target="../slides/slide14.xml"/><Relationship Id="rId1" Type="http://schemas.openxmlformats.org/officeDocument/2006/relationships/notesMaster" Target="../notesMasters/notesMaster1.xml"/><Relationship Id="rId4" Type="http://schemas.openxmlformats.org/officeDocument/2006/relationships/hyperlink" Target="http://naherc.cfsph.iastate.edu/" TargetMode="Externa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In a foreign animal disease (FAD) incident, control and containment of the disease agent is essential to eradication and recovery. Quarantine and movement control (QMC) are critical activities to protect animal health, by helping to prevent the disease agent from being transmitted to non-infected livestock and poultry populations. QMC stops and controls movements in a regulatory Control Area. This presentation focuses on diseases spread by direct and indirect contact rather than vector-borne diseases, as QMC is not particularly effective at preventing the movement of mobile insect vectors. However, QMC activities can still prevent the movement of infected hosts, which may be important in vector-borne FAD incidents. In an incident, quarantines and movement controls are handled through Unified Incident Command, following local, State, and Federal laws/regulations. </a:t>
            </a:r>
            <a:r>
              <a:rPr lang="en-US" sz="1200" i="1" kern="1200" dirty="0" smtClean="0">
                <a:solidFill>
                  <a:schemeClr val="tx1"/>
                </a:solidFill>
                <a:effectLst/>
                <a:latin typeface="+mn-lt"/>
                <a:ea typeface="+mn-ea"/>
                <a:cs typeface="+mn-cs"/>
              </a:rPr>
              <a:t>[This information was derived from the Foreign Animal Disease Preparedness and Response (FAD PReP)/National Animal Health Emergency Management System (NAHEMS) Guidelines: Quarantine</a:t>
            </a:r>
            <a:r>
              <a:rPr lang="en-US" sz="1200" i="1" kern="1200" baseline="0" dirty="0" smtClean="0">
                <a:solidFill>
                  <a:schemeClr val="tx1"/>
                </a:solidFill>
                <a:effectLst/>
                <a:latin typeface="+mn-lt"/>
                <a:ea typeface="+mn-ea"/>
                <a:cs typeface="+mn-cs"/>
              </a:rPr>
              <a:t> and Movement Control </a:t>
            </a:r>
            <a:r>
              <a:rPr lang="en-US" sz="1200" i="1" kern="1200" dirty="0" smtClean="0">
                <a:solidFill>
                  <a:schemeClr val="tx1"/>
                </a:solidFill>
                <a:effectLst/>
                <a:latin typeface="+mn-lt"/>
                <a:ea typeface="+mn-ea"/>
                <a:cs typeface="+mn-cs"/>
              </a:rPr>
              <a:t>(2016)].</a:t>
            </a:r>
          </a:p>
        </p:txBody>
      </p:sp>
      <p:sp>
        <p:nvSpPr>
          <p:cNvPr id="4" name="Slide Number Placeholder 3"/>
          <p:cNvSpPr>
            <a:spLocks noGrp="1"/>
          </p:cNvSpPr>
          <p:nvPr>
            <p:ph type="sldNum" sz="quarter" idx="10"/>
          </p:nvPr>
        </p:nvSpPr>
        <p:spPr/>
        <p:txBody>
          <a:bodyPr/>
          <a:lstStyle/>
          <a:p>
            <a:fld id="{F95D56F6-3111-471E-8DA2-7E44809EF597}" type="slidenum">
              <a:rPr lang="en-US" smtClean="0"/>
              <a:t>1</a:t>
            </a:fld>
            <a:endParaRPr lang="en-US"/>
          </a:p>
        </p:txBody>
      </p:sp>
    </p:spTree>
    <p:extLst>
      <p:ext uri="{BB962C8B-B14F-4D97-AF65-F5344CB8AC3E}">
        <p14:creationId xmlns:p14="http://schemas.microsoft.com/office/powerpoint/2010/main" val="19653616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QMC</a:t>
            </a:r>
            <a:r>
              <a:rPr lang="en-US" baseline="0" dirty="0" smtClean="0"/>
              <a:t> of animals </a:t>
            </a:r>
            <a:r>
              <a:rPr lang="en-US" dirty="0" smtClean="0"/>
              <a:t>is not particularly effective at preventing the movement of mobile insect vectors; however, these QMC activities can still prevent the movement of infected hosts, which may be important in vector-borne FAD incidents. For vector-borne diseases, particularly livestock diseases transmitted by mosquitoes</a:t>
            </a:r>
            <a:r>
              <a:rPr lang="en-US" baseline="0" dirty="0" smtClean="0"/>
              <a:t> and </a:t>
            </a:r>
            <a:r>
              <a:rPr lang="en-US" baseline="0" dirty="0" err="1" smtClean="0"/>
              <a:t>Culicoides</a:t>
            </a:r>
            <a:r>
              <a:rPr lang="en-US" baseline="0" dirty="0" smtClean="0"/>
              <a:t>, minimum sizes of zones and areas are larger than those for FADs spread by direct or indirect contact.</a:t>
            </a:r>
            <a:r>
              <a:rPr lang="en-US" dirty="0" smtClean="0"/>
              <a:t> As an example, the minimum</a:t>
            </a:r>
            <a:r>
              <a:rPr lang="en-US" baseline="0" dirty="0" smtClean="0"/>
              <a:t> size for an Infected Zone in a mosquito- or </a:t>
            </a:r>
            <a:r>
              <a:rPr lang="en-US" baseline="0" dirty="0" err="1" smtClean="0"/>
              <a:t>Culicoides</a:t>
            </a:r>
            <a:r>
              <a:rPr lang="en-US" baseline="0" dirty="0" smtClean="0"/>
              <a:t>-borne disease, places the perimeter at least 10 km (approximately 6.2 miles) beyond the perimeters of presumptive or confirmed Infected Premises. This is more than 3 times the perimeter distance as shown in the previous slide for FADs with direct or indirect transmission. </a:t>
            </a:r>
            <a:r>
              <a:rPr lang="en-US" i="1" baseline="0" dirty="0" smtClean="0"/>
              <a:t>[Minimum Sizes of Zones and Areas for Mosquito or </a:t>
            </a:r>
            <a:r>
              <a:rPr lang="en-US" i="1" baseline="0" dirty="0" err="1" smtClean="0"/>
              <a:t>Culicoides</a:t>
            </a:r>
            <a:r>
              <a:rPr lang="en-US" i="1" baseline="0" dirty="0" smtClean="0"/>
              <a:t>-Borne Diseases. Content provided by: USDA]</a:t>
            </a:r>
          </a:p>
          <a:p>
            <a:endParaRPr lang="en-US" baseline="0" dirty="0" smtClean="0"/>
          </a:p>
        </p:txBody>
      </p:sp>
      <p:sp>
        <p:nvSpPr>
          <p:cNvPr id="4" name="Slide Number Placeholder 3"/>
          <p:cNvSpPr>
            <a:spLocks noGrp="1"/>
          </p:cNvSpPr>
          <p:nvPr>
            <p:ph type="sldNum" sz="quarter" idx="10"/>
          </p:nvPr>
        </p:nvSpPr>
        <p:spPr/>
        <p:txBody>
          <a:bodyPr/>
          <a:lstStyle/>
          <a:p>
            <a:fld id="{F95D56F6-3111-471E-8DA2-7E44809EF597}" type="slidenum">
              <a:rPr lang="en-US" smtClean="0"/>
              <a:t>10</a:t>
            </a:fld>
            <a:endParaRPr lang="en-US"/>
          </a:p>
        </p:txBody>
      </p:sp>
    </p:spTree>
    <p:extLst>
      <p:ext uri="{BB962C8B-B14F-4D97-AF65-F5344CB8AC3E}">
        <p14:creationId xmlns:p14="http://schemas.microsoft.com/office/powerpoint/2010/main" val="5573646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Many factors need to be considered when establishing the size of zones</a:t>
            </a:r>
            <a:r>
              <a:rPr lang="en-US" baseline="0" dirty="0" smtClean="0"/>
              <a:t> or areas to control disease, aside from just the minimum distances. Some of these factors involve the pathogenic agent and its behavior, the geographic location and animal species and density, as well as jurisdictional boundaries. A primary consideration is the </a:t>
            </a:r>
            <a:r>
              <a:rPr lang="en-US" dirty="0" smtClean="0"/>
              <a:t>potential consequences of not containing the disease agent to a particular jurisdictional or geographical area,</a:t>
            </a:r>
            <a:r>
              <a:rPr lang="en-US" baseline="0" dirty="0" smtClean="0"/>
              <a:t> along with</a:t>
            </a:r>
            <a:r>
              <a:rPr lang="en-US" dirty="0" smtClean="0"/>
              <a:t> potential consequences of movement restrictions (or implementation of a permit process) on a large geographic or jurisdictional area.</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F95D56F6-3111-471E-8DA2-7E44809EF597}" type="slidenum">
              <a:rPr lang="en-US" smtClean="0"/>
              <a:t>11</a:t>
            </a:fld>
            <a:endParaRPr lang="en-US"/>
          </a:p>
        </p:txBody>
      </p:sp>
    </p:spTree>
    <p:extLst>
      <p:ext uri="{BB962C8B-B14F-4D97-AF65-F5344CB8AC3E}">
        <p14:creationId xmlns:p14="http://schemas.microsoft.com/office/powerpoint/2010/main" val="17130589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Because there are so many factors to consider in establishing a Control</a:t>
            </a:r>
            <a:r>
              <a:rPr lang="en-US" sz="1200" kern="1200" baseline="0" dirty="0" smtClean="0">
                <a:solidFill>
                  <a:schemeClr val="tx1"/>
                </a:solidFill>
                <a:effectLst/>
                <a:latin typeface="+mn-lt"/>
                <a:ea typeface="+mn-ea"/>
                <a:cs typeface="+mn-cs"/>
              </a:rPr>
              <a:t> Area</a:t>
            </a:r>
            <a:r>
              <a:rPr lang="en-US" sz="1200" kern="1200" dirty="0" smtClean="0">
                <a:solidFill>
                  <a:schemeClr val="tx1"/>
                </a:solidFill>
                <a:effectLst/>
                <a:latin typeface="+mn-lt"/>
                <a:ea typeface="+mn-ea"/>
                <a:cs typeface="+mn-cs"/>
              </a:rPr>
              <a:t>, the list spans this slide and the next. The type of category consideration</a:t>
            </a:r>
            <a:r>
              <a:rPr lang="en-US" sz="1200" kern="1200" baseline="0" dirty="0" smtClean="0">
                <a:solidFill>
                  <a:schemeClr val="tx1"/>
                </a:solidFill>
                <a:effectLst/>
                <a:latin typeface="+mn-lt"/>
                <a:ea typeface="+mn-ea"/>
                <a:cs typeface="+mn-cs"/>
              </a:rPr>
              <a:t> is on the left, and the additional details are presented to the right. There may be additional factors not listed here that may pertain to the individual circumstance. FADs are considered </a:t>
            </a:r>
            <a:r>
              <a:rPr lang="en-US" sz="1200" kern="1200" baseline="0" dirty="0" err="1" smtClean="0">
                <a:solidFill>
                  <a:schemeClr val="tx1"/>
                </a:solidFill>
                <a:effectLst/>
                <a:latin typeface="+mn-lt"/>
                <a:ea typeface="+mn-ea"/>
                <a:cs typeface="+mn-cs"/>
              </a:rPr>
              <a:t>transboundary</a:t>
            </a:r>
            <a:r>
              <a:rPr lang="en-US" sz="1200" kern="1200" baseline="0" dirty="0" smtClean="0">
                <a:solidFill>
                  <a:schemeClr val="tx1"/>
                </a:solidFill>
                <a:effectLst/>
                <a:latin typeface="+mn-lt"/>
                <a:ea typeface="+mn-ea"/>
                <a:cs typeface="+mn-cs"/>
              </a:rPr>
              <a:t> diseases that do not stop at fence lines or State lines, or even international borders, and are often spread through the transportation and movement of animals and animal products. This slide lists considerations related to jurisdictional areas, physical boundaries, FAD epidemiology, and Infected Premises characteristics. </a:t>
            </a:r>
            <a:r>
              <a:rPr lang="en-US" sz="1200" i="1" kern="1200" dirty="0" smtClean="0">
                <a:solidFill>
                  <a:schemeClr val="tx1"/>
                </a:solidFill>
                <a:effectLst/>
                <a:latin typeface="+mn-lt"/>
                <a:ea typeface="+mn-ea"/>
                <a:cs typeface="+mn-cs"/>
              </a:rPr>
              <a:t>[Factors Used to Determine Control Area Size. Content provided by: USDA]</a:t>
            </a:r>
            <a:endParaRPr lang="en-US" i="1" dirty="0"/>
          </a:p>
        </p:txBody>
      </p:sp>
      <p:sp>
        <p:nvSpPr>
          <p:cNvPr id="4" name="Slide Number Placeholder 3"/>
          <p:cNvSpPr>
            <a:spLocks noGrp="1"/>
          </p:cNvSpPr>
          <p:nvPr>
            <p:ph type="sldNum" sz="quarter" idx="10"/>
          </p:nvPr>
        </p:nvSpPr>
        <p:spPr/>
        <p:txBody>
          <a:bodyPr/>
          <a:lstStyle/>
          <a:p>
            <a:fld id="{F95D56F6-3111-471E-8DA2-7E44809EF597}" type="slidenum">
              <a:rPr lang="en-US" smtClean="0"/>
              <a:t>12</a:t>
            </a:fld>
            <a:endParaRPr lang="en-US"/>
          </a:p>
        </p:txBody>
      </p:sp>
    </p:spTree>
    <p:extLst>
      <p:ext uri="{BB962C8B-B14F-4D97-AF65-F5344CB8AC3E}">
        <p14:creationId xmlns:p14="http://schemas.microsoft.com/office/powerpoint/2010/main" val="2966290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slide presents additional factors in establishing a Control Area. Evident by this list, factors related to animals, environment, and climate, in addition to management and biosecurity practices, are important considerations. The continuity of business (COB) plans and processes that can be implemented will greatly influence the controlled movement activities to minimize disruptions and help stabilize agricultural industries. </a:t>
            </a:r>
            <a:r>
              <a:rPr lang="en-US" sz="1200" i="1" kern="1200" dirty="0" smtClean="0">
                <a:solidFill>
                  <a:schemeClr val="tx1"/>
                </a:solidFill>
                <a:effectLst/>
                <a:latin typeface="+mn-lt"/>
                <a:ea typeface="+mn-ea"/>
                <a:cs typeface="+mn-cs"/>
              </a:rPr>
              <a:t>[Factors Used to Determine Control Area Size, continued. Content provided by: USDA]</a:t>
            </a:r>
            <a:endParaRPr lang="en-US" i="1" dirty="0" smtClean="0"/>
          </a:p>
          <a:p>
            <a:endParaRPr lang="en-US" dirty="0"/>
          </a:p>
        </p:txBody>
      </p:sp>
      <p:sp>
        <p:nvSpPr>
          <p:cNvPr id="4" name="Slide Number Placeholder 3"/>
          <p:cNvSpPr>
            <a:spLocks noGrp="1"/>
          </p:cNvSpPr>
          <p:nvPr>
            <p:ph type="sldNum" sz="quarter" idx="10"/>
          </p:nvPr>
        </p:nvSpPr>
        <p:spPr/>
        <p:txBody>
          <a:bodyPr/>
          <a:lstStyle/>
          <a:p>
            <a:fld id="{F95D56F6-3111-471E-8DA2-7E44809EF597}" type="slidenum">
              <a:rPr lang="en-US" smtClean="0"/>
              <a:t>13</a:t>
            </a:fld>
            <a:endParaRPr lang="en-US"/>
          </a:p>
        </p:txBody>
      </p:sp>
    </p:spTree>
    <p:extLst>
      <p:ext uri="{BB962C8B-B14F-4D97-AF65-F5344CB8AC3E}">
        <p14:creationId xmlns:p14="http://schemas.microsoft.com/office/powerpoint/2010/main" val="21466075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More details can be obtained from the sources listed on the slide, available on the USDA website</a:t>
            </a:r>
            <a:r>
              <a:rPr lang="en-US" baseline="0" dirty="0" smtClean="0"/>
              <a:t> (</a:t>
            </a:r>
            <a:r>
              <a:rPr lang="en-US" sz="1200" dirty="0" smtClean="0">
                <a:hlinkClick r:id="rId3"/>
              </a:rPr>
              <a:t>http://</a:t>
            </a:r>
            <a:r>
              <a:rPr lang="en-US" sz="1200" smtClean="0">
                <a:hlinkClick r:id="rId3"/>
              </a:rPr>
              <a:t>www.aphis.usda.gov/fadprep</a:t>
            </a:r>
            <a:r>
              <a:rPr lang="en-US" sz="1200" smtClean="0"/>
              <a:t>)</a:t>
            </a:r>
            <a:r>
              <a:rPr lang="en-US" sz="1200" baseline="0" smtClean="0"/>
              <a:t> </a:t>
            </a:r>
            <a:r>
              <a:rPr lang="en-US" smtClean="0"/>
              <a:t>and the National Animal Health Emergency Response Corps (NAHERC) Training Site (</a:t>
            </a:r>
            <a:r>
              <a:rPr lang="en-US" sz="1200" b="0" u="sng" kern="1200" smtClean="0">
                <a:solidFill>
                  <a:schemeClr val="tx1"/>
                </a:solidFill>
                <a:effectLst/>
                <a:latin typeface="+mn-lt"/>
                <a:ea typeface="+mn-ea"/>
                <a:cs typeface="+mn-cs"/>
                <a:hlinkClick r:id="rId4"/>
              </a:rPr>
              <a:t>http://naherc.cfsph.iastate.edu/</a:t>
            </a:r>
            <a:r>
              <a:rPr lang="en-US" sz="1200" b="0" u="sng" kern="1200" smtClean="0">
                <a:solidFill>
                  <a:schemeClr val="tx1"/>
                </a:solidFill>
                <a:effectLst/>
                <a:latin typeface="+mn-lt"/>
                <a:ea typeface="+mn-ea"/>
                <a:cs typeface="+mn-cs"/>
              </a:rPr>
              <a:t>).</a:t>
            </a:r>
            <a:endParaRPr lang="en-US" sz="1200" b="0" kern="120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518542E-3328-415C-A9A0-97B27A710F3D}" type="slidenum">
              <a:rPr lang="en-US" smtClean="0"/>
              <a:t>14</a:t>
            </a:fld>
            <a:endParaRPr lang="en-US"/>
          </a:p>
        </p:txBody>
      </p:sp>
    </p:spTree>
    <p:extLst>
      <p:ext uri="{BB962C8B-B14F-4D97-AF65-F5344CB8AC3E}">
        <p14:creationId xmlns:p14="http://schemas.microsoft.com/office/powerpoint/2010/main" val="36346094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print version of the Guidelines document is an excellent source for more detailed information. This slide acknowledges the Guidelines’ authors and reviewers. It can be accessed at http://www.aphis.usda.gov/fadprep.</a:t>
            </a:r>
          </a:p>
        </p:txBody>
      </p:sp>
      <p:sp>
        <p:nvSpPr>
          <p:cNvPr id="4" name="Slide Number Placeholder 3"/>
          <p:cNvSpPr>
            <a:spLocks noGrp="1"/>
          </p:cNvSpPr>
          <p:nvPr>
            <p:ph type="sldNum" sz="quarter" idx="10"/>
          </p:nvPr>
        </p:nvSpPr>
        <p:spPr/>
        <p:txBody>
          <a:bodyPr/>
          <a:lstStyle/>
          <a:p>
            <a:fld id="{5518542E-3328-415C-A9A0-97B27A710F3D}" type="slidenum">
              <a:rPr lang="en-US" smtClean="0"/>
              <a:t>15</a:t>
            </a:fld>
            <a:endParaRPr lang="en-US"/>
          </a:p>
        </p:txBody>
      </p:sp>
    </p:spTree>
    <p:extLst>
      <p:ext uri="{BB962C8B-B14F-4D97-AF65-F5344CB8AC3E}">
        <p14:creationId xmlns:p14="http://schemas.microsoft.com/office/powerpoint/2010/main" val="36346094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solidFill>
                  <a:prstClr val="black"/>
                </a:solidFill>
              </a:rPr>
              <a:pPr/>
              <a:t>16</a:t>
            </a:fld>
            <a:endParaRPr lang="en-US">
              <a:solidFill>
                <a:prstClr val="black"/>
              </a:solidFill>
            </a:endParaRPr>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12011">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solidFill>
                  <a:prstClr val="black"/>
                </a:solidFill>
              </a:rPr>
              <a:t>MSP, CFSPH - 2010</a:t>
            </a:r>
            <a:endParaRPr lang="en-US">
              <a:solidFill>
                <a:prstClr val="black"/>
              </a:solidFill>
            </a:endParaRPr>
          </a:p>
        </p:txBody>
      </p:sp>
    </p:spTree>
    <p:extLst>
      <p:ext uri="{BB962C8B-B14F-4D97-AF65-F5344CB8AC3E}">
        <p14:creationId xmlns:p14="http://schemas.microsoft.com/office/powerpoint/2010/main" val="32040349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presentation explains the designations of zones, areas and premises that may be established in an FAD response to help contain and eradicate the disease. G</a:t>
            </a:r>
            <a:r>
              <a:rPr lang="en-US" dirty="0" smtClean="0"/>
              <a:t>eographic locations are classified or designated according to specific criteria related to disease or disease-free status. These designations help to associate specific response activities with specific locations. </a:t>
            </a:r>
            <a:r>
              <a:rPr lang="en-US" baseline="0" dirty="0" smtClean="0"/>
              <a:t>Criteria that help to determine the designations will be presented. Considerations related to the establishment of zones and areas, particularly minimum sizes, are discussed. This discussion of QMC will focus on the Control Area. For a full discussion of zones, </a:t>
            </a:r>
            <a:r>
              <a:rPr lang="en-US" baseline="0" dirty="0" smtClean="0">
                <a:solidFill>
                  <a:srgbClr val="FF0000"/>
                </a:solidFill>
              </a:rPr>
              <a:t>areas,</a:t>
            </a:r>
            <a:r>
              <a:rPr lang="en-US" baseline="0" dirty="0" smtClean="0"/>
              <a:t> and premises, see the print version of </a:t>
            </a:r>
            <a:r>
              <a:rPr lang="en-US" i="1" baseline="0" dirty="0" smtClean="0"/>
              <a:t>Foreign Animal Disease Preparedness and Response (FAD </a:t>
            </a:r>
            <a:r>
              <a:rPr lang="en-US" i="1" baseline="0" dirty="0" err="1" smtClean="0"/>
              <a:t>PReP</a:t>
            </a:r>
            <a:r>
              <a:rPr lang="en-US" i="1" baseline="0" dirty="0" smtClean="0"/>
              <a:t>)/National Animal Health Emergency Management System (NAHEMS) Guidelines: Quarantine and Movement Control</a:t>
            </a:r>
            <a:r>
              <a:rPr lang="en-US" baseline="0" dirty="0" smtClean="0"/>
              <a:t>, and the </a:t>
            </a:r>
            <a:r>
              <a:rPr lang="en-US" i="1" baseline="0" dirty="0" smtClean="0"/>
              <a:t>APHIS Foreign Animal Disease Framework: Response Strategies (FAD </a:t>
            </a:r>
            <a:r>
              <a:rPr lang="en-US" i="1" baseline="0" dirty="0" err="1" smtClean="0"/>
              <a:t>PReP</a:t>
            </a:r>
            <a:r>
              <a:rPr lang="en-US" i="1" baseline="0" dirty="0" smtClean="0"/>
              <a:t> Manual 2-0). </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F95D56F6-3111-471E-8DA2-7E44809EF597}" type="slidenum">
              <a:rPr lang="en-US" smtClean="0"/>
              <a:t>2</a:t>
            </a:fld>
            <a:endParaRPr lang="en-US"/>
          </a:p>
        </p:txBody>
      </p:sp>
    </p:spTree>
    <p:extLst>
      <p:ext uri="{BB962C8B-B14F-4D97-AF65-F5344CB8AC3E}">
        <p14:creationId xmlns:p14="http://schemas.microsoft.com/office/powerpoint/2010/main" val="3782737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Immediately after an FAD detection, the location of the infected animal or animals will be quarantined and designated as an Infected Premises. A</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regulatory Control Area will be established surrounding the Infected Premises. The Control Area is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comprised of two zones, an Infected Zone plus a Buffer Zone. In addition to quarantines implemented for any Infected Premises, quarantines </a:t>
            </a:r>
            <a:r>
              <a:rPr lang="en-US" sz="1200" b="1" kern="1200" dirty="0" smtClean="0">
                <a:solidFill>
                  <a:schemeClr val="tx1"/>
                </a:solidFill>
                <a:effectLst/>
                <a:latin typeface="+mn-lt"/>
                <a:ea typeface="+mn-ea"/>
                <a:cs typeface="+mn-cs"/>
              </a:rPr>
              <a:t>may</a:t>
            </a:r>
            <a:r>
              <a:rPr lang="en-US" sz="1200" kern="1200" dirty="0" smtClean="0">
                <a:solidFill>
                  <a:schemeClr val="tx1"/>
                </a:solidFill>
                <a:effectLst/>
                <a:latin typeface="+mn-lt"/>
                <a:ea typeface="+mn-ea"/>
                <a:cs typeface="+mn-cs"/>
              </a:rPr>
              <a:t> also be implemented</a:t>
            </a:r>
            <a:r>
              <a:rPr lang="en-US" sz="1200" kern="1200" baseline="0" dirty="0" smtClean="0">
                <a:solidFill>
                  <a:schemeClr val="tx1"/>
                </a:solidFill>
                <a:effectLst/>
                <a:latin typeface="+mn-lt"/>
                <a:ea typeface="+mn-ea"/>
                <a:cs typeface="+mn-cs"/>
              </a:rPr>
              <a:t> on Contact Premises and Suspect Premises. A Contact Premises is defined as a premises with susceptible animals that may have been exposed to the FAD, either directly or indirectly, including but not limited to exposure to animals, animal products, fomites, or people from Infected Premises. A Suspect Premises is a premises under investigation due to the presence of susceptible animals reported to have clinical signs compatible with the FAD. Other premises in the Control Area that are not considered exposed or infected have designations based on specific criteria, as shown in the next slide.</a:t>
            </a:r>
          </a:p>
          <a:p>
            <a:endParaRPr lang="en-US" sz="1200" kern="1200" baseline="0" dirty="0" smtClean="0">
              <a:solidFill>
                <a:schemeClr val="tx1"/>
              </a:solidFill>
              <a:effectLst/>
              <a:latin typeface="+mn-lt"/>
              <a:ea typeface="+mn-ea"/>
              <a:cs typeface="+mn-cs"/>
            </a:endParaRPr>
          </a:p>
          <a:p>
            <a:endParaRPr lang="en-US"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95D56F6-3111-471E-8DA2-7E44809EF597}" type="slidenum">
              <a:rPr lang="en-US" smtClean="0"/>
              <a:t>3</a:t>
            </a:fld>
            <a:endParaRPr lang="en-US"/>
          </a:p>
        </p:txBody>
      </p:sp>
    </p:spTree>
    <p:extLst>
      <p:ext uri="{BB962C8B-B14F-4D97-AF65-F5344CB8AC3E}">
        <p14:creationId xmlns:p14="http://schemas.microsoft.com/office/powerpoint/2010/main" val="4018107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chart on this</a:t>
            </a:r>
            <a:r>
              <a:rPr lang="en-US" baseline="0" dirty="0" smtClean="0"/>
              <a:t> slide shows a summary of premises designations that would be employed in an FAD response. In addition to Infected Premises, Contact Premises, and Suspect Premises mentioned in the prior slide and related to our discussion of quarantine, this chart defines At-Risk Premises. To paraphrase, an At-Risk Premises has susceptible animals, but none of those susceptible animals have clinical signs compatible with the FAD. </a:t>
            </a:r>
            <a:r>
              <a:rPr lang="en-US" dirty="0" smtClean="0"/>
              <a:t>An At-Risk Premises has objectively demonstrated that it is not an Infected Premises, Contact Premises, or Suspect Premises. An </a:t>
            </a:r>
            <a:r>
              <a:rPr lang="en-US" baseline="0" dirty="0" smtClean="0"/>
              <a:t>At-Risk Premises seeks to move susceptible animals or products within the Control Area by permit. Only At-Risk Premises are eligible to become Monitored Premises. </a:t>
            </a:r>
            <a:r>
              <a:rPr lang="en-US" i="1" baseline="0" dirty="0" smtClean="0"/>
              <a:t>[Summary of Premises Designations. Content provided by: USDA]</a:t>
            </a:r>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F95D56F6-3111-471E-8DA2-7E44809EF597}" type="slidenum">
              <a:rPr lang="en-US" smtClean="0"/>
              <a:t>4</a:t>
            </a:fld>
            <a:endParaRPr lang="en-US"/>
          </a:p>
        </p:txBody>
      </p:sp>
    </p:spTree>
    <p:extLst>
      <p:ext uri="{BB962C8B-B14F-4D97-AF65-F5344CB8AC3E}">
        <p14:creationId xmlns:p14="http://schemas.microsoft.com/office/powerpoint/2010/main" val="4965968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continuation of the chart on the previous slide </a:t>
            </a:r>
            <a:r>
              <a:rPr lang="en-US" baseline="0" dirty="0" smtClean="0"/>
              <a:t>shows a summary of more premises designations that would be employed in an FAD response. This chart defines Monitored Premises, Free Premises, and Vaccinated Premises. </a:t>
            </a:r>
            <a:r>
              <a:rPr lang="en-US" dirty="0" smtClean="0"/>
              <a:t>A Monitored Premises has objectively demonstrated that it is not an Infected Premises, Contact Premises, or Suspect Premises. A Monitored Premises within the Control Area must meet a set of defined criteria in seeking to move susceptible animals or products out of the Control Area by permit. </a:t>
            </a:r>
            <a:r>
              <a:rPr lang="en-US" baseline="0" dirty="0" smtClean="0"/>
              <a:t>These premises also correspond to zone designations, as seen on the right of this slide and further discussed on the next slide. </a:t>
            </a:r>
            <a:r>
              <a:rPr lang="en-US" i="1" baseline="0" dirty="0" smtClean="0"/>
              <a:t>[Summary of Premises Designations. Content provided by: USDA]</a:t>
            </a:r>
          </a:p>
          <a:p>
            <a:endParaRPr lang="en-US" dirty="0"/>
          </a:p>
        </p:txBody>
      </p:sp>
      <p:sp>
        <p:nvSpPr>
          <p:cNvPr id="4" name="Slide Number Placeholder 3"/>
          <p:cNvSpPr>
            <a:spLocks noGrp="1"/>
          </p:cNvSpPr>
          <p:nvPr>
            <p:ph type="sldNum" sz="quarter" idx="10"/>
          </p:nvPr>
        </p:nvSpPr>
        <p:spPr/>
        <p:txBody>
          <a:bodyPr/>
          <a:lstStyle/>
          <a:p>
            <a:fld id="{F95D56F6-3111-471E-8DA2-7E44809EF597}" type="slidenum">
              <a:rPr lang="en-US" smtClean="0"/>
              <a:t>5</a:t>
            </a:fld>
            <a:endParaRPr lang="en-US"/>
          </a:p>
        </p:txBody>
      </p:sp>
    </p:spTree>
    <p:extLst>
      <p:ext uri="{BB962C8B-B14F-4D97-AF65-F5344CB8AC3E}">
        <p14:creationId xmlns:p14="http://schemas.microsoft.com/office/powerpoint/2010/main" val="37730026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chart on this slide</a:t>
            </a:r>
            <a:r>
              <a:rPr lang="en-US" baseline="0" dirty="0" smtClean="0"/>
              <a:t> defines the zones and areas. Please note that Zones make up Areas. The Control Area will be the focus for the QMC activities. As a review, the Infected Zone and the Buffer Zone, together make up the Control Area. Infected Premises, Contact Premises, and Suspect Premises in the Control Area will be quarantined due to movements creating a potential risk of transmitting disease. Within the Control Area, the At-Risk and Monitored Premises, which are locations with no evidence of infection, seek to move susceptible animals or products out of the Control Area by permit. Monitored Premises must meet a set of defined criteria in seeking to move. Although this presentation focuses on the movements associated with the Control Area, also take note of the definitions of the Surveillance Zone, the Free Area, and the Vaccination Zone. The Free Area is made up of the Surveillance Zone and any area outside the Control Area. </a:t>
            </a:r>
            <a:r>
              <a:rPr lang="en-US" i="1" baseline="0" dirty="0" smtClean="0"/>
              <a:t>[Summary of Zone and Area Designations. Content provided by: USDA]</a:t>
            </a:r>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F95D56F6-3111-471E-8DA2-7E44809EF597}" type="slidenum">
              <a:rPr lang="en-US" smtClean="0"/>
              <a:t>6</a:t>
            </a:fld>
            <a:endParaRPr lang="en-US"/>
          </a:p>
        </p:txBody>
      </p:sp>
    </p:spTree>
    <p:extLst>
      <p:ext uri="{BB962C8B-B14F-4D97-AF65-F5344CB8AC3E}">
        <p14:creationId xmlns:p14="http://schemas.microsoft.com/office/powerpoint/2010/main" val="22195372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effectLst/>
                <a:latin typeface="+mn-lt"/>
                <a:ea typeface="Calibri"/>
                <a:cs typeface="Times New Roman"/>
              </a:rPr>
              <a:t>These figures show examples of zones and areas on the left, and examples of the locations and types of premises that have been designated with specific classifications on the right. QMC activities focus on the Control Area, illustrated as the dark</a:t>
            </a:r>
            <a:r>
              <a:rPr lang="en-US" sz="1200" baseline="0" dirty="0" smtClean="0">
                <a:effectLst/>
                <a:latin typeface="+mn-lt"/>
                <a:ea typeface="Calibri"/>
                <a:cs typeface="Times New Roman"/>
              </a:rPr>
              <a:t> pink Infected Zone in the center of the figures, plus the blue encircling Buffer Zone. Related to other on-going FAD response activities, note the location of other designated premises in the Vaccination Zone, the Surveillance Zone, and the Free Area. These figures are examples to illustrate the concepts of designated zones, areas, and premises, and are not to scale. </a:t>
            </a:r>
            <a:r>
              <a:rPr lang="en-US" sz="1200" dirty="0" smtClean="0">
                <a:effectLst/>
                <a:latin typeface="+mn-lt"/>
                <a:ea typeface="Calibri"/>
                <a:cs typeface="Times New Roman"/>
              </a:rPr>
              <a:t>The Vaccination Zone, shown in yellow, can be either a Protection Vaccination Zone or Containment Vaccination Zone. More detail on designations of zones, areas, and premises, and the factors considered in determining their size is explained in the </a:t>
            </a:r>
            <a:r>
              <a:rPr lang="en-US" sz="1200" i="1" dirty="0" smtClean="0">
                <a:effectLst/>
                <a:latin typeface="+mn-lt"/>
                <a:ea typeface="Calibri"/>
                <a:cs typeface="Times New Roman"/>
              </a:rPr>
              <a:t>FAD PReP/NAHEMS Guidelines: Quarantine and Movement Control</a:t>
            </a:r>
            <a:r>
              <a:rPr lang="en-US" sz="1200" dirty="0" smtClean="0">
                <a:effectLst/>
                <a:latin typeface="+mn-lt"/>
                <a:ea typeface="Calibri"/>
                <a:cs typeface="Times New Roman"/>
              </a:rPr>
              <a:t> document, and in the </a:t>
            </a:r>
            <a:r>
              <a:rPr lang="en-US" sz="1200" i="1" dirty="0" smtClean="0">
                <a:effectLst/>
                <a:latin typeface="+mn-lt"/>
                <a:ea typeface="Calibri"/>
                <a:cs typeface="Times New Roman"/>
              </a:rPr>
              <a:t>APHIS</a:t>
            </a:r>
            <a:r>
              <a:rPr lang="en-US" sz="1200" i="1" baseline="0" dirty="0" smtClean="0">
                <a:effectLst/>
                <a:latin typeface="+mn-lt"/>
                <a:ea typeface="Calibri"/>
                <a:cs typeface="Times New Roman"/>
              </a:rPr>
              <a:t> FAD Framework: Response Strategies (Manual 2-0) </a:t>
            </a:r>
            <a:r>
              <a:rPr lang="en-US" sz="1200" i="1" dirty="0" smtClean="0">
                <a:effectLst/>
                <a:latin typeface="+mn-lt"/>
                <a:ea typeface="Calibri"/>
                <a:cs typeface="Times New Roman"/>
              </a:rPr>
              <a:t>[Example Zones, Areas, and Premises. Diagrams provided by: USDA; Graphic illustration by: Dani Ausen, Iowa State University]</a:t>
            </a:r>
          </a:p>
          <a:p>
            <a:endParaRPr lang="en-US" dirty="0"/>
          </a:p>
        </p:txBody>
      </p:sp>
      <p:sp>
        <p:nvSpPr>
          <p:cNvPr id="4" name="Slide Number Placeholder 3"/>
          <p:cNvSpPr>
            <a:spLocks noGrp="1"/>
          </p:cNvSpPr>
          <p:nvPr>
            <p:ph type="sldNum" sz="quarter" idx="10"/>
          </p:nvPr>
        </p:nvSpPr>
        <p:spPr/>
        <p:txBody>
          <a:bodyPr/>
          <a:lstStyle/>
          <a:p>
            <a:fld id="{F95D56F6-3111-471E-8DA2-7E44809EF597}" type="slidenum">
              <a:rPr lang="en-US" smtClean="0"/>
              <a:t>7</a:t>
            </a:fld>
            <a:endParaRPr lang="en-US"/>
          </a:p>
        </p:txBody>
      </p:sp>
    </p:spTree>
    <p:extLst>
      <p:ext uri="{BB962C8B-B14F-4D97-AF65-F5344CB8AC3E}">
        <p14:creationId xmlns:p14="http://schemas.microsoft.com/office/powerpoint/2010/main" val="21264617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size of zones</a:t>
            </a:r>
            <a:r>
              <a:rPr lang="en-US" baseline="0" dirty="0" smtClean="0"/>
              <a:t> and areas</a:t>
            </a:r>
            <a:r>
              <a:rPr lang="en-US" dirty="0" smtClean="0"/>
              <a:t> are established depending upon the FAD agent and circumstances of the outbreak and may be modified or redefined as needed as circumstances change. For example, initially a Control Area may be much larger, such as multiple counties, a State, a Tribal Nation, or multiple States. The boundaries can be modified or redefined when tracing and other epidemiological information becomes available. The size of the</a:t>
            </a:r>
            <a:r>
              <a:rPr lang="en-US" baseline="0" dirty="0" smtClean="0"/>
              <a:t> zones and a</a:t>
            </a:r>
            <a:r>
              <a:rPr lang="en-US" dirty="0" smtClean="0"/>
              <a:t>reas is scalable to the risk, or the uncertainty of the risk, posed by the disease agent and the circumstances of the outbreak. The circumstances for each FAD outbreak will be different,</a:t>
            </a:r>
            <a:r>
              <a:rPr lang="en-US" baseline="0" dirty="0" smtClean="0"/>
              <a:t> but guidance is provided for minimum sizes.</a:t>
            </a: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F95D56F6-3111-471E-8DA2-7E44809EF597}" type="slidenum">
              <a:rPr lang="en-US" smtClean="0"/>
              <a:t>8</a:t>
            </a:fld>
            <a:endParaRPr lang="en-US"/>
          </a:p>
        </p:txBody>
      </p:sp>
    </p:spTree>
    <p:extLst>
      <p:ext uri="{BB962C8B-B14F-4D97-AF65-F5344CB8AC3E}">
        <p14:creationId xmlns:p14="http://schemas.microsoft.com/office/powerpoint/2010/main" val="2484780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chart provides information on minimum zone and area sizes for most FADs. Although</a:t>
            </a:r>
            <a:r>
              <a:rPr lang="en-US" baseline="0" dirty="0" smtClean="0"/>
              <a:t> the minimum size of the Infected Zone places the perimeter at least 3 km (approximately 1.86 miles) beyond perimeters of presumptive or confirmed Infected Premises, the size will depend on the disease agent and the epidemiological circumstances. The minimum size of the Control Area places the perimeter at least 10 km (approximately 6.21 miles) beyond the perimeter of the closest Infected Premises; however, it may be much larger. This table also provides a minimum width for the Surveillance Zone, where surveillance activities will focus on premises determined to be at the highest risk of infection. Zones and areas may be redefined as the outbreak continues and may change shape as more positive cases are detected, or as the disease is eradicated and quarantines are released. The sizes are consistent with international guidance. </a:t>
            </a:r>
            <a:r>
              <a:rPr lang="en-US" i="1" dirty="0" smtClean="0"/>
              <a:t>[Minimum Sizes of Areas and Zones. Content provided by: USDA]</a:t>
            </a:r>
          </a:p>
        </p:txBody>
      </p:sp>
      <p:sp>
        <p:nvSpPr>
          <p:cNvPr id="4" name="Slide Number Placeholder 3"/>
          <p:cNvSpPr>
            <a:spLocks noGrp="1"/>
          </p:cNvSpPr>
          <p:nvPr>
            <p:ph type="sldNum" sz="quarter" idx="10"/>
          </p:nvPr>
        </p:nvSpPr>
        <p:spPr/>
        <p:txBody>
          <a:bodyPr/>
          <a:lstStyle/>
          <a:p>
            <a:fld id="{F95D56F6-3111-471E-8DA2-7E44809EF597}" type="slidenum">
              <a:rPr lang="en-US" smtClean="0"/>
              <a:t>9</a:t>
            </a:fld>
            <a:endParaRPr lang="en-US"/>
          </a:p>
        </p:txBody>
      </p:sp>
    </p:spTree>
    <p:extLst>
      <p:ext uri="{BB962C8B-B14F-4D97-AF65-F5344CB8AC3E}">
        <p14:creationId xmlns:p14="http://schemas.microsoft.com/office/powerpoint/2010/main" val="34022770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r>
              <a:rPr lang="en-US" smtClean="0"/>
              <a:t>USDA APHIS and CFSPH</a:t>
            </a:r>
            <a:endParaRPr lang="en-US"/>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r>
              <a:rPr lang="en-US" smtClean="0"/>
              <a:t>FAD PReP/NAHEMS Guidelines: Quarantine &amp; Movement Control - Zones </a:t>
            </a:r>
            <a:endParaRPr lang="en-US"/>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0D2D7273-9C0D-4845-8627-539564CD150B}" type="slidenum">
              <a:rPr lang="en-US" smtClean="0"/>
              <a:t>‹#›</a:t>
            </a:fld>
            <a:endParaRPr lang="en-US"/>
          </a:p>
        </p:txBody>
      </p:sp>
    </p:spTree>
    <p:extLst>
      <p:ext uri="{BB962C8B-B14F-4D97-AF65-F5344CB8AC3E}">
        <p14:creationId xmlns:p14="http://schemas.microsoft.com/office/powerpoint/2010/main" val="3104756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2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t>FAD PReP/NAHEMS Guidelines: Quarantine &amp; Movement Control - Zones </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t>‹#›</a:t>
            </a:fld>
            <a:endParaRPr lang="en-US"/>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417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3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t>FAD PReP/NAHEMS Guidelines: Quarantine &amp; Movement Control - Zones </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t>‹#›</a:t>
            </a:fld>
            <a:endParaRPr lang="en-US"/>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4172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4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t>FAD PReP/NAHEMS Guidelines: Quarantine &amp; Movement Control - Zones </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t>‹#›</a:t>
            </a:fld>
            <a:endParaRPr lang="en-US"/>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4172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5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t>FAD PReP/NAHEMS Guidelines: Quarantine &amp; Movement Control - Zones </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t>‹#›</a:t>
            </a:fld>
            <a:endParaRPr lang="en-US"/>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4172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Quarantine &amp; Movement Control - Zones </a:t>
            </a:r>
            <a:endParaRPr lang="en-US" dirty="0"/>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t>‹#›</a:t>
            </a:fld>
            <a:endParaRPr lang="en-US"/>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6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t>FAD PReP/NAHEMS Guidelines: Quarantine &amp; Movement Control - Zones </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t>‹#›</a:t>
            </a:fld>
            <a:endParaRPr lang="en-US"/>
          </a:p>
        </p:txBody>
      </p:sp>
    </p:spTree>
    <p:extLst>
      <p:ext uri="{BB962C8B-B14F-4D97-AF65-F5344CB8AC3E}">
        <p14:creationId xmlns:p14="http://schemas.microsoft.com/office/powerpoint/2010/main" val="19824172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2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t>USDA APHIS and CFSPH</a:t>
            </a:r>
            <a:endParaRPr lang="en-US" dirty="0"/>
          </a:p>
        </p:txBody>
      </p:sp>
      <p:sp>
        <p:nvSpPr>
          <p:cNvPr id="10" name="Footer Placeholder 2"/>
          <p:cNvSpPr>
            <a:spLocks noGrp="1"/>
          </p:cNvSpPr>
          <p:nvPr>
            <p:ph type="ftr" sz="quarter" idx="11"/>
          </p:nvPr>
        </p:nvSpPr>
        <p:spPr>
          <a:xfrm>
            <a:off x="457200" y="6356350"/>
            <a:ext cx="4572000" cy="365125"/>
          </a:xfrm>
        </p:spPr>
        <p:txBody>
          <a:bodyPr/>
          <a:lstStyle/>
          <a:p>
            <a:r>
              <a:rPr lang="en-US" smtClean="0"/>
              <a:t>FAD PReP/NAHEMS Guidelines: Quarantine &amp; Movement Control - Zones </a:t>
            </a:r>
            <a:endParaRPr lang="en-US" dirty="0"/>
          </a:p>
        </p:txBody>
      </p:sp>
      <p:sp>
        <p:nvSpPr>
          <p:cNvPr id="11" name="Slide Number Placeholder 3"/>
          <p:cNvSpPr>
            <a:spLocks noGrp="1"/>
          </p:cNvSpPr>
          <p:nvPr>
            <p:ph type="sldNum" sz="quarter" idx="12"/>
          </p:nvPr>
        </p:nvSpPr>
        <p:spPr>
          <a:xfrm>
            <a:off x="3657600" y="6356350"/>
            <a:ext cx="2133600" cy="365125"/>
          </a:xfrm>
        </p:spPr>
        <p:txBody>
          <a:bodyPr/>
          <a:lstStyle/>
          <a:p>
            <a:fld id="{0D2D7273-9C0D-4845-8627-539564CD150B}" type="slidenum">
              <a:rPr lang="en-US" smtClean="0"/>
              <a:t>‹#›</a:t>
            </a:fld>
            <a:endParaRPr lang="en-US"/>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68405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Quarantine &amp; Movement Control - Zones </a:t>
            </a:r>
            <a:endParaRPr lang="en-US"/>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t>‹#›</a:t>
            </a:fld>
            <a:endParaRPr lang="en-US"/>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t>FAD PReP/NAHEMS Guidelines: Quarantine &amp; Movement Control - Zones </a:t>
            </a:r>
            <a:endParaRPr lang="en-US"/>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t>‹#›</a:t>
            </a:fld>
            <a:endParaRPr lang="en-US"/>
          </a:p>
        </p:txBody>
      </p:sp>
    </p:spTree>
    <p:extLst>
      <p:ext uri="{BB962C8B-B14F-4D97-AF65-F5344CB8AC3E}">
        <p14:creationId xmlns:p14="http://schemas.microsoft.com/office/powerpoint/2010/main" val="1982417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USDA APHIS and CFSPH</a:t>
            </a:r>
            <a:endParaRPr lang="en-US"/>
          </a:p>
        </p:txBody>
      </p:sp>
      <p:sp>
        <p:nvSpPr>
          <p:cNvPr id="6" name="Footer Placeholder 5"/>
          <p:cNvSpPr>
            <a:spLocks noGrp="1"/>
          </p:cNvSpPr>
          <p:nvPr>
            <p:ph type="ftr" sz="quarter" idx="11"/>
          </p:nvPr>
        </p:nvSpPr>
        <p:spPr/>
        <p:txBody>
          <a:bodyPr/>
          <a:lstStyle/>
          <a:p>
            <a:r>
              <a:rPr lang="en-US" smtClean="0"/>
              <a:t>FAD PReP/NAHEMS Guidelines: Quarantine &amp; Movement Control - Zones </a:t>
            </a:r>
            <a:endParaRPr lang="en-US"/>
          </a:p>
        </p:txBody>
      </p:sp>
      <p:sp>
        <p:nvSpPr>
          <p:cNvPr id="7" name="Slide Number Placeholder 6"/>
          <p:cNvSpPr>
            <a:spLocks noGrp="1"/>
          </p:cNvSpPr>
          <p:nvPr>
            <p:ph type="sldNum" sz="quarter" idx="12"/>
          </p:nvPr>
        </p:nvSpPr>
        <p:spPr/>
        <p:txBody>
          <a:bodyPr/>
          <a:lstStyle/>
          <a:p>
            <a:fld id="{65DC5E17-CEB4-4F62-8FEF-7189CCE1E0CE}" type="slidenum">
              <a:rPr lang="en-US" smtClean="0"/>
              <a:t>‹#›</a:t>
            </a:fld>
            <a:endParaRPr lang="en-US"/>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r>
              <a:rPr lang="en-US" smtClean="0"/>
              <a:t>USDA APHIS and CFSPH</a:t>
            </a:r>
            <a:endParaRPr lang="en-US"/>
          </a:p>
        </p:txBody>
      </p:sp>
      <p:sp>
        <p:nvSpPr>
          <p:cNvPr id="11" name="Footer Placeholder 5"/>
          <p:cNvSpPr>
            <a:spLocks noGrp="1"/>
          </p:cNvSpPr>
          <p:nvPr>
            <p:ph type="ftr" sz="quarter" idx="11"/>
          </p:nvPr>
        </p:nvSpPr>
        <p:spPr>
          <a:xfrm>
            <a:off x="457200" y="6356350"/>
            <a:ext cx="4572000" cy="365125"/>
          </a:xfrm>
        </p:spPr>
        <p:txBody>
          <a:bodyPr/>
          <a:lstStyle/>
          <a:p>
            <a:r>
              <a:rPr lang="en-US" smtClean="0"/>
              <a:t>FAD PReP/NAHEMS Guidelines: Quarantine &amp; Movement Control - Zones </a:t>
            </a:r>
            <a:endParaRPr lang="en-US"/>
          </a:p>
        </p:txBody>
      </p:sp>
      <p:sp>
        <p:nvSpPr>
          <p:cNvPr id="12" name="Slide Number Placeholder 6"/>
          <p:cNvSpPr>
            <a:spLocks noGrp="1"/>
          </p:cNvSpPr>
          <p:nvPr>
            <p:ph type="sldNum" sz="quarter" idx="12"/>
          </p:nvPr>
        </p:nvSpPr>
        <p:spPr>
          <a:xfrm>
            <a:off x="3657600" y="6356350"/>
            <a:ext cx="2133600" cy="365125"/>
          </a:xfrm>
        </p:spPr>
        <p:txBody>
          <a:bodyPr/>
          <a:lstStyle/>
          <a:p>
            <a:fld id="{65DC5E17-CEB4-4F62-8FEF-7189CCE1E0CE}" type="slidenum">
              <a:rPr lang="en-US" smtClean="0"/>
              <a:t>‹#›</a:t>
            </a:fld>
            <a:endParaRPr lang="en-US"/>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USDA APHIS and CFSPH</a:t>
            </a:r>
            <a:endParaRPr lang="en-US" dirty="0"/>
          </a:p>
        </p:txBody>
      </p:sp>
      <p:sp>
        <p:nvSpPr>
          <p:cNvPr id="4" name="Footer Placeholder 3"/>
          <p:cNvSpPr>
            <a:spLocks noGrp="1"/>
          </p:cNvSpPr>
          <p:nvPr>
            <p:ph type="ftr" sz="quarter" idx="11"/>
          </p:nvPr>
        </p:nvSpPr>
        <p:spPr/>
        <p:txBody>
          <a:bodyPr/>
          <a:lstStyle/>
          <a:p>
            <a:r>
              <a:rPr lang="en-US" smtClean="0"/>
              <a:t>FAD PReP/NAHEMS Guidelines: Quarantine &amp; Movement Control - Zones </a:t>
            </a:r>
            <a:endParaRPr lang="en-US"/>
          </a:p>
        </p:txBody>
      </p:sp>
      <p:sp>
        <p:nvSpPr>
          <p:cNvPr id="5" name="Slide Number Placeholder 4"/>
          <p:cNvSpPr>
            <a:spLocks noGrp="1"/>
          </p:cNvSpPr>
          <p:nvPr>
            <p:ph type="sldNum" sz="quarter" idx="12"/>
          </p:nvPr>
        </p:nvSpPr>
        <p:spPr/>
        <p:txBody>
          <a:bodyPr/>
          <a:lstStyle/>
          <a:p>
            <a:fld id="{0D2D7273-9C0D-4845-8627-539564CD150B}" type="slidenum">
              <a:rPr lang="en-US" smtClean="0"/>
              <a:t>‹#›</a:t>
            </a:fld>
            <a:endParaRPr lang="en-US"/>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USDA APHIS and CFSPH</a:t>
            </a:r>
            <a:endParaRPr lang="en-US"/>
          </a:p>
        </p:txBody>
      </p:sp>
      <p:sp>
        <p:nvSpPr>
          <p:cNvPr id="3" name="Footer Placeholder 2"/>
          <p:cNvSpPr>
            <a:spLocks noGrp="1"/>
          </p:cNvSpPr>
          <p:nvPr>
            <p:ph type="ftr" sz="quarter" idx="11"/>
          </p:nvPr>
        </p:nvSpPr>
        <p:spPr/>
        <p:txBody>
          <a:bodyPr/>
          <a:lstStyle/>
          <a:p>
            <a:r>
              <a:rPr lang="en-US" smtClean="0"/>
              <a:t>FAD PReP/NAHEMS Guidelines: Quarantine &amp; Movement Control - Zones </a:t>
            </a:r>
            <a:endParaRPr lang="en-US"/>
          </a:p>
        </p:txBody>
      </p:sp>
      <p:sp>
        <p:nvSpPr>
          <p:cNvPr id="4" name="Slide Number Placeholder 3"/>
          <p:cNvSpPr>
            <a:spLocks noGrp="1"/>
          </p:cNvSpPr>
          <p:nvPr>
            <p:ph type="sldNum" sz="quarter" idx="12"/>
          </p:nvPr>
        </p:nvSpPr>
        <p:spPr/>
        <p:txBody>
          <a:bodyPr/>
          <a:lstStyle/>
          <a:p>
            <a:fld id="{65DC5E17-CEB4-4F62-8FEF-7189CCE1E0CE}" type="slidenum">
              <a:rPr lang="en-US" smtClean="0"/>
              <a:t>‹#›</a:t>
            </a:fld>
            <a:endParaRPr lang="en-US"/>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dirty="0"/>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Quarantine &amp; Movement Control - Zones </a:t>
            </a:r>
            <a:endParaRPr lang="en-US"/>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t>‹#›</a:t>
            </a:fld>
            <a:endParaRPr lang="en-US"/>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r>
              <a:rPr lang="en-US" smtClean="0"/>
              <a:t>USDA APHIS and CFSPH</a:t>
            </a:r>
            <a:endParaRPr lang="en-US" dirty="0"/>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r>
              <a:rPr lang="en-US" smtClean="0"/>
              <a:t>FAD PReP/NAHEMS Guidelines: Quarantine &amp; Movement Control - Zones </a:t>
            </a:r>
            <a:endParaRPr lang="en-US" dirty="0"/>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0D2D7273-9C0D-4845-8627-539564CD150B}" type="slidenum">
              <a:rPr lang="en-US" smtClean="0"/>
              <a:t>‹#›</a:t>
            </a:fld>
            <a:endParaRPr lang="en-US"/>
          </a:p>
        </p:txBody>
      </p:sp>
      <p:pic>
        <p:nvPicPr>
          <p:cNvPr id="10"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417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USDA APHIS and CFSPH</a:t>
            </a:r>
            <a:endParaRPr lang="en-US" dirty="0"/>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r>
              <a:rPr lang="en-US" smtClean="0"/>
              <a:t>FAD PReP/NAHEMS Guidelines: Quarantine &amp; Movement Control - Zones </a:t>
            </a:r>
            <a:endParaRPr lang="en-US" dirty="0"/>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0D2D7273-9C0D-4845-8627-539564CD150B}" type="slidenum">
              <a:rPr lang="en-US" smtClean="0"/>
              <a:t>‹#›</a:t>
            </a:fld>
            <a:endParaRPr lang="en-US"/>
          </a:p>
        </p:txBody>
      </p:sp>
      <p:pic>
        <p:nvPicPr>
          <p:cNvPr id="8" name="Picture 7"/>
          <p:cNvPicPr>
            <a:picLocks noChangeAspect="1"/>
          </p:cNvPicPr>
          <p:nvPr/>
        </p:nvPicPr>
        <p:blipFill>
          <a:blip r:embed="rId18"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94" r:id="rId13"/>
    <p:sldLayoutId id="2147483695" r:id="rId14"/>
    <p:sldLayoutId id="2147483696" r:id="rId15"/>
    <p:sldLayoutId id="2147483697" r:id="rId16"/>
  </p:sldLayoutIdLst>
  <p:hf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3.xml"/><Relationship Id="rId6" Type="http://schemas.openxmlformats.org/officeDocument/2006/relationships/image" Target="../media/image7.jpeg"/><Relationship Id="rId5" Type="http://schemas.openxmlformats.org/officeDocument/2006/relationships/hyperlink" Target="http://naherc.cfsph.iastate.edu/" TargetMode="External"/><Relationship Id="rId4" Type="http://schemas.openxmlformats.org/officeDocument/2006/relationships/hyperlink" Target="http://www.aphis.usda.gov/fadprep"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Quarantine and</a:t>
            </a:r>
            <a:br>
              <a:rPr lang="en-US" dirty="0" smtClean="0"/>
            </a:br>
            <a:r>
              <a:rPr lang="en-US" dirty="0" smtClean="0"/>
              <a:t>Movement Control</a:t>
            </a:r>
            <a:endParaRPr lang="en-US" dirty="0"/>
          </a:p>
        </p:txBody>
      </p:sp>
      <p:sp>
        <p:nvSpPr>
          <p:cNvPr id="3" name="Subtitle 2"/>
          <p:cNvSpPr>
            <a:spLocks noGrp="1"/>
          </p:cNvSpPr>
          <p:nvPr>
            <p:ph type="subTitle" idx="1"/>
          </p:nvPr>
        </p:nvSpPr>
        <p:spPr>
          <a:xfrm>
            <a:off x="2438400" y="4419600"/>
            <a:ext cx="6019800" cy="1219200"/>
          </a:xfrm>
        </p:spPr>
        <p:txBody>
          <a:bodyPr/>
          <a:lstStyle/>
          <a:p>
            <a:r>
              <a:rPr lang="en-US" dirty="0" smtClean="0"/>
              <a:t>Zones, Areas, and Premises</a:t>
            </a:r>
            <a:endParaRPr lang="en-US" dirty="0"/>
          </a:p>
        </p:txBody>
      </p:sp>
      <p:sp>
        <p:nvSpPr>
          <p:cNvPr id="4" name="Rectangle 3"/>
          <p:cNvSpPr/>
          <p:nvPr/>
        </p:nvSpPr>
        <p:spPr>
          <a:xfrm>
            <a:off x="2590800" y="5486400"/>
            <a:ext cx="4876800" cy="646331"/>
          </a:xfrm>
          <a:prstGeom prst="rect">
            <a:avLst/>
          </a:prstGeom>
        </p:spPr>
        <p:txBody>
          <a:bodyPr wrap="square">
            <a:spAutoFit/>
          </a:bodyPr>
          <a:lstStyle/>
          <a:p>
            <a:r>
              <a:rPr lang="en-US" i="1" dirty="0" smtClean="0"/>
              <a:t>Adapted from the FAD PReP/NAHEMS Guidelines: Quarantine and Movement Control (2016)</a:t>
            </a:r>
            <a:endParaRPr lang="en-US" i="1" dirty="0"/>
          </a:p>
        </p:txBody>
      </p:sp>
    </p:spTree>
    <p:custDataLst>
      <p:tags r:id="rId1"/>
    </p:custDataLst>
    <p:extLst>
      <p:ext uri="{BB962C8B-B14F-4D97-AF65-F5344CB8AC3E}">
        <p14:creationId xmlns:p14="http://schemas.microsoft.com/office/powerpoint/2010/main" val="12761758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2800" dirty="0" smtClean="0"/>
              <a:t>Zone, Area Sizes for Mosquito, </a:t>
            </a:r>
            <a:br>
              <a:rPr lang="en-US" sz="2800" dirty="0" smtClean="0"/>
            </a:br>
            <a:r>
              <a:rPr lang="en-US" sz="2800" dirty="0" err="1" smtClean="0"/>
              <a:t>Culicoides</a:t>
            </a:r>
            <a:r>
              <a:rPr lang="en-US" sz="2800" dirty="0" smtClean="0"/>
              <a:t>-Borne Diseases</a:t>
            </a:r>
            <a:endParaRPr lang="en-US" sz="2800" dirty="0"/>
          </a:p>
        </p:txBody>
      </p:sp>
      <p:graphicFrame>
        <p:nvGraphicFramePr>
          <p:cNvPr id="4" name="Table 3"/>
          <p:cNvGraphicFramePr>
            <a:graphicFrameLocks noGrp="1"/>
          </p:cNvGraphicFramePr>
          <p:nvPr>
            <p:extLst>
              <p:ext uri="{D42A27DB-BD31-4B8C-83A1-F6EECF244321}">
                <p14:modId xmlns:p14="http://schemas.microsoft.com/office/powerpoint/2010/main" val="4044874765"/>
              </p:ext>
            </p:extLst>
          </p:nvPr>
        </p:nvGraphicFramePr>
        <p:xfrm>
          <a:off x="457201" y="1368212"/>
          <a:ext cx="8229600" cy="4794036"/>
        </p:xfrm>
        <a:graphic>
          <a:graphicData uri="http://schemas.openxmlformats.org/drawingml/2006/table">
            <a:tbl>
              <a:tblPr firstRow="1" firstCol="1" bandRow="1"/>
              <a:tblGrid>
                <a:gridCol w="2057399"/>
                <a:gridCol w="6172201"/>
              </a:tblGrid>
              <a:tr h="460588">
                <a:tc>
                  <a:txBody>
                    <a:bodyPr/>
                    <a:lstStyle/>
                    <a:p>
                      <a:pPr marL="0" marR="0" algn="ctr">
                        <a:lnSpc>
                          <a:spcPct val="118000"/>
                        </a:lnSpc>
                        <a:spcBef>
                          <a:spcPts val="0"/>
                        </a:spcBef>
                        <a:spcAft>
                          <a:spcPts val="0"/>
                        </a:spcAft>
                      </a:pPr>
                      <a:r>
                        <a:rPr lang="en-US" sz="1600" b="1" kern="1200" dirty="0">
                          <a:solidFill>
                            <a:srgbClr val="FFFFFF"/>
                          </a:solidFill>
                          <a:effectLst/>
                          <a:latin typeface="Calibri"/>
                          <a:ea typeface="Calibri"/>
                          <a:cs typeface="Times New Roman"/>
                        </a:rPr>
                        <a:t>Zone or Area</a:t>
                      </a:r>
                      <a:endParaRPr lang="en-US" sz="2800" dirty="0">
                        <a:effectLst/>
                        <a:latin typeface="Calibri"/>
                        <a:ea typeface="Calibri"/>
                        <a:cs typeface="Times New Roman"/>
                      </a:endParaRPr>
                    </a:p>
                  </a:txBody>
                  <a:tcPr anchor="ct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8000"/>
                    </a:solidFill>
                  </a:tcPr>
                </a:tc>
                <a:tc>
                  <a:txBody>
                    <a:bodyPr/>
                    <a:lstStyle/>
                    <a:p>
                      <a:pPr marL="0" marR="0" algn="ctr">
                        <a:lnSpc>
                          <a:spcPct val="118000"/>
                        </a:lnSpc>
                        <a:spcBef>
                          <a:spcPts val="0"/>
                        </a:spcBef>
                        <a:spcAft>
                          <a:spcPts val="0"/>
                        </a:spcAft>
                      </a:pPr>
                      <a:r>
                        <a:rPr lang="en-US" sz="1600" b="1" kern="1200">
                          <a:solidFill>
                            <a:srgbClr val="FFFFFF"/>
                          </a:solidFill>
                          <a:effectLst/>
                          <a:latin typeface="Calibri"/>
                          <a:ea typeface="Calibri"/>
                          <a:cs typeface="Times New Roman"/>
                        </a:rPr>
                        <a:t>Minimum Size and Details</a:t>
                      </a:r>
                      <a:endParaRPr lang="en-US" sz="2800">
                        <a:effectLst/>
                        <a:latin typeface="Calibri"/>
                        <a:ea typeface="Calibri"/>
                        <a:cs typeface="Times New Roman"/>
                      </a:endParaRPr>
                    </a:p>
                  </a:txBody>
                  <a:tcPr anchor="ct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8000"/>
                    </a:solidFill>
                  </a:tcPr>
                </a:tc>
              </a:tr>
              <a:tr h="1078652">
                <a:tc>
                  <a:txBody>
                    <a:bodyPr/>
                    <a:lstStyle/>
                    <a:p>
                      <a:pPr marL="0" marR="0" algn="l">
                        <a:lnSpc>
                          <a:spcPct val="118000"/>
                        </a:lnSpc>
                        <a:spcBef>
                          <a:spcPts val="0"/>
                        </a:spcBef>
                        <a:spcAft>
                          <a:spcPts val="0"/>
                        </a:spcAft>
                      </a:pPr>
                      <a:r>
                        <a:rPr lang="en-US" sz="1600" kern="1200" dirty="0">
                          <a:solidFill>
                            <a:srgbClr val="000000"/>
                          </a:solidFill>
                          <a:effectLst/>
                          <a:latin typeface="Calibri"/>
                          <a:ea typeface="Calibri"/>
                          <a:cs typeface="Times New Roman"/>
                        </a:rPr>
                        <a:t>Infected Zone (IZ)</a:t>
                      </a:r>
                      <a:endParaRPr lang="en-US" sz="2800" dirty="0">
                        <a:effectLst/>
                        <a:latin typeface="Calibri"/>
                        <a:ea typeface="Calibri"/>
                        <a:cs typeface="Times New Roman"/>
                      </a:endParaRPr>
                    </a:p>
                  </a:txBody>
                  <a:tcP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indent="0" algn="l">
                        <a:lnSpc>
                          <a:spcPts val="2160"/>
                        </a:lnSpc>
                        <a:spcBef>
                          <a:spcPts val="200"/>
                        </a:spcBef>
                        <a:spcAft>
                          <a:spcPts val="200"/>
                        </a:spcAft>
                        <a:tabLst>
                          <a:tab pos="137160" algn="l"/>
                          <a:tab pos="228600" algn="l"/>
                          <a:tab pos="137160" algn="l"/>
                          <a:tab pos="804545" algn="l"/>
                        </a:tabLst>
                      </a:pPr>
                      <a:r>
                        <a:rPr lang="en-US" sz="1600" dirty="0">
                          <a:effectLst/>
                          <a:latin typeface="Calibri"/>
                          <a:ea typeface="Times New Roman"/>
                          <a:cs typeface="Arial"/>
                        </a:rPr>
                        <a:t>Perimeter should be at least 10 km (~6.2 miles) beyond perimeters of presumptive or confirmed Infected Premises. Will depend on disease agent and epidemiological circumstances. This zone may be redefined as the outbreak continues.</a:t>
                      </a:r>
                      <a:endParaRPr lang="en-US" sz="1800" dirty="0">
                        <a:effectLst/>
                        <a:latin typeface="Arial"/>
                        <a:ea typeface="Times New Roman"/>
                        <a:cs typeface="Times New Roman"/>
                      </a:endParaRPr>
                    </a:p>
                  </a:txBody>
                  <a:tcP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1078652">
                <a:tc>
                  <a:txBody>
                    <a:bodyPr/>
                    <a:lstStyle/>
                    <a:p>
                      <a:pPr marL="0" marR="0" algn="l">
                        <a:lnSpc>
                          <a:spcPct val="118000"/>
                        </a:lnSpc>
                        <a:spcBef>
                          <a:spcPts val="0"/>
                        </a:spcBef>
                        <a:spcAft>
                          <a:spcPts val="0"/>
                        </a:spcAft>
                      </a:pPr>
                      <a:r>
                        <a:rPr lang="en-US" sz="1600" kern="1200">
                          <a:solidFill>
                            <a:srgbClr val="000000"/>
                          </a:solidFill>
                          <a:effectLst/>
                          <a:latin typeface="Calibri"/>
                          <a:ea typeface="Calibri"/>
                          <a:cs typeface="Times New Roman"/>
                        </a:rPr>
                        <a:t>Buffer Zone (BZ)</a:t>
                      </a:r>
                      <a:endParaRPr lang="en-US" sz="2800">
                        <a:effectLst/>
                        <a:latin typeface="Calibri"/>
                        <a:ea typeface="Calibri"/>
                        <a:cs typeface="Times New Roman"/>
                      </a:endParaRPr>
                    </a:p>
                  </a:txBody>
                  <a:tcP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indent="0" algn="l">
                        <a:lnSpc>
                          <a:spcPts val="2160"/>
                        </a:lnSpc>
                        <a:spcBef>
                          <a:spcPts val="200"/>
                        </a:spcBef>
                        <a:spcAft>
                          <a:spcPts val="200"/>
                        </a:spcAft>
                        <a:tabLst>
                          <a:tab pos="137160" algn="l"/>
                          <a:tab pos="228600" algn="l"/>
                          <a:tab pos="137160" algn="l"/>
                          <a:tab pos="804545" algn="l"/>
                        </a:tabLst>
                      </a:pPr>
                      <a:r>
                        <a:rPr lang="en-US" sz="1600" dirty="0">
                          <a:effectLst/>
                          <a:latin typeface="Calibri"/>
                          <a:ea typeface="Times New Roman"/>
                          <a:cs typeface="Arial"/>
                        </a:rPr>
                        <a:t>Perimeter should be at least 20 km (~12.4 miles) beyond the perimeter of the Infected Zone. Width is generally not less than the minimum radius of the associated Infected Zone, but may be much larger. This zone may be redefined as the outbreak continues.</a:t>
                      </a:r>
                      <a:endParaRPr lang="en-US" sz="1800" dirty="0">
                        <a:effectLst/>
                        <a:latin typeface="Arial"/>
                        <a:ea typeface="Times New Roman"/>
                        <a:cs typeface="Times New Roman"/>
                      </a:endParaRPr>
                    </a:p>
                  </a:txBody>
                  <a:tcP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1160259">
                <a:tc>
                  <a:txBody>
                    <a:bodyPr/>
                    <a:lstStyle/>
                    <a:p>
                      <a:pPr marL="0" marR="0" algn="l">
                        <a:lnSpc>
                          <a:spcPct val="118000"/>
                        </a:lnSpc>
                        <a:spcBef>
                          <a:spcPts val="0"/>
                        </a:spcBef>
                        <a:spcAft>
                          <a:spcPts val="0"/>
                        </a:spcAft>
                      </a:pPr>
                      <a:r>
                        <a:rPr lang="en-US" sz="1600" kern="1200">
                          <a:solidFill>
                            <a:srgbClr val="000000"/>
                          </a:solidFill>
                          <a:effectLst/>
                          <a:latin typeface="Calibri"/>
                          <a:ea typeface="Calibri"/>
                          <a:cs typeface="Times New Roman"/>
                        </a:rPr>
                        <a:t>Control Area (CA)</a:t>
                      </a:r>
                      <a:endParaRPr lang="en-US" sz="2800">
                        <a:effectLst/>
                        <a:latin typeface="Calibri"/>
                        <a:ea typeface="Calibri"/>
                        <a:cs typeface="Times New Roman"/>
                      </a:endParaRPr>
                    </a:p>
                  </a:txBody>
                  <a:tcP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indent="0" algn="l">
                        <a:lnSpc>
                          <a:spcPts val="2160"/>
                        </a:lnSpc>
                        <a:spcBef>
                          <a:spcPts val="200"/>
                        </a:spcBef>
                        <a:spcAft>
                          <a:spcPts val="200"/>
                        </a:spcAft>
                        <a:tabLst>
                          <a:tab pos="137160" algn="l"/>
                          <a:tab pos="228600" algn="l"/>
                          <a:tab pos="137160" algn="l"/>
                          <a:tab pos="804545" algn="l"/>
                        </a:tabLst>
                      </a:pPr>
                      <a:r>
                        <a:rPr lang="en-US" sz="1600" dirty="0">
                          <a:effectLst/>
                          <a:latin typeface="Calibri"/>
                          <a:ea typeface="Times New Roman"/>
                          <a:cs typeface="Arial"/>
                        </a:rPr>
                        <a:t>Perimeter should be at least 30 km (~18.6 miles) beyond the perimeter of the closest Infected Premises. Please see Table 5 for factors to consider in determining the size of a Control Area. This area may be redefined as the outbreak continues.</a:t>
                      </a:r>
                      <a:endParaRPr lang="en-US" sz="1800" dirty="0">
                        <a:effectLst/>
                        <a:latin typeface="Arial"/>
                        <a:ea typeface="Times New Roman"/>
                        <a:cs typeface="Times New Roman"/>
                      </a:endParaRPr>
                    </a:p>
                  </a:txBody>
                  <a:tcP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706328">
                <a:tc>
                  <a:txBody>
                    <a:bodyPr/>
                    <a:lstStyle/>
                    <a:p>
                      <a:pPr marL="0" marR="0" algn="l">
                        <a:lnSpc>
                          <a:spcPct val="118000"/>
                        </a:lnSpc>
                        <a:spcBef>
                          <a:spcPts val="0"/>
                        </a:spcBef>
                        <a:spcAft>
                          <a:spcPts val="0"/>
                        </a:spcAft>
                      </a:pPr>
                      <a:r>
                        <a:rPr lang="en-US" sz="1600" kern="1200">
                          <a:solidFill>
                            <a:srgbClr val="000000"/>
                          </a:solidFill>
                          <a:effectLst/>
                          <a:latin typeface="Calibri"/>
                          <a:ea typeface="Calibri"/>
                          <a:cs typeface="Times New Roman"/>
                        </a:rPr>
                        <a:t>Surveillance Zone (SZ)</a:t>
                      </a:r>
                      <a:endParaRPr lang="en-US" sz="2800">
                        <a:effectLst/>
                        <a:latin typeface="Calibri"/>
                        <a:ea typeface="Calibri"/>
                        <a:cs typeface="Times New Roman"/>
                      </a:endParaRPr>
                    </a:p>
                  </a:txBody>
                  <a:tcP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9EDF4"/>
                    </a:solidFill>
                  </a:tcPr>
                </a:tc>
                <a:tc>
                  <a:txBody>
                    <a:bodyPr/>
                    <a:lstStyle/>
                    <a:p>
                      <a:pPr marL="0" marR="0" indent="0" algn="l">
                        <a:lnSpc>
                          <a:spcPts val="2160"/>
                        </a:lnSpc>
                        <a:spcBef>
                          <a:spcPts val="200"/>
                        </a:spcBef>
                        <a:spcAft>
                          <a:spcPts val="200"/>
                        </a:spcAft>
                        <a:tabLst>
                          <a:tab pos="137160" algn="l"/>
                          <a:tab pos="228600" algn="l"/>
                          <a:tab pos="137160" algn="l"/>
                          <a:tab pos="804545" algn="l"/>
                        </a:tabLst>
                      </a:pPr>
                      <a:r>
                        <a:rPr lang="en-US" sz="1600" dirty="0">
                          <a:effectLst/>
                          <a:latin typeface="Calibri"/>
                          <a:ea typeface="Times New Roman"/>
                          <a:cs typeface="Arial"/>
                        </a:rPr>
                        <a:t>Width should be at least 20 km (~12.4 miles) but may be larger depending on the known geographic range of vector.</a:t>
                      </a:r>
                      <a:endParaRPr lang="en-US" sz="1800" dirty="0">
                        <a:effectLst/>
                        <a:latin typeface="Arial"/>
                        <a:ea typeface="Times New Roman"/>
                        <a:cs typeface="Times New Roman"/>
                      </a:endParaRPr>
                    </a:p>
                  </a:txBody>
                  <a:tcP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9EDF4"/>
                    </a:solidFill>
                  </a:tcPr>
                </a:tc>
              </a:tr>
            </a:tbl>
          </a:graphicData>
        </a:graphic>
      </p:graphicFrame>
      <p:sp>
        <p:nvSpPr>
          <p:cNvPr id="6" name="Slide Number Placeholder 5"/>
          <p:cNvSpPr>
            <a:spLocks noGrp="1"/>
          </p:cNvSpPr>
          <p:nvPr>
            <p:ph type="sldNum" sz="quarter" idx="4"/>
          </p:nvPr>
        </p:nvSpPr>
        <p:spPr/>
        <p:txBody>
          <a:bodyPr/>
          <a:lstStyle/>
          <a:p>
            <a:fld id="{0D2D7273-9C0D-4845-8627-539564CD150B}" type="slidenum">
              <a:rPr lang="en-US" smtClean="0"/>
              <a:t>10</a:t>
            </a:fld>
            <a:endParaRPr lang="en-US"/>
          </a:p>
        </p:txBody>
      </p:sp>
      <p:sp>
        <p:nvSpPr>
          <p:cNvPr id="7" name="Date Placeholder 1"/>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8" name="Footer Placeholder 3"/>
          <p:cNvSpPr>
            <a:spLocks noGrp="1"/>
          </p:cNvSpPr>
          <p:nvPr>
            <p:ph type="ftr" sz="quarter" idx="3"/>
          </p:nvPr>
        </p:nvSpPr>
        <p:spPr>
          <a:xfrm>
            <a:off x="228600" y="6356350"/>
            <a:ext cx="4572000" cy="365125"/>
          </a:xfrm>
        </p:spPr>
        <p:txBody>
          <a:bodyPr/>
          <a:lstStyle/>
          <a:p>
            <a:pPr algn="l"/>
            <a:r>
              <a:rPr lang="en-US" dirty="0" smtClean="0"/>
              <a:t>FAD </a:t>
            </a:r>
            <a:r>
              <a:rPr lang="en-US" dirty="0" err="1" smtClean="0"/>
              <a:t>PReP</a:t>
            </a:r>
            <a:r>
              <a:rPr lang="en-US" dirty="0" smtClean="0"/>
              <a:t>/NAHEMS Guidelines: Quarantine &amp; Movement Control - Zones </a:t>
            </a:r>
            <a:endParaRPr lang="en-US" dirty="0"/>
          </a:p>
        </p:txBody>
      </p:sp>
    </p:spTree>
    <p:extLst>
      <p:ext uri="{BB962C8B-B14F-4D97-AF65-F5344CB8AC3E}">
        <p14:creationId xmlns:p14="http://schemas.microsoft.com/office/powerpoint/2010/main" val="12643771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Considerations in Establishing a </a:t>
            </a:r>
            <a:br>
              <a:rPr lang="en-US" dirty="0" smtClean="0"/>
            </a:br>
            <a:r>
              <a:rPr lang="en-US" dirty="0" smtClean="0"/>
              <a:t>Control Area</a:t>
            </a:r>
            <a:endParaRPr lang="en-US" dirty="0"/>
          </a:p>
        </p:txBody>
      </p:sp>
      <p:sp>
        <p:nvSpPr>
          <p:cNvPr id="5" name="Slide Number Placeholder 4"/>
          <p:cNvSpPr>
            <a:spLocks noGrp="1"/>
          </p:cNvSpPr>
          <p:nvPr>
            <p:ph type="sldNum" sz="quarter" idx="12"/>
          </p:nvPr>
        </p:nvSpPr>
        <p:spPr/>
        <p:txBody>
          <a:bodyPr/>
          <a:lstStyle/>
          <a:p>
            <a:fld id="{0D2D7273-9C0D-4845-8627-539564CD150B}" type="slidenum">
              <a:rPr lang="en-US" smtClean="0"/>
              <a:t>11</a:t>
            </a:fld>
            <a:endParaRPr lang="en-US"/>
          </a:p>
        </p:txBody>
      </p:sp>
      <p:sp>
        <p:nvSpPr>
          <p:cNvPr id="4" name="Date Placeholder 2"/>
          <p:cNvSpPr>
            <a:spLocks noGrp="1"/>
          </p:cNvSpPr>
          <p:nvPr>
            <p:ph type="dt" sz="half" idx="10"/>
          </p:nvPr>
        </p:nvSpPr>
        <p:spPr>
          <a:xfrm>
            <a:off x="6553200" y="6356350"/>
            <a:ext cx="2133600" cy="365125"/>
          </a:xfrm>
        </p:spPr>
        <p:txBody>
          <a:bodyPr/>
          <a:lstStyle/>
          <a:p>
            <a:pPr algn="r"/>
            <a:r>
              <a:rPr lang="en-US" dirty="0" smtClean="0"/>
              <a:t>USDA APHIS and CFSPH</a:t>
            </a:r>
            <a:endParaRPr lang="en-US" dirty="0"/>
          </a:p>
        </p:txBody>
      </p:sp>
      <p:sp>
        <p:nvSpPr>
          <p:cNvPr id="6" name="Footer Placeholder 5"/>
          <p:cNvSpPr>
            <a:spLocks noGrp="1"/>
          </p:cNvSpPr>
          <p:nvPr>
            <p:ph type="ftr" sz="quarter" idx="11"/>
          </p:nvPr>
        </p:nvSpPr>
        <p:spPr>
          <a:xfrm>
            <a:off x="228600" y="6356350"/>
            <a:ext cx="4572000" cy="365125"/>
          </a:xfrm>
        </p:spPr>
        <p:txBody>
          <a:bodyPr/>
          <a:lstStyle/>
          <a:p>
            <a:pPr algn="l"/>
            <a:r>
              <a:rPr lang="en-US" dirty="0" smtClean="0"/>
              <a:t>FAD </a:t>
            </a:r>
            <a:r>
              <a:rPr lang="en-US" dirty="0" err="1" smtClean="0"/>
              <a:t>PReP</a:t>
            </a:r>
            <a:r>
              <a:rPr lang="en-US" dirty="0" smtClean="0"/>
              <a:t>/NAHEMS Guidelines: Quarantine &amp; Movement Control - Zones </a:t>
            </a:r>
            <a:endParaRPr lang="en-US" dirty="0"/>
          </a:p>
        </p:txBody>
      </p:sp>
    </p:spTree>
    <p:extLst>
      <p:ext uri="{BB962C8B-B14F-4D97-AF65-F5344CB8AC3E}">
        <p14:creationId xmlns:p14="http://schemas.microsoft.com/office/powerpoint/2010/main" val="4361603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Establishing a Control Area</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856121980"/>
              </p:ext>
            </p:extLst>
          </p:nvPr>
        </p:nvGraphicFramePr>
        <p:xfrm>
          <a:off x="228600" y="1371600"/>
          <a:ext cx="8686799" cy="4740403"/>
        </p:xfrm>
        <a:graphic>
          <a:graphicData uri="http://schemas.openxmlformats.org/drawingml/2006/table">
            <a:tbl>
              <a:tblPr firstRow="1" firstCol="1" bandRow="1"/>
              <a:tblGrid>
                <a:gridCol w="1573369"/>
                <a:gridCol w="2635090"/>
                <a:gridCol w="4478340"/>
              </a:tblGrid>
              <a:tr h="236973">
                <a:tc>
                  <a:txBody>
                    <a:bodyPr/>
                    <a:lstStyle/>
                    <a:p>
                      <a:pPr marL="0" marR="0" algn="ctr">
                        <a:lnSpc>
                          <a:spcPct val="118000"/>
                        </a:lnSpc>
                        <a:spcBef>
                          <a:spcPts val="0"/>
                        </a:spcBef>
                        <a:spcAft>
                          <a:spcPts val="0"/>
                        </a:spcAft>
                      </a:pPr>
                      <a:r>
                        <a:rPr lang="en-US" sz="1400" b="1" kern="1200" dirty="0">
                          <a:solidFill>
                            <a:srgbClr val="FFFFFF"/>
                          </a:solidFill>
                          <a:effectLst/>
                          <a:latin typeface="Calibri"/>
                          <a:ea typeface="Calibri"/>
                          <a:cs typeface="Times New Roman"/>
                        </a:rPr>
                        <a:t>Factors</a:t>
                      </a:r>
                      <a:endParaRPr lang="en-US" sz="1800" dirty="0">
                        <a:effectLst/>
                        <a:latin typeface="Calibri"/>
                        <a:ea typeface="Calibri"/>
                        <a:cs typeface="Times New Roman"/>
                      </a:endParaRPr>
                    </a:p>
                  </a:txBody>
                  <a:tcPr marL="77397" marR="77397" marT="38699" marB="38699" anchor="ct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8000"/>
                    </a:solidFill>
                  </a:tcPr>
                </a:tc>
                <a:tc gridSpan="2">
                  <a:txBody>
                    <a:bodyPr/>
                    <a:lstStyle/>
                    <a:p>
                      <a:pPr marL="0" marR="0" algn="ctr">
                        <a:lnSpc>
                          <a:spcPct val="118000"/>
                        </a:lnSpc>
                        <a:spcBef>
                          <a:spcPts val="0"/>
                        </a:spcBef>
                        <a:spcAft>
                          <a:spcPts val="0"/>
                        </a:spcAft>
                      </a:pPr>
                      <a:r>
                        <a:rPr lang="en-US" sz="1400" b="1" kern="1200" dirty="0">
                          <a:solidFill>
                            <a:srgbClr val="FFFFFF"/>
                          </a:solidFill>
                          <a:effectLst/>
                          <a:latin typeface="Calibri"/>
                          <a:ea typeface="Calibri"/>
                          <a:cs typeface="Times New Roman"/>
                        </a:rPr>
                        <a:t>Additional Details </a:t>
                      </a:r>
                      <a:endParaRPr lang="en-US" sz="1800" dirty="0">
                        <a:effectLst/>
                        <a:latin typeface="Calibri"/>
                        <a:ea typeface="Calibri"/>
                        <a:cs typeface="Times New Roman"/>
                      </a:endParaRPr>
                    </a:p>
                  </a:txBody>
                  <a:tcPr marL="77397" marR="77397" marT="38699" marB="38699" anchor="ct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8000"/>
                    </a:solidFill>
                  </a:tcPr>
                </a:tc>
                <a:tc hMerge="1">
                  <a:txBody>
                    <a:bodyPr/>
                    <a:lstStyle/>
                    <a:p>
                      <a:endParaRPr lang="en-US"/>
                    </a:p>
                  </a:txBody>
                  <a:tcPr/>
                </a:tc>
              </a:tr>
              <a:tr h="302365">
                <a:tc>
                  <a:txBody>
                    <a:bodyPr/>
                    <a:lstStyle/>
                    <a:p>
                      <a:pPr marL="0" marR="0" algn="l">
                        <a:lnSpc>
                          <a:spcPct val="118000"/>
                        </a:lnSpc>
                        <a:spcBef>
                          <a:spcPts val="0"/>
                        </a:spcBef>
                        <a:spcAft>
                          <a:spcPts val="0"/>
                        </a:spcAft>
                      </a:pPr>
                      <a:r>
                        <a:rPr lang="en-US" sz="1400" kern="1200" dirty="0">
                          <a:solidFill>
                            <a:srgbClr val="000000"/>
                          </a:solidFill>
                          <a:effectLst/>
                          <a:latin typeface="Calibri"/>
                          <a:ea typeface="Calibri"/>
                          <a:cs typeface="Times New Roman"/>
                        </a:rPr>
                        <a:t>Jurisdictional areas</a:t>
                      </a:r>
                      <a:endParaRPr lang="en-US" sz="1800" dirty="0">
                        <a:effectLst/>
                        <a:latin typeface="Calibri"/>
                        <a:ea typeface="Calibri"/>
                        <a:cs typeface="Times New Roman"/>
                      </a:endParaRPr>
                    </a:p>
                  </a:txBody>
                  <a:tcPr marL="77397" marR="77397" marT="38699" marB="38699">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gridSpan="2">
                  <a:txBody>
                    <a:bodyPr/>
                    <a:lstStyle/>
                    <a:p>
                      <a:pPr marL="0" marR="0" algn="l">
                        <a:spcBef>
                          <a:spcPts val="0"/>
                        </a:spcBef>
                        <a:spcAft>
                          <a:spcPts val="0"/>
                        </a:spcAft>
                      </a:pPr>
                      <a:r>
                        <a:rPr lang="en-US" sz="1400" dirty="0">
                          <a:solidFill>
                            <a:srgbClr val="000000"/>
                          </a:solidFill>
                          <a:effectLst/>
                          <a:latin typeface="Arial"/>
                          <a:ea typeface="Calibri"/>
                          <a:cs typeface="Times New Roman"/>
                        </a:rPr>
                        <a:t>• </a:t>
                      </a:r>
                      <a:r>
                        <a:rPr lang="en-US" sz="1400" kern="1200" dirty="0">
                          <a:solidFill>
                            <a:srgbClr val="000000"/>
                          </a:solidFill>
                          <a:effectLst/>
                          <a:latin typeface="Calibri"/>
                          <a:ea typeface="Calibri"/>
                          <a:cs typeface="Times New Roman"/>
                        </a:rPr>
                        <a:t>Effectiveness and efficiency of administration</a:t>
                      </a:r>
                      <a:r>
                        <a:rPr lang="en-US" sz="1400" dirty="0">
                          <a:effectLst/>
                          <a:latin typeface="Calibri"/>
                          <a:ea typeface="Calibri"/>
                          <a:cs typeface="Times New Roman"/>
                        </a:rPr>
                        <a:t> </a:t>
                      </a:r>
                      <a:endParaRPr lang="en-US" sz="1800" dirty="0">
                        <a:effectLst/>
                        <a:latin typeface="Calibri"/>
                        <a:ea typeface="Calibri"/>
                        <a:cs typeface="Times New Roman"/>
                      </a:endParaRPr>
                    </a:p>
                    <a:p>
                      <a:pPr marL="0" marR="0" algn="l">
                        <a:lnSpc>
                          <a:spcPct val="118000"/>
                        </a:lnSpc>
                        <a:spcBef>
                          <a:spcPts val="0"/>
                        </a:spcBef>
                        <a:spcAft>
                          <a:spcPts val="0"/>
                        </a:spcAft>
                      </a:pPr>
                      <a:r>
                        <a:rPr lang="en-US" sz="1400" dirty="0">
                          <a:effectLst/>
                          <a:latin typeface="Arial"/>
                          <a:ea typeface="Calibri"/>
                          <a:cs typeface="Times New Roman"/>
                        </a:rPr>
                        <a:t>• </a:t>
                      </a:r>
                      <a:r>
                        <a:rPr lang="en-US" sz="1400" kern="1200" dirty="0">
                          <a:solidFill>
                            <a:srgbClr val="000000"/>
                          </a:solidFill>
                          <a:effectLst/>
                          <a:latin typeface="Calibri"/>
                          <a:ea typeface="Calibri"/>
                          <a:cs typeface="Times New Roman"/>
                        </a:rPr>
                        <a:t>Multi-jurisdictional considerations: local, State, Tribal, and multistate</a:t>
                      </a:r>
                      <a:r>
                        <a:rPr lang="en-US" sz="1400" dirty="0">
                          <a:effectLst/>
                          <a:latin typeface="Calibri"/>
                          <a:ea typeface="Calibri"/>
                          <a:cs typeface="Times New Roman"/>
                        </a:rPr>
                        <a:t>  </a:t>
                      </a:r>
                      <a:endParaRPr lang="en-US" sz="1800" dirty="0">
                        <a:effectLst/>
                        <a:latin typeface="Calibri"/>
                        <a:ea typeface="Calibri"/>
                        <a:cs typeface="Times New Roman"/>
                      </a:endParaRPr>
                    </a:p>
                  </a:txBody>
                  <a:tcPr marL="77397" marR="77397" marT="38699" marB="38699">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hMerge="1">
                  <a:txBody>
                    <a:bodyPr/>
                    <a:lstStyle/>
                    <a:p>
                      <a:endParaRPr lang="en-US"/>
                    </a:p>
                  </a:txBody>
                  <a:tcPr/>
                </a:tc>
              </a:tr>
              <a:tr h="302365">
                <a:tc>
                  <a:txBody>
                    <a:bodyPr/>
                    <a:lstStyle/>
                    <a:p>
                      <a:pPr marL="0" marR="0" algn="l">
                        <a:lnSpc>
                          <a:spcPct val="118000"/>
                        </a:lnSpc>
                        <a:spcBef>
                          <a:spcPts val="0"/>
                        </a:spcBef>
                        <a:spcAft>
                          <a:spcPts val="0"/>
                        </a:spcAft>
                      </a:pPr>
                      <a:r>
                        <a:rPr lang="en-US" sz="1400" kern="1200" dirty="0">
                          <a:solidFill>
                            <a:srgbClr val="000000"/>
                          </a:solidFill>
                          <a:effectLst/>
                          <a:latin typeface="Calibri"/>
                          <a:ea typeface="Calibri"/>
                          <a:cs typeface="Times New Roman"/>
                        </a:rPr>
                        <a:t>Physical boundaries</a:t>
                      </a:r>
                      <a:endParaRPr lang="en-US" sz="1800" dirty="0">
                        <a:effectLst/>
                        <a:latin typeface="Calibri"/>
                        <a:ea typeface="Calibri"/>
                        <a:cs typeface="Times New Roman"/>
                      </a:endParaRPr>
                    </a:p>
                  </a:txBody>
                  <a:tcPr marL="77397" marR="77397" marT="38699" marB="38699">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gridSpan="2">
                  <a:txBody>
                    <a:bodyPr/>
                    <a:lstStyle/>
                    <a:p>
                      <a:pPr marL="0" marR="0" algn="l">
                        <a:spcBef>
                          <a:spcPts val="0"/>
                        </a:spcBef>
                        <a:spcAft>
                          <a:spcPts val="0"/>
                        </a:spcAft>
                      </a:pPr>
                      <a:r>
                        <a:rPr lang="en-US" sz="1400" dirty="0">
                          <a:solidFill>
                            <a:srgbClr val="000000"/>
                          </a:solidFill>
                          <a:effectLst/>
                          <a:latin typeface="Arial"/>
                          <a:ea typeface="Calibri"/>
                          <a:cs typeface="Times New Roman"/>
                        </a:rPr>
                        <a:t>• </a:t>
                      </a:r>
                      <a:r>
                        <a:rPr lang="en-US" sz="1400" kern="1200" dirty="0">
                          <a:solidFill>
                            <a:srgbClr val="000000"/>
                          </a:solidFill>
                          <a:effectLst/>
                          <a:latin typeface="Calibri"/>
                          <a:ea typeface="Calibri"/>
                          <a:cs typeface="Times New Roman"/>
                        </a:rPr>
                        <a:t>Areas defined by geography</a:t>
                      </a:r>
                      <a:r>
                        <a:rPr lang="en-US" sz="1400" dirty="0">
                          <a:effectLst/>
                          <a:latin typeface="Calibri"/>
                          <a:ea typeface="Calibri"/>
                          <a:cs typeface="Times New Roman"/>
                        </a:rPr>
                        <a:t> </a:t>
                      </a:r>
                      <a:endParaRPr lang="en-US" sz="1800" dirty="0">
                        <a:effectLst/>
                        <a:latin typeface="Calibri"/>
                        <a:ea typeface="Calibri"/>
                        <a:cs typeface="Times New Roman"/>
                      </a:endParaRPr>
                    </a:p>
                    <a:p>
                      <a:pPr marL="0" marR="0" algn="l">
                        <a:lnSpc>
                          <a:spcPct val="118000"/>
                        </a:lnSpc>
                        <a:spcBef>
                          <a:spcPts val="0"/>
                        </a:spcBef>
                        <a:spcAft>
                          <a:spcPts val="0"/>
                        </a:spcAft>
                      </a:pPr>
                      <a:r>
                        <a:rPr lang="en-US" sz="1400" dirty="0">
                          <a:effectLst/>
                          <a:latin typeface="Arial"/>
                          <a:ea typeface="Calibri"/>
                          <a:cs typeface="Times New Roman"/>
                        </a:rPr>
                        <a:t>• </a:t>
                      </a:r>
                      <a:r>
                        <a:rPr lang="en-US" sz="1400" kern="1200" dirty="0">
                          <a:solidFill>
                            <a:srgbClr val="000000"/>
                          </a:solidFill>
                          <a:effectLst/>
                          <a:latin typeface="Calibri"/>
                          <a:ea typeface="Calibri"/>
                          <a:cs typeface="Times New Roman"/>
                        </a:rPr>
                        <a:t>Areas defined by distance between premises</a:t>
                      </a:r>
                      <a:r>
                        <a:rPr lang="en-US" sz="1400" dirty="0">
                          <a:effectLst/>
                          <a:latin typeface="Calibri"/>
                          <a:ea typeface="Calibri"/>
                          <a:cs typeface="Times New Roman"/>
                        </a:rPr>
                        <a:t> </a:t>
                      </a:r>
                      <a:endParaRPr lang="en-US" sz="1800" dirty="0">
                        <a:effectLst/>
                        <a:latin typeface="Calibri"/>
                        <a:ea typeface="Calibri"/>
                        <a:cs typeface="Times New Roman"/>
                      </a:endParaRPr>
                    </a:p>
                  </a:txBody>
                  <a:tcPr marL="77397" marR="77397" marT="38699" marB="38699">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hMerge="1">
                  <a:txBody>
                    <a:bodyPr/>
                    <a:lstStyle/>
                    <a:p>
                      <a:endParaRPr lang="en-US"/>
                    </a:p>
                  </a:txBody>
                  <a:tcPr/>
                </a:tc>
              </a:tr>
              <a:tr h="701315">
                <a:tc>
                  <a:txBody>
                    <a:bodyPr/>
                    <a:lstStyle/>
                    <a:p>
                      <a:pPr marL="0" marR="0" algn="l">
                        <a:lnSpc>
                          <a:spcPct val="118000"/>
                        </a:lnSpc>
                        <a:spcBef>
                          <a:spcPts val="0"/>
                        </a:spcBef>
                        <a:spcAft>
                          <a:spcPts val="0"/>
                        </a:spcAft>
                      </a:pPr>
                      <a:r>
                        <a:rPr lang="en-US" sz="1400" kern="1200" dirty="0">
                          <a:solidFill>
                            <a:srgbClr val="000000"/>
                          </a:solidFill>
                          <a:effectLst/>
                          <a:latin typeface="Calibri"/>
                          <a:ea typeface="Calibri"/>
                          <a:cs typeface="Times New Roman"/>
                        </a:rPr>
                        <a:t>FAD epidemiology</a:t>
                      </a:r>
                      <a:endParaRPr lang="en-US" sz="1800" dirty="0">
                        <a:effectLst/>
                        <a:latin typeface="Calibri"/>
                        <a:ea typeface="Calibri"/>
                        <a:cs typeface="Times New Roman"/>
                      </a:endParaRPr>
                    </a:p>
                  </a:txBody>
                  <a:tcPr marL="77397" marR="77397" marT="38699" marB="38699">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l">
                        <a:spcBef>
                          <a:spcPts val="0"/>
                        </a:spcBef>
                        <a:spcAft>
                          <a:spcPts val="0"/>
                        </a:spcAft>
                      </a:pPr>
                      <a:r>
                        <a:rPr lang="en-US" sz="1400" dirty="0">
                          <a:solidFill>
                            <a:srgbClr val="000000"/>
                          </a:solidFill>
                          <a:effectLst/>
                          <a:latin typeface="Arial"/>
                          <a:ea typeface="Calibri"/>
                          <a:cs typeface="Times New Roman"/>
                        </a:rPr>
                        <a:t>• </a:t>
                      </a:r>
                      <a:r>
                        <a:rPr lang="en-US" sz="1400" kern="1200" dirty="0">
                          <a:solidFill>
                            <a:srgbClr val="000000"/>
                          </a:solidFill>
                          <a:effectLst/>
                          <a:latin typeface="Calibri"/>
                          <a:ea typeface="Calibri"/>
                          <a:cs typeface="Times New Roman"/>
                        </a:rPr>
                        <a:t>Reproductive rate</a:t>
                      </a:r>
                      <a:r>
                        <a:rPr lang="en-US" sz="1400" dirty="0">
                          <a:effectLst/>
                          <a:latin typeface="Calibri"/>
                          <a:ea typeface="Calibri"/>
                          <a:cs typeface="Times New Roman"/>
                        </a:rPr>
                        <a:t> </a:t>
                      </a:r>
                      <a:endParaRPr lang="en-US" sz="1800" dirty="0">
                        <a:effectLst/>
                        <a:latin typeface="Calibri"/>
                        <a:ea typeface="Calibri"/>
                        <a:cs typeface="Times New Roman"/>
                      </a:endParaRPr>
                    </a:p>
                    <a:p>
                      <a:pPr marL="0" marR="0" algn="l">
                        <a:spcBef>
                          <a:spcPts val="0"/>
                        </a:spcBef>
                        <a:spcAft>
                          <a:spcPts val="0"/>
                        </a:spcAft>
                      </a:pPr>
                      <a:r>
                        <a:rPr lang="en-US" sz="1400" dirty="0">
                          <a:effectLst/>
                          <a:latin typeface="Arial"/>
                          <a:ea typeface="Calibri"/>
                          <a:cs typeface="Times New Roman"/>
                        </a:rPr>
                        <a:t>• </a:t>
                      </a:r>
                      <a:r>
                        <a:rPr lang="en-US" sz="1400" kern="1200" dirty="0">
                          <a:solidFill>
                            <a:srgbClr val="000000"/>
                          </a:solidFill>
                          <a:effectLst/>
                          <a:latin typeface="Calibri"/>
                          <a:ea typeface="Calibri"/>
                          <a:cs typeface="Times New Roman"/>
                        </a:rPr>
                        <a:t>Incubation period</a:t>
                      </a:r>
                      <a:r>
                        <a:rPr lang="en-US" sz="1400" dirty="0">
                          <a:effectLst/>
                          <a:latin typeface="Calibri"/>
                          <a:ea typeface="Calibri"/>
                          <a:cs typeface="Times New Roman"/>
                        </a:rPr>
                        <a:t> </a:t>
                      </a:r>
                      <a:endParaRPr lang="en-US" sz="1800" dirty="0">
                        <a:effectLst/>
                        <a:latin typeface="Calibri"/>
                        <a:ea typeface="Calibri"/>
                        <a:cs typeface="Times New Roman"/>
                      </a:endParaRPr>
                    </a:p>
                    <a:p>
                      <a:pPr marL="0" marR="0" algn="l">
                        <a:spcBef>
                          <a:spcPts val="0"/>
                        </a:spcBef>
                        <a:spcAft>
                          <a:spcPts val="0"/>
                        </a:spcAft>
                      </a:pPr>
                      <a:r>
                        <a:rPr lang="en-US" sz="1400" dirty="0">
                          <a:effectLst/>
                          <a:latin typeface="Arial"/>
                          <a:ea typeface="Calibri"/>
                          <a:cs typeface="Times New Roman"/>
                        </a:rPr>
                        <a:t>• </a:t>
                      </a:r>
                      <a:r>
                        <a:rPr lang="en-US" sz="1400" kern="1200" dirty="0">
                          <a:solidFill>
                            <a:srgbClr val="000000"/>
                          </a:solidFill>
                          <a:effectLst/>
                          <a:latin typeface="Calibri"/>
                          <a:ea typeface="Calibri"/>
                          <a:cs typeface="Times New Roman"/>
                        </a:rPr>
                        <a:t>Ease of transmission</a:t>
                      </a:r>
                      <a:endParaRPr lang="en-US" sz="1800" dirty="0">
                        <a:effectLst/>
                        <a:latin typeface="Calibri"/>
                        <a:ea typeface="Calibri"/>
                        <a:cs typeface="Times New Roman"/>
                      </a:endParaRPr>
                    </a:p>
                    <a:p>
                      <a:pPr marL="0" marR="0" algn="l">
                        <a:spcBef>
                          <a:spcPts val="0"/>
                        </a:spcBef>
                        <a:spcAft>
                          <a:spcPts val="0"/>
                        </a:spcAft>
                      </a:pPr>
                      <a:r>
                        <a:rPr lang="en-US" sz="1400" dirty="0">
                          <a:effectLst/>
                          <a:latin typeface="Arial"/>
                          <a:ea typeface="Calibri"/>
                          <a:cs typeface="Times New Roman"/>
                        </a:rPr>
                        <a:t>• </a:t>
                      </a:r>
                      <a:r>
                        <a:rPr lang="en-US" sz="1400" kern="1200" dirty="0">
                          <a:solidFill>
                            <a:srgbClr val="000000"/>
                          </a:solidFill>
                          <a:effectLst/>
                          <a:latin typeface="Calibri"/>
                          <a:ea typeface="Calibri"/>
                          <a:cs typeface="Times New Roman"/>
                        </a:rPr>
                        <a:t>Infectious dose</a:t>
                      </a:r>
                      <a:r>
                        <a:rPr lang="en-US" sz="1400" dirty="0">
                          <a:effectLst/>
                          <a:latin typeface="Calibri"/>
                          <a:ea typeface="Calibri"/>
                          <a:cs typeface="Times New Roman"/>
                        </a:rPr>
                        <a:t> </a:t>
                      </a:r>
                      <a:endParaRPr lang="en-US" sz="1800" dirty="0">
                        <a:effectLst/>
                        <a:latin typeface="Calibri"/>
                        <a:ea typeface="Calibri"/>
                        <a:cs typeface="Times New Roman"/>
                      </a:endParaRPr>
                    </a:p>
                    <a:p>
                      <a:pPr marL="0" marR="0" algn="l">
                        <a:lnSpc>
                          <a:spcPct val="118000"/>
                        </a:lnSpc>
                        <a:spcBef>
                          <a:spcPts val="0"/>
                        </a:spcBef>
                        <a:spcAft>
                          <a:spcPts val="0"/>
                        </a:spcAft>
                      </a:pPr>
                      <a:r>
                        <a:rPr lang="en-US" sz="1400" dirty="0">
                          <a:effectLst/>
                          <a:latin typeface="Arial"/>
                          <a:ea typeface="Calibri"/>
                          <a:cs typeface="Times New Roman"/>
                        </a:rPr>
                        <a:t>• </a:t>
                      </a:r>
                      <a:r>
                        <a:rPr lang="en-US" sz="1400" kern="1200" dirty="0">
                          <a:solidFill>
                            <a:srgbClr val="000000"/>
                          </a:solidFill>
                          <a:effectLst/>
                          <a:latin typeface="Calibri"/>
                          <a:ea typeface="Calibri"/>
                          <a:cs typeface="Times New Roman"/>
                        </a:rPr>
                        <a:t>Species susceptibility</a:t>
                      </a:r>
                      <a:r>
                        <a:rPr lang="en-US" sz="1400" dirty="0">
                          <a:effectLst/>
                          <a:latin typeface="Calibri"/>
                          <a:ea typeface="Calibri"/>
                          <a:cs typeface="Times New Roman"/>
                        </a:rPr>
                        <a:t> </a:t>
                      </a:r>
                      <a:endParaRPr lang="en-US" sz="1800" dirty="0">
                        <a:effectLst/>
                        <a:latin typeface="Calibri"/>
                        <a:ea typeface="Calibri"/>
                        <a:cs typeface="Times New Roman"/>
                      </a:endParaRPr>
                    </a:p>
                  </a:txBody>
                  <a:tcPr marL="77397" marR="77397" marT="38699" marB="38699">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108585" marR="0" indent="-108585" algn="l">
                        <a:spcBef>
                          <a:spcPts val="0"/>
                        </a:spcBef>
                        <a:spcAft>
                          <a:spcPts val="0"/>
                        </a:spcAft>
                        <a:tabLst>
                          <a:tab pos="108585" algn="l"/>
                        </a:tabLst>
                      </a:pPr>
                      <a:r>
                        <a:rPr lang="en-US" sz="1400" dirty="0">
                          <a:effectLst/>
                          <a:latin typeface="Arial"/>
                          <a:ea typeface="Calibri"/>
                          <a:cs typeface="Times New Roman"/>
                        </a:rPr>
                        <a:t>• </a:t>
                      </a:r>
                      <a:r>
                        <a:rPr lang="en-US" sz="1400" kern="1200" dirty="0">
                          <a:solidFill>
                            <a:srgbClr val="000000"/>
                          </a:solidFill>
                          <a:effectLst/>
                          <a:latin typeface="Calibri"/>
                          <a:ea typeface="Calibri"/>
                          <a:cs typeface="Times New Roman"/>
                        </a:rPr>
                        <a:t>Modes of transmission (such as, fecal-oral, droplet, aerosol, vectors)</a:t>
                      </a:r>
                      <a:r>
                        <a:rPr lang="en-US" sz="1400" dirty="0">
                          <a:effectLst/>
                          <a:latin typeface="Calibri"/>
                          <a:ea typeface="Calibri"/>
                          <a:cs typeface="Times New Roman"/>
                        </a:rPr>
                        <a:t> </a:t>
                      </a:r>
                      <a:endParaRPr lang="en-US" sz="1800" dirty="0">
                        <a:effectLst/>
                        <a:latin typeface="Calibri"/>
                        <a:ea typeface="Calibri"/>
                        <a:cs typeface="Times New Roman"/>
                      </a:endParaRPr>
                    </a:p>
                    <a:p>
                      <a:pPr marL="0" marR="0" algn="l">
                        <a:spcBef>
                          <a:spcPts val="0"/>
                        </a:spcBef>
                        <a:spcAft>
                          <a:spcPts val="0"/>
                        </a:spcAft>
                      </a:pPr>
                      <a:r>
                        <a:rPr lang="en-US" sz="1400" dirty="0">
                          <a:effectLst/>
                          <a:latin typeface="Arial"/>
                          <a:ea typeface="Calibri"/>
                          <a:cs typeface="Times New Roman"/>
                        </a:rPr>
                        <a:t>• </a:t>
                      </a:r>
                      <a:r>
                        <a:rPr lang="en-US" sz="1400" kern="1200" dirty="0">
                          <a:solidFill>
                            <a:srgbClr val="000000"/>
                          </a:solidFill>
                          <a:effectLst/>
                          <a:latin typeface="Calibri"/>
                          <a:ea typeface="Calibri"/>
                          <a:cs typeface="Times New Roman"/>
                        </a:rPr>
                        <a:t>Survivability in the environment</a:t>
                      </a:r>
                      <a:r>
                        <a:rPr lang="en-US" sz="1400" dirty="0">
                          <a:effectLst/>
                          <a:latin typeface="Calibri"/>
                          <a:ea typeface="Calibri"/>
                          <a:cs typeface="Times New Roman"/>
                        </a:rPr>
                        <a:t> </a:t>
                      </a:r>
                      <a:endParaRPr lang="en-US" sz="1800" dirty="0">
                        <a:effectLst/>
                        <a:latin typeface="Calibri"/>
                        <a:ea typeface="Calibri"/>
                        <a:cs typeface="Times New Roman"/>
                      </a:endParaRPr>
                    </a:p>
                    <a:p>
                      <a:pPr marL="55880" marR="0" indent="-55880" algn="l">
                        <a:spcBef>
                          <a:spcPts val="0"/>
                        </a:spcBef>
                        <a:spcAft>
                          <a:spcPts val="0"/>
                        </a:spcAft>
                        <a:tabLst>
                          <a:tab pos="55880" algn="l"/>
                        </a:tabLst>
                      </a:pPr>
                      <a:r>
                        <a:rPr lang="en-US" sz="1400" dirty="0">
                          <a:effectLst/>
                          <a:latin typeface="Arial"/>
                          <a:ea typeface="Calibri"/>
                          <a:cs typeface="Times New Roman"/>
                        </a:rPr>
                        <a:t>• </a:t>
                      </a:r>
                      <a:r>
                        <a:rPr lang="en-US" sz="1400" kern="1200" dirty="0">
                          <a:solidFill>
                            <a:srgbClr val="000000"/>
                          </a:solidFill>
                          <a:effectLst/>
                          <a:latin typeface="Calibri"/>
                          <a:ea typeface="Calibri"/>
                          <a:cs typeface="Times New Roman"/>
                        </a:rPr>
                        <a:t>Ease of diagnosis (for example, no pathognomonic signs; requires diagnostic laboratory testing)</a:t>
                      </a:r>
                      <a:r>
                        <a:rPr lang="en-US" sz="1400" dirty="0">
                          <a:effectLst/>
                          <a:latin typeface="Calibri"/>
                          <a:ea typeface="Calibri"/>
                          <a:cs typeface="Times New Roman"/>
                        </a:rPr>
                        <a:t> </a:t>
                      </a:r>
                      <a:endParaRPr lang="en-US" sz="1800" dirty="0">
                        <a:effectLst/>
                        <a:latin typeface="Calibri"/>
                        <a:ea typeface="Calibri"/>
                        <a:cs typeface="Times New Roman"/>
                      </a:endParaRPr>
                    </a:p>
                    <a:p>
                      <a:pPr marL="0" marR="0" algn="l">
                        <a:lnSpc>
                          <a:spcPct val="118000"/>
                        </a:lnSpc>
                        <a:spcBef>
                          <a:spcPts val="0"/>
                        </a:spcBef>
                        <a:spcAft>
                          <a:spcPts val="0"/>
                        </a:spcAft>
                      </a:pPr>
                      <a:r>
                        <a:rPr lang="en-US" sz="1400" dirty="0">
                          <a:effectLst/>
                          <a:latin typeface="Arial"/>
                          <a:ea typeface="Calibri"/>
                          <a:cs typeface="Times New Roman"/>
                        </a:rPr>
                        <a:t>• </a:t>
                      </a:r>
                      <a:r>
                        <a:rPr lang="en-US" sz="1400" kern="1200" dirty="0">
                          <a:solidFill>
                            <a:srgbClr val="000000"/>
                          </a:solidFill>
                          <a:effectLst/>
                          <a:latin typeface="Calibri"/>
                          <a:ea typeface="Calibri"/>
                          <a:cs typeface="Times New Roman"/>
                        </a:rPr>
                        <a:t>Age of lesions</a:t>
                      </a:r>
                      <a:r>
                        <a:rPr lang="en-US" sz="1400" dirty="0">
                          <a:effectLst/>
                          <a:latin typeface="Calibri"/>
                          <a:ea typeface="Calibri"/>
                          <a:cs typeface="Times New Roman"/>
                        </a:rPr>
                        <a:t> </a:t>
                      </a:r>
                      <a:endParaRPr lang="en-US" sz="1800" dirty="0">
                        <a:effectLst/>
                        <a:latin typeface="Calibri"/>
                        <a:ea typeface="Calibri"/>
                        <a:cs typeface="Times New Roman"/>
                      </a:endParaRPr>
                    </a:p>
                  </a:txBody>
                  <a:tcPr marL="77397" marR="77397" marT="38699" marB="38699">
                    <a:lnL>
                      <a:noFill/>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1891762">
                <a:tc>
                  <a:txBody>
                    <a:bodyPr/>
                    <a:lstStyle/>
                    <a:p>
                      <a:pPr marL="0" marR="0" algn="l">
                        <a:lnSpc>
                          <a:spcPct val="118000"/>
                        </a:lnSpc>
                        <a:spcBef>
                          <a:spcPts val="0"/>
                        </a:spcBef>
                        <a:spcAft>
                          <a:spcPts val="0"/>
                        </a:spcAft>
                      </a:pPr>
                      <a:r>
                        <a:rPr lang="en-US" sz="1400" kern="1200" dirty="0">
                          <a:solidFill>
                            <a:srgbClr val="000000"/>
                          </a:solidFill>
                          <a:effectLst/>
                          <a:latin typeface="Calibri"/>
                          <a:ea typeface="Calibri"/>
                          <a:cs typeface="Times New Roman"/>
                        </a:rPr>
                        <a:t>Infected Premises characteristics</a:t>
                      </a:r>
                      <a:endParaRPr lang="en-US" sz="1800" dirty="0">
                        <a:effectLst/>
                        <a:latin typeface="Calibri"/>
                        <a:ea typeface="Calibri"/>
                        <a:cs typeface="Times New Roman"/>
                      </a:endParaRPr>
                    </a:p>
                  </a:txBody>
                  <a:tcPr marL="77397" marR="77397" marT="38699" marB="38699">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gridSpan="2">
                  <a:txBody>
                    <a:bodyPr/>
                    <a:lstStyle/>
                    <a:p>
                      <a:pPr algn="l"/>
                      <a:r>
                        <a:rPr lang="en-US" sz="1400" dirty="0">
                          <a:solidFill>
                            <a:srgbClr val="000000"/>
                          </a:solidFill>
                          <a:effectLst/>
                          <a:latin typeface="Arial"/>
                        </a:rPr>
                        <a:t>• </a:t>
                      </a:r>
                      <a:r>
                        <a:rPr lang="en-US" sz="1400" kern="1200" dirty="0">
                          <a:solidFill>
                            <a:srgbClr val="000000"/>
                          </a:solidFill>
                          <a:effectLst/>
                          <a:latin typeface="Calibri"/>
                        </a:rPr>
                        <a:t>Number of contacts</a:t>
                      </a:r>
                      <a:r>
                        <a:rPr lang="en-US" sz="1400" dirty="0">
                          <a:effectLst/>
                          <a:latin typeface="Calibri"/>
                        </a:rPr>
                        <a:t> </a:t>
                      </a:r>
                      <a:endParaRPr lang="en-US" sz="1800" dirty="0">
                        <a:effectLst/>
                        <a:latin typeface="Calibri"/>
                      </a:endParaRPr>
                    </a:p>
                    <a:p>
                      <a:pPr marL="108585" indent="-108585" algn="l"/>
                      <a:r>
                        <a:rPr lang="en-US" sz="1400" dirty="0">
                          <a:effectLst/>
                          <a:latin typeface="Arial"/>
                        </a:rPr>
                        <a:t>• </a:t>
                      </a:r>
                      <a:r>
                        <a:rPr lang="en-US" sz="1400" kern="1200" dirty="0">
                          <a:solidFill>
                            <a:srgbClr val="000000"/>
                          </a:solidFill>
                          <a:effectLst/>
                          <a:latin typeface="Calibri"/>
                        </a:rPr>
                        <a:t>Transmission pathways and transmission risk</a:t>
                      </a:r>
                      <a:r>
                        <a:rPr lang="en-US" sz="1400" dirty="0">
                          <a:effectLst/>
                          <a:latin typeface="Calibri"/>
                        </a:rPr>
                        <a:t> </a:t>
                      </a:r>
                      <a:endParaRPr lang="en-US" sz="1800" dirty="0">
                        <a:effectLst/>
                        <a:latin typeface="Calibri"/>
                      </a:endParaRPr>
                    </a:p>
                    <a:p>
                      <a:pPr marL="742950" marR="0" lvl="1" indent="-285750" algn="l">
                        <a:spcBef>
                          <a:spcPts val="0"/>
                        </a:spcBef>
                        <a:spcAft>
                          <a:spcPts val="0"/>
                        </a:spcAft>
                        <a:buFont typeface="Courier New"/>
                        <a:buChar char="o"/>
                      </a:pPr>
                      <a:r>
                        <a:rPr lang="en-US" sz="1400" kern="1200" dirty="0">
                          <a:solidFill>
                            <a:srgbClr val="000000"/>
                          </a:solidFill>
                          <a:effectLst/>
                          <a:latin typeface="Calibri"/>
                          <a:ea typeface="Calibri"/>
                          <a:cs typeface="Times New Roman"/>
                        </a:rPr>
                        <a:t>Extent of  animal movement</a:t>
                      </a:r>
                      <a:r>
                        <a:rPr lang="en-US" sz="1400" dirty="0">
                          <a:effectLst/>
                          <a:latin typeface="Calibri"/>
                          <a:ea typeface="Calibri"/>
                          <a:cs typeface="Times New Roman"/>
                        </a:rPr>
                        <a:t> </a:t>
                      </a:r>
                      <a:endParaRPr lang="en-US" sz="1800" dirty="0">
                        <a:effectLst/>
                        <a:latin typeface="Calibri"/>
                        <a:ea typeface="Calibri"/>
                        <a:cs typeface="Times New Roman"/>
                      </a:endParaRPr>
                    </a:p>
                    <a:p>
                      <a:pPr marL="742950" marR="0" lvl="1" indent="-285750" algn="l">
                        <a:spcBef>
                          <a:spcPts val="0"/>
                        </a:spcBef>
                        <a:spcAft>
                          <a:spcPts val="0"/>
                        </a:spcAft>
                        <a:buFont typeface="Courier New"/>
                        <a:buChar char="o"/>
                      </a:pPr>
                      <a:r>
                        <a:rPr lang="en-US" sz="1400" kern="1200" dirty="0">
                          <a:solidFill>
                            <a:srgbClr val="000000"/>
                          </a:solidFill>
                          <a:effectLst/>
                          <a:latin typeface="Calibri"/>
                          <a:ea typeface="Calibri"/>
                          <a:cs typeface="Times New Roman"/>
                        </a:rPr>
                        <a:t>Number of animals</a:t>
                      </a:r>
                      <a:endParaRPr lang="en-US" sz="1800" dirty="0">
                        <a:effectLst/>
                        <a:latin typeface="Calibri"/>
                        <a:ea typeface="Calibri"/>
                        <a:cs typeface="Times New Roman"/>
                      </a:endParaRPr>
                    </a:p>
                    <a:p>
                      <a:pPr marL="742950" marR="0" lvl="1" indent="-285750" algn="l">
                        <a:spcBef>
                          <a:spcPts val="0"/>
                        </a:spcBef>
                        <a:spcAft>
                          <a:spcPts val="0"/>
                        </a:spcAft>
                        <a:buFont typeface="Courier New"/>
                        <a:buChar char="o"/>
                      </a:pPr>
                      <a:r>
                        <a:rPr lang="en-US" sz="1400" kern="1200" dirty="0">
                          <a:solidFill>
                            <a:srgbClr val="000000"/>
                          </a:solidFill>
                          <a:effectLst/>
                          <a:latin typeface="Calibri"/>
                          <a:ea typeface="Calibri"/>
                          <a:cs typeface="Times New Roman"/>
                        </a:rPr>
                        <a:t>Species of animals</a:t>
                      </a:r>
                      <a:r>
                        <a:rPr lang="en-US" sz="1400" dirty="0">
                          <a:effectLst/>
                          <a:latin typeface="Calibri"/>
                          <a:ea typeface="Calibri"/>
                          <a:cs typeface="Times New Roman"/>
                        </a:rPr>
                        <a:t> </a:t>
                      </a:r>
                      <a:endParaRPr lang="en-US" sz="1800" dirty="0">
                        <a:effectLst/>
                        <a:latin typeface="Calibri"/>
                        <a:ea typeface="Calibri"/>
                        <a:cs typeface="Times New Roman"/>
                      </a:endParaRPr>
                    </a:p>
                    <a:p>
                      <a:pPr marL="742950" marR="0" lvl="1" indent="-285750" algn="l">
                        <a:spcBef>
                          <a:spcPts val="0"/>
                        </a:spcBef>
                        <a:spcAft>
                          <a:spcPts val="0"/>
                        </a:spcAft>
                        <a:buFont typeface="Courier New"/>
                        <a:buChar char="o"/>
                      </a:pPr>
                      <a:r>
                        <a:rPr lang="en-US" sz="1400" kern="1200" dirty="0">
                          <a:solidFill>
                            <a:srgbClr val="000000"/>
                          </a:solidFill>
                          <a:effectLst/>
                          <a:latin typeface="Calibri"/>
                          <a:ea typeface="Calibri"/>
                          <a:cs typeface="Times New Roman"/>
                        </a:rPr>
                        <a:t>Age of animals</a:t>
                      </a:r>
                      <a:r>
                        <a:rPr lang="en-US" sz="1400" dirty="0">
                          <a:effectLst/>
                          <a:latin typeface="Calibri"/>
                          <a:ea typeface="Calibri"/>
                          <a:cs typeface="Times New Roman"/>
                        </a:rPr>
                        <a:t> </a:t>
                      </a:r>
                      <a:endParaRPr lang="en-US" sz="1800" dirty="0">
                        <a:effectLst/>
                        <a:latin typeface="Calibri"/>
                        <a:ea typeface="Calibri"/>
                        <a:cs typeface="Times New Roman"/>
                      </a:endParaRPr>
                    </a:p>
                    <a:p>
                      <a:pPr marL="742950" marR="0" lvl="1" indent="-285750" algn="l">
                        <a:spcBef>
                          <a:spcPts val="0"/>
                        </a:spcBef>
                        <a:spcAft>
                          <a:spcPts val="0"/>
                        </a:spcAft>
                        <a:buFont typeface="Courier New"/>
                        <a:buChar char="o"/>
                      </a:pPr>
                      <a:r>
                        <a:rPr lang="en-US" sz="1400" kern="1200" dirty="0">
                          <a:solidFill>
                            <a:srgbClr val="000000"/>
                          </a:solidFill>
                          <a:effectLst/>
                          <a:latin typeface="Calibri"/>
                          <a:ea typeface="Calibri"/>
                          <a:cs typeface="Times New Roman"/>
                        </a:rPr>
                        <a:t>Movement of traffic and personnel to and from premises (fomite spread)</a:t>
                      </a:r>
                      <a:r>
                        <a:rPr lang="en-US" sz="1400" dirty="0">
                          <a:effectLst/>
                          <a:latin typeface="Calibri"/>
                          <a:ea typeface="Calibri"/>
                          <a:cs typeface="Times New Roman"/>
                        </a:rPr>
                        <a:t> </a:t>
                      </a:r>
                      <a:endParaRPr lang="en-US" sz="1800" dirty="0">
                        <a:effectLst/>
                        <a:latin typeface="Calibri"/>
                        <a:ea typeface="Calibri"/>
                        <a:cs typeface="Times New Roman"/>
                      </a:endParaRPr>
                    </a:p>
                    <a:p>
                      <a:pPr marL="742950" marR="0" lvl="1" indent="-285750" algn="l" defTabSz="914400" rtl="0" eaLnBrk="1" latinLnBrk="0" hangingPunct="1">
                        <a:spcBef>
                          <a:spcPts val="0"/>
                        </a:spcBef>
                        <a:spcAft>
                          <a:spcPts val="0"/>
                        </a:spcAft>
                        <a:buFont typeface="Courier New"/>
                        <a:buChar char="o"/>
                      </a:pPr>
                      <a:r>
                        <a:rPr lang="en-US" sz="1400" kern="1200" dirty="0">
                          <a:solidFill>
                            <a:srgbClr val="000000"/>
                          </a:solidFill>
                          <a:effectLst/>
                          <a:latin typeface="Calibri"/>
                          <a:ea typeface="Calibri"/>
                          <a:cs typeface="Times New Roman"/>
                        </a:rPr>
                        <a:t>Biosecurity measures in place at time of </a:t>
                      </a:r>
                      <a:r>
                        <a:rPr lang="en-US" sz="1400" kern="1200" dirty="0" smtClean="0">
                          <a:solidFill>
                            <a:srgbClr val="000000"/>
                          </a:solidFill>
                          <a:effectLst/>
                          <a:latin typeface="Calibri"/>
                          <a:ea typeface="Calibri"/>
                          <a:cs typeface="Times New Roman"/>
                        </a:rPr>
                        <a:t>outbreak</a:t>
                      </a:r>
                      <a:endParaRPr lang="en-US" sz="1400" kern="1200" dirty="0">
                        <a:solidFill>
                          <a:srgbClr val="000000"/>
                        </a:solidFill>
                        <a:effectLst/>
                        <a:latin typeface="Calibri"/>
                        <a:ea typeface="Calibri"/>
                        <a:cs typeface="Times New Roman"/>
                      </a:endParaRPr>
                    </a:p>
                  </a:txBody>
                  <a:tcPr marL="77397" marR="77397" marT="38699" marB="38699">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hMerge="1">
                  <a:txBody>
                    <a:bodyPr/>
                    <a:lstStyle/>
                    <a:p>
                      <a:endParaRPr lang="en-US"/>
                    </a:p>
                  </a:txBody>
                  <a:tcPr/>
                </a:tc>
              </a:tr>
            </a:tbl>
          </a:graphicData>
        </a:graphic>
      </p:graphicFrame>
      <p:sp>
        <p:nvSpPr>
          <p:cNvPr id="2" name="Date Placeholder 1"/>
          <p:cNvSpPr>
            <a:spLocks noGrp="1"/>
          </p:cNvSpPr>
          <p:nvPr>
            <p:ph type="dt" sz="half" idx="2"/>
          </p:nvPr>
        </p:nvSpPr>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228600" y="6356350"/>
            <a:ext cx="4572000" cy="365125"/>
          </a:xfrm>
        </p:spPr>
        <p:txBody>
          <a:bodyPr/>
          <a:lstStyle/>
          <a:p>
            <a:pPr algn="l"/>
            <a:r>
              <a:rPr lang="en-US" dirty="0" smtClean="0"/>
              <a:t>FAD </a:t>
            </a:r>
            <a:r>
              <a:rPr lang="en-US" dirty="0" err="1" smtClean="0"/>
              <a:t>PReP</a:t>
            </a:r>
            <a:r>
              <a:rPr lang="en-US" dirty="0" smtClean="0"/>
              <a:t>/NAHEMS Guidelines: Quarantine &amp; Movement Control - Zones </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12</a:t>
            </a:fld>
            <a:endParaRPr lang="en-US"/>
          </a:p>
        </p:txBody>
      </p:sp>
    </p:spTree>
    <p:extLst>
      <p:ext uri="{BB962C8B-B14F-4D97-AF65-F5344CB8AC3E}">
        <p14:creationId xmlns:p14="http://schemas.microsoft.com/office/powerpoint/2010/main" val="20308622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458200" cy="838200"/>
          </a:xfrm>
        </p:spPr>
        <p:txBody>
          <a:bodyPr>
            <a:noAutofit/>
          </a:bodyPr>
          <a:lstStyle/>
          <a:p>
            <a:r>
              <a:rPr lang="en-US" dirty="0"/>
              <a:t>Establishing a Control </a:t>
            </a:r>
            <a:r>
              <a:rPr lang="en-US" dirty="0" smtClean="0"/>
              <a:t>Area cont’d</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3929951361"/>
              </p:ext>
            </p:extLst>
          </p:nvPr>
        </p:nvGraphicFramePr>
        <p:xfrm>
          <a:off x="228599" y="1219200"/>
          <a:ext cx="8686802" cy="5012292"/>
        </p:xfrm>
        <a:graphic>
          <a:graphicData uri="http://schemas.openxmlformats.org/drawingml/2006/table">
            <a:tbl>
              <a:tblPr firstRow="1" firstCol="1" bandRow="1"/>
              <a:tblGrid>
                <a:gridCol w="2171700"/>
                <a:gridCol w="2714626"/>
                <a:gridCol w="3800476"/>
              </a:tblGrid>
              <a:tr h="236973">
                <a:tc>
                  <a:txBody>
                    <a:bodyPr/>
                    <a:lstStyle/>
                    <a:p>
                      <a:pPr marL="0" marR="0" algn="ctr">
                        <a:lnSpc>
                          <a:spcPct val="118000"/>
                        </a:lnSpc>
                        <a:spcBef>
                          <a:spcPts val="0"/>
                        </a:spcBef>
                        <a:spcAft>
                          <a:spcPts val="0"/>
                        </a:spcAft>
                      </a:pPr>
                      <a:r>
                        <a:rPr lang="en-US" sz="1400" b="1" kern="1200" dirty="0">
                          <a:solidFill>
                            <a:srgbClr val="FFFFFF"/>
                          </a:solidFill>
                          <a:effectLst/>
                          <a:latin typeface="Calibri"/>
                          <a:ea typeface="Calibri"/>
                          <a:cs typeface="Times New Roman"/>
                        </a:rPr>
                        <a:t>Factors</a:t>
                      </a:r>
                      <a:endParaRPr lang="en-US" sz="1400" dirty="0">
                        <a:effectLst/>
                        <a:latin typeface="Calibri"/>
                        <a:ea typeface="Calibri"/>
                        <a:cs typeface="Times New Roman"/>
                      </a:endParaRPr>
                    </a:p>
                  </a:txBody>
                  <a:tcPr marL="77397" marR="77397" marT="38699" marB="38699" anchor="ct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8000"/>
                    </a:solidFill>
                  </a:tcPr>
                </a:tc>
                <a:tc gridSpan="2">
                  <a:txBody>
                    <a:bodyPr/>
                    <a:lstStyle/>
                    <a:p>
                      <a:pPr marL="0" marR="0" algn="ctr">
                        <a:lnSpc>
                          <a:spcPct val="118000"/>
                        </a:lnSpc>
                        <a:spcBef>
                          <a:spcPts val="0"/>
                        </a:spcBef>
                        <a:spcAft>
                          <a:spcPts val="0"/>
                        </a:spcAft>
                      </a:pPr>
                      <a:r>
                        <a:rPr lang="en-US" sz="1400" b="1" kern="1200">
                          <a:solidFill>
                            <a:srgbClr val="FFFFFF"/>
                          </a:solidFill>
                          <a:effectLst/>
                          <a:latin typeface="Calibri"/>
                          <a:ea typeface="Calibri"/>
                          <a:cs typeface="Times New Roman"/>
                        </a:rPr>
                        <a:t>Additional Details </a:t>
                      </a:r>
                      <a:endParaRPr lang="en-US" sz="1400">
                        <a:effectLst/>
                        <a:latin typeface="Calibri"/>
                        <a:ea typeface="Calibri"/>
                        <a:cs typeface="Times New Roman"/>
                      </a:endParaRPr>
                    </a:p>
                  </a:txBody>
                  <a:tcPr marL="77397" marR="77397" marT="38699" marB="38699" anchor="ct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8000"/>
                    </a:solidFill>
                  </a:tcPr>
                </a:tc>
                <a:tc hMerge="1">
                  <a:txBody>
                    <a:bodyPr/>
                    <a:lstStyle/>
                    <a:p>
                      <a:endParaRPr lang="en-US"/>
                    </a:p>
                  </a:txBody>
                  <a:tcPr/>
                </a:tc>
              </a:tr>
              <a:tr h="989697">
                <a:tc>
                  <a:txBody>
                    <a:bodyPr/>
                    <a:lstStyle/>
                    <a:p>
                      <a:pPr marL="0" marR="0" algn="l">
                        <a:lnSpc>
                          <a:spcPct val="118000"/>
                        </a:lnSpc>
                        <a:spcBef>
                          <a:spcPts val="0"/>
                        </a:spcBef>
                        <a:spcAft>
                          <a:spcPts val="0"/>
                        </a:spcAft>
                      </a:pPr>
                      <a:r>
                        <a:rPr lang="en-US" sz="1400" kern="1200" dirty="0">
                          <a:solidFill>
                            <a:srgbClr val="000000"/>
                          </a:solidFill>
                          <a:effectLst/>
                          <a:latin typeface="Calibri"/>
                          <a:ea typeface="Calibri"/>
                          <a:cs typeface="Times New Roman"/>
                        </a:rPr>
                        <a:t>Contact Premises characteristics</a:t>
                      </a:r>
                      <a:endParaRPr lang="en-US" sz="1400" dirty="0">
                        <a:effectLst/>
                        <a:latin typeface="Calibri"/>
                        <a:ea typeface="Calibri"/>
                        <a:cs typeface="Times New Roman"/>
                      </a:endParaRPr>
                    </a:p>
                  </a:txBody>
                  <a:tcPr marL="77397" marR="77397" marT="38699" marB="38699">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l">
                        <a:spcBef>
                          <a:spcPts val="0"/>
                        </a:spcBef>
                        <a:spcAft>
                          <a:spcPts val="0"/>
                        </a:spcAft>
                      </a:pPr>
                      <a:r>
                        <a:rPr lang="en-US" sz="1400" dirty="0">
                          <a:solidFill>
                            <a:srgbClr val="000000"/>
                          </a:solidFill>
                          <a:effectLst/>
                          <a:latin typeface="Arial"/>
                          <a:ea typeface="Calibri"/>
                          <a:cs typeface="Times New Roman"/>
                        </a:rPr>
                        <a:t>• </a:t>
                      </a:r>
                      <a:r>
                        <a:rPr lang="en-US" sz="1400" kern="1200" dirty="0">
                          <a:solidFill>
                            <a:srgbClr val="000000"/>
                          </a:solidFill>
                          <a:effectLst/>
                          <a:latin typeface="Calibri"/>
                          <a:ea typeface="Calibri"/>
                          <a:cs typeface="Times New Roman"/>
                        </a:rPr>
                        <a:t>Number and types of premises</a:t>
                      </a:r>
                      <a:r>
                        <a:rPr lang="en-US" sz="1400" dirty="0">
                          <a:effectLst/>
                          <a:latin typeface="Calibri"/>
                          <a:ea typeface="Calibri"/>
                          <a:cs typeface="Times New Roman"/>
                        </a:rPr>
                        <a:t> </a:t>
                      </a:r>
                    </a:p>
                    <a:p>
                      <a:pPr marL="55880" marR="0" indent="-55880" algn="l">
                        <a:spcBef>
                          <a:spcPts val="0"/>
                        </a:spcBef>
                        <a:spcAft>
                          <a:spcPts val="0"/>
                        </a:spcAft>
                      </a:pPr>
                      <a:r>
                        <a:rPr lang="en-US" sz="1400" dirty="0">
                          <a:effectLst/>
                          <a:latin typeface="Arial"/>
                          <a:ea typeface="Calibri"/>
                          <a:cs typeface="Times New Roman"/>
                        </a:rPr>
                        <a:t>• </a:t>
                      </a:r>
                      <a:r>
                        <a:rPr lang="en-US" sz="1400" kern="1200" dirty="0">
                          <a:solidFill>
                            <a:srgbClr val="000000"/>
                          </a:solidFill>
                          <a:effectLst/>
                          <a:latin typeface="Calibri"/>
                          <a:ea typeface="Calibri"/>
                          <a:cs typeface="Times New Roman"/>
                        </a:rPr>
                        <a:t>Susceptible animal populations and population density</a:t>
                      </a:r>
                      <a:r>
                        <a:rPr lang="en-US" sz="1400" dirty="0">
                          <a:effectLst/>
                          <a:latin typeface="Calibri"/>
                          <a:ea typeface="Calibri"/>
                          <a:cs typeface="Times New Roman"/>
                        </a:rPr>
                        <a:t> </a:t>
                      </a:r>
                    </a:p>
                    <a:p>
                      <a:pPr marL="0" marR="0" algn="l">
                        <a:lnSpc>
                          <a:spcPct val="118000"/>
                        </a:lnSpc>
                        <a:spcBef>
                          <a:spcPts val="0"/>
                        </a:spcBef>
                        <a:spcAft>
                          <a:spcPts val="0"/>
                        </a:spcAft>
                      </a:pPr>
                      <a:r>
                        <a:rPr lang="en-US" sz="1400" dirty="0">
                          <a:effectLst/>
                          <a:latin typeface="Arial"/>
                          <a:ea typeface="Calibri"/>
                          <a:cs typeface="Times New Roman"/>
                        </a:rPr>
                        <a:t>• </a:t>
                      </a:r>
                      <a:r>
                        <a:rPr lang="en-US" sz="1400" kern="1200" dirty="0">
                          <a:solidFill>
                            <a:srgbClr val="000000"/>
                          </a:solidFill>
                          <a:effectLst/>
                          <a:latin typeface="Calibri"/>
                          <a:ea typeface="Calibri"/>
                          <a:cs typeface="Times New Roman"/>
                        </a:rPr>
                        <a:t>Animal movements</a:t>
                      </a:r>
                      <a:r>
                        <a:rPr lang="en-US" sz="1400" dirty="0">
                          <a:effectLst/>
                          <a:latin typeface="Calibri"/>
                          <a:ea typeface="Calibri"/>
                          <a:cs typeface="Times New Roman"/>
                        </a:rPr>
                        <a:t> </a:t>
                      </a:r>
                    </a:p>
                  </a:txBody>
                  <a:tcPr marL="77397" marR="77397" marT="38699" marB="38699">
                    <a:lnL w="12700" cap="flat" cmpd="sng" algn="ctr">
                      <a:solidFill>
                        <a:srgbClr val="FFFFFF"/>
                      </a:solidFill>
                      <a:prstDash val="solid"/>
                      <a:round/>
                      <a:headEnd type="none" w="med" len="med"/>
                      <a:tailEnd type="none" w="med" len="med"/>
                    </a:lnL>
                    <a:lnR>
                      <a:noFill/>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55880" marR="0" indent="-55880" algn="l">
                        <a:spcBef>
                          <a:spcPts val="0"/>
                        </a:spcBef>
                        <a:spcAft>
                          <a:spcPts val="0"/>
                        </a:spcAft>
                      </a:pPr>
                      <a:r>
                        <a:rPr lang="en-US" sz="1400" dirty="0">
                          <a:effectLst/>
                          <a:latin typeface="Arial"/>
                          <a:ea typeface="Calibri"/>
                          <a:cs typeface="Times New Roman"/>
                        </a:rPr>
                        <a:t>• </a:t>
                      </a:r>
                      <a:r>
                        <a:rPr lang="en-US" sz="1400" kern="1200" dirty="0">
                          <a:solidFill>
                            <a:srgbClr val="000000"/>
                          </a:solidFill>
                          <a:effectLst/>
                          <a:latin typeface="Calibri"/>
                          <a:ea typeface="Calibri"/>
                          <a:cs typeface="Times New Roman"/>
                        </a:rPr>
                        <a:t>Movement of traffic (fomites) and personnel to </a:t>
                      </a:r>
                      <a:r>
                        <a:rPr lang="en-US" sz="1400" kern="1200" dirty="0" smtClean="0">
                          <a:solidFill>
                            <a:srgbClr val="000000"/>
                          </a:solidFill>
                          <a:effectLst/>
                          <a:latin typeface="Calibri"/>
                          <a:ea typeface="Calibri"/>
                          <a:cs typeface="Times New Roman"/>
                        </a:rPr>
                        <a:t>   and </a:t>
                      </a:r>
                      <a:r>
                        <a:rPr lang="en-US" sz="1400" kern="1200" dirty="0">
                          <a:solidFill>
                            <a:srgbClr val="000000"/>
                          </a:solidFill>
                          <a:effectLst/>
                          <a:latin typeface="Calibri"/>
                          <a:ea typeface="Calibri"/>
                          <a:cs typeface="Times New Roman"/>
                        </a:rPr>
                        <a:t>from premises (fomite spread)</a:t>
                      </a:r>
                      <a:r>
                        <a:rPr lang="en-US" sz="1400" dirty="0">
                          <a:effectLst/>
                          <a:latin typeface="Calibri"/>
                          <a:ea typeface="Calibri"/>
                          <a:cs typeface="Times New Roman"/>
                        </a:rPr>
                        <a:t> </a:t>
                      </a:r>
                    </a:p>
                    <a:p>
                      <a:pPr marL="0" marR="0" algn="l">
                        <a:lnSpc>
                          <a:spcPct val="118000"/>
                        </a:lnSpc>
                        <a:spcBef>
                          <a:spcPts val="0"/>
                        </a:spcBef>
                        <a:spcAft>
                          <a:spcPts val="0"/>
                        </a:spcAft>
                      </a:pPr>
                      <a:r>
                        <a:rPr lang="en-US" sz="1400" dirty="0">
                          <a:effectLst/>
                          <a:latin typeface="Arial"/>
                          <a:ea typeface="Calibri"/>
                          <a:cs typeface="Times New Roman"/>
                        </a:rPr>
                        <a:t>• </a:t>
                      </a:r>
                      <a:r>
                        <a:rPr lang="en-US" sz="1400" kern="1200" dirty="0">
                          <a:solidFill>
                            <a:srgbClr val="000000"/>
                          </a:solidFill>
                          <a:effectLst/>
                          <a:latin typeface="Calibri"/>
                          <a:ea typeface="Calibri"/>
                          <a:cs typeface="Times New Roman"/>
                        </a:rPr>
                        <a:t>Biosecurity measure in place prior to outbreak</a:t>
                      </a:r>
                      <a:r>
                        <a:rPr lang="en-US" sz="1400" dirty="0">
                          <a:effectLst/>
                          <a:latin typeface="Calibri"/>
                          <a:ea typeface="Calibri"/>
                          <a:cs typeface="Times New Roman"/>
                        </a:rPr>
                        <a:t> </a:t>
                      </a:r>
                    </a:p>
                  </a:txBody>
                  <a:tcPr marL="77397" marR="77397" marT="38699" marB="38699">
                    <a:lnL>
                      <a:noFill/>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535903">
                <a:tc>
                  <a:txBody>
                    <a:bodyPr/>
                    <a:lstStyle/>
                    <a:p>
                      <a:pPr marL="0" marR="0" algn="l">
                        <a:lnSpc>
                          <a:spcPct val="118000"/>
                        </a:lnSpc>
                        <a:spcBef>
                          <a:spcPts val="0"/>
                        </a:spcBef>
                        <a:spcAft>
                          <a:spcPts val="0"/>
                        </a:spcAft>
                      </a:pPr>
                      <a:r>
                        <a:rPr lang="en-US" sz="1400" kern="1200" dirty="0">
                          <a:solidFill>
                            <a:srgbClr val="000000"/>
                          </a:solidFill>
                          <a:effectLst/>
                          <a:latin typeface="Calibri"/>
                          <a:ea typeface="Calibri"/>
                          <a:cs typeface="Times New Roman"/>
                        </a:rPr>
                        <a:t>Environment</a:t>
                      </a:r>
                      <a:endParaRPr lang="en-US" sz="1400" dirty="0">
                        <a:effectLst/>
                        <a:latin typeface="Calibri"/>
                        <a:ea typeface="Calibri"/>
                        <a:cs typeface="Times New Roman"/>
                      </a:endParaRPr>
                    </a:p>
                  </a:txBody>
                  <a:tcPr marL="77397" marR="77397" marT="38699" marB="38699">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gn="l">
                        <a:spcBef>
                          <a:spcPts val="0"/>
                        </a:spcBef>
                        <a:spcAft>
                          <a:spcPts val="0"/>
                        </a:spcAft>
                      </a:pPr>
                      <a:r>
                        <a:rPr lang="en-US" sz="1400" dirty="0">
                          <a:solidFill>
                            <a:srgbClr val="000000"/>
                          </a:solidFill>
                          <a:effectLst/>
                          <a:latin typeface="Arial"/>
                          <a:ea typeface="Calibri"/>
                          <a:cs typeface="Times New Roman"/>
                        </a:rPr>
                        <a:t>• </a:t>
                      </a:r>
                      <a:r>
                        <a:rPr lang="en-US" sz="1400" kern="1200" dirty="0">
                          <a:solidFill>
                            <a:srgbClr val="000000"/>
                          </a:solidFill>
                          <a:effectLst/>
                          <a:latin typeface="Calibri"/>
                          <a:ea typeface="Calibri"/>
                          <a:cs typeface="Times New Roman"/>
                        </a:rPr>
                        <a:t>Types of premises in area or region</a:t>
                      </a:r>
                      <a:r>
                        <a:rPr lang="en-US" sz="1400" dirty="0">
                          <a:effectLst/>
                          <a:latin typeface="Calibri"/>
                          <a:ea typeface="Calibri"/>
                          <a:cs typeface="Times New Roman"/>
                        </a:rPr>
                        <a:t> </a:t>
                      </a:r>
                    </a:p>
                    <a:p>
                      <a:pPr marL="0" marR="0" algn="l">
                        <a:lnSpc>
                          <a:spcPct val="118000"/>
                        </a:lnSpc>
                        <a:spcBef>
                          <a:spcPts val="0"/>
                        </a:spcBef>
                        <a:spcAft>
                          <a:spcPts val="0"/>
                        </a:spcAft>
                      </a:pPr>
                      <a:r>
                        <a:rPr lang="en-US" sz="1400" dirty="0">
                          <a:effectLst/>
                          <a:latin typeface="Arial"/>
                          <a:ea typeface="Calibri"/>
                          <a:cs typeface="Times New Roman"/>
                        </a:rPr>
                        <a:t>• </a:t>
                      </a:r>
                      <a:r>
                        <a:rPr lang="en-US" sz="1400" kern="1200" dirty="0">
                          <a:solidFill>
                            <a:srgbClr val="000000"/>
                          </a:solidFill>
                          <a:effectLst/>
                          <a:latin typeface="Calibri"/>
                          <a:ea typeface="Calibri"/>
                          <a:cs typeface="Times New Roman"/>
                        </a:rPr>
                        <a:t>Land use in area or region</a:t>
                      </a:r>
                      <a:r>
                        <a:rPr lang="en-US" sz="1400" dirty="0">
                          <a:effectLst/>
                          <a:latin typeface="Calibri"/>
                          <a:ea typeface="Calibri"/>
                          <a:cs typeface="Times New Roman"/>
                        </a:rPr>
                        <a:t> </a:t>
                      </a:r>
                    </a:p>
                  </a:txBody>
                  <a:tcPr marL="77397" marR="77397" marT="38699" marB="38699">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gn="l">
                        <a:spcBef>
                          <a:spcPts val="0"/>
                        </a:spcBef>
                        <a:spcAft>
                          <a:spcPts val="0"/>
                        </a:spcAft>
                      </a:pPr>
                      <a:r>
                        <a:rPr lang="en-US" sz="1400" dirty="0">
                          <a:effectLst/>
                          <a:latin typeface="Arial"/>
                          <a:ea typeface="Calibri"/>
                          <a:cs typeface="Times New Roman"/>
                        </a:rPr>
                        <a:t>• </a:t>
                      </a:r>
                      <a:r>
                        <a:rPr lang="en-US" sz="1400" kern="1200" dirty="0">
                          <a:solidFill>
                            <a:srgbClr val="000000"/>
                          </a:solidFill>
                          <a:effectLst/>
                          <a:latin typeface="Calibri"/>
                          <a:ea typeface="Calibri"/>
                          <a:cs typeface="Times New Roman"/>
                        </a:rPr>
                        <a:t>Susceptible wildlife and population density</a:t>
                      </a:r>
                      <a:r>
                        <a:rPr lang="en-US" sz="1400" dirty="0">
                          <a:effectLst/>
                          <a:latin typeface="Calibri"/>
                          <a:ea typeface="Calibri"/>
                          <a:cs typeface="Times New Roman"/>
                        </a:rPr>
                        <a:t> </a:t>
                      </a:r>
                    </a:p>
                    <a:p>
                      <a:pPr marL="0" marR="0" algn="l">
                        <a:lnSpc>
                          <a:spcPct val="118000"/>
                        </a:lnSpc>
                        <a:spcBef>
                          <a:spcPts val="0"/>
                        </a:spcBef>
                        <a:spcAft>
                          <a:spcPts val="0"/>
                        </a:spcAft>
                      </a:pPr>
                      <a:r>
                        <a:rPr lang="en-US" sz="1400" dirty="0">
                          <a:effectLst/>
                          <a:latin typeface="Arial"/>
                          <a:ea typeface="Calibri"/>
                          <a:cs typeface="Times New Roman"/>
                        </a:rPr>
                        <a:t>• </a:t>
                      </a:r>
                      <a:r>
                        <a:rPr lang="en-US" sz="1400" kern="1200" dirty="0">
                          <a:solidFill>
                            <a:srgbClr val="000000"/>
                          </a:solidFill>
                          <a:effectLst/>
                          <a:latin typeface="Calibri"/>
                          <a:ea typeface="Calibri"/>
                          <a:cs typeface="Times New Roman"/>
                        </a:rPr>
                        <a:t>Wildlife as biological or mechanical vectors</a:t>
                      </a:r>
                      <a:r>
                        <a:rPr lang="en-US" sz="1400" dirty="0">
                          <a:effectLst/>
                          <a:latin typeface="Calibri"/>
                          <a:ea typeface="Calibri"/>
                          <a:cs typeface="Times New Roman"/>
                        </a:rPr>
                        <a:t> </a:t>
                      </a:r>
                    </a:p>
                  </a:txBody>
                  <a:tcPr marL="77397" marR="77397" marT="38699" marB="38699">
                    <a:lnL>
                      <a:noFill/>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590376">
                <a:tc>
                  <a:txBody>
                    <a:bodyPr/>
                    <a:lstStyle/>
                    <a:p>
                      <a:pPr marL="0" marR="0" algn="l">
                        <a:lnSpc>
                          <a:spcPct val="118000"/>
                        </a:lnSpc>
                        <a:spcBef>
                          <a:spcPts val="0"/>
                        </a:spcBef>
                        <a:spcAft>
                          <a:spcPts val="0"/>
                        </a:spcAft>
                      </a:pPr>
                      <a:r>
                        <a:rPr lang="en-US" sz="1400" kern="1200">
                          <a:solidFill>
                            <a:srgbClr val="000000"/>
                          </a:solidFill>
                          <a:effectLst/>
                          <a:latin typeface="Calibri"/>
                          <a:ea typeface="Calibri"/>
                          <a:cs typeface="Times New Roman"/>
                        </a:rPr>
                        <a:t>Climate (for aerosol spread diseases)</a:t>
                      </a:r>
                      <a:endParaRPr lang="en-US" sz="1400">
                        <a:effectLst/>
                        <a:latin typeface="Calibri"/>
                        <a:ea typeface="Calibri"/>
                        <a:cs typeface="Times New Roman"/>
                      </a:endParaRPr>
                    </a:p>
                  </a:txBody>
                  <a:tcPr marL="77397" marR="77397" marT="38699" marB="38699">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l">
                        <a:spcBef>
                          <a:spcPts val="0"/>
                        </a:spcBef>
                        <a:spcAft>
                          <a:spcPts val="0"/>
                        </a:spcAft>
                      </a:pPr>
                      <a:r>
                        <a:rPr lang="en-US" sz="1400">
                          <a:solidFill>
                            <a:srgbClr val="000000"/>
                          </a:solidFill>
                          <a:effectLst/>
                          <a:latin typeface="Arial"/>
                          <a:ea typeface="Calibri"/>
                          <a:cs typeface="Times New Roman"/>
                        </a:rPr>
                        <a:t>• </a:t>
                      </a:r>
                      <a:r>
                        <a:rPr lang="en-US" sz="1400" kern="1200">
                          <a:solidFill>
                            <a:srgbClr val="000000"/>
                          </a:solidFill>
                          <a:effectLst/>
                          <a:latin typeface="Calibri"/>
                          <a:ea typeface="Calibri"/>
                          <a:cs typeface="Times New Roman"/>
                        </a:rPr>
                        <a:t>Prevailing winds</a:t>
                      </a:r>
                      <a:r>
                        <a:rPr lang="en-US" sz="1400">
                          <a:effectLst/>
                          <a:latin typeface="Calibri"/>
                          <a:ea typeface="Calibri"/>
                          <a:cs typeface="Times New Roman"/>
                        </a:rPr>
                        <a:t> </a:t>
                      </a:r>
                    </a:p>
                    <a:p>
                      <a:pPr marL="0" marR="0" algn="l">
                        <a:lnSpc>
                          <a:spcPct val="118000"/>
                        </a:lnSpc>
                        <a:spcBef>
                          <a:spcPts val="0"/>
                        </a:spcBef>
                        <a:spcAft>
                          <a:spcPts val="0"/>
                        </a:spcAft>
                      </a:pPr>
                      <a:r>
                        <a:rPr lang="en-US" sz="1400">
                          <a:effectLst/>
                          <a:latin typeface="Arial"/>
                          <a:ea typeface="Calibri"/>
                          <a:cs typeface="Times New Roman"/>
                        </a:rPr>
                        <a:t>• </a:t>
                      </a:r>
                      <a:r>
                        <a:rPr lang="en-US" sz="1400" kern="1200">
                          <a:solidFill>
                            <a:srgbClr val="000000"/>
                          </a:solidFill>
                          <a:effectLst/>
                          <a:latin typeface="Calibri"/>
                          <a:ea typeface="Calibri"/>
                          <a:cs typeface="Times New Roman"/>
                        </a:rPr>
                        <a:t>Humidity</a:t>
                      </a:r>
                      <a:r>
                        <a:rPr lang="en-US" sz="1400">
                          <a:effectLst/>
                          <a:latin typeface="Calibri"/>
                          <a:ea typeface="Calibri"/>
                          <a:cs typeface="Times New Roman"/>
                        </a:rPr>
                        <a:t> </a:t>
                      </a:r>
                    </a:p>
                  </a:txBody>
                  <a:tcPr marL="77397" marR="77397" marT="38699" marB="38699">
                    <a:lnL w="12700" cap="flat" cmpd="sng" algn="ctr">
                      <a:solidFill>
                        <a:srgbClr val="FFFFFF"/>
                      </a:solidFill>
                      <a:prstDash val="solid"/>
                      <a:round/>
                      <a:headEnd type="none" w="med" len="med"/>
                      <a:tailEnd type="none" w="med" len="med"/>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l">
                        <a:lnSpc>
                          <a:spcPct val="118000"/>
                        </a:lnSpc>
                        <a:spcBef>
                          <a:spcPts val="0"/>
                        </a:spcBef>
                        <a:spcAft>
                          <a:spcPts val="0"/>
                        </a:spcAft>
                      </a:pPr>
                      <a:r>
                        <a:rPr lang="en-US" sz="1400" dirty="0">
                          <a:effectLst/>
                          <a:latin typeface="Calibri"/>
                          <a:ea typeface="Calibri"/>
                          <a:cs typeface="Times New Roman"/>
                        </a:rPr>
                        <a:t> </a:t>
                      </a:r>
                    </a:p>
                  </a:txBody>
                  <a:tcPr marL="77397" marR="77397" marT="38699" marB="38699">
                    <a:lnL>
                      <a:noFill/>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790707">
                <a:tc>
                  <a:txBody>
                    <a:bodyPr/>
                    <a:lstStyle/>
                    <a:p>
                      <a:pPr marL="0" marR="0" algn="l">
                        <a:lnSpc>
                          <a:spcPct val="118000"/>
                        </a:lnSpc>
                        <a:spcBef>
                          <a:spcPts val="0"/>
                        </a:spcBef>
                        <a:spcAft>
                          <a:spcPts val="0"/>
                        </a:spcAft>
                      </a:pPr>
                      <a:r>
                        <a:rPr lang="en-US" sz="1400" kern="1200">
                          <a:solidFill>
                            <a:srgbClr val="000000"/>
                          </a:solidFill>
                          <a:effectLst/>
                          <a:latin typeface="Calibri"/>
                          <a:ea typeface="Calibri"/>
                          <a:cs typeface="Times New Roman"/>
                        </a:rPr>
                        <a:t>General area, region, or agricultural sector biosecurity</a:t>
                      </a:r>
                      <a:endParaRPr lang="en-US" sz="1400">
                        <a:effectLst/>
                        <a:latin typeface="Calibri"/>
                        <a:ea typeface="Calibri"/>
                        <a:cs typeface="Times New Roman"/>
                      </a:endParaRPr>
                    </a:p>
                  </a:txBody>
                  <a:tcPr marL="77397" marR="77397" marT="38699" marB="38699">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gridSpan="2">
                  <a:txBody>
                    <a:bodyPr/>
                    <a:lstStyle/>
                    <a:p>
                      <a:pPr marL="0" marR="0" algn="l">
                        <a:spcBef>
                          <a:spcPts val="0"/>
                        </a:spcBef>
                        <a:spcAft>
                          <a:spcPts val="0"/>
                        </a:spcAft>
                      </a:pPr>
                      <a:r>
                        <a:rPr lang="en-US" sz="1400" dirty="0">
                          <a:solidFill>
                            <a:srgbClr val="000000"/>
                          </a:solidFill>
                          <a:effectLst/>
                          <a:latin typeface="Arial"/>
                          <a:ea typeface="Calibri"/>
                          <a:cs typeface="Times New Roman"/>
                        </a:rPr>
                        <a:t>• </a:t>
                      </a:r>
                      <a:r>
                        <a:rPr lang="en-US" sz="1400" kern="1200" dirty="0">
                          <a:solidFill>
                            <a:srgbClr val="000000"/>
                          </a:solidFill>
                          <a:effectLst/>
                          <a:latin typeface="Calibri"/>
                          <a:ea typeface="Calibri"/>
                          <a:cs typeface="Times New Roman"/>
                        </a:rPr>
                        <a:t>Biosecurity practices in place prior to outbreak</a:t>
                      </a:r>
                      <a:r>
                        <a:rPr lang="en-US" sz="1400" dirty="0">
                          <a:effectLst/>
                          <a:latin typeface="Calibri"/>
                          <a:ea typeface="Calibri"/>
                          <a:cs typeface="Times New Roman"/>
                        </a:rPr>
                        <a:t> </a:t>
                      </a:r>
                    </a:p>
                    <a:p>
                      <a:pPr marL="0" marR="0" algn="l">
                        <a:lnSpc>
                          <a:spcPct val="118000"/>
                        </a:lnSpc>
                        <a:spcBef>
                          <a:spcPts val="0"/>
                        </a:spcBef>
                        <a:spcAft>
                          <a:spcPts val="0"/>
                        </a:spcAft>
                      </a:pPr>
                      <a:r>
                        <a:rPr lang="en-US" sz="1400" dirty="0">
                          <a:effectLst/>
                          <a:latin typeface="Arial"/>
                          <a:ea typeface="Calibri"/>
                          <a:cs typeface="Times New Roman"/>
                        </a:rPr>
                        <a:t>• </a:t>
                      </a:r>
                      <a:r>
                        <a:rPr lang="en-US" sz="1400" kern="1200" dirty="0">
                          <a:solidFill>
                            <a:srgbClr val="000000"/>
                          </a:solidFill>
                          <a:effectLst/>
                          <a:latin typeface="Calibri"/>
                          <a:ea typeface="Calibri"/>
                          <a:cs typeface="Times New Roman"/>
                        </a:rPr>
                        <a:t>Biosecurity practices implemented once outbreak detected</a:t>
                      </a:r>
                      <a:r>
                        <a:rPr lang="en-US" sz="1400" dirty="0">
                          <a:effectLst/>
                          <a:latin typeface="Calibri"/>
                          <a:ea typeface="Calibri"/>
                          <a:cs typeface="Times New Roman"/>
                        </a:rPr>
                        <a:t> </a:t>
                      </a:r>
                    </a:p>
                  </a:txBody>
                  <a:tcPr marL="77397" marR="77397" marT="38699" marB="38699">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hMerge="1">
                  <a:txBody>
                    <a:bodyPr/>
                    <a:lstStyle/>
                    <a:p>
                      <a:endParaRPr lang="en-US"/>
                    </a:p>
                  </a:txBody>
                  <a:tcPr/>
                </a:tc>
              </a:tr>
              <a:tr h="583578">
                <a:tc>
                  <a:txBody>
                    <a:bodyPr/>
                    <a:lstStyle/>
                    <a:p>
                      <a:pPr marL="0" marR="0" algn="l">
                        <a:lnSpc>
                          <a:spcPct val="118000"/>
                        </a:lnSpc>
                        <a:spcBef>
                          <a:spcPts val="0"/>
                        </a:spcBef>
                        <a:spcAft>
                          <a:spcPts val="0"/>
                        </a:spcAft>
                      </a:pPr>
                      <a:r>
                        <a:rPr lang="en-US" sz="1400" kern="1200" dirty="0">
                          <a:solidFill>
                            <a:srgbClr val="000000"/>
                          </a:solidFill>
                          <a:effectLst/>
                          <a:latin typeface="Calibri"/>
                          <a:ea typeface="Calibri"/>
                          <a:cs typeface="Times New Roman"/>
                        </a:rPr>
                        <a:t>Number of backyard or transitional </a:t>
                      </a:r>
                      <a:r>
                        <a:rPr lang="en-US" sz="1400" kern="1200" dirty="0" smtClean="0">
                          <a:solidFill>
                            <a:srgbClr val="000000"/>
                          </a:solidFill>
                          <a:effectLst/>
                          <a:latin typeface="Calibri"/>
                          <a:ea typeface="Calibri"/>
                          <a:cs typeface="Times New Roman"/>
                        </a:rPr>
                        <a:t>premises</a:t>
                      </a:r>
                      <a:endParaRPr lang="en-US" sz="1400" dirty="0">
                        <a:effectLst/>
                        <a:latin typeface="Calibri"/>
                        <a:ea typeface="Calibri"/>
                        <a:cs typeface="Times New Roman"/>
                      </a:endParaRPr>
                    </a:p>
                  </a:txBody>
                  <a:tcPr marL="77397" marR="77397" marT="38699" marB="38699">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gridSpan="2">
                  <a:txBody>
                    <a:bodyPr/>
                    <a:lstStyle/>
                    <a:p>
                      <a:pPr marL="0" marR="0" algn="l">
                        <a:lnSpc>
                          <a:spcPct val="118000"/>
                        </a:lnSpc>
                        <a:spcBef>
                          <a:spcPts val="0"/>
                        </a:spcBef>
                        <a:spcAft>
                          <a:spcPts val="0"/>
                        </a:spcAft>
                      </a:pPr>
                      <a:r>
                        <a:rPr lang="en-US" sz="1400" dirty="0">
                          <a:solidFill>
                            <a:srgbClr val="000000"/>
                          </a:solidFill>
                          <a:effectLst/>
                          <a:latin typeface="Arial"/>
                          <a:ea typeface="Calibri"/>
                          <a:cs typeface="Times New Roman"/>
                        </a:rPr>
                        <a:t>• </a:t>
                      </a:r>
                      <a:r>
                        <a:rPr lang="en-US" sz="1400" kern="1200" dirty="0">
                          <a:solidFill>
                            <a:srgbClr val="000000"/>
                          </a:solidFill>
                          <a:effectLst/>
                          <a:latin typeface="Calibri"/>
                          <a:ea typeface="Calibri"/>
                          <a:cs typeface="Times New Roman"/>
                        </a:rPr>
                        <a:t>Types of premises, animal movements, and network of animal and fomite movements</a:t>
                      </a:r>
                      <a:r>
                        <a:rPr lang="en-US" sz="1400" dirty="0">
                          <a:effectLst/>
                          <a:latin typeface="Calibri"/>
                          <a:ea typeface="Calibri"/>
                          <a:cs typeface="Times New Roman"/>
                        </a:rPr>
                        <a:t>  </a:t>
                      </a:r>
                    </a:p>
                  </a:txBody>
                  <a:tcPr marL="77397" marR="77397" marT="38699" marB="38699">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hMerge="1">
                  <a:txBody>
                    <a:bodyPr/>
                    <a:lstStyle/>
                    <a:p>
                      <a:endParaRPr lang="en-US"/>
                    </a:p>
                  </a:txBody>
                  <a:tcPr/>
                </a:tc>
              </a:tr>
              <a:tr h="482467">
                <a:tc>
                  <a:txBody>
                    <a:bodyPr/>
                    <a:lstStyle/>
                    <a:p>
                      <a:pPr marL="0" marR="0" algn="l">
                        <a:lnSpc>
                          <a:spcPct val="118000"/>
                        </a:lnSpc>
                        <a:spcBef>
                          <a:spcPts val="0"/>
                        </a:spcBef>
                        <a:spcAft>
                          <a:spcPts val="0"/>
                        </a:spcAft>
                      </a:pPr>
                      <a:r>
                        <a:rPr lang="en-US" sz="1400" kern="1200">
                          <a:solidFill>
                            <a:srgbClr val="000000"/>
                          </a:solidFill>
                          <a:effectLst/>
                          <a:latin typeface="Calibri"/>
                          <a:ea typeface="Calibri"/>
                          <a:cs typeface="Times New Roman"/>
                        </a:rPr>
                        <a:t>Continuity of business</a:t>
                      </a:r>
                      <a:endParaRPr lang="en-US" sz="1400">
                        <a:effectLst/>
                        <a:latin typeface="Calibri"/>
                        <a:ea typeface="Calibri"/>
                        <a:cs typeface="Times New Roman"/>
                      </a:endParaRPr>
                    </a:p>
                  </a:txBody>
                  <a:tcPr marL="77397" marR="77397" marT="38699" marB="38699">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9EDF4"/>
                    </a:solidFill>
                  </a:tcPr>
                </a:tc>
                <a:tc gridSpan="2">
                  <a:txBody>
                    <a:bodyPr/>
                    <a:lstStyle/>
                    <a:p>
                      <a:pPr marL="55880" marR="0" indent="-55880" algn="l">
                        <a:spcBef>
                          <a:spcPts val="0"/>
                        </a:spcBef>
                        <a:spcAft>
                          <a:spcPts val="0"/>
                        </a:spcAft>
                      </a:pPr>
                      <a:r>
                        <a:rPr lang="en-US" sz="1400" dirty="0">
                          <a:solidFill>
                            <a:srgbClr val="000000"/>
                          </a:solidFill>
                          <a:effectLst/>
                          <a:latin typeface="Arial"/>
                          <a:ea typeface="Calibri"/>
                          <a:cs typeface="Times New Roman"/>
                        </a:rPr>
                        <a:t>• </a:t>
                      </a:r>
                      <a:r>
                        <a:rPr lang="en-US" sz="1400" kern="1200" dirty="0">
                          <a:solidFill>
                            <a:srgbClr val="000000"/>
                          </a:solidFill>
                          <a:effectLst/>
                          <a:latin typeface="Calibri"/>
                          <a:ea typeface="Calibri"/>
                          <a:cs typeface="Times New Roman"/>
                        </a:rPr>
                        <a:t>COB plans and processes in place or activated at beginning of outbreak (such as surveillance, negative diagnostic tests, premises biosecurity, and risk-assessments)</a:t>
                      </a:r>
                      <a:r>
                        <a:rPr lang="en-US" sz="1400" dirty="0">
                          <a:effectLst/>
                          <a:latin typeface="Calibri"/>
                          <a:ea typeface="Calibri"/>
                          <a:cs typeface="Times New Roman"/>
                        </a:rPr>
                        <a:t> </a:t>
                      </a:r>
                    </a:p>
                    <a:p>
                      <a:pPr marL="55880" marR="0" indent="-55880" algn="l">
                        <a:spcBef>
                          <a:spcPts val="0"/>
                        </a:spcBef>
                        <a:spcAft>
                          <a:spcPts val="0"/>
                        </a:spcAft>
                      </a:pPr>
                      <a:r>
                        <a:rPr lang="en-US" sz="1400" dirty="0">
                          <a:effectLst/>
                          <a:latin typeface="Arial"/>
                          <a:ea typeface="Calibri"/>
                          <a:cs typeface="Times New Roman"/>
                        </a:rPr>
                        <a:t>• </a:t>
                      </a:r>
                      <a:r>
                        <a:rPr lang="en-US" sz="1400" kern="1200" dirty="0">
                          <a:solidFill>
                            <a:srgbClr val="000000"/>
                          </a:solidFill>
                          <a:effectLst/>
                          <a:latin typeface="Calibri"/>
                          <a:ea typeface="Calibri"/>
                          <a:cs typeface="Times New Roman"/>
                        </a:rPr>
                        <a:t>Permit processes, memorandums of understanding, and information management systems in place or activated at beginning of outbreak</a:t>
                      </a:r>
                      <a:r>
                        <a:rPr lang="en-US" sz="1400" dirty="0">
                          <a:effectLst/>
                          <a:latin typeface="Calibri"/>
                          <a:ea typeface="Calibri"/>
                          <a:cs typeface="Times New Roman"/>
                        </a:rPr>
                        <a:t> </a:t>
                      </a:r>
                    </a:p>
                  </a:txBody>
                  <a:tcPr marL="77397" marR="77397" marT="38699" marB="38699">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9EDF4"/>
                    </a:solidFill>
                  </a:tcPr>
                </a:tc>
                <a:tc hMerge="1">
                  <a:txBody>
                    <a:bodyPr/>
                    <a:lstStyle/>
                    <a:p>
                      <a:endParaRPr lang="en-US"/>
                    </a:p>
                  </a:txBody>
                  <a:tcPr/>
                </a:tc>
              </a:tr>
            </a:tbl>
          </a:graphicData>
        </a:graphic>
      </p:graphicFrame>
      <p:sp>
        <p:nvSpPr>
          <p:cNvPr id="2" name="Date Placeholder 1"/>
          <p:cNvSpPr>
            <a:spLocks noGrp="1"/>
          </p:cNvSpPr>
          <p:nvPr>
            <p:ph type="dt" sz="half" idx="2"/>
          </p:nvPr>
        </p:nvSpPr>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228600" y="6356350"/>
            <a:ext cx="4495800" cy="365125"/>
          </a:xfrm>
        </p:spPr>
        <p:txBody>
          <a:bodyPr/>
          <a:lstStyle/>
          <a:p>
            <a:pPr algn="l"/>
            <a:r>
              <a:rPr lang="en-US" dirty="0" smtClean="0"/>
              <a:t>FAD </a:t>
            </a:r>
            <a:r>
              <a:rPr lang="en-US" dirty="0" err="1" smtClean="0"/>
              <a:t>PReP</a:t>
            </a:r>
            <a:r>
              <a:rPr lang="en-US" dirty="0" smtClean="0"/>
              <a:t>/NAHEMS Guidelines: Quarantine &amp; Movement Control - Zones </a:t>
            </a:r>
            <a:endParaRPr lang="en-US" dirty="0"/>
          </a:p>
        </p:txBody>
      </p:sp>
      <p:sp>
        <p:nvSpPr>
          <p:cNvPr id="5" name="Slide Number Placeholder 4"/>
          <p:cNvSpPr>
            <a:spLocks noGrp="1"/>
          </p:cNvSpPr>
          <p:nvPr>
            <p:ph type="sldNum" sz="quarter" idx="4"/>
          </p:nvPr>
        </p:nvSpPr>
        <p:spPr/>
        <p:txBody>
          <a:bodyPr/>
          <a:lstStyle/>
          <a:p>
            <a:fld id="{0D2D7273-9C0D-4845-8627-539564CD150B}" type="slidenum">
              <a:rPr lang="en-US" smtClean="0"/>
              <a:t>13</a:t>
            </a:fld>
            <a:endParaRPr lang="en-US"/>
          </a:p>
        </p:txBody>
      </p:sp>
    </p:spTree>
    <p:extLst>
      <p:ext uri="{BB962C8B-B14F-4D97-AF65-F5344CB8AC3E}">
        <p14:creationId xmlns:p14="http://schemas.microsoft.com/office/powerpoint/2010/main" val="42834149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295400"/>
            <a:ext cx="6248400" cy="4953000"/>
          </a:xfrm>
        </p:spPr>
        <p:txBody>
          <a:bodyPr>
            <a:normAutofit/>
          </a:bodyPr>
          <a:lstStyle/>
          <a:p>
            <a:pPr>
              <a:spcBef>
                <a:spcPts val="600"/>
              </a:spcBef>
              <a:tabLst>
                <a:tab pos="1149350" algn="l"/>
              </a:tabLst>
            </a:pPr>
            <a:r>
              <a:rPr lang="en-US" sz="2600" dirty="0" smtClean="0"/>
              <a:t>FAD </a:t>
            </a:r>
            <a:r>
              <a:rPr lang="en-US" sz="2600" dirty="0" err="1"/>
              <a:t>PReP</a:t>
            </a:r>
            <a:r>
              <a:rPr lang="en-US" sz="2600" dirty="0"/>
              <a:t>/NAHEMS Guidelines: Quarantine and Movement </a:t>
            </a:r>
            <a:r>
              <a:rPr lang="en-US" sz="2600" dirty="0" smtClean="0"/>
              <a:t>Control</a:t>
            </a:r>
          </a:p>
          <a:p>
            <a:pPr marL="457200" lvl="1" indent="0">
              <a:spcBef>
                <a:spcPts val="600"/>
              </a:spcBef>
              <a:buNone/>
              <a:tabLst>
                <a:tab pos="1149350" algn="l"/>
              </a:tabLst>
            </a:pPr>
            <a:r>
              <a:rPr lang="en-US" sz="2200" dirty="0" smtClean="0">
                <a:hlinkClick r:id="rId4"/>
              </a:rPr>
              <a:t>http://www.aphis.usda.gov/fadprep</a:t>
            </a:r>
            <a:endParaRPr lang="en-US" sz="2200" dirty="0" smtClean="0"/>
          </a:p>
          <a:p>
            <a:pPr>
              <a:spcBef>
                <a:spcPts val="600"/>
              </a:spcBef>
              <a:tabLst>
                <a:tab pos="1149350" algn="l"/>
              </a:tabLst>
            </a:pPr>
            <a:endParaRPr lang="en-US" sz="2200" dirty="0"/>
          </a:p>
          <a:p>
            <a:pPr>
              <a:spcBef>
                <a:spcPts val="600"/>
              </a:spcBef>
              <a:tabLst>
                <a:tab pos="1149350" algn="l"/>
              </a:tabLst>
            </a:pPr>
            <a:r>
              <a:rPr lang="en-US" sz="2600" dirty="0"/>
              <a:t>Quarantine and Movement </a:t>
            </a:r>
            <a:r>
              <a:rPr lang="en-US" sz="2600" dirty="0" smtClean="0"/>
              <a:t>Control web-based </a:t>
            </a:r>
            <a:r>
              <a:rPr lang="en-US" sz="2600" dirty="0"/>
              <a:t>training </a:t>
            </a:r>
            <a:r>
              <a:rPr lang="en-US" sz="2600" dirty="0" smtClean="0"/>
              <a:t>module</a:t>
            </a:r>
          </a:p>
          <a:p>
            <a:pPr marL="457200" lvl="1" indent="0">
              <a:spcBef>
                <a:spcPts val="600"/>
              </a:spcBef>
              <a:buNone/>
              <a:tabLst>
                <a:tab pos="1149350" algn="l"/>
              </a:tabLst>
            </a:pPr>
            <a:r>
              <a:rPr lang="en-US" sz="2200" dirty="0" smtClean="0">
                <a:hlinkClick r:id="rId5"/>
              </a:rPr>
              <a:t>http://naherc.cfsph.iastate.edu/</a:t>
            </a:r>
            <a:endParaRPr lang="en-US" sz="2200" dirty="0"/>
          </a:p>
        </p:txBody>
      </p:sp>
      <p:sp>
        <p:nvSpPr>
          <p:cNvPr id="5" name="Slide Number Placeholder 4"/>
          <p:cNvSpPr>
            <a:spLocks noGrp="1"/>
          </p:cNvSpPr>
          <p:nvPr>
            <p:ph type="sldNum" sz="quarter" idx="4"/>
          </p:nvPr>
        </p:nvSpPr>
        <p:spPr/>
        <p:txBody>
          <a:bodyPr/>
          <a:lstStyle/>
          <a:p>
            <a:fld id="{0D2D7273-9C0D-4845-8627-539564CD150B}" type="slidenum">
              <a:rPr lang="en-US" smtClean="0"/>
              <a:t>14</a:t>
            </a:fld>
            <a:endParaRPr lang="en-US" dirty="0"/>
          </a:p>
        </p:txBody>
      </p:sp>
      <p:sp>
        <p:nvSpPr>
          <p:cNvPr id="6" name="Title 5"/>
          <p:cNvSpPr>
            <a:spLocks noGrp="1"/>
          </p:cNvSpPr>
          <p:nvPr>
            <p:ph type="title"/>
          </p:nvPr>
        </p:nvSpPr>
        <p:spPr/>
        <p:txBody>
          <a:bodyPr/>
          <a:lstStyle/>
          <a:p>
            <a:r>
              <a:rPr lang="en-US" dirty="0"/>
              <a:t>For More Information</a:t>
            </a:r>
          </a:p>
        </p:txBody>
      </p:sp>
      <p:pic>
        <p:nvPicPr>
          <p:cNvPr id="9" name="Picture 2"/>
          <p:cNvPicPr>
            <a:picLocks noChangeAspect="1" noChangeArrowheads="1"/>
          </p:cNvPicPr>
          <p:nvPr/>
        </p:nvPicPr>
        <p:blipFill>
          <a:blip r:embed="rId6" cstate="email">
            <a:extLst>
              <a:ext uri="{28A0092B-C50C-407E-A947-70E740481C1C}">
                <a14:useLocalDpi xmlns:a14="http://schemas.microsoft.com/office/drawing/2010/main"/>
              </a:ext>
            </a:extLst>
          </a:blip>
          <a:stretch>
            <a:fillRect/>
          </a:stretch>
        </p:blipFill>
        <p:spPr bwMode="auto">
          <a:xfrm>
            <a:off x="6096000" y="1996440"/>
            <a:ext cx="2743891" cy="3550919"/>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
        <p:nvSpPr>
          <p:cNvPr id="8" name="Date Placeholder 1"/>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10" name="Footer Placeholder 3"/>
          <p:cNvSpPr>
            <a:spLocks noGrp="1"/>
          </p:cNvSpPr>
          <p:nvPr>
            <p:ph type="ftr" sz="quarter" idx="3"/>
          </p:nvPr>
        </p:nvSpPr>
        <p:spPr>
          <a:xfrm>
            <a:off x="228600" y="6356350"/>
            <a:ext cx="4572000" cy="365125"/>
          </a:xfrm>
        </p:spPr>
        <p:txBody>
          <a:bodyPr/>
          <a:lstStyle/>
          <a:p>
            <a:pPr algn="l"/>
            <a:r>
              <a:rPr lang="en-US" dirty="0" smtClean="0"/>
              <a:t>FAD </a:t>
            </a:r>
            <a:r>
              <a:rPr lang="en-US" dirty="0" err="1" smtClean="0"/>
              <a:t>PReP</a:t>
            </a:r>
            <a:r>
              <a:rPr lang="en-US" dirty="0" smtClean="0"/>
              <a:t>/NAHEMS Guidelines: Quarantine &amp; Movement Control - Zones </a:t>
            </a:r>
            <a:endParaRPr lang="en-US" dirty="0"/>
          </a:p>
        </p:txBody>
      </p:sp>
    </p:spTree>
    <p:custDataLst>
      <p:tags r:id="rId1"/>
    </p:custDataLst>
    <p:extLst>
      <p:ext uri="{BB962C8B-B14F-4D97-AF65-F5344CB8AC3E}">
        <p14:creationId xmlns:p14="http://schemas.microsoft.com/office/powerpoint/2010/main" val="31120524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5486400" cy="4953000"/>
          </a:xfrm>
        </p:spPr>
        <p:txBody>
          <a:bodyPr>
            <a:normAutofit/>
          </a:bodyPr>
          <a:lstStyle/>
          <a:p>
            <a:pPr marL="0" indent="0">
              <a:buNone/>
            </a:pPr>
            <a:r>
              <a:rPr lang="en-US" sz="2800" dirty="0" smtClean="0"/>
              <a:t>Authors (CFSPH)</a:t>
            </a:r>
          </a:p>
          <a:p>
            <a:pPr>
              <a:spcBef>
                <a:spcPts val="600"/>
              </a:spcBef>
              <a:tabLst>
                <a:tab pos="1149350" algn="l"/>
              </a:tabLst>
            </a:pPr>
            <a:r>
              <a:rPr lang="en-US" sz="2600" dirty="0" smtClean="0"/>
              <a:t>Janice P. </a:t>
            </a:r>
            <a:r>
              <a:rPr lang="en-US" sz="2600" dirty="0" err="1" smtClean="0"/>
              <a:t>Mogan</a:t>
            </a:r>
            <a:r>
              <a:rPr lang="en-US" sz="2600" dirty="0" smtClean="0"/>
              <a:t>, DVM</a:t>
            </a:r>
            <a:endParaRPr lang="en-US" sz="2600" dirty="0"/>
          </a:p>
          <a:p>
            <a:pPr>
              <a:spcBef>
                <a:spcPts val="600"/>
              </a:spcBef>
              <a:tabLst>
                <a:tab pos="1149350" algn="l"/>
              </a:tabLst>
            </a:pPr>
            <a:r>
              <a:rPr lang="en-US" sz="2600" dirty="0" smtClean="0"/>
              <a:t>Heather </a:t>
            </a:r>
            <a:r>
              <a:rPr lang="en-US" sz="2600" dirty="0"/>
              <a:t>Allen, PhD, </a:t>
            </a:r>
            <a:r>
              <a:rPr lang="en-US" sz="2600" dirty="0" smtClean="0"/>
              <a:t>MPA</a:t>
            </a:r>
          </a:p>
          <a:p>
            <a:pPr>
              <a:spcBef>
                <a:spcPts val="600"/>
              </a:spcBef>
              <a:tabLst>
                <a:tab pos="1149350" algn="l"/>
              </a:tabLst>
            </a:pPr>
            <a:r>
              <a:rPr lang="en-US" sz="2600" dirty="0" smtClean="0"/>
              <a:t>Kristen Bretz, MS</a:t>
            </a:r>
          </a:p>
          <a:p>
            <a:pPr>
              <a:spcBef>
                <a:spcPts val="600"/>
              </a:spcBef>
              <a:tabLst>
                <a:tab pos="1149350" algn="l"/>
              </a:tabLst>
            </a:pPr>
            <a:endParaRPr lang="en-US" sz="2200" dirty="0"/>
          </a:p>
          <a:p>
            <a:pPr marL="0" indent="0">
              <a:buNone/>
            </a:pPr>
            <a:r>
              <a:rPr lang="en-US" sz="2800" dirty="0"/>
              <a:t>Reviewers (USDA)</a:t>
            </a:r>
          </a:p>
          <a:p>
            <a:pPr>
              <a:spcBef>
                <a:spcPts val="600"/>
              </a:spcBef>
              <a:tabLst>
                <a:tab pos="1149350" algn="l"/>
              </a:tabLst>
            </a:pPr>
            <a:r>
              <a:rPr lang="en-US" sz="2600" dirty="0"/>
              <a:t>Randall </a:t>
            </a:r>
            <a:r>
              <a:rPr lang="en-US" sz="2600" dirty="0" err="1"/>
              <a:t>Crom</a:t>
            </a:r>
            <a:r>
              <a:rPr lang="en-US" sz="2600" dirty="0"/>
              <a:t>, DVM </a:t>
            </a:r>
            <a:r>
              <a:rPr lang="en-US" sz="2600" dirty="0" smtClean="0"/>
              <a:t>(Retired)</a:t>
            </a:r>
            <a:endParaRPr lang="en-US" sz="2600" dirty="0"/>
          </a:p>
          <a:p>
            <a:pPr>
              <a:spcBef>
                <a:spcPts val="600"/>
              </a:spcBef>
              <a:tabLst>
                <a:tab pos="1149350" algn="l"/>
              </a:tabLst>
            </a:pPr>
            <a:r>
              <a:rPr lang="en-US" sz="2600" dirty="0"/>
              <a:t>Jonathan Zack, DVM</a:t>
            </a:r>
          </a:p>
        </p:txBody>
      </p:sp>
      <p:sp>
        <p:nvSpPr>
          <p:cNvPr id="5" name="Slide Number Placeholder 4"/>
          <p:cNvSpPr>
            <a:spLocks noGrp="1"/>
          </p:cNvSpPr>
          <p:nvPr>
            <p:ph type="sldNum" sz="quarter" idx="4"/>
          </p:nvPr>
        </p:nvSpPr>
        <p:spPr/>
        <p:txBody>
          <a:bodyPr/>
          <a:lstStyle/>
          <a:p>
            <a:fld id="{0D2D7273-9C0D-4845-8627-539564CD150B}" type="slidenum">
              <a:rPr lang="en-US" smtClean="0"/>
              <a:t>15</a:t>
            </a:fld>
            <a:endParaRPr lang="en-US" dirty="0"/>
          </a:p>
        </p:txBody>
      </p:sp>
      <p:sp>
        <p:nvSpPr>
          <p:cNvPr id="6" name="Title 5"/>
          <p:cNvSpPr>
            <a:spLocks noGrp="1"/>
          </p:cNvSpPr>
          <p:nvPr>
            <p:ph type="title"/>
          </p:nvPr>
        </p:nvSpPr>
        <p:spPr/>
        <p:txBody>
          <a:bodyPr/>
          <a:lstStyle/>
          <a:p>
            <a:r>
              <a:rPr lang="en-US" dirty="0"/>
              <a:t>Guidelines Content</a:t>
            </a:r>
          </a:p>
        </p:txBody>
      </p:sp>
      <p:pic>
        <p:nvPicPr>
          <p:cNvPr id="9"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6019800" y="1996440"/>
            <a:ext cx="2743891" cy="3550919"/>
          </a:xfrm>
          <a:prstGeom prst="rect">
            <a:avLst/>
          </a:prstGeom>
          <a:noFill/>
          <a:ln w="38100">
            <a:solidFill>
              <a:srgbClr val="17375E"/>
            </a:solidFill>
          </a:ln>
          <a:extLst>
            <a:ext uri="{909E8E84-426E-40DD-AFC4-6F175D3DCCD1}">
              <a14:hiddenFill xmlns:a14="http://schemas.microsoft.com/office/drawing/2010/main">
                <a:solidFill>
                  <a:srgbClr val="FFFFFF"/>
                </a:solidFill>
              </a14:hiddenFill>
            </a:ext>
          </a:extLst>
        </p:spPr>
      </p:pic>
      <p:sp>
        <p:nvSpPr>
          <p:cNvPr id="8" name="Date Placeholder 1"/>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10" name="Footer Placeholder 3"/>
          <p:cNvSpPr>
            <a:spLocks noGrp="1"/>
          </p:cNvSpPr>
          <p:nvPr>
            <p:ph type="ftr" sz="quarter" idx="3"/>
          </p:nvPr>
        </p:nvSpPr>
        <p:spPr>
          <a:xfrm>
            <a:off x="228600" y="6356350"/>
            <a:ext cx="4572000" cy="365125"/>
          </a:xfrm>
        </p:spPr>
        <p:txBody>
          <a:bodyPr/>
          <a:lstStyle/>
          <a:p>
            <a:pPr algn="l"/>
            <a:r>
              <a:rPr lang="en-US" dirty="0" smtClean="0"/>
              <a:t>FAD </a:t>
            </a:r>
            <a:r>
              <a:rPr lang="en-US" dirty="0" err="1" smtClean="0"/>
              <a:t>PReP</a:t>
            </a:r>
            <a:r>
              <a:rPr lang="en-US" dirty="0" smtClean="0"/>
              <a:t>/NAHEMS Guidelines: Quarantine &amp; Movement Control - Zones </a:t>
            </a:r>
            <a:endParaRPr lang="en-US" dirty="0"/>
          </a:p>
        </p:txBody>
      </p:sp>
    </p:spTree>
    <p:extLst>
      <p:ext uri="{BB962C8B-B14F-4D97-AF65-F5344CB8AC3E}">
        <p14:creationId xmlns:p14="http://schemas.microsoft.com/office/powerpoint/2010/main" val="20771803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17"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dirty="0"/>
              <a:t>the </a:t>
            </a:r>
            <a:r>
              <a:rPr lang="en-US" sz="2800" dirty="0" smtClean="0"/>
              <a:t>USDA APHIS </a:t>
            </a:r>
            <a:r>
              <a:rPr lang="en-US" sz="2800" dirty="0"/>
              <a:t>Veterinary </a:t>
            </a:r>
            <a:r>
              <a:rPr lang="en-US" sz="2800" dirty="0" smtClean="0"/>
              <a:t>Services</a:t>
            </a:r>
            <a:endParaRPr lang="en-US" sz="2800" dirty="0"/>
          </a:p>
        </p:txBody>
      </p:sp>
      <p:sp>
        <p:nvSpPr>
          <p:cNvPr id="6" name="Rectangle 3"/>
          <p:cNvSpPr txBox="1">
            <a:spLocks noChangeArrowheads="1"/>
          </p:cNvSpPr>
          <p:nvPr/>
        </p:nvSpPr>
        <p:spPr>
          <a:xfrm>
            <a:off x="1219200" y="5486400"/>
            <a:ext cx="7239000" cy="838200"/>
          </a:xfrm>
          <a:prstGeom prst="rect">
            <a:avLst/>
          </a:prstGeom>
        </p:spPr>
        <p:txBody>
          <a:bodyPr vert="horz" lIns="91440" tIns="45720" rIns="91440" bIns="45720" rtlCol="0">
            <a:normAutofit/>
          </a:bodyPr>
          <a:lstStyle/>
          <a:p>
            <a:pPr marL="171450" indent="-173038">
              <a:spcBef>
                <a:spcPts val="600"/>
              </a:spcBef>
              <a:tabLst>
                <a:tab pos="1149350" algn="l"/>
              </a:tabLst>
            </a:pPr>
            <a:r>
              <a:rPr lang="en-US" sz="1200" dirty="0" smtClean="0">
                <a:latin typeface="Verdana" panose="020B0604030504040204" pitchFamily="34" charset="0"/>
                <a:ea typeface="Verdana" panose="020B0604030504040204" pitchFamily="34" charset="0"/>
                <a:cs typeface="Verdana" panose="020B0604030504040204" pitchFamily="34" charset="0"/>
              </a:rPr>
              <a:t>PPT Authors: Janice Mogan, DVM; </a:t>
            </a:r>
            <a:r>
              <a:rPr lang="en-US" sz="1200" smtClean="0">
                <a:latin typeface="Verdana" panose="020B0604030504040204" pitchFamily="34" charset="0"/>
                <a:ea typeface="Verdana" panose="020B0604030504040204" pitchFamily="34" charset="0"/>
                <a:cs typeface="Verdana" panose="020B0604030504040204" pitchFamily="34" charset="0"/>
              </a:rPr>
              <a:t>Logan Kilburn</a:t>
            </a:r>
            <a:endParaRPr lang="en-US" sz="1200" dirty="0">
              <a:latin typeface="Verdana" panose="020B0604030504040204" pitchFamily="34" charset="0"/>
              <a:ea typeface="Verdana" panose="020B0604030504040204" pitchFamily="34" charset="0"/>
              <a:cs typeface="Verdana" panose="020B0604030504040204" pitchFamily="34" charset="0"/>
            </a:endParaRPr>
          </a:p>
          <a:p>
            <a:pPr marL="171450" indent="-173038">
              <a:spcBef>
                <a:spcPts val="600"/>
              </a:spcBef>
              <a:tabLst>
                <a:tab pos="1149350" algn="l"/>
              </a:tabLst>
            </a:pPr>
            <a:r>
              <a:rPr lang="en-US" sz="1200" dirty="0" smtClean="0">
                <a:latin typeface="Verdana" panose="020B0604030504040204" pitchFamily="34" charset="0"/>
                <a:ea typeface="Verdana" panose="020B0604030504040204" pitchFamily="34" charset="0"/>
                <a:cs typeface="Verdana" panose="020B0604030504040204" pitchFamily="34" charset="0"/>
              </a:rPr>
              <a:t>Reviewers: Kristen Bretz, MS</a:t>
            </a:r>
            <a:endParaRPr lang="en-US" sz="12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17357435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382000" cy="4953000"/>
          </a:xfrm>
        </p:spPr>
        <p:txBody>
          <a:bodyPr/>
          <a:lstStyle/>
          <a:p>
            <a:r>
              <a:rPr lang="en-US" dirty="0"/>
              <a:t>Designation </a:t>
            </a:r>
            <a:r>
              <a:rPr lang="en-US" dirty="0" smtClean="0"/>
              <a:t>of zones</a:t>
            </a:r>
            <a:r>
              <a:rPr lang="en-US" dirty="0"/>
              <a:t>, </a:t>
            </a:r>
            <a:r>
              <a:rPr lang="en-US" dirty="0" smtClean="0"/>
              <a:t>areas, premises</a:t>
            </a:r>
          </a:p>
          <a:p>
            <a:r>
              <a:rPr lang="en-US" dirty="0" smtClean="0"/>
              <a:t>Minimum sizes of zones, areas</a:t>
            </a:r>
          </a:p>
          <a:p>
            <a:r>
              <a:rPr lang="en-US" dirty="0" smtClean="0"/>
              <a:t>Establishing a control area</a:t>
            </a:r>
          </a:p>
          <a:p>
            <a:endParaRPr lang="en-US" dirty="0" smtClean="0"/>
          </a:p>
        </p:txBody>
      </p:sp>
      <p:sp>
        <p:nvSpPr>
          <p:cNvPr id="3" name="Title 2"/>
          <p:cNvSpPr>
            <a:spLocks noGrp="1"/>
          </p:cNvSpPr>
          <p:nvPr>
            <p:ph type="title"/>
          </p:nvPr>
        </p:nvSpPr>
        <p:spPr/>
        <p:txBody>
          <a:bodyPr/>
          <a:lstStyle/>
          <a:p>
            <a:r>
              <a:rPr lang="en-US" dirty="0" smtClean="0"/>
              <a:t>This Presentation</a:t>
            </a:r>
            <a:endParaRPr lang="en-US" dirty="0"/>
          </a:p>
        </p:txBody>
      </p:sp>
      <p:sp>
        <p:nvSpPr>
          <p:cNvPr id="4" name="Date Placeholder 3"/>
          <p:cNvSpPr>
            <a:spLocks noGrp="1"/>
          </p:cNvSpPr>
          <p:nvPr>
            <p:ph type="dt" sz="half" idx="2"/>
          </p:nvPr>
        </p:nvSpPr>
        <p:spPr/>
        <p:txBody>
          <a:bodyPr/>
          <a:lstStyle/>
          <a:p>
            <a:pPr algn="r"/>
            <a:r>
              <a:rPr lang="en-US" dirty="0" smtClean="0"/>
              <a:t>USDA APHIS and CFSPH</a:t>
            </a:r>
            <a:endParaRPr lang="en-US" dirty="0"/>
          </a:p>
        </p:txBody>
      </p:sp>
      <p:sp>
        <p:nvSpPr>
          <p:cNvPr id="5" name="Footer Placeholder 4"/>
          <p:cNvSpPr>
            <a:spLocks noGrp="1"/>
          </p:cNvSpPr>
          <p:nvPr>
            <p:ph type="ftr" sz="quarter" idx="3"/>
          </p:nvPr>
        </p:nvSpPr>
        <p:spPr>
          <a:xfrm>
            <a:off x="228600" y="6356350"/>
            <a:ext cx="4495800" cy="365125"/>
          </a:xfrm>
        </p:spPr>
        <p:txBody>
          <a:bodyPr/>
          <a:lstStyle/>
          <a:p>
            <a:pPr algn="l"/>
            <a:r>
              <a:rPr lang="en-US" dirty="0" smtClean="0"/>
              <a:t>FAD </a:t>
            </a:r>
            <a:r>
              <a:rPr lang="en-US" dirty="0" err="1" smtClean="0"/>
              <a:t>PReP</a:t>
            </a:r>
            <a:r>
              <a:rPr lang="en-US" dirty="0" smtClean="0"/>
              <a:t>/NAHEMS Guidelines: Quarantine &amp; Movement Control - Zones </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2</a:t>
            </a:fld>
            <a:endParaRPr lang="en-US"/>
          </a:p>
        </p:txBody>
      </p:sp>
    </p:spTree>
    <p:extLst>
      <p:ext uri="{BB962C8B-B14F-4D97-AF65-F5344CB8AC3E}">
        <p14:creationId xmlns:p14="http://schemas.microsoft.com/office/powerpoint/2010/main" val="2452246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295400"/>
            <a:ext cx="8229600" cy="4953000"/>
          </a:xfrm>
        </p:spPr>
        <p:txBody>
          <a:bodyPr>
            <a:normAutofit/>
          </a:bodyPr>
          <a:lstStyle/>
          <a:p>
            <a:r>
              <a:rPr lang="en-US" dirty="0" smtClean="0"/>
              <a:t>Infected Premises identified</a:t>
            </a:r>
          </a:p>
          <a:p>
            <a:r>
              <a:rPr lang="en-US" dirty="0" smtClean="0"/>
              <a:t>Control Area = Infected Zone + Buffer Zone</a:t>
            </a:r>
            <a:endParaRPr lang="en-US" dirty="0"/>
          </a:p>
          <a:p>
            <a:r>
              <a:rPr lang="en-US" dirty="0" smtClean="0"/>
              <a:t>Quarantines in Control Area</a:t>
            </a:r>
          </a:p>
          <a:p>
            <a:pPr lvl="1"/>
            <a:r>
              <a:rPr lang="en-US" dirty="0" smtClean="0"/>
              <a:t>Infected Premises</a:t>
            </a:r>
          </a:p>
          <a:p>
            <a:pPr lvl="1"/>
            <a:r>
              <a:rPr lang="en-US" dirty="0" smtClean="0"/>
              <a:t>Contact Premises</a:t>
            </a:r>
          </a:p>
          <a:p>
            <a:pPr lvl="1"/>
            <a:r>
              <a:rPr lang="en-US" dirty="0" smtClean="0"/>
              <a:t>Suspect Premises</a:t>
            </a:r>
          </a:p>
        </p:txBody>
      </p:sp>
      <p:sp>
        <p:nvSpPr>
          <p:cNvPr id="3" name="Title 2"/>
          <p:cNvSpPr>
            <a:spLocks noGrp="1"/>
          </p:cNvSpPr>
          <p:nvPr>
            <p:ph type="title"/>
          </p:nvPr>
        </p:nvSpPr>
        <p:spPr>
          <a:xfrm>
            <a:off x="457200" y="152400"/>
            <a:ext cx="8229600" cy="838200"/>
          </a:xfrm>
        </p:spPr>
        <p:txBody>
          <a:bodyPr>
            <a:normAutofit/>
          </a:bodyPr>
          <a:lstStyle/>
          <a:p>
            <a:r>
              <a:rPr lang="en-US" sz="3200" dirty="0" smtClean="0"/>
              <a:t>Zone, Area, Premises Designations</a:t>
            </a:r>
            <a:endParaRPr lang="en-US" sz="3200" dirty="0"/>
          </a:p>
        </p:txBody>
      </p:sp>
      <p:sp>
        <p:nvSpPr>
          <p:cNvPr id="4" name="Date Placeholder 3"/>
          <p:cNvSpPr>
            <a:spLocks noGrp="1"/>
          </p:cNvSpPr>
          <p:nvPr>
            <p:ph type="dt" sz="half" idx="2"/>
          </p:nvPr>
        </p:nvSpPr>
        <p:spPr/>
        <p:txBody>
          <a:bodyPr/>
          <a:lstStyle/>
          <a:p>
            <a:pPr algn="r"/>
            <a:r>
              <a:rPr lang="en-US" dirty="0" smtClean="0"/>
              <a:t>USDA APHIS and CFSPH</a:t>
            </a:r>
            <a:endParaRPr lang="en-US" dirty="0"/>
          </a:p>
        </p:txBody>
      </p:sp>
      <p:sp>
        <p:nvSpPr>
          <p:cNvPr id="5" name="Footer Placeholder 4"/>
          <p:cNvSpPr>
            <a:spLocks noGrp="1"/>
          </p:cNvSpPr>
          <p:nvPr>
            <p:ph type="ftr" sz="quarter" idx="3"/>
          </p:nvPr>
        </p:nvSpPr>
        <p:spPr>
          <a:xfrm>
            <a:off x="228600" y="6356350"/>
            <a:ext cx="4495800" cy="365125"/>
          </a:xfrm>
        </p:spPr>
        <p:txBody>
          <a:bodyPr/>
          <a:lstStyle/>
          <a:p>
            <a:pPr algn="l"/>
            <a:r>
              <a:rPr lang="en-US" dirty="0" smtClean="0"/>
              <a:t>FAD </a:t>
            </a:r>
            <a:r>
              <a:rPr lang="en-US" dirty="0" err="1" smtClean="0"/>
              <a:t>PReP</a:t>
            </a:r>
            <a:r>
              <a:rPr lang="en-US" dirty="0" smtClean="0"/>
              <a:t>/NAHEMS Guidelines: Quarantine &amp; Movement Control - Zones </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3</a:t>
            </a:fld>
            <a:endParaRPr lang="en-US"/>
          </a:p>
        </p:txBody>
      </p:sp>
    </p:spTree>
    <p:extLst>
      <p:ext uri="{BB962C8B-B14F-4D97-AF65-F5344CB8AC3E}">
        <p14:creationId xmlns:p14="http://schemas.microsoft.com/office/powerpoint/2010/main" val="6691882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Premises Designations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498983399"/>
              </p:ext>
            </p:extLst>
          </p:nvPr>
        </p:nvGraphicFramePr>
        <p:xfrm>
          <a:off x="304800" y="1447800"/>
          <a:ext cx="8610600" cy="4614228"/>
        </p:xfrm>
        <a:graphic>
          <a:graphicData uri="http://schemas.openxmlformats.org/drawingml/2006/table">
            <a:tbl>
              <a:tblPr firstRow="1" firstCol="1" bandRow="1"/>
              <a:tblGrid>
                <a:gridCol w="1119543"/>
                <a:gridCol w="5738455"/>
                <a:gridCol w="1752602"/>
              </a:tblGrid>
              <a:tr h="201230">
                <a:tc>
                  <a:txBody>
                    <a:bodyPr/>
                    <a:lstStyle/>
                    <a:p>
                      <a:pPr marL="0" marR="0" algn="ctr">
                        <a:lnSpc>
                          <a:spcPct val="118000"/>
                        </a:lnSpc>
                        <a:spcBef>
                          <a:spcPts val="0"/>
                        </a:spcBef>
                        <a:spcAft>
                          <a:spcPts val="0"/>
                        </a:spcAft>
                      </a:pPr>
                      <a:r>
                        <a:rPr lang="en-US" sz="1800" b="1" kern="1200" dirty="0">
                          <a:solidFill>
                            <a:srgbClr val="FFFFFF"/>
                          </a:solidFill>
                          <a:effectLst/>
                          <a:latin typeface="Calibri"/>
                          <a:ea typeface="Times New Roman"/>
                          <a:cs typeface="Times New Roman"/>
                        </a:rPr>
                        <a:t>Premises</a:t>
                      </a:r>
                      <a:endParaRPr lang="en-US" sz="3200" dirty="0">
                        <a:effectLst/>
                        <a:latin typeface="Calibri"/>
                        <a:ea typeface="Calibri"/>
                        <a:cs typeface="Times New Roman"/>
                      </a:endParaRPr>
                    </a:p>
                  </a:txBody>
                  <a:tcPr anchor="ct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8000"/>
                    </a:solidFill>
                  </a:tcPr>
                </a:tc>
                <a:tc>
                  <a:txBody>
                    <a:bodyPr/>
                    <a:lstStyle/>
                    <a:p>
                      <a:pPr marL="0" marR="0" algn="ctr">
                        <a:lnSpc>
                          <a:spcPct val="118000"/>
                        </a:lnSpc>
                        <a:spcBef>
                          <a:spcPts val="0"/>
                        </a:spcBef>
                        <a:spcAft>
                          <a:spcPts val="0"/>
                        </a:spcAft>
                      </a:pPr>
                      <a:r>
                        <a:rPr lang="en-US" sz="1800" b="1" kern="1200" dirty="0">
                          <a:solidFill>
                            <a:srgbClr val="FFFFFF"/>
                          </a:solidFill>
                          <a:effectLst/>
                          <a:latin typeface="Calibri"/>
                          <a:ea typeface="Times New Roman"/>
                          <a:cs typeface="Times New Roman"/>
                        </a:rPr>
                        <a:t>Definition</a:t>
                      </a:r>
                      <a:endParaRPr lang="en-US" sz="3200" dirty="0">
                        <a:effectLst/>
                        <a:latin typeface="Calibri"/>
                        <a:ea typeface="Calibri"/>
                        <a:cs typeface="Times New Roman"/>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8000"/>
                    </a:solidFill>
                  </a:tcPr>
                </a:tc>
                <a:tc>
                  <a:txBody>
                    <a:bodyPr/>
                    <a:lstStyle/>
                    <a:p>
                      <a:pPr marL="0" marR="0" algn="ctr">
                        <a:lnSpc>
                          <a:spcPct val="118000"/>
                        </a:lnSpc>
                        <a:spcBef>
                          <a:spcPts val="0"/>
                        </a:spcBef>
                        <a:spcAft>
                          <a:spcPts val="0"/>
                        </a:spcAft>
                      </a:pPr>
                      <a:r>
                        <a:rPr lang="en-US" sz="1800" b="1" kern="1200" dirty="0">
                          <a:solidFill>
                            <a:srgbClr val="FFFFFF"/>
                          </a:solidFill>
                          <a:effectLst/>
                          <a:latin typeface="Calibri"/>
                          <a:ea typeface="Times New Roman"/>
                          <a:cs typeface="Times New Roman"/>
                        </a:rPr>
                        <a:t>Zone</a:t>
                      </a:r>
                      <a:endParaRPr lang="en-US" sz="3200" dirty="0">
                        <a:effectLst/>
                        <a:latin typeface="Calibri"/>
                        <a:ea typeface="Calibri"/>
                        <a:cs typeface="Times New Roman"/>
                      </a:endParaRPr>
                    </a:p>
                  </a:txBody>
                  <a:tcPr anchor="ct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8000"/>
                    </a:solidFill>
                  </a:tcPr>
                </a:tc>
              </a:tr>
              <a:tr h="651637">
                <a:tc>
                  <a:txBody>
                    <a:bodyPr/>
                    <a:lstStyle/>
                    <a:p>
                      <a:pPr marL="0" marR="0" algn="l">
                        <a:lnSpc>
                          <a:spcPct val="118000"/>
                        </a:lnSpc>
                        <a:spcBef>
                          <a:spcPts val="0"/>
                        </a:spcBef>
                        <a:spcAft>
                          <a:spcPts val="0"/>
                        </a:spcAft>
                      </a:pPr>
                      <a:r>
                        <a:rPr lang="en-US" sz="1400" kern="1200" dirty="0">
                          <a:solidFill>
                            <a:srgbClr val="000000"/>
                          </a:solidFill>
                          <a:effectLst/>
                          <a:latin typeface="Calibri"/>
                          <a:ea typeface="Times New Roman"/>
                          <a:cs typeface="Times New Roman"/>
                        </a:rPr>
                        <a:t>Infected Premises (IP)</a:t>
                      </a:r>
                      <a:endParaRPr lang="en-US" sz="1400" dirty="0">
                        <a:effectLst/>
                        <a:latin typeface="Calibri"/>
                        <a:ea typeface="Calibri"/>
                        <a:cs typeface="Times New Roman"/>
                      </a:endParaRPr>
                    </a:p>
                  </a:txBody>
                  <a:tcP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l">
                        <a:lnSpc>
                          <a:spcPct val="118000"/>
                        </a:lnSpc>
                        <a:spcBef>
                          <a:spcPts val="0"/>
                        </a:spcBef>
                        <a:spcAft>
                          <a:spcPts val="0"/>
                        </a:spcAft>
                      </a:pPr>
                      <a:r>
                        <a:rPr lang="en-US" sz="1400" kern="1200" dirty="0" smtClean="0">
                          <a:solidFill>
                            <a:srgbClr val="000000"/>
                          </a:solidFill>
                          <a:effectLst/>
                          <a:latin typeface="Calibri"/>
                          <a:ea typeface="Times New Roman"/>
                          <a:cs typeface="Times New Roman"/>
                        </a:rPr>
                        <a:t>Presumptive </a:t>
                      </a:r>
                      <a:r>
                        <a:rPr lang="en-US" sz="1400" kern="1200" dirty="0">
                          <a:solidFill>
                            <a:srgbClr val="000000"/>
                          </a:solidFill>
                          <a:effectLst/>
                          <a:latin typeface="Calibri"/>
                          <a:ea typeface="Times New Roman"/>
                          <a:cs typeface="Times New Roman"/>
                        </a:rPr>
                        <a:t>positive case or confirmed positive case </a:t>
                      </a:r>
                      <a:r>
                        <a:rPr lang="en-US" sz="1400" kern="1200" dirty="0" smtClean="0">
                          <a:solidFill>
                            <a:srgbClr val="000000"/>
                          </a:solidFill>
                          <a:effectLst/>
                          <a:latin typeface="Calibri"/>
                          <a:ea typeface="Times New Roman"/>
                          <a:cs typeface="Times New Roman"/>
                        </a:rPr>
                        <a:t>exists</a:t>
                      </a:r>
                      <a:endParaRPr lang="en-US" sz="14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l">
                        <a:lnSpc>
                          <a:spcPct val="118000"/>
                        </a:lnSpc>
                        <a:spcBef>
                          <a:spcPts val="0"/>
                        </a:spcBef>
                        <a:spcAft>
                          <a:spcPts val="0"/>
                        </a:spcAft>
                      </a:pPr>
                      <a:r>
                        <a:rPr lang="en-US" sz="1400" kern="1200" dirty="0">
                          <a:solidFill>
                            <a:srgbClr val="000000"/>
                          </a:solidFill>
                          <a:effectLst/>
                          <a:latin typeface="Calibri"/>
                          <a:ea typeface="Times New Roman"/>
                          <a:cs typeface="Times New Roman"/>
                        </a:rPr>
                        <a:t>Infected Zone</a:t>
                      </a:r>
                      <a:endParaRPr lang="en-US" sz="14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665162">
                <a:tc>
                  <a:txBody>
                    <a:bodyPr/>
                    <a:lstStyle/>
                    <a:p>
                      <a:pPr marL="0" marR="0" algn="l">
                        <a:lnSpc>
                          <a:spcPct val="118000"/>
                        </a:lnSpc>
                        <a:spcBef>
                          <a:spcPts val="0"/>
                        </a:spcBef>
                        <a:spcAft>
                          <a:spcPts val="0"/>
                        </a:spcAft>
                      </a:pPr>
                      <a:r>
                        <a:rPr lang="en-US" sz="1400" kern="1200" dirty="0">
                          <a:solidFill>
                            <a:srgbClr val="000000"/>
                          </a:solidFill>
                          <a:effectLst/>
                          <a:latin typeface="Calibri"/>
                          <a:ea typeface="Times New Roman"/>
                          <a:cs typeface="Times New Roman"/>
                        </a:rPr>
                        <a:t>Contact Premises (CP)</a:t>
                      </a:r>
                      <a:endParaRPr lang="en-US" sz="1400" dirty="0">
                        <a:effectLst/>
                        <a:latin typeface="Calibri"/>
                        <a:ea typeface="Calibri"/>
                        <a:cs typeface="Times New Roman"/>
                      </a:endParaRPr>
                    </a:p>
                  </a:txBody>
                  <a:tcP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gn="l">
                        <a:lnSpc>
                          <a:spcPct val="118000"/>
                        </a:lnSpc>
                        <a:spcBef>
                          <a:spcPts val="0"/>
                        </a:spcBef>
                        <a:spcAft>
                          <a:spcPts val="0"/>
                        </a:spcAft>
                      </a:pPr>
                      <a:r>
                        <a:rPr lang="en-US" sz="1400" kern="1200" dirty="0">
                          <a:solidFill>
                            <a:srgbClr val="000000"/>
                          </a:solidFill>
                          <a:effectLst/>
                          <a:latin typeface="Calibri"/>
                          <a:ea typeface="Times New Roman"/>
                          <a:cs typeface="Times New Roman"/>
                        </a:rPr>
                        <a:t>Premises with susceptible animals that may have been exposed to the FAD, either directly or indirectly, including but not limited to exposure to animals, animal products, fomites, or people from Infected Premises.</a:t>
                      </a:r>
                      <a:endParaRPr lang="en-US" sz="14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gn="l">
                        <a:lnSpc>
                          <a:spcPct val="118000"/>
                        </a:lnSpc>
                        <a:spcBef>
                          <a:spcPts val="0"/>
                        </a:spcBef>
                        <a:spcAft>
                          <a:spcPts val="0"/>
                        </a:spcAft>
                      </a:pPr>
                      <a:r>
                        <a:rPr lang="en-US" sz="1400" kern="1200" dirty="0">
                          <a:solidFill>
                            <a:srgbClr val="000000"/>
                          </a:solidFill>
                          <a:effectLst/>
                          <a:latin typeface="Calibri"/>
                          <a:ea typeface="Times New Roman"/>
                          <a:cs typeface="Times New Roman"/>
                        </a:rPr>
                        <a:t>Infected Zone, Buffer Zone</a:t>
                      </a:r>
                      <a:endParaRPr lang="en-US" sz="14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665162">
                <a:tc>
                  <a:txBody>
                    <a:bodyPr/>
                    <a:lstStyle/>
                    <a:p>
                      <a:pPr marL="0" marR="0" algn="l">
                        <a:lnSpc>
                          <a:spcPct val="118000"/>
                        </a:lnSpc>
                        <a:spcBef>
                          <a:spcPts val="0"/>
                        </a:spcBef>
                        <a:spcAft>
                          <a:spcPts val="0"/>
                        </a:spcAft>
                      </a:pPr>
                      <a:r>
                        <a:rPr lang="en-US" sz="1400" kern="1200" dirty="0">
                          <a:solidFill>
                            <a:srgbClr val="000000"/>
                          </a:solidFill>
                          <a:effectLst/>
                          <a:latin typeface="Calibri"/>
                          <a:ea typeface="Times New Roman"/>
                          <a:cs typeface="Times New Roman"/>
                        </a:rPr>
                        <a:t>Suspect Premises (SP)</a:t>
                      </a:r>
                      <a:endParaRPr lang="en-US" sz="1400" dirty="0">
                        <a:effectLst/>
                        <a:latin typeface="Calibri"/>
                        <a:ea typeface="Calibri"/>
                        <a:cs typeface="Times New Roman"/>
                      </a:endParaRPr>
                    </a:p>
                  </a:txBody>
                  <a:tcP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l">
                        <a:lnSpc>
                          <a:spcPct val="118000"/>
                        </a:lnSpc>
                        <a:spcBef>
                          <a:spcPts val="0"/>
                        </a:spcBef>
                        <a:spcAft>
                          <a:spcPts val="0"/>
                        </a:spcAft>
                      </a:pPr>
                      <a:r>
                        <a:rPr lang="en-US" sz="1400" kern="1200" dirty="0">
                          <a:solidFill>
                            <a:srgbClr val="000000"/>
                          </a:solidFill>
                          <a:effectLst/>
                          <a:latin typeface="Calibri"/>
                          <a:ea typeface="Times New Roman"/>
                          <a:cs typeface="Times New Roman"/>
                        </a:rPr>
                        <a:t>Premises under investigation due to the presence of susceptible animals reported to have clinical signs compatible with the FAD. This is intended to be a short-term premises designation.</a:t>
                      </a:r>
                      <a:endParaRPr lang="en-US" sz="14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l">
                        <a:lnSpc>
                          <a:spcPct val="118000"/>
                        </a:lnSpc>
                        <a:spcBef>
                          <a:spcPts val="0"/>
                        </a:spcBef>
                        <a:spcAft>
                          <a:spcPts val="0"/>
                        </a:spcAft>
                      </a:pPr>
                      <a:r>
                        <a:rPr lang="en-US" sz="1400" kern="1200" dirty="0">
                          <a:solidFill>
                            <a:srgbClr val="000000"/>
                          </a:solidFill>
                          <a:effectLst/>
                          <a:latin typeface="Calibri"/>
                          <a:ea typeface="Times New Roman"/>
                          <a:cs typeface="Times New Roman"/>
                        </a:rPr>
                        <a:t>Infected Zone, Buffer Zone, Surveillance Zone, Vaccination Zone</a:t>
                      </a:r>
                      <a:endParaRPr lang="en-US" sz="14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1049395">
                <a:tc>
                  <a:txBody>
                    <a:bodyPr/>
                    <a:lstStyle/>
                    <a:p>
                      <a:pPr marL="0" marR="0" algn="l">
                        <a:lnSpc>
                          <a:spcPct val="118000"/>
                        </a:lnSpc>
                        <a:spcBef>
                          <a:spcPts val="0"/>
                        </a:spcBef>
                        <a:spcAft>
                          <a:spcPts val="0"/>
                        </a:spcAft>
                      </a:pPr>
                      <a:r>
                        <a:rPr lang="en-US" sz="1400" kern="1200" dirty="0">
                          <a:solidFill>
                            <a:srgbClr val="000000"/>
                          </a:solidFill>
                          <a:effectLst/>
                          <a:latin typeface="Calibri"/>
                          <a:ea typeface="Times New Roman"/>
                          <a:cs typeface="Times New Roman"/>
                        </a:rPr>
                        <a:t>At-Risk Premises (ARP)</a:t>
                      </a:r>
                      <a:endParaRPr lang="en-US" sz="1400" dirty="0">
                        <a:effectLst/>
                        <a:latin typeface="Calibri"/>
                        <a:ea typeface="Calibri"/>
                        <a:cs typeface="Times New Roman"/>
                      </a:endParaRPr>
                    </a:p>
                  </a:txBody>
                  <a:tcP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marL="0" marR="0" algn="l">
                        <a:lnSpc>
                          <a:spcPct val="118000"/>
                        </a:lnSpc>
                        <a:spcBef>
                          <a:spcPts val="0"/>
                        </a:spcBef>
                        <a:spcAft>
                          <a:spcPts val="0"/>
                        </a:spcAft>
                      </a:pPr>
                      <a:r>
                        <a:rPr lang="en-US" sz="1400" kern="1200" dirty="0">
                          <a:solidFill>
                            <a:srgbClr val="000000"/>
                          </a:solidFill>
                          <a:effectLst/>
                          <a:latin typeface="Calibri"/>
                          <a:ea typeface="Times New Roman"/>
                          <a:cs typeface="Times New Roman"/>
                        </a:rPr>
                        <a:t>Premises that have susceptible animals, but none of those susceptible animals have clinical signs compatible with the FAD. Premises objectively demonstrates that it is not an Infected Premises, Contact Premises, or Suspect Premises. At-Risk Premises seek to move susceptible animals or products within the Control Area by permit. Only At-Risk Premises are eligible to become Monitored Premises.</a:t>
                      </a:r>
                      <a:endParaRPr lang="en-US" sz="14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c>
                  <a:txBody>
                    <a:bodyPr/>
                    <a:lstStyle/>
                    <a:p>
                      <a:pPr marL="0" marR="0" algn="l">
                        <a:lnSpc>
                          <a:spcPct val="118000"/>
                        </a:lnSpc>
                        <a:spcBef>
                          <a:spcPts val="0"/>
                        </a:spcBef>
                        <a:spcAft>
                          <a:spcPts val="0"/>
                        </a:spcAft>
                      </a:pPr>
                      <a:r>
                        <a:rPr lang="en-US" sz="1400" kern="1200" dirty="0">
                          <a:solidFill>
                            <a:srgbClr val="000000"/>
                          </a:solidFill>
                          <a:effectLst/>
                          <a:latin typeface="Calibri"/>
                          <a:ea typeface="Times New Roman"/>
                          <a:cs typeface="Times New Roman"/>
                        </a:rPr>
                        <a:t>Infected Zone, Buffer Zone</a:t>
                      </a:r>
                      <a:endParaRPr lang="en-US" sz="14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9EDF4"/>
                    </a:solidFill>
                  </a:tcPr>
                </a:tc>
              </a:tr>
            </a:tbl>
          </a:graphicData>
        </a:graphic>
      </p:graphicFrame>
      <p:sp>
        <p:nvSpPr>
          <p:cNvPr id="2" name="Date Placeholder 1"/>
          <p:cNvSpPr>
            <a:spLocks noGrp="1"/>
          </p:cNvSpPr>
          <p:nvPr>
            <p:ph type="dt" sz="half" idx="2"/>
          </p:nvPr>
        </p:nvSpPr>
        <p:spPr/>
        <p:txBody>
          <a:bodyPr/>
          <a:lstStyle/>
          <a:p>
            <a:pPr algn="r"/>
            <a:r>
              <a:rPr lang="en-US" dirty="0" smtClean="0"/>
              <a:t>USDA APHIS and CFSPH</a:t>
            </a:r>
            <a:endParaRPr lang="en-US" dirty="0"/>
          </a:p>
        </p:txBody>
      </p:sp>
      <p:sp>
        <p:nvSpPr>
          <p:cNvPr id="5" name="Footer Placeholder 4"/>
          <p:cNvSpPr>
            <a:spLocks noGrp="1"/>
          </p:cNvSpPr>
          <p:nvPr>
            <p:ph type="ftr" sz="quarter" idx="3"/>
          </p:nvPr>
        </p:nvSpPr>
        <p:spPr>
          <a:xfrm>
            <a:off x="228600" y="6356350"/>
            <a:ext cx="4495800" cy="365125"/>
          </a:xfrm>
        </p:spPr>
        <p:txBody>
          <a:bodyPr/>
          <a:lstStyle/>
          <a:p>
            <a:pPr algn="l"/>
            <a:r>
              <a:rPr lang="en-US" dirty="0" smtClean="0"/>
              <a:t>FAD </a:t>
            </a:r>
            <a:r>
              <a:rPr lang="en-US" dirty="0" err="1" smtClean="0"/>
              <a:t>PReP</a:t>
            </a:r>
            <a:r>
              <a:rPr lang="en-US" dirty="0" smtClean="0"/>
              <a:t>/NAHEMS Guidelines: Quarantine &amp; Movement Control - Zones </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4</a:t>
            </a:fld>
            <a:endParaRPr lang="en-US"/>
          </a:p>
        </p:txBody>
      </p:sp>
    </p:spTree>
    <p:extLst>
      <p:ext uri="{BB962C8B-B14F-4D97-AF65-F5344CB8AC3E}">
        <p14:creationId xmlns:p14="http://schemas.microsoft.com/office/powerpoint/2010/main" val="23596519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4"/>
          </p:nvPr>
        </p:nvSpPr>
        <p:spPr/>
        <p:txBody>
          <a:bodyPr/>
          <a:lstStyle/>
          <a:p>
            <a:fld id="{0D2D7273-9C0D-4845-8627-539564CD150B}" type="slidenum">
              <a:rPr lang="en-US" smtClean="0"/>
              <a:t>5</a:t>
            </a:fld>
            <a:endParaRPr lang="en-US"/>
          </a:p>
        </p:txBody>
      </p:sp>
      <p:sp>
        <p:nvSpPr>
          <p:cNvPr id="6" name="Title 5"/>
          <p:cNvSpPr>
            <a:spLocks noGrp="1"/>
          </p:cNvSpPr>
          <p:nvPr>
            <p:ph type="title"/>
          </p:nvPr>
        </p:nvSpPr>
        <p:spPr/>
        <p:txBody>
          <a:bodyPr/>
          <a:lstStyle/>
          <a:p>
            <a:r>
              <a:rPr lang="en-US" dirty="0"/>
              <a:t>Premises </a:t>
            </a:r>
            <a:r>
              <a:rPr lang="en-US" dirty="0" smtClean="0"/>
              <a:t>Designations cont’d</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1970490501"/>
              </p:ext>
            </p:extLst>
          </p:nvPr>
        </p:nvGraphicFramePr>
        <p:xfrm>
          <a:off x="266700" y="1447800"/>
          <a:ext cx="8610600" cy="4465765"/>
        </p:xfrm>
        <a:graphic>
          <a:graphicData uri="http://schemas.openxmlformats.org/drawingml/2006/table">
            <a:tbl>
              <a:tblPr firstRow="1" firstCol="1" bandRow="1"/>
              <a:tblGrid>
                <a:gridCol w="1219200"/>
                <a:gridCol w="5638798"/>
                <a:gridCol w="1752602"/>
              </a:tblGrid>
              <a:tr h="201230">
                <a:tc>
                  <a:txBody>
                    <a:bodyPr/>
                    <a:lstStyle/>
                    <a:p>
                      <a:pPr marL="0" marR="0" algn="ctr">
                        <a:lnSpc>
                          <a:spcPct val="118000"/>
                        </a:lnSpc>
                        <a:spcBef>
                          <a:spcPts val="0"/>
                        </a:spcBef>
                        <a:spcAft>
                          <a:spcPts val="0"/>
                        </a:spcAft>
                      </a:pPr>
                      <a:r>
                        <a:rPr lang="en-US" sz="2000" b="1" kern="1200" dirty="0">
                          <a:solidFill>
                            <a:srgbClr val="FFFFFF"/>
                          </a:solidFill>
                          <a:effectLst/>
                          <a:latin typeface="Calibri"/>
                          <a:ea typeface="Times New Roman"/>
                          <a:cs typeface="Times New Roman"/>
                        </a:rPr>
                        <a:t>Premises</a:t>
                      </a:r>
                      <a:endParaRPr lang="en-US" sz="3600" dirty="0">
                        <a:effectLst/>
                        <a:latin typeface="Calibri"/>
                        <a:ea typeface="Calibri"/>
                        <a:cs typeface="Times New Roman"/>
                      </a:endParaRPr>
                    </a:p>
                  </a:txBody>
                  <a:tcPr anchor="ct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8000"/>
                    </a:solidFill>
                  </a:tcPr>
                </a:tc>
                <a:tc>
                  <a:txBody>
                    <a:bodyPr/>
                    <a:lstStyle/>
                    <a:p>
                      <a:pPr marL="0" marR="0" algn="ctr">
                        <a:lnSpc>
                          <a:spcPct val="118000"/>
                        </a:lnSpc>
                        <a:spcBef>
                          <a:spcPts val="0"/>
                        </a:spcBef>
                        <a:spcAft>
                          <a:spcPts val="0"/>
                        </a:spcAft>
                      </a:pPr>
                      <a:r>
                        <a:rPr lang="en-US" sz="2000" b="1" kern="1200" dirty="0">
                          <a:solidFill>
                            <a:srgbClr val="FFFFFF"/>
                          </a:solidFill>
                          <a:effectLst/>
                          <a:latin typeface="Calibri"/>
                          <a:ea typeface="Times New Roman"/>
                          <a:cs typeface="Times New Roman"/>
                        </a:rPr>
                        <a:t>Definition</a:t>
                      </a:r>
                      <a:endParaRPr lang="en-US" sz="3600" dirty="0">
                        <a:effectLst/>
                        <a:latin typeface="Calibri"/>
                        <a:ea typeface="Calibri"/>
                        <a:cs typeface="Times New Roman"/>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8000"/>
                    </a:solidFill>
                  </a:tcPr>
                </a:tc>
                <a:tc>
                  <a:txBody>
                    <a:bodyPr/>
                    <a:lstStyle/>
                    <a:p>
                      <a:pPr marL="0" marR="0" algn="ctr">
                        <a:lnSpc>
                          <a:spcPct val="118000"/>
                        </a:lnSpc>
                        <a:spcBef>
                          <a:spcPts val="0"/>
                        </a:spcBef>
                        <a:spcAft>
                          <a:spcPts val="0"/>
                        </a:spcAft>
                      </a:pPr>
                      <a:r>
                        <a:rPr lang="en-US" sz="2000" b="1" kern="1200" dirty="0">
                          <a:solidFill>
                            <a:srgbClr val="FFFFFF"/>
                          </a:solidFill>
                          <a:effectLst/>
                          <a:latin typeface="Calibri"/>
                          <a:ea typeface="Times New Roman"/>
                          <a:cs typeface="Times New Roman"/>
                        </a:rPr>
                        <a:t>Zone</a:t>
                      </a:r>
                      <a:endParaRPr lang="en-US" sz="3600" dirty="0">
                        <a:effectLst/>
                        <a:latin typeface="Calibri"/>
                        <a:ea typeface="Calibri"/>
                        <a:cs typeface="Times New Roman"/>
                      </a:endParaRPr>
                    </a:p>
                  </a:txBody>
                  <a:tcPr anchor="ct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8000"/>
                    </a:solidFill>
                  </a:tcPr>
                </a:tc>
              </a:tr>
              <a:tr h="857278">
                <a:tc>
                  <a:txBody>
                    <a:bodyPr/>
                    <a:lstStyle/>
                    <a:p>
                      <a:pPr marL="0" marR="0" algn="l">
                        <a:lnSpc>
                          <a:spcPct val="118000"/>
                        </a:lnSpc>
                        <a:spcBef>
                          <a:spcPts val="0"/>
                        </a:spcBef>
                        <a:spcAft>
                          <a:spcPts val="0"/>
                        </a:spcAft>
                      </a:pPr>
                      <a:r>
                        <a:rPr lang="en-US" sz="1600" kern="1200" dirty="0">
                          <a:solidFill>
                            <a:srgbClr val="000000"/>
                          </a:solidFill>
                          <a:effectLst/>
                          <a:latin typeface="Calibri"/>
                          <a:ea typeface="Times New Roman"/>
                          <a:cs typeface="Times New Roman"/>
                        </a:rPr>
                        <a:t>Monitored Premises (MP)</a:t>
                      </a:r>
                      <a:endParaRPr lang="en-US" sz="1600" dirty="0">
                        <a:effectLst/>
                        <a:latin typeface="Calibri"/>
                        <a:ea typeface="Calibri"/>
                        <a:cs typeface="Times New Roman"/>
                      </a:endParaRPr>
                    </a:p>
                  </a:txBody>
                  <a:tcP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l">
                        <a:lnSpc>
                          <a:spcPct val="118000"/>
                        </a:lnSpc>
                        <a:spcBef>
                          <a:spcPts val="0"/>
                        </a:spcBef>
                        <a:spcAft>
                          <a:spcPts val="0"/>
                        </a:spcAft>
                      </a:pPr>
                      <a:r>
                        <a:rPr lang="en-US" sz="1600" kern="1200" dirty="0">
                          <a:solidFill>
                            <a:srgbClr val="000000"/>
                          </a:solidFill>
                          <a:effectLst/>
                          <a:latin typeface="Calibri"/>
                          <a:ea typeface="Times New Roman"/>
                          <a:cs typeface="Times New Roman"/>
                        </a:rPr>
                        <a:t>Premises objectively demonstrates that it is not an Infected Premises, Contact Premises, or Suspect Premises. Only At-Risk Premises are eligible to become Monitored Premises. Monitored Premises meet a set of defined criteria in seeking to move susceptible animals or products out of the Control Area by permit.</a:t>
                      </a:r>
                      <a:endParaRPr lang="en-US" sz="16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l">
                        <a:lnSpc>
                          <a:spcPct val="118000"/>
                        </a:lnSpc>
                        <a:spcBef>
                          <a:spcPts val="0"/>
                        </a:spcBef>
                        <a:spcAft>
                          <a:spcPts val="0"/>
                        </a:spcAft>
                      </a:pPr>
                      <a:r>
                        <a:rPr lang="en-US" sz="1600" kern="1200" dirty="0">
                          <a:solidFill>
                            <a:srgbClr val="000000"/>
                          </a:solidFill>
                          <a:effectLst/>
                          <a:latin typeface="Calibri"/>
                          <a:ea typeface="Times New Roman"/>
                          <a:cs typeface="Times New Roman"/>
                        </a:rPr>
                        <a:t>Infected Zone, Buffer Zone</a:t>
                      </a:r>
                      <a:endParaRPr lang="en-US" sz="16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473045">
                <a:tc>
                  <a:txBody>
                    <a:bodyPr/>
                    <a:lstStyle/>
                    <a:p>
                      <a:pPr marL="0" marR="0" algn="l">
                        <a:lnSpc>
                          <a:spcPct val="118000"/>
                        </a:lnSpc>
                        <a:spcBef>
                          <a:spcPts val="0"/>
                        </a:spcBef>
                        <a:spcAft>
                          <a:spcPts val="0"/>
                        </a:spcAft>
                      </a:pPr>
                      <a:r>
                        <a:rPr lang="en-US" sz="1600" kern="1200" dirty="0">
                          <a:solidFill>
                            <a:srgbClr val="000000"/>
                          </a:solidFill>
                          <a:effectLst/>
                          <a:latin typeface="Calibri"/>
                          <a:ea typeface="Times New Roman"/>
                          <a:cs typeface="Times New Roman"/>
                        </a:rPr>
                        <a:t>Free Premises (FP)</a:t>
                      </a:r>
                      <a:endParaRPr lang="en-US" sz="1600" dirty="0">
                        <a:effectLst/>
                        <a:latin typeface="Calibri"/>
                        <a:ea typeface="Calibri"/>
                        <a:cs typeface="Times New Roman"/>
                      </a:endParaRPr>
                    </a:p>
                  </a:txBody>
                  <a:tcP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gn="l">
                        <a:lnSpc>
                          <a:spcPct val="118000"/>
                        </a:lnSpc>
                        <a:spcBef>
                          <a:spcPts val="0"/>
                        </a:spcBef>
                        <a:spcAft>
                          <a:spcPts val="0"/>
                        </a:spcAft>
                      </a:pPr>
                      <a:r>
                        <a:rPr lang="en-US" sz="1600" kern="1200" dirty="0">
                          <a:solidFill>
                            <a:srgbClr val="000000"/>
                          </a:solidFill>
                          <a:effectLst/>
                          <a:latin typeface="Calibri"/>
                          <a:ea typeface="Times New Roman"/>
                          <a:cs typeface="Times New Roman"/>
                        </a:rPr>
                        <a:t>Premises outside of a Control Area and not a Contact or Suspect Premises.</a:t>
                      </a:r>
                      <a:endParaRPr lang="en-US" sz="16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gn="l">
                        <a:lnSpc>
                          <a:spcPct val="118000"/>
                        </a:lnSpc>
                        <a:spcBef>
                          <a:spcPts val="0"/>
                        </a:spcBef>
                        <a:spcAft>
                          <a:spcPts val="0"/>
                        </a:spcAft>
                      </a:pPr>
                      <a:r>
                        <a:rPr lang="en-US" sz="1600" kern="1200" dirty="0">
                          <a:solidFill>
                            <a:srgbClr val="000000"/>
                          </a:solidFill>
                          <a:effectLst/>
                          <a:latin typeface="Calibri"/>
                          <a:ea typeface="Times New Roman"/>
                          <a:cs typeface="Times New Roman"/>
                        </a:rPr>
                        <a:t>Surveillance Zone, Free Area</a:t>
                      </a:r>
                      <a:endParaRPr lang="en-US" sz="16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665162">
                <a:tc>
                  <a:txBody>
                    <a:bodyPr/>
                    <a:lstStyle/>
                    <a:p>
                      <a:pPr marL="0" marR="0" algn="l">
                        <a:lnSpc>
                          <a:spcPct val="118000"/>
                        </a:lnSpc>
                        <a:spcBef>
                          <a:spcPts val="0"/>
                        </a:spcBef>
                        <a:spcAft>
                          <a:spcPts val="0"/>
                        </a:spcAft>
                      </a:pPr>
                      <a:r>
                        <a:rPr lang="en-US" sz="1600" kern="1200" dirty="0">
                          <a:solidFill>
                            <a:srgbClr val="000000"/>
                          </a:solidFill>
                          <a:effectLst/>
                          <a:latin typeface="Calibri"/>
                          <a:ea typeface="Times New Roman"/>
                          <a:cs typeface="Times New Roman"/>
                        </a:rPr>
                        <a:t>Vaccinated Premises (VP)</a:t>
                      </a:r>
                      <a:endParaRPr lang="en-US" sz="1600" dirty="0">
                        <a:effectLst/>
                        <a:latin typeface="Calibri"/>
                        <a:ea typeface="Calibri"/>
                        <a:cs typeface="Times New Roman"/>
                      </a:endParaRPr>
                    </a:p>
                  </a:txBody>
                  <a:tcP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D0D8E8"/>
                    </a:solidFill>
                  </a:tcPr>
                </a:tc>
                <a:tc>
                  <a:txBody>
                    <a:bodyPr/>
                    <a:lstStyle/>
                    <a:p>
                      <a:pPr marL="0" marR="0" algn="l">
                        <a:lnSpc>
                          <a:spcPct val="118000"/>
                        </a:lnSpc>
                        <a:spcBef>
                          <a:spcPts val="0"/>
                        </a:spcBef>
                        <a:spcAft>
                          <a:spcPts val="0"/>
                        </a:spcAft>
                      </a:pPr>
                      <a:r>
                        <a:rPr lang="en-US" sz="1600" kern="1200" dirty="0">
                          <a:solidFill>
                            <a:srgbClr val="000000"/>
                          </a:solidFill>
                          <a:effectLst/>
                          <a:latin typeface="Calibri"/>
                          <a:ea typeface="Times New Roman"/>
                          <a:cs typeface="Times New Roman"/>
                        </a:rPr>
                        <a:t>Premises where emergency vaccination has been performed. This may be a secondary premises designation.</a:t>
                      </a:r>
                      <a:endParaRPr lang="en-US" sz="16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D0D8E8"/>
                    </a:solidFill>
                  </a:tcPr>
                </a:tc>
                <a:tc>
                  <a:txBody>
                    <a:bodyPr/>
                    <a:lstStyle/>
                    <a:p>
                      <a:pPr marL="0" marR="0" algn="l">
                        <a:lnSpc>
                          <a:spcPct val="118000"/>
                        </a:lnSpc>
                        <a:spcBef>
                          <a:spcPts val="0"/>
                        </a:spcBef>
                        <a:spcAft>
                          <a:spcPts val="0"/>
                        </a:spcAft>
                      </a:pPr>
                      <a:r>
                        <a:rPr lang="en-US" sz="1600" kern="1200" dirty="0">
                          <a:solidFill>
                            <a:srgbClr val="000000"/>
                          </a:solidFill>
                          <a:effectLst/>
                          <a:latin typeface="Calibri"/>
                          <a:ea typeface="Times New Roman"/>
                          <a:cs typeface="Times New Roman"/>
                        </a:rPr>
                        <a:t>Containment Vaccination Zone, Protection Vaccination Zone</a:t>
                      </a:r>
                      <a:endParaRPr lang="en-US" sz="16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D0D8E8"/>
                    </a:solidFill>
                  </a:tcPr>
                </a:tc>
              </a:tr>
            </a:tbl>
          </a:graphicData>
        </a:graphic>
      </p:graphicFrame>
      <p:sp>
        <p:nvSpPr>
          <p:cNvPr id="8" name="Date Placeholder 1"/>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9" name="Footer Placeholder 3"/>
          <p:cNvSpPr>
            <a:spLocks noGrp="1"/>
          </p:cNvSpPr>
          <p:nvPr>
            <p:ph type="ftr" sz="quarter" idx="3"/>
          </p:nvPr>
        </p:nvSpPr>
        <p:spPr>
          <a:xfrm>
            <a:off x="228600" y="6356350"/>
            <a:ext cx="4495800" cy="365125"/>
          </a:xfrm>
        </p:spPr>
        <p:txBody>
          <a:bodyPr/>
          <a:lstStyle/>
          <a:p>
            <a:pPr algn="l"/>
            <a:r>
              <a:rPr lang="en-US" dirty="0" smtClean="0"/>
              <a:t>FAD </a:t>
            </a:r>
            <a:r>
              <a:rPr lang="en-US" dirty="0" err="1" smtClean="0"/>
              <a:t>PReP</a:t>
            </a:r>
            <a:r>
              <a:rPr lang="en-US" dirty="0" smtClean="0"/>
              <a:t>/NAHEMS Guidelines: Quarantine &amp; Movement Control - Zones </a:t>
            </a:r>
            <a:endParaRPr lang="en-US" dirty="0"/>
          </a:p>
        </p:txBody>
      </p:sp>
    </p:spTree>
    <p:extLst>
      <p:ext uri="{BB962C8B-B14F-4D97-AF65-F5344CB8AC3E}">
        <p14:creationId xmlns:p14="http://schemas.microsoft.com/office/powerpoint/2010/main" val="3523867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Area/Zone Designations</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884993413"/>
              </p:ext>
            </p:extLst>
          </p:nvPr>
        </p:nvGraphicFramePr>
        <p:xfrm>
          <a:off x="381000" y="1371600"/>
          <a:ext cx="8458200" cy="4648201"/>
        </p:xfrm>
        <a:graphic>
          <a:graphicData uri="http://schemas.openxmlformats.org/drawingml/2006/table">
            <a:tbl>
              <a:tblPr firstRow="1" firstCol="1" bandRow="1"/>
              <a:tblGrid>
                <a:gridCol w="2212103"/>
                <a:gridCol w="6246097"/>
              </a:tblGrid>
              <a:tr h="630817">
                <a:tc>
                  <a:txBody>
                    <a:bodyPr/>
                    <a:lstStyle/>
                    <a:p>
                      <a:pPr marL="0" marR="0" algn="ctr">
                        <a:lnSpc>
                          <a:spcPct val="118000"/>
                        </a:lnSpc>
                        <a:spcBef>
                          <a:spcPts val="0"/>
                        </a:spcBef>
                        <a:spcAft>
                          <a:spcPts val="0"/>
                        </a:spcAft>
                      </a:pPr>
                      <a:r>
                        <a:rPr lang="en-US" sz="1600" b="1" kern="1200" dirty="0">
                          <a:solidFill>
                            <a:srgbClr val="FFFFFF"/>
                          </a:solidFill>
                          <a:effectLst/>
                          <a:latin typeface="Calibri"/>
                          <a:ea typeface="Calibri"/>
                          <a:cs typeface="Times New Roman"/>
                        </a:rPr>
                        <a:t>Zone/Area</a:t>
                      </a:r>
                      <a:endParaRPr lang="en-US" sz="2800" dirty="0">
                        <a:effectLst/>
                        <a:latin typeface="Calibri"/>
                        <a:ea typeface="Calibri"/>
                        <a:cs typeface="Times New Roman"/>
                      </a:endParaRPr>
                    </a:p>
                  </a:txBody>
                  <a:tcPr anchor="ct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8000"/>
                    </a:solidFill>
                  </a:tcPr>
                </a:tc>
                <a:tc>
                  <a:txBody>
                    <a:bodyPr/>
                    <a:lstStyle/>
                    <a:p>
                      <a:pPr marL="0" marR="0" algn="ctr">
                        <a:lnSpc>
                          <a:spcPct val="118000"/>
                        </a:lnSpc>
                        <a:spcBef>
                          <a:spcPts val="0"/>
                        </a:spcBef>
                        <a:spcAft>
                          <a:spcPts val="0"/>
                        </a:spcAft>
                      </a:pPr>
                      <a:r>
                        <a:rPr lang="en-US" sz="1600" b="1" kern="1200" dirty="0">
                          <a:solidFill>
                            <a:srgbClr val="FFFFFF"/>
                          </a:solidFill>
                          <a:effectLst/>
                          <a:latin typeface="Calibri"/>
                          <a:ea typeface="Calibri"/>
                          <a:cs typeface="Times New Roman"/>
                        </a:rPr>
                        <a:t>Definition</a:t>
                      </a:r>
                      <a:endParaRPr lang="en-US" sz="2800" dirty="0">
                        <a:effectLst/>
                        <a:latin typeface="Calibri"/>
                        <a:ea typeface="Calibri"/>
                        <a:cs typeface="Times New Roman"/>
                      </a:endParaRPr>
                    </a:p>
                  </a:txBody>
                  <a:tcPr anchor="ct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8000"/>
                    </a:solidFill>
                  </a:tcPr>
                </a:tc>
              </a:tr>
              <a:tr h="546217">
                <a:tc>
                  <a:txBody>
                    <a:bodyPr/>
                    <a:lstStyle/>
                    <a:p>
                      <a:pPr marL="0" marR="0">
                        <a:lnSpc>
                          <a:spcPct val="118000"/>
                        </a:lnSpc>
                        <a:spcBef>
                          <a:spcPts val="0"/>
                        </a:spcBef>
                        <a:spcAft>
                          <a:spcPts val="0"/>
                        </a:spcAft>
                      </a:pPr>
                      <a:r>
                        <a:rPr lang="en-US" sz="1600" kern="1200">
                          <a:solidFill>
                            <a:srgbClr val="000000"/>
                          </a:solidFill>
                          <a:effectLst/>
                          <a:latin typeface="Calibri"/>
                          <a:ea typeface="Calibri"/>
                          <a:cs typeface="Times New Roman"/>
                        </a:rPr>
                        <a:t>Infected Zone (IZ)</a:t>
                      </a:r>
                      <a:endParaRPr lang="en-US" sz="2800">
                        <a:effectLst/>
                        <a:latin typeface="Calibri"/>
                        <a:ea typeface="Calibri"/>
                        <a:cs typeface="Times New Roman"/>
                      </a:endParaRPr>
                    </a:p>
                  </a:txBody>
                  <a:tcP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nSpc>
                          <a:spcPct val="118000"/>
                        </a:lnSpc>
                        <a:spcBef>
                          <a:spcPts val="0"/>
                        </a:spcBef>
                        <a:spcAft>
                          <a:spcPts val="0"/>
                        </a:spcAft>
                      </a:pPr>
                      <a:r>
                        <a:rPr lang="en-US" sz="1600" kern="1200" dirty="0">
                          <a:solidFill>
                            <a:srgbClr val="000000"/>
                          </a:solidFill>
                          <a:effectLst/>
                          <a:latin typeface="Calibri"/>
                          <a:ea typeface="Calibri"/>
                          <a:cs typeface="Times New Roman"/>
                        </a:rPr>
                        <a:t>Zone that immediately surrounds an Infected Premises.</a:t>
                      </a:r>
                      <a:endParaRPr lang="en-US" sz="28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546217">
                <a:tc>
                  <a:txBody>
                    <a:bodyPr/>
                    <a:lstStyle/>
                    <a:p>
                      <a:pPr marL="0" marR="0">
                        <a:lnSpc>
                          <a:spcPct val="118000"/>
                        </a:lnSpc>
                        <a:spcBef>
                          <a:spcPts val="0"/>
                        </a:spcBef>
                        <a:spcAft>
                          <a:spcPts val="0"/>
                        </a:spcAft>
                      </a:pPr>
                      <a:r>
                        <a:rPr lang="en-US" sz="1600" kern="1200">
                          <a:solidFill>
                            <a:srgbClr val="000000"/>
                          </a:solidFill>
                          <a:effectLst/>
                          <a:latin typeface="Calibri"/>
                          <a:ea typeface="Calibri"/>
                          <a:cs typeface="Times New Roman"/>
                        </a:rPr>
                        <a:t>Buffer Zone (BZ)</a:t>
                      </a:r>
                      <a:endParaRPr lang="en-US" sz="2800">
                        <a:effectLst/>
                        <a:latin typeface="Calibri"/>
                        <a:ea typeface="Calibri"/>
                        <a:cs typeface="Times New Roman"/>
                      </a:endParaRPr>
                    </a:p>
                  </a:txBody>
                  <a:tcP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nSpc>
                          <a:spcPct val="118000"/>
                        </a:lnSpc>
                        <a:spcBef>
                          <a:spcPts val="0"/>
                        </a:spcBef>
                        <a:spcAft>
                          <a:spcPts val="0"/>
                        </a:spcAft>
                      </a:pPr>
                      <a:r>
                        <a:rPr lang="en-US" sz="1600" kern="1200" dirty="0">
                          <a:solidFill>
                            <a:srgbClr val="000000"/>
                          </a:solidFill>
                          <a:effectLst/>
                          <a:latin typeface="Calibri"/>
                          <a:ea typeface="Calibri"/>
                          <a:cs typeface="Times New Roman"/>
                        </a:rPr>
                        <a:t>Zone that immediately surrounds an Infected Zone or a Contact Premises.</a:t>
                      </a:r>
                      <a:endParaRPr lang="en-US" sz="28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546217">
                <a:tc>
                  <a:txBody>
                    <a:bodyPr/>
                    <a:lstStyle/>
                    <a:p>
                      <a:pPr marL="0" marR="0">
                        <a:lnSpc>
                          <a:spcPct val="118000"/>
                        </a:lnSpc>
                        <a:spcBef>
                          <a:spcPts val="0"/>
                        </a:spcBef>
                        <a:spcAft>
                          <a:spcPts val="0"/>
                        </a:spcAft>
                      </a:pPr>
                      <a:r>
                        <a:rPr lang="en-US" sz="1600" kern="1200">
                          <a:solidFill>
                            <a:srgbClr val="000000"/>
                          </a:solidFill>
                          <a:effectLst/>
                          <a:latin typeface="Calibri"/>
                          <a:ea typeface="Calibri"/>
                          <a:cs typeface="Times New Roman"/>
                        </a:rPr>
                        <a:t>Control Area (CA)</a:t>
                      </a:r>
                      <a:endParaRPr lang="en-US" sz="2800">
                        <a:effectLst/>
                        <a:latin typeface="Calibri"/>
                        <a:ea typeface="Calibri"/>
                        <a:cs typeface="Times New Roman"/>
                      </a:endParaRPr>
                    </a:p>
                  </a:txBody>
                  <a:tcP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nSpc>
                          <a:spcPct val="118000"/>
                        </a:lnSpc>
                        <a:spcBef>
                          <a:spcPts val="0"/>
                        </a:spcBef>
                        <a:spcAft>
                          <a:spcPts val="0"/>
                        </a:spcAft>
                      </a:pPr>
                      <a:r>
                        <a:rPr lang="en-US" sz="1600" kern="1200" dirty="0">
                          <a:solidFill>
                            <a:srgbClr val="000000"/>
                          </a:solidFill>
                          <a:effectLst/>
                          <a:latin typeface="Calibri"/>
                          <a:ea typeface="Calibri"/>
                          <a:cs typeface="Times New Roman"/>
                        </a:rPr>
                        <a:t>Consists of an Infected Zone and a Buffer Zone.</a:t>
                      </a:r>
                      <a:endParaRPr lang="en-US" sz="28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546217">
                <a:tc>
                  <a:txBody>
                    <a:bodyPr/>
                    <a:lstStyle/>
                    <a:p>
                      <a:pPr marL="0" marR="0">
                        <a:lnSpc>
                          <a:spcPct val="118000"/>
                        </a:lnSpc>
                        <a:spcBef>
                          <a:spcPts val="0"/>
                        </a:spcBef>
                        <a:spcAft>
                          <a:spcPts val="0"/>
                        </a:spcAft>
                      </a:pPr>
                      <a:r>
                        <a:rPr lang="en-US" sz="1600" kern="1200">
                          <a:solidFill>
                            <a:srgbClr val="000000"/>
                          </a:solidFill>
                          <a:effectLst/>
                          <a:latin typeface="Calibri"/>
                          <a:ea typeface="Calibri"/>
                          <a:cs typeface="Times New Roman"/>
                        </a:rPr>
                        <a:t>Surveillance Zone (SZ)</a:t>
                      </a:r>
                      <a:endParaRPr lang="en-US" sz="2800">
                        <a:effectLst/>
                        <a:latin typeface="Calibri"/>
                        <a:ea typeface="Calibri"/>
                        <a:cs typeface="Times New Roman"/>
                      </a:endParaRPr>
                    </a:p>
                  </a:txBody>
                  <a:tcP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nSpc>
                          <a:spcPct val="118000"/>
                        </a:lnSpc>
                        <a:spcBef>
                          <a:spcPts val="0"/>
                        </a:spcBef>
                        <a:spcAft>
                          <a:spcPts val="0"/>
                        </a:spcAft>
                      </a:pPr>
                      <a:r>
                        <a:rPr lang="en-US" sz="1600" kern="1200" dirty="0">
                          <a:solidFill>
                            <a:srgbClr val="000000"/>
                          </a:solidFill>
                          <a:effectLst/>
                          <a:latin typeface="Calibri"/>
                          <a:ea typeface="Calibri"/>
                          <a:cs typeface="Times New Roman"/>
                        </a:rPr>
                        <a:t>Zone outside and along the border of a Control Area.</a:t>
                      </a:r>
                      <a:endParaRPr lang="en-US" sz="28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546217">
                <a:tc>
                  <a:txBody>
                    <a:bodyPr/>
                    <a:lstStyle/>
                    <a:p>
                      <a:pPr marL="0" marR="0">
                        <a:lnSpc>
                          <a:spcPct val="118000"/>
                        </a:lnSpc>
                        <a:spcBef>
                          <a:spcPts val="0"/>
                        </a:spcBef>
                        <a:spcAft>
                          <a:spcPts val="0"/>
                        </a:spcAft>
                      </a:pPr>
                      <a:r>
                        <a:rPr lang="en-US" sz="1600" kern="1200">
                          <a:solidFill>
                            <a:srgbClr val="000000"/>
                          </a:solidFill>
                          <a:effectLst/>
                          <a:latin typeface="Calibri"/>
                          <a:ea typeface="Calibri"/>
                          <a:cs typeface="Times New Roman"/>
                        </a:rPr>
                        <a:t>Free Area (FA)</a:t>
                      </a:r>
                      <a:endParaRPr lang="en-US" sz="2800">
                        <a:effectLst/>
                        <a:latin typeface="Calibri"/>
                        <a:ea typeface="Calibri"/>
                        <a:cs typeface="Times New Roman"/>
                      </a:endParaRPr>
                    </a:p>
                  </a:txBody>
                  <a:tcP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nSpc>
                          <a:spcPct val="118000"/>
                        </a:lnSpc>
                        <a:spcBef>
                          <a:spcPts val="0"/>
                        </a:spcBef>
                        <a:spcAft>
                          <a:spcPts val="0"/>
                        </a:spcAft>
                      </a:pPr>
                      <a:r>
                        <a:rPr lang="en-US" sz="1600" kern="1200" dirty="0">
                          <a:solidFill>
                            <a:srgbClr val="000000"/>
                          </a:solidFill>
                          <a:effectLst/>
                          <a:latin typeface="Calibri"/>
                          <a:ea typeface="Calibri"/>
                          <a:cs typeface="Times New Roman"/>
                        </a:rPr>
                        <a:t>Area not included in any Control Area.</a:t>
                      </a:r>
                      <a:endParaRPr lang="en-US" sz="28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1286299">
                <a:tc>
                  <a:txBody>
                    <a:bodyPr/>
                    <a:lstStyle/>
                    <a:p>
                      <a:pPr marL="0" marR="0">
                        <a:lnSpc>
                          <a:spcPct val="118000"/>
                        </a:lnSpc>
                        <a:spcBef>
                          <a:spcPts val="0"/>
                        </a:spcBef>
                        <a:spcAft>
                          <a:spcPts val="0"/>
                        </a:spcAft>
                      </a:pPr>
                      <a:r>
                        <a:rPr lang="en-US" sz="1600" kern="1200">
                          <a:solidFill>
                            <a:srgbClr val="000000"/>
                          </a:solidFill>
                          <a:effectLst/>
                          <a:latin typeface="Calibri"/>
                          <a:ea typeface="Calibri"/>
                          <a:cs typeface="Times New Roman"/>
                        </a:rPr>
                        <a:t>Vaccination Zone (VZ)</a:t>
                      </a:r>
                      <a:endParaRPr lang="en-US" sz="2800">
                        <a:effectLst/>
                        <a:latin typeface="Calibri"/>
                        <a:ea typeface="Calibri"/>
                        <a:cs typeface="Times New Roman"/>
                      </a:endParaRPr>
                    </a:p>
                  </a:txBody>
                  <a:tcP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9EDF4"/>
                    </a:solidFill>
                  </a:tcPr>
                </a:tc>
                <a:tc>
                  <a:txBody>
                    <a:bodyPr/>
                    <a:lstStyle/>
                    <a:p>
                      <a:pPr marL="0" marR="0">
                        <a:lnSpc>
                          <a:spcPct val="118000"/>
                        </a:lnSpc>
                        <a:spcBef>
                          <a:spcPts val="0"/>
                        </a:spcBef>
                        <a:spcAft>
                          <a:spcPts val="0"/>
                        </a:spcAft>
                      </a:pPr>
                      <a:r>
                        <a:rPr lang="en-US" sz="1600" kern="1200" dirty="0">
                          <a:solidFill>
                            <a:srgbClr val="000000"/>
                          </a:solidFill>
                          <a:effectLst/>
                          <a:latin typeface="Calibri"/>
                          <a:ea typeface="Calibri"/>
                          <a:cs typeface="Times New Roman"/>
                        </a:rPr>
                        <a:t>Emergency Vaccination Zone classified as either a Containment Vaccination Zone (typically inside a Control Area) or a Protection Vaccination Zone (typically outside a Control Area). This may be a secondary zone designation.</a:t>
                      </a:r>
                      <a:endParaRPr lang="en-US" sz="28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9EDF4"/>
                    </a:solidFill>
                  </a:tcPr>
                </a:tc>
              </a:tr>
            </a:tbl>
          </a:graphicData>
        </a:graphic>
      </p:graphicFrame>
      <p:sp>
        <p:nvSpPr>
          <p:cNvPr id="2" name="Date Placeholder 1"/>
          <p:cNvSpPr>
            <a:spLocks noGrp="1"/>
          </p:cNvSpPr>
          <p:nvPr>
            <p:ph type="dt" sz="half" idx="2"/>
          </p:nvPr>
        </p:nvSpPr>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228600" y="6356350"/>
            <a:ext cx="4495800" cy="365125"/>
          </a:xfrm>
        </p:spPr>
        <p:txBody>
          <a:bodyPr/>
          <a:lstStyle/>
          <a:p>
            <a:pPr algn="l"/>
            <a:r>
              <a:rPr lang="en-US" dirty="0" smtClean="0"/>
              <a:t>FAD </a:t>
            </a:r>
            <a:r>
              <a:rPr lang="en-US" dirty="0" err="1" smtClean="0"/>
              <a:t>PReP</a:t>
            </a:r>
            <a:r>
              <a:rPr lang="en-US" dirty="0" smtClean="0"/>
              <a:t>/NAHEMS Guidelines: Quarantine &amp; Movement Control - Zones </a:t>
            </a:r>
            <a:endParaRPr lang="en-US" dirty="0"/>
          </a:p>
        </p:txBody>
      </p:sp>
      <p:sp>
        <p:nvSpPr>
          <p:cNvPr id="6" name="Slide Number Placeholder 5"/>
          <p:cNvSpPr>
            <a:spLocks noGrp="1"/>
          </p:cNvSpPr>
          <p:nvPr>
            <p:ph type="sldNum" sz="quarter" idx="4"/>
          </p:nvPr>
        </p:nvSpPr>
        <p:spPr/>
        <p:txBody>
          <a:bodyPr/>
          <a:lstStyle/>
          <a:p>
            <a:fld id="{0D2D7273-9C0D-4845-8627-539564CD150B}" type="slidenum">
              <a:rPr lang="en-US" smtClean="0"/>
              <a:t>6</a:t>
            </a:fld>
            <a:endParaRPr lang="en-US"/>
          </a:p>
        </p:txBody>
      </p:sp>
    </p:spTree>
    <p:extLst>
      <p:ext uri="{BB962C8B-B14F-4D97-AF65-F5344CB8AC3E}">
        <p14:creationId xmlns:p14="http://schemas.microsoft.com/office/powerpoint/2010/main" val="42948104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Zones, Areas, Premises</a:t>
            </a:r>
            <a:endParaRPr lang="en-US" dirty="0"/>
          </a:p>
        </p:txBody>
      </p:sp>
      <p:pic>
        <p:nvPicPr>
          <p:cNvPr id="12" name="Picture 11"/>
          <p:cNvPicPr/>
          <p:nvPr/>
        </p:nvPicPr>
        <p:blipFill rotWithShape="1">
          <a:blip r:embed="rId3" cstate="email">
            <a:extLst>
              <a:ext uri="{28A0092B-C50C-407E-A947-70E740481C1C}">
                <a14:useLocalDpi xmlns:a14="http://schemas.microsoft.com/office/drawing/2010/main"/>
              </a:ext>
            </a:extLst>
          </a:blip>
          <a:srcRect/>
          <a:stretch/>
        </p:blipFill>
        <p:spPr>
          <a:xfrm>
            <a:off x="685800" y="1295400"/>
            <a:ext cx="7772400" cy="4191000"/>
          </a:xfrm>
          <a:prstGeom prst="rect">
            <a:avLst/>
          </a:prstGeom>
          <a:ln w="38100">
            <a:solidFill>
              <a:srgbClr val="17375E"/>
            </a:solidFill>
          </a:ln>
        </p:spPr>
      </p:pic>
      <p:sp>
        <p:nvSpPr>
          <p:cNvPr id="2" name="Date Placeholder 1"/>
          <p:cNvSpPr>
            <a:spLocks noGrp="1"/>
          </p:cNvSpPr>
          <p:nvPr>
            <p:ph type="dt" sz="half" idx="2"/>
          </p:nvPr>
        </p:nvSpPr>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a:xfrm>
            <a:off x="228600" y="6356350"/>
            <a:ext cx="4572000" cy="365125"/>
          </a:xfrm>
        </p:spPr>
        <p:txBody>
          <a:bodyPr/>
          <a:lstStyle/>
          <a:p>
            <a:pPr algn="l"/>
            <a:r>
              <a:rPr lang="en-US" dirty="0" smtClean="0"/>
              <a:t>FAD </a:t>
            </a:r>
            <a:r>
              <a:rPr lang="en-US" dirty="0" err="1" smtClean="0"/>
              <a:t>PReP</a:t>
            </a:r>
            <a:r>
              <a:rPr lang="en-US" dirty="0" smtClean="0"/>
              <a:t>/NAHEMS Guidelines: Quarantine &amp; Movement Control - Zones </a:t>
            </a:r>
            <a:endParaRPr lang="en-US" dirty="0"/>
          </a:p>
        </p:txBody>
      </p:sp>
      <p:sp>
        <p:nvSpPr>
          <p:cNvPr id="5" name="Slide Number Placeholder 4"/>
          <p:cNvSpPr>
            <a:spLocks noGrp="1"/>
          </p:cNvSpPr>
          <p:nvPr>
            <p:ph type="sldNum" sz="quarter" idx="4"/>
          </p:nvPr>
        </p:nvSpPr>
        <p:spPr/>
        <p:txBody>
          <a:bodyPr/>
          <a:lstStyle/>
          <a:p>
            <a:fld id="{0D2D7273-9C0D-4845-8627-539564CD150B}" type="slidenum">
              <a:rPr lang="en-US" smtClean="0"/>
              <a:t>7</a:t>
            </a:fld>
            <a:endParaRPr lang="en-US"/>
          </a:p>
        </p:txBody>
      </p:sp>
      <p:pic>
        <p:nvPicPr>
          <p:cNvPr id="1026" name="Picture 2"/>
          <p:cNvPicPr>
            <a:picLocks noChangeAspect="1" noChangeArrowheads="1"/>
          </p:cNvPicPr>
          <p:nvPr/>
        </p:nvPicPr>
        <p:blipFill>
          <a:blip r:embed="rId4" cstate="email">
            <a:extLst>
              <a:ext uri="{28A0092B-C50C-407E-A947-70E740481C1C}">
                <a14:useLocalDpi xmlns:a14="http://schemas.microsoft.com/office/drawing/2010/main"/>
              </a:ext>
            </a:extLst>
          </a:blip>
          <a:stretch>
            <a:fillRect/>
          </a:stretch>
        </p:blipFill>
        <p:spPr bwMode="auto">
          <a:xfrm>
            <a:off x="1600200" y="5638800"/>
            <a:ext cx="5871252" cy="5133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1815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Minimum Sizes of Zones and Areas</a:t>
            </a:r>
            <a:endParaRPr lang="en-US" dirty="0"/>
          </a:p>
        </p:txBody>
      </p:sp>
      <p:sp>
        <p:nvSpPr>
          <p:cNvPr id="5" name="Slide Number Placeholder 4"/>
          <p:cNvSpPr>
            <a:spLocks noGrp="1"/>
          </p:cNvSpPr>
          <p:nvPr>
            <p:ph type="sldNum" sz="quarter" idx="12"/>
          </p:nvPr>
        </p:nvSpPr>
        <p:spPr/>
        <p:txBody>
          <a:bodyPr/>
          <a:lstStyle/>
          <a:p>
            <a:fld id="{0D2D7273-9C0D-4845-8627-539564CD150B}" type="slidenum">
              <a:rPr lang="en-US" smtClean="0"/>
              <a:t>8</a:t>
            </a:fld>
            <a:endParaRPr lang="en-US"/>
          </a:p>
        </p:txBody>
      </p:sp>
      <p:sp>
        <p:nvSpPr>
          <p:cNvPr id="3" name="Date Placeholder 2"/>
          <p:cNvSpPr>
            <a:spLocks noGrp="1"/>
          </p:cNvSpPr>
          <p:nvPr>
            <p:ph type="dt" sz="half" idx="10"/>
          </p:nvPr>
        </p:nvSpPr>
        <p:spPr/>
        <p:txBody>
          <a:bodyPr/>
          <a:lstStyle/>
          <a:p>
            <a:pPr algn="r"/>
            <a:r>
              <a:rPr lang="en-US" dirty="0" smtClean="0"/>
              <a:t>USDA APHIS and CFSPH</a:t>
            </a:r>
            <a:endParaRPr lang="en-US" dirty="0"/>
          </a:p>
        </p:txBody>
      </p:sp>
      <p:sp>
        <p:nvSpPr>
          <p:cNvPr id="6" name="Footer Placeholder 5"/>
          <p:cNvSpPr>
            <a:spLocks noGrp="1"/>
          </p:cNvSpPr>
          <p:nvPr>
            <p:ph type="ftr" sz="quarter" idx="11"/>
          </p:nvPr>
        </p:nvSpPr>
        <p:spPr>
          <a:xfrm>
            <a:off x="228600" y="6356350"/>
            <a:ext cx="4572000" cy="365125"/>
          </a:xfrm>
        </p:spPr>
        <p:txBody>
          <a:bodyPr/>
          <a:lstStyle/>
          <a:p>
            <a:pPr algn="l"/>
            <a:r>
              <a:rPr lang="en-US" dirty="0" smtClean="0"/>
              <a:t>FAD </a:t>
            </a:r>
            <a:r>
              <a:rPr lang="en-US" dirty="0" err="1" smtClean="0"/>
              <a:t>PReP</a:t>
            </a:r>
            <a:r>
              <a:rPr lang="en-US" dirty="0" smtClean="0"/>
              <a:t>/NAHEMS Guidelines: Quarantine &amp; Movement Control - Zones </a:t>
            </a:r>
            <a:endParaRPr lang="en-US" dirty="0"/>
          </a:p>
        </p:txBody>
      </p:sp>
    </p:spTree>
    <p:extLst>
      <p:ext uri="{BB962C8B-B14F-4D97-AF65-F5344CB8AC3E}">
        <p14:creationId xmlns:p14="http://schemas.microsoft.com/office/powerpoint/2010/main" val="6900096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400" dirty="0" smtClean="0"/>
              <a:t>Minimum Sizes of Zones, Areas</a:t>
            </a:r>
            <a:endParaRPr lang="en-US" sz="3400" dirty="0"/>
          </a:p>
        </p:txBody>
      </p:sp>
      <p:graphicFrame>
        <p:nvGraphicFramePr>
          <p:cNvPr id="5" name="Table 4"/>
          <p:cNvGraphicFramePr>
            <a:graphicFrameLocks noGrp="1"/>
          </p:cNvGraphicFramePr>
          <p:nvPr>
            <p:extLst>
              <p:ext uri="{D42A27DB-BD31-4B8C-83A1-F6EECF244321}">
                <p14:modId xmlns:p14="http://schemas.microsoft.com/office/powerpoint/2010/main" val="185950477"/>
              </p:ext>
            </p:extLst>
          </p:nvPr>
        </p:nvGraphicFramePr>
        <p:xfrm>
          <a:off x="457200" y="1367790"/>
          <a:ext cx="8229600" cy="4576870"/>
        </p:xfrm>
        <a:graphic>
          <a:graphicData uri="http://schemas.openxmlformats.org/drawingml/2006/table">
            <a:tbl>
              <a:tblPr firstRow="1" firstCol="1" bandRow="1"/>
              <a:tblGrid>
                <a:gridCol w="2057400"/>
                <a:gridCol w="6172200"/>
              </a:tblGrid>
              <a:tr h="461010">
                <a:tc>
                  <a:txBody>
                    <a:bodyPr/>
                    <a:lstStyle/>
                    <a:p>
                      <a:pPr marL="0" marR="0" algn="ctr">
                        <a:lnSpc>
                          <a:spcPct val="118000"/>
                        </a:lnSpc>
                        <a:spcBef>
                          <a:spcPts val="0"/>
                        </a:spcBef>
                        <a:spcAft>
                          <a:spcPts val="0"/>
                        </a:spcAft>
                      </a:pPr>
                      <a:r>
                        <a:rPr lang="en-US" sz="1600" b="1" kern="1200" dirty="0">
                          <a:solidFill>
                            <a:srgbClr val="FFFFFF"/>
                          </a:solidFill>
                          <a:effectLst/>
                          <a:latin typeface="Calibri"/>
                          <a:ea typeface="Calibri"/>
                          <a:cs typeface="Times New Roman"/>
                        </a:rPr>
                        <a:t>Zone or Area</a:t>
                      </a:r>
                      <a:endParaRPr lang="en-US" sz="2800" dirty="0">
                        <a:effectLst/>
                        <a:latin typeface="Calibri"/>
                        <a:ea typeface="Calibri"/>
                        <a:cs typeface="Times New Roman"/>
                      </a:endParaRPr>
                    </a:p>
                  </a:txBody>
                  <a:tcPr anchor="ct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8000"/>
                    </a:solidFill>
                  </a:tcPr>
                </a:tc>
                <a:tc>
                  <a:txBody>
                    <a:bodyPr/>
                    <a:lstStyle/>
                    <a:p>
                      <a:pPr marL="0" marR="0" algn="ctr">
                        <a:lnSpc>
                          <a:spcPct val="118000"/>
                        </a:lnSpc>
                        <a:spcBef>
                          <a:spcPts val="0"/>
                        </a:spcBef>
                        <a:spcAft>
                          <a:spcPts val="0"/>
                        </a:spcAft>
                      </a:pPr>
                      <a:r>
                        <a:rPr lang="en-US" sz="1600" b="1" kern="1200" dirty="0">
                          <a:solidFill>
                            <a:srgbClr val="FFFFFF"/>
                          </a:solidFill>
                          <a:effectLst/>
                          <a:latin typeface="Calibri"/>
                          <a:ea typeface="Calibri"/>
                          <a:cs typeface="Times New Roman"/>
                        </a:rPr>
                        <a:t>Minimum Size and Details</a:t>
                      </a:r>
                      <a:endParaRPr lang="en-US" sz="2800" dirty="0">
                        <a:effectLst/>
                        <a:latin typeface="Calibri"/>
                        <a:ea typeface="Calibri"/>
                        <a:cs typeface="Times New Roman"/>
                      </a:endParaRPr>
                    </a:p>
                  </a:txBody>
                  <a:tcPr anchor="ct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9050" cap="flat" cmpd="sng" algn="ctr">
                      <a:solidFill>
                        <a:srgbClr val="212120"/>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8000"/>
                    </a:solidFill>
                  </a:tcPr>
                </a:tc>
              </a:tr>
              <a:tr h="1138638">
                <a:tc>
                  <a:txBody>
                    <a:bodyPr/>
                    <a:lstStyle/>
                    <a:p>
                      <a:pPr marL="0" marR="0" algn="l">
                        <a:lnSpc>
                          <a:spcPct val="118000"/>
                        </a:lnSpc>
                        <a:spcBef>
                          <a:spcPts val="0"/>
                        </a:spcBef>
                        <a:spcAft>
                          <a:spcPts val="0"/>
                        </a:spcAft>
                      </a:pPr>
                      <a:r>
                        <a:rPr lang="en-US" sz="1600" kern="1200">
                          <a:solidFill>
                            <a:srgbClr val="000000"/>
                          </a:solidFill>
                          <a:effectLst/>
                          <a:latin typeface="Calibri"/>
                          <a:ea typeface="Calibri"/>
                          <a:cs typeface="Times New Roman"/>
                        </a:rPr>
                        <a:t>Infected Zone (IZ)</a:t>
                      </a:r>
                      <a:endParaRPr lang="en-US" sz="2800">
                        <a:effectLst/>
                        <a:latin typeface="Calibri"/>
                        <a:ea typeface="Calibri"/>
                        <a:cs typeface="Times New Roman"/>
                      </a:endParaRPr>
                    </a:p>
                  </a:txBody>
                  <a:tcP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l">
                        <a:lnSpc>
                          <a:spcPts val="2160"/>
                        </a:lnSpc>
                        <a:spcBef>
                          <a:spcPts val="0"/>
                        </a:spcBef>
                        <a:spcAft>
                          <a:spcPts val="0"/>
                        </a:spcAft>
                      </a:pPr>
                      <a:r>
                        <a:rPr lang="en-US" sz="1600" kern="1200" dirty="0">
                          <a:solidFill>
                            <a:srgbClr val="000000"/>
                          </a:solidFill>
                          <a:effectLst/>
                          <a:latin typeface="Calibri"/>
                          <a:ea typeface="Calibri"/>
                          <a:cs typeface="Times New Roman"/>
                        </a:rPr>
                        <a:t>Perimeter should be at least 3 km (~1.86 miles) beyond perimeters of presumptive or confirmed Infected Premises. Will depend on disease agent and epidemiological circumstances. This zone may be redefined as the outbreak continues.</a:t>
                      </a:r>
                      <a:endParaRPr lang="en-US" sz="28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1138638">
                <a:tc>
                  <a:txBody>
                    <a:bodyPr/>
                    <a:lstStyle/>
                    <a:p>
                      <a:pPr marL="0" marR="0" algn="l">
                        <a:lnSpc>
                          <a:spcPct val="118000"/>
                        </a:lnSpc>
                        <a:spcBef>
                          <a:spcPts val="0"/>
                        </a:spcBef>
                        <a:spcAft>
                          <a:spcPts val="0"/>
                        </a:spcAft>
                      </a:pPr>
                      <a:r>
                        <a:rPr lang="en-US" sz="1600" kern="1200" dirty="0">
                          <a:solidFill>
                            <a:srgbClr val="000000"/>
                          </a:solidFill>
                          <a:effectLst/>
                          <a:latin typeface="Calibri"/>
                          <a:ea typeface="Calibri"/>
                          <a:cs typeface="Times New Roman"/>
                        </a:rPr>
                        <a:t>Buffer Zone (BZ)</a:t>
                      </a:r>
                      <a:endParaRPr lang="en-US" sz="2800" dirty="0">
                        <a:effectLst/>
                        <a:latin typeface="Calibri"/>
                        <a:ea typeface="Calibri"/>
                        <a:cs typeface="Times New Roman"/>
                      </a:endParaRPr>
                    </a:p>
                  </a:txBody>
                  <a:tcP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c>
                  <a:txBody>
                    <a:bodyPr/>
                    <a:lstStyle/>
                    <a:p>
                      <a:pPr marL="0" marR="0" algn="l">
                        <a:lnSpc>
                          <a:spcPts val="2160"/>
                        </a:lnSpc>
                        <a:spcBef>
                          <a:spcPts val="0"/>
                        </a:spcBef>
                        <a:spcAft>
                          <a:spcPts val="0"/>
                        </a:spcAft>
                      </a:pPr>
                      <a:r>
                        <a:rPr lang="en-US" sz="1600" kern="1200" dirty="0">
                          <a:solidFill>
                            <a:srgbClr val="000000"/>
                          </a:solidFill>
                          <a:effectLst/>
                          <a:latin typeface="Calibri"/>
                          <a:ea typeface="Calibri"/>
                          <a:cs typeface="Times New Roman"/>
                        </a:rPr>
                        <a:t>Perimeter should be at least 7 km (~4.35 miles) beyond the perimeter of the Infected Zone. Width is generally not less than the minimum radius of the associated Infected Zone, but may be much larger. This zone may be redefined as the outbreak continues.</a:t>
                      </a:r>
                      <a:endParaRPr lang="en-US" sz="28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9EDF4"/>
                    </a:solidFill>
                  </a:tcPr>
                </a:tc>
              </a:tr>
              <a:tr h="1138638">
                <a:tc>
                  <a:txBody>
                    <a:bodyPr/>
                    <a:lstStyle/>
                    <a:p>
                      <a:pPr marL="0" marR="0" algn="l">
                        <a:lnSpc>
                          <a:spcPct val="118000"/>
                        </a:lnSpc>
                        <a:spcBef>
                          <a:spcPts val="0"/>
                        </a:spcBef>
                        <a:spcAft>
                          <a:spcPts val="0"/>
                        </a:spcAft>
                      </a:pPr>
                      <a:r>
                        <a:rPr lang="en-US" sz="1600" kern="1200">
                          <a:solidFill>
                            <a:srgbClr val="000000"/>
                          </a:solidFill>
                          <a:effectLst/>
                          <a:latin typeface="Calibri"/>
                          <a:ea typeface="Calibri"/>
                          <a:cs typeface="Times New Roman"/>
                        </a:rPr>
                        <a:t>Control Area (CA)</a:t>
                      </a:r>
                      <a:endParaRPr lang="en-US" sz="2800">
                        <a:effectLst/>
                        <a:latin typeface="Calibri"/>
                        <a:ea typeface="Calibri"/>
                        <a:cs typeface="Times New Roman"/>
                      </a:endParaRPr>
                    </a:p>
                  </a:txBody>
                  <a:tcP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c>
                  <a:txBody>
                    <a:bodyPr/>
                    <a:lstStyle/>
                    <a:p>
                      <a:pPr marL="0" marR="0" algn="l">
                        <a:lnSpc>
                          <a:spcPts val="2160"/>
                        </a:lnSpc>
                        <a:spcBef>
                          <a:spcPts val="0"/>
                        </a:spcBef>
                        <a:spcAft>
                          <a:spcPts val="0"/>
                        </a:spcAft>
                      </a:pPr>
                      <a:r>
                        <a:rPr lang="en-US" sz="1600" kern="1200" dirty="0">
                          <a:solidFill>
                            <a:srgbClr val="000000"/>
                          </a:solidFill>
                          <a:effectLst/>
                          <a:latin typeface="Calibri"/>
                          <a:ea typeface="Calibri"/>
                          <a:cs typeface="Times New Roman"/>
                        </a:rPr>
                        <a:t>Perimeter should be at least 10 km (~6.21 miles) beyond the perimeter of the closest Infected Premises. Please see Table 5 for factors that influence the size of the Control Area. This area may be redefined as the outbreak continues.</a:t>
                      </a:r>
                      <a:endParaRPr lang="en-US" sz="28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0D8E8"/>
                    </a:solidFill>
                  </a:tcPr>
                </a:tc>
              </a:tr>
              <a:tr h="488740">
                <a:tc>
                  <a:txBody>
                    <a:bodyPr/>
                    <a:lstStyle/>
                    <a:p>
                      <a:pPr marL="0" marR="0" algn="l">
                        <a:lnSpc>
                          <a:spcPct val="118000"/>
                        </a:lnSpc>
                        <a:spcBef>
                          <a:spcPts val="0"/>
                        </a:spcBef>
                        <a:spcAft>
                          <a:spcPts val="0"/>
                        </a:spcAft>
                      </a:pPr>
                      <a:r>
                        <a:rPr lang="en-US" sz="1600" kern="1200" dirty="0">
                          <a:solidFill>
                            <a:srgbClr val="000000"/>
                          </a:solidFill>
                          <a:effectLst/>
                          <a:latin typeface="Calibri"/>
                          <a:ea typeface="Calibri"/>
                          <a:cs typeface="Times New Roman"/>
                        </a:rPr>
                        <a:t>Surveillance Zone </a:t>
                      </a:r>
                      <a:r>
                        <a:rPr lang="en-US" sz="1600" kern="1200" dirty="0" smtClean="0">
                          <a:solidFill>
                            <a:srgbClr val="000000"/>
                          </a:solidFill>
                          <a:effectLst/>
                          <a:latin typeface="Calibri"/>
                          <a:ea typeface="Calibri"/>
                          <a:cs typeface="Times New Roman"/>
                        </a:rPr>
                        <a:t>(SZ</a:t>
                      </a:r>
                      <a:r>
                        <a:rPr lang="en-US" sz="1600" kern="1200" dirty="0">
                          <a:solidFill>
                            <a:srgbClr val="000000"/>
                          </a:solidFill>
                          <a:effectLst/>
                          <a:latin typeface="Calibri"/>
                          <a:ea typeface="Calibri"/>
                          <a:cs typeface="Times New Roman"/>
                        </a:rPr>
                        <a:t>)</a:t>
                      </a:r>
                      <a:endParaRPr lang="en-US" sz="2800" dirty="0">
                        <a:effectLst/>
                        <a:latin typeface="Calibri"/>
                        <a:ea typeface="Calibri"/>
                        <a:cs typeface="Times New Roman"/>
                      </a:endParaRPr>
                    </a:p>
                  </a:txBody>
                  <a:tcPr>
                    <a:lnL w="19050" cap="flat" cmpd="sng" algn="ctr">
                      <a:solidFill>
                        <a:srgbClr val="21212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9EDF4"/>
                    </a:solidFill>
                  </a:tcPr>
                </a:tc>
                <a:tc>
                  <a:txBody>
                    <a:bodyPr/>
                    <a:lstStyle/>
                    <a:p>
                      <a:pPr marL="0" marR="0" algn="l">
                        <a:lnSpc>
                          <a:spcPts val="2160"/>
                        </a:lnSpc>
                        <a:spcBef>
                          <a:spcPts val="0"/>
                        </a:spcBef>
                        <a:spcAft>
                          <a:spcPts val="0"/>
                        </a:spcAft>
                      </a:pPr>
                      <a:r>
                        <a:rPr lang="en-US" sz="1600" kern="1200" dirty="0">
                          <a:solidFill>
                            <a:srgbClr val="000000"/>
                          </a:solidFill>
                          <a:effectLst/>
                          <a:latin typeface="Calibri"/>
                          <a:ea typeface="Calibri"/>
                          <a:cs typeface="Times New Roman"/>
                        </a:rPr>
                        <a:t>Width should be at least 10 km (~6.21 miles), but may be much larger.</a:t>
                      </a:r>
                      <a:endParaRPr lang="en-US" sz="2800" dirty="0">
                        <a:effectLst/>
                        <a:latin typeface="Calibri"/>
                        <a:ea typeface="Calibri"/>
                        <a:cs typeface="Times New Roman"/>
                      </a:endParaRPr>
                    </a:p>
                  </a:txBody>
                  <a:tcPr>
                    <a:lnL w="12700" cap="flat" cmpd="sng" algn="ctr">
                      <a:solidFill>
                        <a:srgbClr val="FFFFFF"/>
                      </a:solidFill>
                      <a:prstDash val="solid"/>
                      <a:round/>
                      <a:headEnd type="none" w="med" len="med"/>
                      <a:tailEnd type="none" w="med" len="med"/>
                    </a:lnL>
                    <a:lnR w="19050" cap="flat" cmpd="sng" algn="ctr">
                      <a:solidFill>
                        <a:srgbClr val="212120"/>
                      </a:solidFill>
                      <a:prstDash val="solid"/>
                      <a:round/>
                      <a:headEnd type="none" w="med" len="med"/>
                      <a:tailEnd type="none" w="med" len="med"/>
                    </a:lnR>
                    <a:lnT w="12700" cap="flat" cmpd="sng" algn="ctr">
                      <a:solidFill>
                        <a:srgbClr val="FFFFFF"/>
                      </a:solidFill>
                      <a:prstDash val="solid"/>
                      <a:round/>
                      <a:headEnd type="none" w="med" len="med"/>
                      <a:tailEnd type="none" w="med" len="med"/>
                    </a:lnT>
                    <a:lnB w="19050" cap="flat" cmpd="sng" algn="ctr">
                      <a:solidFill>
                        <a:srgbClr val="212120"/>
                      </a:solidFill>
                      <a:prstDash val="solid"/>
                      <a:round/>
                      <a:headEnd type="none" w="med" len="med"/>
                      <a:tailEnd type="none" w="med" len="med"/>
                    </a:lnB>
                    <a:solidFill>
                      <a:srgbClr val="E9EDF4"/>
                    </a:solidFill>
                  </a:tcPr>
                </a:tc>
              </a:tr>
            </a:tbl>
          </a:graphicData>
        </a:graphic>
      </p:graphicFrame>
      <p:sp>
        <p:nvSpPr>
          <p:cNvPr id="6" name="Slide Number Placeholder 5"/>
          <p:cNvSpPr>
            <a:spLocks noGrp="1"/>
          </p:cNvSpPr>
          <p:nvPr>
            <p:ph type="sldNum" sz="quarter" idx="4"/>
          </p:nvPr>
        </p:nvSpPr>
        <p:spPr/>
        <p:txBody>
          <a:bodyPr/>
          <a:lstStyle/>
          <a:p>
            <a:fld id="{0D2D7273-9C0D-4845-8627-539564CD150B}" type="slidenum">
              <a:rPr lang="en-US" smtClean="0"/>
              <a:t>9</a:t>
            </a:fld>
            <a:endParaRPr lang="en-US"/>
          </a:p>
        </p:txBody>
      </p:sp>
      <p:sp>
        <p:nvSpPr>
          <p:cNvPr id="7" name="Date Placeholder 1"/>
          <p:cNvSpPr>
            <a:spLocks noGrp="1"/>
          </p:cNvSpPr>
          <p:nvPr>
            <p:ph type="dt" sz="half" idx="2"/>
          </p:nvPr>
        </p:nvSpPr>
        <p:spPr>
          <a:xfrm>
            <a:off x="6553200" y="6356350"/>
            <a:ext cx="2133600" cy="365125"/>
          </a:xfrm>
        </p:spPr>
        <p:txBody>
          <a:bodyPr/>
          <a:lstStyle/>
          <a:p>
            <a:pPr algn="r"/>
            <a:r>
              <a:rPr lang="en-US" dirty="0" smtClean="0"/>
              <a:t>USDA APHIS and CFSPH</a:t>
            </a:r>
            <a:endParaRPr lang="en-US" dirty="0"/>
          </a:p>
        </p:txBody>
      </p:sp>
      <p:sp>
        <p:nvSpPr>
          <p:cNvPr id="8" name="Footer Placeholder 3"/>
          <p:cNvSpPr>
            <a:spLocks noGrp="1"/>
          </p:cNvSpPr>
          <p:nvPr>
            <p:ph type="ftr" sz="quarter" idx="3"/>
          </p:nvPr>
        </p:nvSpPr>
        <p:spPr>
          <a:xfrm>
            <a:off x="228600" y="6356350"/>
            <a:ext cx="4572000" cy="365125"/>
          </a:xfrm>
        </p:spPr>
        <p:txBody>
          <a:bodyPr/>
          <a:lstStyle/>
          <a:p>
            <a:pPr algn="l"/>
            <a:r>
              <a:rPr lang="en-US" dirty="0" smtClean="0"/>
              <a:t>FAD </a:t>
            </a:r>
            <a:r>
              <a:rPr lang="en-US" dirty="0" err="1" smtClean="0"/>
              <a:t>PReP</a:t>
            </a:r>
            <a:r>
              <a:rPr lang="en-US" dirty="0" smtClean="0"/>
              <a:t>/NAHEMS Guidelines: Quarantine &amp; Movement Control - Zones </a:t>
            </a:r>
            <a:endParaRPr lang="en-US" dirty="0"/>
          </a:p>
        </p:txBody>
      </p:sp>
    </p:spTree>
    <p:extLst>
      <p:ext uri="{BB962C8B-B14F-4D97-AF65-F5344CB8AC3E}">
        <p14:creationId xmlns:p14="http://schemas.microsoft.com/office/powerpoint/2010/main" val="67179349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16"/>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CCD5990-830C-4052-9008-FF809FE7B08C}"/>
</file>

<file path=customXml/itemProps2.xml><?xml version="1.0" encoding="utf-8"?>
<ds:datastoreItem xmlns:ds="http://schemas.openxmlformats.org/officeDocument/2006/customXml" ds:itemID="{374C7F83-5FA4-402D-91F6-4DCF70373A82}"/>
</file>

<file path=customXml/itemProps3.xml><?xml version="1.0" encoding="utf-8"?>
<ds:datastoreItem xmlns:ds="http://schemas.openxmlformats.org/officeDocument/2006/customXml" ds:itemID="{9A84FF7D-E1C8-434C-9248-ACFB8BD5EC68}"/>
</file>

<file path=docProps/app.xml><?xml version="1.0" encoding="utf-8"?>
<Properties xmlns="http://schemas.openxmlformats.org/officeDocument/2006/extended-properties" xmlns:vt="http://schemas.openxmlformats.org/officeDocument/2006/docPropsVTypes">
  <Template>FAD-PReP_NAHEMS_PPT_HANDS_1-Overview_FINAL_25Nov2013</Template>
  <TotalTime>3970</TotalTime>
  <Words>3607</Words>
  <Application>Microsoft Office PowerPoint</Application>
  <PresentationFormat>On-screen Show (4:3)</PresentationFormat>
  <Paragraphs>234</Paragraphs>
  <Slides>16</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Courier New</vt:lpstr>
      <vt:lpstr>Times New Roman</vt:lpstr>
      <vt:lpstr>Verdana</vt:lpstr>
      <vt:lpstr>FAD PReP PPT Template 2011-10</vt:lpstr>
      <vt:lpstr>Quarantine and Movement Control</vt:lpstr>
      <vt:lpstr>This Presentation</vt:lpstr>
      <vt:lpstr>Zone, Area, Premises Designations</vt:lpstr>
      <vt:lpstr>Premises Designations</vt:lpstr>
      <vt:lpstr>Premises Designations cont’d</vt:lpstr>
      <vt:lpstr>Area/Zone Designations</vt:lpstr>
      <vt:lpstr>Zones, Areas, Premises</vt:lpstr>
      <vt:lpstr>Minimum Sizes of Zones and Areas</vt:lpstr>
      <vt:lpstr>Minimum Sizes of Zones, Areas</vt:lpstr>
      <vt:lpstr>Zone, Area Sizes for Mosquito,  Culicoides-Borne Diseases</vt:lpstr>
      <vt:lpstr>Considerations in Establishing a  Control Area</vt:lpstr>
      <vt:lpstr>Establishing a Control Area</vt:lpstr>
      <vt:lpstr>Establishing a Control Area cont’d</vt:lpstr>
      <vt:lpstr>For More Information</vt:lpstr>
      <vt:lpstr>Guidelines Content</vt:lpstr>
      <vt:lpstr>Acknowledgments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Quarantine  and Movement Control</dc:title>
  <dc:creator>Abbey</dc:creator>
  <cp:lastModifiedBy>Bretz, Kristen A - APHIS</cp:lastModifiedBy>
  <cp:revision>196</cp:revision>
  <dcterms:created xsi:type="dcterms:W3CDTF">2014-09-08T18:18:23Z</dcterms:created>
  <dcterms:modified xsi:type="dcterms:W3CDTF">2016-12-13T20:24:37Z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4E35BB10-73D8-4839-8DEC-EBF8CCBF5578</vt:lpwstr>
  </property>
  <property fmtid="{D5CDD505-2E9C-101B-9397-08002B2CF9AE}" pid="3" name="ArticulatePath">
    <vt:lpwstr>FAD-PReP_NAHEMS_PPT_QMC_3-ZonesAreasPremises_FINAL_26March2015</vt:lpwstr>
  </property>
</Properties>
</file>