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Lst>
  <p:notesMasterIdLst>
    <p:notesMasterId r:id="rId26"/>
  </p:notesMasterIdLst>
  <p:handoutMasterIdLst>
    <p:handoutMasterId r:id="rId27"/>
  </p:handoutMasterIdLst>
  <p:sldIdLst>
    <p:sldId id="284" r:id="rId2"/>
    <p:sldId id="277" r:id="rId3"/>
    <p:sldId id="257" r:id="rId4"/>
    <p:sldId id="258" r:id="rId5"/>
    <p:sldId id="288" r:id="rId6"/>
    <p:sldId id="289" r:id="rId7"/>
    <p:sldId id="259" r:id="rId8"/>
    <p:sldId id="260" r:id="rId9"/>
    <p:sldId id="261" r:id="rId10"/>
    <p:sldId id="262" r:id="rId11"/>
    <p:sldId id="291" r:id="rId12"/>
    <p:sldId id="263" r:id="rId13"/>
    <p:sldId id="285" r:id="rId14"/>
    <p:sldId id="265" r:id="rId15"/>
    <p:sldId id="266" r:id="rId16"/>
    <p:sldId id="267" r:id="rId17"/>
    <p:sldId id="276" r:id="rId18"/>
    <p:sldId id="270" r:id="rId19"/>
    <p:sldId id="271" r:id="rId20"/>
    <p:sldId id="272" r:id="rId21"/>
    <p:sldId id="292" r:id="rId22"/>
    <p:sldId id="281" r:id="rId23"/>
    <p:sldId id="286" r:id="rId24"/>
    <p:sldId id="287"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66264F"/>
    <a:srgbClr val="223D80"/>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9" autoAdjust="0"/>
    <p:restoredTop sz="55307" autoAdjust="0"/>
  </p:normalViewPr>
  <p:slideViewPr>
    <p:cSldViewPr>
      <p:cViewPr>
        <p:scale>
          <a:sx n="44" d="100"/>
          <a:sy n="44" d="100"/>
        </p:scale>
        <p:origin x="-2070" y="-72"/>
      </p:cViewPr>
      <p:guideLst>
        <p:guide orient="horz" pos="2160"/>
        <p:guide pos="2880"/>
      </p:guideLst>
    </p:cSldViewPr>
  </p:slideViewPr>
  <p:notesTextViewPr>
    <p:cViewPr>
      <p:scale>
        <a:sx n="1" d="1"/>
        <a:sy n="1" d="1"/>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9BD1A003-F35F-41B1-9171-3FBF1ED8BCC4}" type="datetimeFigureOut">
              <a:rPr lang="en-US" smtClean="0"/>
              <a:t>11/25/2013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90B26F0A-3CC0-4874-8DF2-E3B43798FAF7}" type="slidenum">
              <a:rPr lang="en-US" smtClean="0"/>
              <a:t>‹#›</a:t>
            </a:fld>
            <a:endParaRPr lang="en-US"/>
          </a:p>
        </p:txBody>
      </p:sp>
    </p:spTree>
    <p:extLst>
      <p:ext uri="{BB962C8B-B14F-4D97-AF65-F5344CB8AC3E}">
        <p14:creationId xmlns:p14="http://schemas.microsoft.com/office/powerpoint/2010/main" val="2872511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3E8093E-5640-4952-B705-8B504BAAB0AC}" type="datetimeFigureOut">
              <a:rPr lang="en-US" smtClean="0"/>
              <a:t>11/25/2013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6FE307A-310E-4CA0-9C4E-C1968499B93B}" type="slidenum">
              <a:rPr lang="en-US" smtClean="0"/>
              <a:t>‹#›</a:t>
            </a:fld>
            <a:endParaRPr lang="en-US"/>
          </a:p>
        </p:txBody>
      </p:sp>
    </p:spTree>
    <p:extLst>
      <p:ext uri="{BB962C8B-B14F-4D97-AF65-F5344CB8AC3E}">
        <p14:creationId xmlns:p14="http://schemas.microsoft.com/office/powerpoint/2010/main" val="381353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58">
              <a:defRPr/>
            </a:pPr>
            <a:r>
              <a:rPr lang="en-US" dirty="0" smtClean="0">
                <a:latin typeface="+mn-lt"/>
                <a:ea typeface="ＭＳ Ｐゴシック" charset="-128"/>
                <a:cs typeface="ＭＳ Ｐゴシック" charset="-128"/>
              </a:rPr>
              <a:t>Veterinary responders are needed in emergency situations that threaten animal health, such as the natural occurrence or intentional introduction of a highly contagious foreign animal disease. This presentation will provide an overview of types and levels of Personal Protective Equipment (PPE) utilized in an animal disease emergency. The considerations for selection and use of PPE are dependent on the specific situation. It is the responsibility of the veterinary responder to understand the required PPE and use it correctly. [This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Personal Protective Equipment (2011) and also the web-based training module.]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a:t>
            </a:fld>
            <a:endParaRPr lang="en-US">
              <a:solidFill>
                <a:prstClr val="black"/>
              </a:solidFill>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solidFill>
                  <a:prstClr val="black"/>
                </a:solidFill>
              </a:rPr>
              <a:t>2011</a:t>
            </a:r>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USDA APHIS and CFSPH</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t>
            </a:r>
            <a:r>
              <a:rPr lang="en-US" dirty="0"/>
              <a:t>the </a:t>
            </a:r>
            <a:r>
              <a:rPr lang="en-US" dirty="0" smtClean="0"/>
              <a:t>first type of respirators purify </a:t>
            </a:r>
            <a:r>
              <a:rPr lang="en-US" dirty="0"/>
              <a:t>ambient air, this </a:t>
            </a:r>
            <a:r>
              <a:rPr lang="en-US" dirty="0" smtClean="0"/>
              <a:t>second type of respirator, the self-contained breathing apparatus, abbreviated as SCBA, supplies </a:t>
            </a:r>
            <a:r>
              <a:rPr lang="en-US" dirty="0"/>
              <a:t>clean, non-contaminated air through its own air supply for use in high-risk environments. It protects a responder when concentrations of respiratory hazards are unknown or above the specified concentration for effective use of other respirators, or there is an environment that is immediately dangerous to life and health (e.g., chlorine spill, low ambient oxygen). </a:t>
            </a:r>
            <a:r>
              <a:rPr lang="en-US" dirty="0" smtClean="0"/>
              <a:t>Although SCBA offers the greatest respiratory protection from the outside environment compared to other respirators, its use requires advanced training. Most foreign animal disease responses will not require this higher level of protection. [</a:t>
            </a:r>
            <a:r>
              <a:rPr lang="en-US" i="1" dirty="0"/>
              <a:t>This photo shows </a:t>
            </a:r>
            <a:r>
              <a:rPr lang="en-US" i="1" dirty="0" smtClean="0"/>
              <a:t>a responder </a:t>
            </a:r>
            <a:r>
              <a:rPr lang="en-US" i="1" dirty="0"/>
              <a:t>wearing </a:t>
            </a:r>
            <a:r>
              <a:rPr lang="en-US" i="1" dirty="0" smtClean="0"/>
              <a:t>a SCBA decontaminating another</a:t>
            </a:r>
            <a:r>
              <a:rPr lang="en-US" i="1" baseline="0" dirty="0" smtClean="0"/>
              <a:t> responder.</a:t>
            </a:r>
            <a:r>
              <a:rPr lang="en-US" i="1" dirty="0" smtClean="0"/>
              <a:t> </a:t>
            </a:r>
            <a:r>
              <a:rPr lang="en-US" i="1" dirty="0"/>
              <a:t>Photo source: Federal Emergency Management Agency (FEMA</a:t>
            </a:r>
            <a:r>
              <a:rPr lang="en-US" i="1" dirty="0" smtClean="0"/>
              <a:t>)</a:t>
            </a: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10</a:t>
            </a:fld>
            <a:endParaRPr lang="en-US"/>
          </a:p>
        </p:txBody>
      </p:sp>
    </p:spTree>
    <p:extLst>
      <p:ext uri="{BB962C8B-B14F-4D97-AF65-F5344CB8AC3E}">
        <p14:creationId xmlns:p14="http://schemas.microsoft.com/office/powerpoint/2010/main" val="125964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protecting the respiratory system, m</a:t>
            </a:r>
            <a:r>
              <a:rPr lang="en-US" dirty="0" smtClean="0"/>
              <a:t>inimizing skin exposure is one of the most important reasons for using PPE. At a minimum, long sleeves and long pants should be worn in the field. Additional body protection can be provided by wearing coveralls or an apron. PPE selection is based on possible risks and task assignment, and may include protection of other body parts. It may also include protection from environmental and physical hazards such as loud noises and crushing blows. Many field tasks in an animal health event will expose responders to contaminated or caustic material via </a:t>
            </a:r>
            <a:r>
              <a:rPr lang="en-US" dirty="0" err="1" smtClean="0"/>
              <a:t>aerosolization</a:t>
            </a:r>
            <a:r>
              <a:rPr lang="en-US" dirty="0" smtClean="0"/>
              <a:t>, splash, or direct contact with contaminated hands. Proper protective outwear will serve to protect the responder as well as prevent the spread of disease. </a:t>
            </a:r>
          </a:p>
          <a:p>
            <a:endParaRPr lang="en-US" dirty="0" smtClean="0"/>
          </a:p>
        </p:txBody>
      </p:sp>
      <p:sp>
        <p:nvSpPr>
          <p:cNvPr id="4" name="Slide Number Placeholder 3"/>
          <p:cNvSpPr>
            <a:spLocks noGrp="1"/>
          </p:cNvSpPr>
          <p:nvPr>
            <p:ph type="sldNum" sz="quarter" idx="10"/>
          </p:nvPr>
        </p:nvSpPr>
        <p:spPr/>
        <p:txBody>
          <a:bodyPr/>
          <a:lstStyle/>
          <a:p>
            <a:fld id="{B6FE307A-310E-4CA0-9C4E-C1968499B93B}" type="slidenum">
              <a:rPr lang="en-US" smtClean="0"/>
              <a:t>11</a:t>
            </a:fld>
            <a:endParaRPr lang="en-US"/>
          </a:p>
        </p:txBody>
      </p:sp>
    </p:spTree>
    <p:extLst>
      <p:ext uri="{BB962C8B-B14F-4D97-AF65-F5344CB8AC3E}">
        <p14:creationId xmlns:p14="http://schemas.microsoft.com/office/powerpoint/2010/main" val="137367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a:t>prevent materials such as livestock manure, dust, mud and contaminated biological tissue from entering the eyes, nose, and mouth, eye/face protection should be worn based on the risk assessment. As an example, eye protection consisting of safety glasses, goggles, or a face shield should be used when conducting field necropsies or collecting tissue samples. Goggles will protect a responder’s eyes from cleaning and disinfection fluids splashed during C&amp;D activities. A face shield should be used if C&amp;D fluids are caustic or irritating to the skin. Selection of appropriate PPE should be based on a risk assessment. A higher level of eye/face protection may be required for zoonotic diseases depending on transmission. Selection will be detailed in the incident specific Health and Safety Plan. </a:t>
            </a:r>
            <a:r>
              <a:rPr lang="en-US" dirty="0" smtClean="0"/>
              <a:t>[</a:t>
            </a:r>
            <a:r>
              <a:rPr lang="en-US" i="1" dirty="0" smtClean="0"/>
              <a:t>These photos show a veterinarian donning goggles (top), and </a:t>
            </a:r>
            <a:r>
              <a:rPr lang="en-US" i="1" baseline="0" dirty="0" smtClean="0"/>
              <a:t>reusable face shields (bottom). Photo sources: Top: Travis Engelhaupt, Iowa State University; Bottom: Dani Ausen,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12</a:t>
            </a:fld>
            <a:endParaRPr lang="en-US"/>
          </a:p>
        </p:txBody>
      </p:sp>
    </p:spTree>
    <p:extLst>
      <p:ext uri="{BB962C8B-B14F-4D97-AF65-F5344CB8AC3E}">
        <p14:creationId xmlns:p14="http://schemas.microsoft.com/office/powerpoint/2010/main" val="367000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Standard disposable latex gloves are recommended for clinical use in the field. Gloves made from other materials (such as nitrile, butyl, PVC, and neoprene) may be substituted for latex gloves under certain conditions if appropriate. A suitable type of glove will need to be substituted for those with an allergy to latex. Cut-resistant gloves made of materials such as steel mesh, Kevlar®, and </a:t>
            </a:r>
            <a:r>
              <a:rPr lang="en-US" dirty="0" err="1"/>
              <a:t>Surgipath</a:t>
            </a:r>
            <a:r>
              <a:rPr lang="en-US" dirty="0"/>
              <a:t>® are essential for personnel who are conducting necropsies, and collecting and cutting tissue specimens in the field. These gloves should be worn as essential PPE on both hands over the latex or other waterproof gloves. Different colored gloves help users visualize a break in the outer glove.  </a:t>
            </a:r>
            <a:r>
              <a:rPr lang="en-US" i="1" dirty="0"/>
              <a:t>[The top photo shows a responder wearing nitrile </a:t>
            </a:r>
            <a:r>
              <a:rPr lang="en-US" i="1" dirty="0" smtClean="0"/>
              <a:t>gloves.</a:t>
            </a:r>
            <a:r>
              <a:rPr lang="en-US" i="1" baseline="0" dirty="0" smtClean="0"/>
              <a:t> T</a:t>
            </a:r>
            <a:r>
              <a:rPr lang="en-US" i="1" dirty="0" smtClean="0"/>
              <a:t>he </a:t>
            </a:r>
            <a:r>
              <a:rPr lang="en-US" i="1" dirty="0"/>
              <a:t>bottom photo shows a responder wearing cut-resistant gloves. Photo source: Top: Center for Food Security and Public Health, Iowa State University; Bottom: Rick Stammer, USDA]</a:t>
            </a:r>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13</a:t>
            </a:fld>
            <a:endParaRPr lang="en-US"/>
          </a:p>
        </p:txBody>
      </p:sp>
    </p:spTree>
    <p:extLst>
      <p:ext uri="{BB962C8B-B14F-4D97-AF65-F5344CB8AC3E}">
        <p14:creationId xmlns:p14="http://schemas.microsoft.com/office/powerpoint/2010/main" val="426964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Coveralls </a:t>
            </a:r>
            <a:r>
              <a:rPr lang="en-US" dirty="0"/>
              <a:t>are a protective outer layer of clothing that should be worn over appropriate undergarments as an initial form of body protection. In many cases, it’s appropriate to use a clean, washable, long-sleeved one-piece cloth coverall suit. Higher risk situations require a clean, disposable, long-sleeved one-piece Tyvek® coverall suit. A </a:t>
            </a:r>
            <a:r>
              <a:rPr lang="en-US" dirty="0" smtClean="0"/>
              <a:t>waterproof</a:t>
            </a:r>
            <a:r>
              <a:rPr lang="en-US" dirty="0"/>
              <a:t>, cut-resistant apron should be available as needed for field necropsies or for collecting and cutting tissues which may be contaminated with a disease agent of high zoonotic risk. Some situations may require more specific body protection. Brightly colored high-visibility vests should be worn when working around vehicles and traffic, such as a quarantine checkpoint. If the weather is warm, a cooling vest may be used under the coveralls. Cold weather operations may require additional insulated underclothing. </a:t>
            </a:r>
            <a:r>
              <a:rPr lang="en-US" i="1" dirty="0" smtClean="0"/>
              <a:t>[The left photo</a:t>
            </a:r>
            <a:r>
              <a:rPr lang="en-US" i="1" baseline="0" dirty="0" smtClean="0"/>
              <a:t> shows a veterinarian wearing cloth coveralls. The middle photo shows a veterinarian wearing a tear resistant suit. And the right photo shows a responder in waterproof coveralls and a tear resistant apron. Photo sources: Left: </a:t>
            </a:r>
            <a:r>
              <a:rPr lang="en-US" i="1" baseline="0" dirty="0" err="1" smtClean="0"/>
              <a:t>Danelle</a:t>
            </a:r>
            <a:r>
              <a:rPr lang="en-US" i="1" baseline="0" dirty="0" smtClean="0"/>
              <a:t> Bickett-Weddle, Iowa State University; M</a:t>
            </a:r>
            <a:r>
              <a:rPr lang="en-US" i="1" dirty="0" smtClean="0"/>
              <a:t>iddle: </a:t>
            </a:r>
            <a:r>
              <a:rPr lang="en-US" i="1" baseline="0" dirty="0" smtClean="0"/>
              <a:t>Travis Engelhaupt, Iowa State University; Right: </a:t>
            </a:r>
            <a:r>
              <a:rPr lang="en-US" i="1" dirty="0" err="1" smtClean="0"/>
              <a:t>Tegwin</a:t>
            </a:r>
            <a:r>
              <a:rPr lang="en-US" i="1" dirty="0" smtClean="0"/>
              <a:t> Taylor, Iowa State University]</a:t>
            </a:r>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14</a:t>
            </a:fld>
            <a:endParaRPr lang="en-US"/>
          </a:p>
        </p:txBody>
      </p:sp>
    </p:spTree>
    <p:extLst>
      <p:ext uri="{BB962C8B-B14F-4D97-AF65-F5344CB8AC3E}">
        <p14:creationId xmlns:p14="http://schemas.microsoft.com/office/powerpoint/2010/main" val="95534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field use, high pull-on boots worn over stocking feet are </a:t>
            </a:r>
            <a:r>
              <a:rPr lang="en-US" dirty="0" smtClean="0"/>
              <a:t>preferable to overshoes or </a:t>
            </a:r>
            <a:r>
              <a:rPr lang="en-US" dirty="0" err="1" smtClean="0"/>
              <a:t>overboots</a:t>
            </a:r>
            <a:r>
              <a:rPr lang="en-US" dirty="0" smtClean="0"/>
              <a:t>. </a:t>
            </a:r>
            <a:r>
              <a:rPr lang="en-US" dirty="0"/>
              <a:t>To permit thorough cleaning and decontamination, the boots should be made of rubber or waterproof </a:t>
            </a:r>
            <a:r>
              <a:rPr lang="en-US" dirty="0" smtClean="0"/>
              <a:t>material </a:t>
            </a:r>
            <a:r>
              <a:rPr lang="en-US" dirty="0"/>
              <a:t>with shallow treads. Safety boots with flexible steel toes and midsoles, which provide extra protection from puncture wounds and crushing, are especially recommended for use in the field. </a:t>
            </a:r>
            <a:r>
              <a:rPr lang="en-US" dirty="0" smtClean="0"/>
              <a:t>Boots </a:t>
            </a:r>
            <a:r>
              <a:rPr lang="en-US" dirty="0"/>
              <a:t>must fit well and be comfortable, or the user will be less agile and not comply with wearing them. It’s expected that field responders will spend much of their working time on their feet. </a:t>
            </a:r>
            <a:r>
              <a:rPr lang="en-US" i="1" dirty="0"/>
              <a:t>[This photo shows high boots with steel toes and midsoles. Photo source: </a:t>
            </a:r>
            <a:r>
              <a:rPr lang="en-US" i="1" dirty="0" err="1"/>
              <a:t>Danelle</a:t>
            </a:r>
            <a:r>
              <a:rPr lang="en-US" i="1" dirty="0"/>
              <a:t> </a:t>
            </a:r>
            <a:r>
              <a:rPr lang="en-US" i="1" dirty="0" err="1"/>
              <a:t>Bickett</a:t>
            </a:r>
            <a:r>
              <a:rPr lang="en-US" i="1" dirty="0"/>
              <a:t>-Weddle, Iowa State University]</a:t>
            </a:r>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15</a:t>
            </a:fld>
            <a:endParaRPr lang="en-US"/>
          </a:p>
        </p:txBody>
      </p:sp>
    </p:spTree>
    <p:extLst>
      <p:ext uri="{BB962C8B-B14F-4D97-AF65-F5344CB8AC3E}">
        <p14:creationId xmlns:p14="http://schemas.microsoft.com/office/powerpoint/2010/main" val="424948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certain circumstances, a hard hat and hearing protection may be recommended. Working around heavy machinery or working with equipment or items overhead, such as in a supply area, may require hard hats. For emergency situations where hearing protection is required, as with routine situations, the employee should have had a baseline audiogram and should be enrolled in the Hearing Conservation program. Specially designed ear muffs and ear plugs, both disposable and reusable, are examples of PPE used to protect responders from noises above safe levels. The choice of hearing protection should consider the effectiveness and the cost, as well as biosecurity issues if intended to be reused.</a:t>
            </a:r>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16</a:t>
            </a:fld>
            <a:endParaRPr lang="en-US"/>
          </a:p>
        </p:txBody>
      </p:sp>
    </p:spTree>
    <p:extLst>
      <p:ext uri="{BB962C8B-B14F-4D97-AF65-F5344CB8AC3E}">
        <p14:creationId xmlns:p14="http://schemas.microsoft.com/office/powerpoint/2010/main" val="2382891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 Occupational Safety and Health Administration (OSHA) classifies PPE into four levels of protection. The levels range from D (the lowest level of protection) to A (the highest level of protection). </a:t>
            </a:r>
            <a:endParaRPr lang="en-US" sz="1100" dirty="0"/>
          </a:p>
        </p:txBody>
      </p:sp>
      <p:sp>
        <p:nvSpPr>
          <p:cNvPr id="4" name="Slide Number Placeholder 3"/>
          <p:cNvSpPr>
            <a:spLocks noGrp="1"/>
          </p:cNvSpPr>
          <p:nvPr>
            <p:ph type="sldNum" sz="quarter" idx="10"/>
          </p:nvPr>
        </p:nvSpPr>
        <p:spPr/>
        <p:txBody>
          <a:bodyPr/>
          <a:lstStyle/>
          <a:p>
            <a:fld id="{B6FE307A-310E-4CA0-9C4E-C1968499B93B}" type="slidenum">
              <a:rPr lang="en-US" smtClean="0"/>
              <a:t>17</a:t>
            </a:fld>
            <a:endParaRPr lang="en-US"/>
          </a:p>
        </p:txBody>
      </p:sp>
    </p:spTree>
    <p:extLst>
      <p:ext uri="{BB962C8B-B14F-4D97-AF65-F5344CB8AC3E}">
        <p14:creationId xmlns:p14="http://schemas.microsoft.com/office/powerpoint/2010/main" val="59276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a:t>
            </a:r>
            <a:r>
              <a:rPr lang="en-US" baseline="0" dirty="0" smtClean="0"/>
              <a:t> D is the lowest level of protection and consists of a basic work uniform to protect against nuisance contamination. For example, Level D with coveralls and protective boots and gloves may be sufficient for responding to a non-zoonotic, vector-borne animal disease in the absence of a respiratory hazard. </a:t>
            </a:r>
            <a:r>
              <a:rPr lang="en-US" i="1" baseline="0" dirty="0" smtClean="0"/>
              <a:t>[This photo shows a veterinarian in cloth coveralls. Photo source: </a:t>
            </a:r>
            <a:r>
              <a:rPr lang="en-US" i="1" baseline="0" dirty="0" err="1" smtClean="0"/>
              <a:t>Danelle</a:t>
            </a:r>
            <a:r>
              <a:rPr lang="en-US" i="1" baseline="0" dirty="0" smtClean="0"/>
              <a:t> Bickett-Weddle,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18</a:t>
            </a:fld>
            <a:endParaRPr lang="en-US"/>
          </a:p>
        </p:txBody>
      </p:sp>
    </p:spTree>
    <p:extLst>
      <p:ext uri="{BB962C8B-B14F-4D97-AF65-F5344CB8AC3E}">
        <p14:creationId xmlns:p14="http://schemas.microsoft.com/office/powerpoint/2010/main" val="262642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 C</a:t>
            </a:r>
            <a:r>
              <a:rPr lang="en-US" baseline="0" dirty="0" smtClean="0"/>
              <a:t> </a:t>
            </a:r>
            <a:r>
              <a:rPr lang="en-US" dirty="0" smtClean="0"/>
              <a:t>is used when the concentration and types of airborne substances are known and the criteria</a:t>
            </a:r>
            <a:r>
              <a:rPr lang="en-US" baseline="0" dirty="0" smtClean="0"/>
              <a:t> </a:t>
            </a:r>
            <a:r>
              <a:rPr lang="en-US" dirty="0" smtClean="0"/>
              <a:t>for using air purifying respirators are met. Level C is a higher level of protection than Level D, based on the need for respiratory protection. Level C would be recommended when responding to a highly</a:t>
            </a:r>
            <a:r>
              <a:rPr lang="en-US" baseline="0" dirty="0" smtClean="0"/>
              <a:t> </a:t>
            </a:r>
            <a:r>
              <a:rPr lang="en-US" dirty="0" smtClean="0"/>
              <a:t>pathogenic avian influenza (HPAI) outbreak. General agreement exists that Level C PPE would be adequate</a:t>
            </a:r>
            <a:r>
              <a:rPr lang="en-US" baseline="0" dirty="0" smtClean="0"/>
              <a:t> </a:t>
            </a:r>
            <a:r>
              <a:rPr lang="en-US" dirty="0" smtClean="0"/>
              <a:t>protection for veterinary responders in most situations – for</a:t>
            </a:r>
            <a:r>
              <a:rPr lang="en-US" baseline="0" dirty="0" smtClean="0"/>
              <a:t> both the protection of the responder and for biosecurity purposes</a:t>
            </a:r>
            <a:r>
              <a:rPr lang="en-US" dirty="0" smtClean="0"/>
              <a:t>. </a:t>
            </a:r>
            <a:r>
              <a:rPr lang="en-US" i="1" dirty="0" smtClean="0"/>
              <a:t>[This is a photo </a:t>
            </a:r>
            <a:r>
              <a:rPr lang="en-US" i="1" dirty="0"/>
              <a:t>of a veterinarian in </a:t>
            </a:r>
            <a:r>
              <a:rPr lang="en-US" i="1" dirty="0" smtClean="0"/>
              <a:t>a PAPR </a:t>
            </a:r>
            <a:r>
              <a:rPr lang="en-US" i="1" dirty="0"/>
              <a:t>performing a necropsy on a horse. Photo source: </a:t>
            </a:r>
            <a:r>
              <a:rPr lang="en-US" i="1" dirty="0" smtClean="0"/>
              <a:t>John Wenzel</a:t>
            </a:r>
            <a:r>
              <a:rPr lang="en-US" i="1" dirty="0"/>
              <a:t>, New Mexico State University]</a:t>
            </a:r>
          </a:p>
        </p:txBody>
      </p:sp>
      <p:sp>
        <p:nvSpPr>
          <p:cNvPr id="4" name="Slide Number Placeholder 3"/>
          <p:cNvSpPr>
            <a:spLocks noGrp="1"/>
          </p:cNvSpPr>
          <p:nvPr>
            <p:ph type="sldNum" sz="quarter" idx="10"/>
          </p:nvPr>
        </p:nvSpPr>
        <p:spPr/>
        <p:txBody>
          <a:bodyPr/>
          <a:lstStyle/>
          <a:p>
            <a:fld id="{B6FE307A-310E-4CA0-9C4E-C1968499B93B}" type="slidenum">
              <a:rPr lang="en-US" smtClean="0"/>
              <a:t>19</a:t>
            </a:fld>
            <a:endParaRPr lang="en-US"/>
          </a:p>
        </p:txBody>
      </p:sp>
    </p:spTree>
    <p:extLst>
      <p:ext uri="{BB962C8B-B14F-4D97-AF65-F5344CB8AC3E}">
        <p14:creationId xmlns:p14="http://schemas.microsoft.com/office/powerpoint/2010/main" val="19832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smtClean="0"/>
              <a:t>presentation </a:t>
            </a:r>
            <a:r>
              <a:rPr lang="en-US" dirty="0"/>
              <a:t>describes </a:t>
            </a:r>
            <a:r>
              <a:rPr lang="en-US" dirty="0" smtClean="0"/>
              <a:t>various types and levels of personal protective equipment (PPE) that may be utilized in an animal disease outbreak. PPE is intended to protect an individual from inhalation, dermal or physical exposures that may cause injury based on the hazard assessment. PPE refers to special clothing and equipment designed to act as a barrier between an individual and a hazard that could cause injury. In an animal disease emergency such as a foreign animal disease (FAD) outbreak, PPE has two important purposes: to protect the responder from potential hazards, and to prevent the spread of disease agents. This presentation will focus on protecting</a:t>
            </a:r>
            <a:r>
              <a:rPr lang="en-US" baseline="0" dirty="0" smtClean="0"/>
              <a:t> the responder. </a:t>
            </a:r>
            <a:r>
              <a:rPr lang="en-US" dirty="0" smtClean="0"/>
              <a:t>A thorough understanding of the types of PPE available is essential in order to select the appropriate PPE for the situation, hazard, task, etc. </a:t>
            </a:r>
          </a:p>
        </p:txBody>
      </p:sp>
      <p:sp>
        <p:nvSpPr>
          <p:cNvPr id="4" name="Slide Number Placeholder 3"/>
          <p:cNvSpPr>
            <a:spLocks noGrp="1"/>
          </p:cNvSpPr>
          <p:nvPr>
            <p:ph type="sldNum" sz="quarter" idx="10"/>
          </p:nvPr>
        </p:nvSpPr>
        <p:spPr/>
        <p:txBody>
          <a:bodyPr/>
          <a:lstStyle/>
          <a:p>
            <a:fld id="{B6FE307A-310E-4CA0-9C4E-C1968499B93B}" type="slidenum">
              <a:rPr lang="en-US" smtClean="0"/>
              <a:t>2</a:t>
            </a:fld>
            <a:endParaRPr lang="en-US"/>
          </a:p>
        </p:txBody>
      </p:sp>
    </p:spTree>
    <p:extLst>
      <p:ext uri="{BB962C8B-B14F-4D97-AF65-F5344CB8AC3E}">
        <p14:creationId xmlns:p14="http://schemas.microsoft.com/office/powerpoint/2010/main" val="137367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Level B PPE is used when the highest level of respiratory</a:t>
            </a:r>
            <a:r>
              <a:rPr lang="en-US" baseline="0" dirty="0" smtClean="0"/>
              <a:t> protection is necessary, but a lesser level of skin protection is needed than in Level A. Both Level B and the higher level of protection - Level A, include the use of the self-contained breathing apparatus, abbreviated as SCBA, as the indicated respiratory protection. Level B is required when both zoonotic and biosecurity risks are high; for example, in a Nipah virus outbreak. </a:t>
            </a:r>
            <a:r>
              <a:rPr lang="en-US" dirty="0" smtClean="0"/>
              <a:t>Level A PPE</a:t>
            </a:r>
            <a:r>
              <a:rPr lang="en-US" baseline="0" dirty="0" smtClean="0"/>
              <a:t> is selected when the greatest level of skin, respiratory, and eye protection is required. This level would be required would be when responding to a large chlorine spill. Emergency response activities in which veterinary responders are involved will almost never necessitate the use of Level B or Level A PPE. </a:t>
            </a:r>
            <a:endParaRPr lang="en-US" dirty="0" smtClean="0"/>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20</a:t>
            </a:fld>
            <a:endParaRPr lang="en-US"/>
          </a:p>
        </p:txBody>
      </p:sp>
    </p:spTree>
    <p:extLst>
      <p:ext uri="{BB962C8B-B14F-4D97-AF65-F5344CB8AC3E}">
        <p14:creationId xmlns:p14="http://schemas.microsoft.com/office/powerpoint/2010/main" val="2324638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As stated previously, the Occupational Safety and Health Administration (OSHA) classifies PPE into four levels of protection. The levels range from D (lowest level of protection) to A (highest level). This table lists the four levels of PPE protection and the equipment appropriate to provide that</a:t>
            </a:r>
            <a:r>
              <a:rPr lang="en-US" baseline="0" dirty="0" smtClean="0"/>
              <a:t> </a:t>
            </a:r>
            <a:r>
              <a:rPr lang="en-US" dirty="0" smtClean="0"/>
              <a:t>level of protection. A </a:t>
            </a:r>
            <a:r>
              <a:rPr lang="en-US" dirty="0"/>
              <a:t>basic familiarity with all levels of PPE protection will expedite onsite training in an actual animal health emergency. </a:t>
            </a:r>
            <a:r>
              <a:rPr lang="en-US" dirty="0" smtClean="0">
                <a:ea typeface="ＭＳ Ｐゴシック" pitchFamily="5" charset="-128"/>
                <a:cs typeface="ＭＳ Ｐゴシック" pitchFamily="5" charset="-128"/>
              </a:rPr>
              <a:t>[</a:t>
            </a:r>
            <a:r>
              <a:rPr lang="en-US" i="1" dirty="0" smtClean="0">
                <a:ea typeface="ＭＳ Ｐゴシック" pitchFamily="5" charset="-128"/>
                <a:cs typeface="ＭＳ Ｐゴシック" pitchFamily="5" charset="-128"/>
              </a:rPr>
              <a:t>This</a:t>
            </a:r>
            <a:r>
              <a:rPr lang="en-US" i="1" baseline="0" dirty="0" smtClean="0">
                <a:ea typeface="ＭＳ Ｐゴシック" pitchFamily="5" charset="-128"/>
                <a:cs typeface="ＭＳ Ｐゴシック" pitchFamily="5" charset="-128"/>
              </a:rPr>
              <a:t> chart illustrates the protective equipment based on PPE level. Illustration by</a:t>
            </a:r>
            <a:r>
              <a:rPr lang="en-US" i="1" dirty="0" smtClean="0">
                <a:ea typeface="ＭＳ Ｐゴシック" pitchFamily="5" charset="-128"/>
                <a:cs typeface="ＭＳ Ｐゴシック" pitchFamily="5" charset="-128"/>
              </a:rPr>
              <a:t>: Andrew Kingsbury, Iowa </a:t>
            </a:r>
            <a:r>
              <a:rPr lang="en-US" i="1" smtClean="0">
                <a:ea typeface="ＭＳ Ｐゴシック" pitchFamily="5" charset="-128"/>
                <a:cs typeface="ＭＳ Ｐゴシック" pitchFamily="5" charset="-128"/>
              </a:rPr>
              <a:t>State</a:t>
            </a:r>
            <a:r>
              <a:rPr lang="en-US" i="1" baseline="0" smtClean="0">
                <a:ea typeface="ＭＳ Ｐゴシック" pitchFamily="5" charset="-128"/>
                <a:cs typeface="ＭＳ Ｐゴシック" pitchFamily="5" charset="-128"/>
              </a:rPr>
              <a:t> University</a:t>
            </a:r>
            <a:r>
              <a:rPr lang="en-US" smtClean="0">
                <a:ea typeface="ＭＳ Ｐゴシック" pitchFamily="5" charset="-128"/>
                <a:cs typeface="ＭＳ Ｐゴシック" pitchFamily="5" charset="-128"/>
              </a:rPr>
              <a:t>]</a:t>
            </a:r>
            <a:endParaRPr lang="en-US" dirty="0" smtClean="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21</a:t>
            </a:fld>
            <a:endParaRPr lang="en-US" dirty="0"/>
          </a:p>
        </p:txBody>
      </p:sp>
    </p:spTree>
    <p:extLst>
      <p:ext uri="{BB962C8B-B14F-4D97-AF65-F5344CB8AC3E}">
        <p14:creationId xmlns:p14="http://schemas.microsoft.com/office/powerpoint/2010/main" val="371568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r>
              <a:rPr lang="en-US" b="0" dirty="0" smtClean="0"/>
              <a:t> </a:t>
            </a:r>
            <a:endParaRPr lang="en-US" b="0"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22</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0697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 variety of clothing and equipment is available to protect all parts of the body.</a:t>
            </a:r>
            <a:r>
              <a:rPr lang="en-US" baseline="0" dirty="0" smtClean="0"/>
              <a:t> PPE can be chosen to protect the respiratory system, eyes and face, hands, body, feet, head, and hearing from inhalation, dermal or physical exposures. </a:t>
            </a:r>
            <a:r>
              <a:rPr lang="en-US" dirty="0" smtClean="0"/>
              <a:t>The selection of PPE is based on the hazard and the specific</a:t>
            </a:r>
            <a:r>
              <a:rPr lang="en-US" baseline="0" dirty="0" smtClean="0"/>
              <a:t> situation, including the assignment, extent of physical work, and environmental conditions. </a:t>
            </a:r>
            <a:r>
              <a:rPr lang="en-US" i="1" dirty="0" smtClean="0"/>
              <a:t>[This photo shows</a:t>
            </a:r>
            <a:r>
              <a:rPr lang="en-US" i="1" baseline="0" dirty="0" smtClean="0"/>
              <a:t> </a:t>
            </a:r>
            <a:r>
              <a:rPr lang="en-US" i="1" dirty="0" smtClean="0"/>
              <a:t>a responder donned in a chemical-resistant</a:t>
            </a:r>
            <a:r>
              <a:rPr lang="en-US" i="1" baseline="0" dirty="0" smtClean="0"/>
              <a:t> hooded suit, full-face air purifying respirator, chemical-resistant boots, and three pairs of gloves. Photo source: </a:t>
            </a:r>
            <a:r>
              <a:rPr lang="en-US" i="1" baseline="0" dirty="0" err="1" smtClean="0"/>
              <a:t>Tegwin</a:t>
            </a:r>
            <a:r>
              <a:rPr lang="en-US" i="1" baseline="0" dirty="0" smtClean="0"/>
              <a:t> Taylor,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3</a:t>
            </a:fld>
            <a:endParaRPr lang="en-US"/>
          </a:p>
        </p:txBody>
      </p:sp>
    </p:spTree>
    <p:extLst>
      <p:ext uri="{BB962C8B-B14F-4D97-AF65-F5344CB8AC3E}">
        <p14:creationId xmlns:p14="http://schemas.microsoft.com/office/powerpoint/2010/main" val="123122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PPE to protect the respiratory system,</a:t>
            </a:r>
            <a:r>
              <a:rPr lang="en-US" baseline="0" dirty="0" smtClean="0"/>
              <a:t> we will first discuss respirators. </a:t>
            </a:r>
            <a:r>
              <a:rPr lang="en-US" dirty="0" smtClean="0"/>
              <a:t>A </a:t>
            </a:r>
            <a:r>
              <a:rPr lang="en-US" dirty="0"/>
              <a:t>respirator is a </a:t>
            </a:r>
            <a:r>
              <a:rPr lang="en-US" dirty="0" smtClean="0"/>
              <a:t>device </a:t>
            </a:r>
            <a:r>
              <a:rPr lang="en-US" dirty="0"/>
              <a:t>that is worn on the face, covers at least the nose and mouth, and is used to reduce the wearer’s risk of inhaling hazardous agents. </a:t>
            </a:r>
            <a:r>
              <a:rPr lang="en-US" dirty="0" smtClean="0"/>
              <a:t>Medical clearance, involving a medical evaluation by a qualified health professional, is required before any respirator can be used. Fit testing is required for those respirators that form a tight seal against the face,</a:t>
            </a:r>
            <a:r>
              <a:rPr lang="en-US" baseline="0" dirty="0" smtClean="0"/>
              <a:t> to ensure that harmful agents are unable to reach the respiratory system. Not all respirators that may be used in an animal disease emergency are intended to form this tight seal. The information in the following section was taken in large part from the National Institute for Occupational Safety and Health (NIOSH) respirator web sites http://www.cdc.gov/niosh/topics/respirators and http://www.cdc.gov/niosh/npptl/topics/respirators/disp_part/RespSource.html.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FE307A-310E-4CA0-9C4E-C1968499B93B}" type="slidenum">
              <a:rPr lang="en-US" smtClean="0"/>
              <a:t>4</a:t>
            </a:fld>
            <a:endParaRPr lang="en-US"/>
          </a:p>
        </p:txBody>
      </p:sp>
    </p:spTree>
    <p:extLst>
      <p:ext uri="{BB962C8B-B14F-4D97-AF65-F5344CB8AC3E}">
        <p14:creationId xmlns:p14="http://schemas.microsoft.com/office/powerpoint/2010/main" val="145421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Respirators protect</a:t>
            </a:r>
            <a:r>
              <a:rPr lang="en-US" baseline="0" dirty="0" smtClean="0"/>
              <a:t> the user from inhaling airborne particles (such as dust particles and infectious agents), gases, or vapors. </a:t>
            </a:r>
            <a:r>
              <a:rPr lang="en-US" dirty="0" smtClean="0"/>
              <a:t>Respirators provide protection in either of two basic ways, by either purifying the air or supplying clean air. The first type of respirator removes contaminants from the air prior</a:t>
            </a:r>
            <a:r>
              <a:rPr lang="en-US" baseline="0" dirty="0" smtClean="0"/>
              <a:t> to inhalation </a:t>
            </a:r>
            <a:r>
              <a:rPr lang="en-US" dirty="0" smtClean="0"/>
              <a:t>using filters or cartridges, and is known</a:t>
            </a:r>
            <a:r>
              <a:rPr lang="en-US" baseline="0" dirty="0" smtClean="0"/>
              <a:t> as an </a:t>
            </a:r>
            <a:r>
              <a:rPr lang="en-US" dirty="0" smtClean="0"/>
              <a:t>air-purifying respirator (APR). APRs include particulate respirators which filter out airborne particles, and also include "gas masks” which remove harmful chemicals, gases, and vapors. Responders requiring respiratory protection in a highly contagious foreign animal disease outbreak will most likely be provided with APRs to remove particles; therefore these will be the focus in this presentation. The second type of respirator, the self-contained breathing apparatus, supplies clean, non-contaminated air through its own air supply for use in high-risk environments. </a:t>
            </a:r>
          </a:p>
        </p:txBody>
      </p:sp>
      <p:sp>
        <p:nvSpPr>
          <p:cNvPr id="4" name="Slide Number Placeholder 3"/>
          <p:cNvSpPr>
            <a:spLocks noGrp="1"/>
          </p:cNvSpPr>
          <p:nvPr>
            <p:ph type="sldNum" sz="quarter" idx="10"/>
          </p:nvPr>
        </p:nvSpPr>
        <p:spPr/>
        <p:txBody>
          <a:bodyPr/>
          <a:lstStyle/>
          <a:p>
            <a:fld id="{B6FE307A-310E-4CA0-9C4E-C1968499B93B}" type="slidenum">
              <a:rPr lang="en-US" smtClean="0"/>
              <a:t>5</a:t>
            </a:fld>
            <a:endParaRPr lang="en-US" dirty="0"/>
          </a:p>
        </p:txBody>
      </p:sp>
    </p:spTree>
    <p:extLst>
      <p:ext uri="{BB962C8B-B14F-4D97-AF65-F5344CB8AC3E}">
        <p14:creationId xmlns:p14="http://schemas.microsoft.com/office/powerpoint/2010/main" val="145421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Air-purifying respirators (APR) that filter particles, such as bacteria and viruses, may be the most common</a:t>
            </a:r>
            <a:r>
              <a:rPr lang="en-US" baseline="0" dirty="0" smtClean="0"/>
              <a:t> type of respirator utilized during an livestock disease emergency.</a:t>
            </a:r>
            <a:r>
              <a:rPr lang="en-US" dirty="0" smtClean="0"/>
              <a:t> The classification of particulate respirators that purify air can be further subdivided into three categories:</a:t>
            </a:r>
          </a:p>
          <a:p>
            <a:r>
              <a:rPr lang="en-US" dirty="0" smtClean="0"/>
              <a:t>1.</a:t>
            </a:r>
            <a:r>
              <a:rPr lang="en-US" baseline="0" dirty="0" smtClean="0"/>
              <a:t> </a:t>
            </a:r>
            <a:r>
              <a:rPr lang="en-US" dirty="0" smtClean="0"/>
              <a:t>Particulate filtering </a:t>
            </a:r>
            <a:r>
              <a:rPr lang="en-US" dirty="0" err="1" smtClean="0"/>
              <a:t>facepiece</a:t>
            </a:r>
            <a:r>
              <a:rPr lang="en-US" dirty="0" smtClean="0"/>
              <a:t> respirators – Sometimes referred to as disposable respirators because the entire respirator is discarded when it becomes unsuitable for further use due to considerations of hygiene, excessive resistance, or physical damage. A common type with which you may be familiar is referred to as an “N95.”</a:t>
            </a:r>
          </a:p>
          <a:p>
            <a:r>
              <a:rPr lang="en-US" dirty="0" smtClean="0"/>
              <a:t>2.</a:t>
            </a:r>
            <a:r>
              <a:rPr lang="en-US" baseline="0" dirty="0" smtClean="0"/>
              <a:t> </a:t>
            </a:r>
            <a:r>
              <a:rPr lang="en-US" dirty="0" smtClean="0"/>
              <a:t>Elastomeric respirators – Sometimes referred to as reusable respirators because the </a:t>
            </a:r>
            <a:r>
              <a:rPr lang="en-US" dirty="0" err="1" smtClean="0"/>
              <a:t>facepiece</a:t>
            </a:r>
            <a:r>
              <a:rPr lang="en-US" dirty="0" smtClean="0"/>
              <a:t> is cleaned and reused. The filters or cartridges that provide the filtering capacity are discarded and replaced when they become unsuitable for further use. </a:t>
            </a:r>
          </a:p>
          <a:p>
            <a:r>
              <a:rPr lang="en-US" dirty="0" smtClean="0"/>
              <a:t>3.</a:t>
            </a:r>
            <a:r>
              <a:rPr lang="en-US" baseline="0" dirty="0" smtClean="0"/>
              <a:t> </a:t>
            </a:r>
            <a:r>
              <a:rPr lang="en-US" dirty="0" smtClean="0"/>
              <a:t>Powered air-purifying respirators (PAPRs) – A battery-powered blower moves the air flow through filters.</a:t>
            </a:r>
          </a:p>
          <a:p>
            <a:endParaRPr lang="en-US" dirty="0" smtClean="0"/>
          </a:p>
        </p:txBody>
      </p:sp>
      <p:sp>
        <p:nvSpPr>
          <p:cNvPr id="4" name="Slide Number Placeholder 3"/>
          <p:cNvSpPr>
            <a:spLocks noGrp="1"/>
          </p:cNvSpPr>
          <p:nvPr>
            <p:ph type="sldNum" sz="quarter" idx="10"/>
          </p:nvPr>
        </p:nvSpPr>
        <p:spPr/>
        <p:txBody>
          <a:bodyPr/>
          <a:lstStyle/>
          <a:p>
            <a:fld id="{B6FE307A-310E-4CA0-9C4E-C1968499B93B}" type="slidenum">
              <a:rPr lang="en-US" smtClean="0"/>
              <a:t>6</a:t>
            </a:fld>
            <a:endParaRPr lang="en-US" dirty="0"/>
          </a:p>
        </p:txBody>
      </p:sp>
    </p:spTree>
    <p:extLst>
      <p:ext uri="{BB962C8B-B14F-4D97-AF65-F5344CB8AC3E}">
        <p14:creationId xmlns:p14="http://schemas.microsoft.com/office/powerpoint/2010/main" val="145421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Disposable ARPs are simple</a:t>
            </a:r>
            <a:r>
              <a:rPr lang="en-US" dirty="0"/>
              <a:t>, </a:t>
            </a:r>
            <a:r>
              <a:rPr lang="en-US" dirty="0" smtClean="0"/>
              <a:t>relatively inexpensive</a:t>
            </a:r>
            <a:r>
              <a:rPr lang="en-US" dirty="0"/>
              <a:t>, and least protective of the particulate filtering facepiece respirator types. </a:t>
            </a:r>
            <a:r>
              <a:rPr lang="en-US" dirty="0" smtClean="0"/>
              <a:t>The entire respirator </a:t>
            </a:r>
            <a:r>
              <a:rPr lang="en-US" dirty="0" err="1" smtClean="0"/>
              <a:t>facepiece</a:t>
            </a:r>
            <a:r>
              <a:rPr lang="en-US" dirty="0" smtClean="0"/>
              <a:t> is comprised of filter material. This </a:t>
            </a:r>
            <a:r>
              <a:rPr lang="en-US" dirty="0"/>
              <a:t>is the most common type of respirator being stockpiled by State and Federal agencies to issue to animal health responders if a surge of emergency personnel is required for a livestock or poultry disease. These respirators come in three primary filtering efficiencies, which filter out at least 95%, 99%, and 99.97% of penetrating airborne particles, respectively. These respirators are also rated for their protection against oils:</a:t>
            </a:r>
          </a:p>
          <a:p>
            <a:pPr marL="173336" indent="-173336">
              <a:buFont typeface="Arial" pitchFamily="34" charset="0"/>
              <a:buChar char="•"/>
            </a:pPr>
            <a:r>
              <a:rPr lang="en-US" b="1" dirty="0"/>
              <a:t>N</a:t>
            </a:r>
            <a:r>
              <a:rPr lang="en-US" dirty="0"/>
              <a:t>- Not resistant to oil;</a:t>
            </a:r>
          </a:p>
          <a:p>
            <a:pPr marL="173336" indent="-173336">
              <a:buFont typeface="Arial" pitchFamily="34" charset="0"/>
              <a:buChar char="•"/>
            </a:pPr>
            <a:r>
              <a:rPr lang="en-US" b="1" dirty="0"/>
              <a:t>R</a:t>
            </a:r>
            <a:r>
              <a:rPr lang="en-US" dirty="0"/>
              <a:t>- Somewhat resistant to oil; and</a:t>
            </a:r>
          </a:p>
          <a:p>
            <a:pPr marL="173336" indent="-173336">
              <a:buFont typeface="Arial" pitchFamily="34" charset="0"/>
              <a:buChar char="•"/>
            </a:pPr>
            <a:r>
              <a:rPr lang="en-US" b="1" dirty="0"/>
              <a:t>P</a:t>
            </a:r>
            <a:r>
              <a:rPr lang="en-US" dirty="0"/>
              <a:t>- Strongly resistant or oil proof.</a:t>
            </a:r>
          </a:p>
          <a:p>
            <a:r>
              <a:rPr lang="en-US" dirty="0"/>
              <a:t>These respirators protect against particulates only </a:t>
            </a:r>
            <a:r>
              <a:rPr lang="en-US" dirty="0" smtClean="0"/>
              <a:t>(which includes </a:t>
            </a:r>
            <a:r>
              <a:rPr lang="en-US" dirty="0"/>
              <a:t>viruses and bacteria). They do not protect against gases or vapors, and are intended only for low hazard levels. </a:t>
            </a:r>
            <a:r>
              <a:rPr lang="en-US" dirty="0" smtClean="0"/>
              <a:t>[</a:t>
            </a:r>
            <a:r>
              <a:rPr lang="en-US" i="1" dirty="0" smtClean="0"/>
              <a:t>This photo depicts an N95 disposable respirator with an exhalation valve. Photo source: </a:t>
            </a:r>
            <a:r>
              <a:rPr lang="en-US" i="1" dirty="0" err="1" smtClean="0"/>
              <a:t>Dani</a:t>
            </a:r>
            <a:r>
              <a:rPr lang="en-US" i="1" dirty="0" smtClean="0"/>
              <a:t> </a:t>
            </a:r>
            <a:r>
              <a:rPr lang="en-US" i="1" dirty="0" err="1" smtClean="0"/>
              <a:t>Ausen</a:t>
            </a:r>
            <a:r>
              <a:rPr lang="en-US" i="1" dirty="0" smtClean="0"/>
              <a:t>, Iowa State University]</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7</a:t>
            </a:fld>
            <a:endParaRPr lang="en-US"/>
          </a:p>
        </p:txBody>
      </p:sp>
    </p:spTree>
    <p:extLst>
      <p:ext uri="{BB962C8B-B14F-4D97-AF65-F5344CB8AC3E}">
        <p14:creationId xmlns:p14="http://schemas.microsoft.com/office/powerpoint/2010/main" val="380141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Elastomeric respirators </a:t>
            </a:r>
            <a:r>
              <a:rPr lang="en-US" dirty="0" smtClean="0"/>
              <a:t>are</a:t>
            </a:r>
            <a:r>
              <a:rPr lang="en-US" baseline="0" dirty="0" smtClean="0"/>
              <a:t> capable of </a:t>
            </a:r>
            <a:r>
              <a:rPr lang="en-US" dirty="0" smtClean="0"/>
              <a:t>filtering particles, but depending on the filter or cartridge used, may be used to filter specific gasses.</a:t>
            </a:r>
            <a:r>
              <a:rPr lang="en-US" baseline="0" dirty="0" smtClean="0"/>
              <a:t> They are </a:t>
            </a:r>
            <a:r>
              <a:rPr lang="en-US" dirty="0" smtClean="0"/>
              <a:t>sometimes </a:t>
            </a:r>
            <a:r>
              <a:rPr lang="en-US" dirty="0"/>
              <a:t>referred to as reusable respirators because the molded facepiece can be cleaned, decontaminated, and reused. The filter cartridges are discarded and replaced as needed. The half-face piece (top photo) covers the mouth and nose and must be used in conjunction with goggles to protect the eyes from exposure. The full-face respirator (bottom photo) purifies air like the half-face respirator, but offers a higher level of protection than the half-face respirator as it covers the entire face—protecting the eyes as well. </a:t>
            </a:r>
            <a:r>
              <a:rPr lang="en-US" i="1" dirty="0"/>
              <a:t>[This photo shows a half-face </a:t>
            </a:r>
            <a:r>
              <a:rPr lang="en-US" i="1" dirty="0" smtClean="0"/>
              <a:t>(top) and </a:t>
            </a:r>
            <a:r>
              <a:rPr lang="en-US" i="1" dirty="0"/>
              <a:t>full-face </a:t>
            </a:r>
            <a:r>
              <a:rPr lang="en-US" i="1" dirty="0" smtClean="0"/>
              <a:t>(bottom) APR</a:t>
            </a:r>
            <a:r>
              <a:rPr lang="en-US" i="1" dirty="0"/>
              <a:t>. Photo source: </a:t>
            </a:r>
            <a:r>
              <a:rPr lang="en-US" i="1" dirty="0" err="1"/>
              <a:t>Tru</a:t>
            </a:r>
            <a:r>
              <a:rPr lang="en-US" i="1" dirty="0"/>
              <a:t> </a:t>
            </a:r>
            <a:r>
              <a:rPr lang="en-US" i="1" dirty="0" err="1"/>
              <a:t>Twedt</a:t>
            </a:r>
            <a:r>
              <a:rPr lang="en-US" i="1" dirty="0"/>
              <a:t>, Iowa State University]</a:t>
            </a:r>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8</a:t>
            </a:fld>
            <a:endParaRPr lang="en-US"/>
          </a:p>
        </p:txBody>
      </p:sp>
    </p:spTree>
    <p:extLst>
      <p:ext uri="{BB962C8B-B14F-4D97-AF65-F5344CB8AC3E}">
        <p14:creationId xmlns:p14="http://schemas.microsoft.com/office/powerpoint/2010/main" val="403224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may be an appropriate type of respiratory protection for some zoonotic infectious agents. A PAPR utilizes a battery powered</a:t>
            </a:r>
            <a:r>
              <a:rPr lang="en-US" baseline="0" dirty="0" smtClean="0"/>
              <a:t> </a:t>
            </a:r>
            <a:r>
              <a:rPr lang="en-US" dirty="0" smtClean="0"/>
              <a:t>blower to pull air through filters that trap harmful agents, and then move the filtered air to the wearer’s </a:t>
            </a:r>
            <a:r>
              <a:rPr lang="en-US" dirty="0" err="1" smtClean="0"/>
              <a:t>facepiece</a:t>
            </a:r>
            <a:r>
              <a:rPr lang="en-US" dirty="0" smtClean="0"/>
              <a:t> for</a:t>
            </a:r>
            <a:r>
              <a:rPr lang="en-US" baseline="0" dirty="0" smtClean="0"/>
              <a:t> clean air to be inhaled</a:t>
            </a:r>
            <a:r>
              <a:rPr lang="en-US" dirty="0" smtClean="0"/>
              <a:t>. For</a:t>
            </a:r>
            <a:r>
              <a:rPr lang="en-US" baseline="0" dirty="0" smtClean="0"/>
              <a:t> </a:t>
            </a:r>
            <a:r>
              <a:rPr lang="en-US" dirty="0" smtClean="0"/>
              <a:t>respiratory protection against airborne particulates, such as viruses and</a:t>
            </a:r>
            <a:r>
              <a:rPr lang="en-US" baseline="0" dirty="0" smtClean="0"/>
              <a:t> </a:t>
            </a:r>
            <a:r>
              <a:rPr lang="en-US" dirty="0" smtClean="0"/>
              <a:t>bacteria, the PAPR must be equipped with HE (high-efficiency</a:t>
            </a:r>
            <a:r>
              <a:rPr lang="en-US" baseline="0" dirty="0" smtClean="0"/>
              <a:t> </a:t>
            </a:r>
            <a:r>
              <a:rPr lang="en-US" dirty="0" smtClean="0"/>
              <a:t>particulate air) filters. Before entry into the hazardous environment, PAPR</a:t>
            </a:r>
            <a:r>
              <a:rPr lang="en-US" baseline="0" dirty="0" smtClean="0"/>
              <a:t> </a:t>
            </a:r>
            <a:r>
              <a:rPr lang="en-US" dirty="0" smtClean="0"/>
              <a:t>blower units should be checked before each use to ensure that the battery is fully charged, and the blower is providing the air flow rate identified in the NIOSH approval for the</a:t>
            </a:r>
            <a:r>
              <a:rPr lang="en-US" baseline="0" dirty="0" smtClean="0"/>
              <a:t> </a:t>
            </a:r>
            <a:r>
              <a:rPr lang="en-US" dirty="0" smtClean="0"/>
              <a:t>configuration being used. PAPRs can be configured with a half-</a:t>
            </a:r>
            <a:r>
              <a:rPr lang="en-US" dirty="0" err="1" smtClean="0"/>
              <a:t>facepiece</a:t>
            </a:r>
            <a:r>
              <a:rPr lang="en-US" dirty="0" smtClean="0"/>
              <a:t>,</a:t>
            </a:r>
            <a:r>
              <a:rPr lang="en-US" baseline="0" dirty="0" smtClean="0"/>
              <a:t> </a:t>
            </a:r>
            <a:r>
              <a:rPr lang="en-US" dirty="0" smtClean="0"/>
              <a:t>full-</a:t>
            </a:r>
            <a:r>
              <a:rPr lang="en-US" dirty="0" err="1" smtClean="0"/>
              <a:t>facepiece</a:t>
            </a:r>
            <a:r>
              <a:rPr lang="en-US" dirty="0" smtClean="0"/>
              <a:t> or a hooded covering. PAPRs incorporate several hood</a:t>
            </a:r>
            <a:r>
              <a:rPr lang="en-US" baseline="0" dirty="0" smtClean="0"/>
              <a:t> </a:t>
            </a:r>
            <a:r>
              <a:rPr lang="en-US" dirty="0" smtClean="0"/>
              <a:t>configurations and styles. Different configurations provide different</a:t>
            </a:r>
            <a:r>
              <a:rPr lang="en-US" baseline="0" dirty="0" smtClean="0"/>
              <a:t> </a:t>
            </a:r>
            <a:r>
              <a:rPr lang="en-US" dirty="0" smtClean="0"/>
              <a:t>levels of filtering efficiency.</a:t>
            </a:r>
            <a:r>
              <a:rPr lang="en-US" baseline="0" dirty="0" smtClean="0"/>
              <a:t> </a:t>
            </a:r>
            <a:r>
              <a:rPr lang="en-US" i="1" dirty="0" smtClean="0"/>
              <a:t>[This photo shows a veterinarian wearing</a:t>
            </a:r>
            <a:r>
              <a:rPr lang="en-US" i="1" baseline="0" dirty="0" smtClean="0"/>
              <a:t> a hooded PAPR with parts labeled. Photo source: John Wenzel, New Mexico State University; labels by Andrew Kingsbury,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B6FE307A-310E-4CA0-9C4E-C1968499B93B}" type="slidenum">
              <a:rPr lang="en-US" smtClean="0"/>
              <a:t>9</a:t>
            </a:fld>
            <a:endParaRPr lang="en-US"/>
          </a:p>
        </p:txBody>
      </p:sp>
    </p:spTree>
    <p:extLst>
      <p:ext uri="{BB962C8B-B14F-4D97-AF65-F5344CB8AC3E}">
        <p14:creationId xmlns:p14="http://schemas.microsoft.com/office/powerpoint/2010/main" val="971831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Personal Protective Equipment - Types and Levels</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24F7FE2F-FE07-4F09-82B7-73EAF259E6E0}"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Types and Levels</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24F7FE2F-FE07-4F09-82B7-73EAF259E6E0}"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Types and Levels</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24F7FE2F-FE07-4F09-82B7-73EAF259E6E0}"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solidFill>
                  <a:prstClr val="black">
                    <a:tint val="75000"/>
                  </a:prstClr>
                </a:solidFill>
              </a:rPr>
              <a:t>FAD PReP/NAHEMS Guidelines: Personal Protective Equipment - Types and Levels</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A021603D-7B11-4059-A165-9C93DF20B6F3}"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Types and Levels</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24F7FE2F-FE07-4F09-82B7-73EAF259E6E0}"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FAD PReP/NAHEMS Guidelines: Personal Protective Equipment - Types and Levels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21603D-7B11-4059-A165-9C93DF20B6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r>
              <a:rPr lang="en-US" smtClean="0">
                <a:solidFill>
                  <a:prstClr val="black">
                    <a:tint val="75000"/>
                  </a:prstClr>
                </a:solidFill>
              </a:rPr>
              <a:t>FAD PReP/NAHEMS Guidelines: Personal Protective Equipment - Types and Levels</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A021603D-7B11-4059-A165-9C93DF20B6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FAD PReP/NAHEMS Guidelines: Personal Protective Equipment - Types and Levels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21603D-7B11-4059-A165-9C93DF20B6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FAD PReP/NAHEMS Guidelines: Personal Protective Equipment - Types and Levels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21603D-7B11-4059-A165-9C93DF20B6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Types and Levels</a:t>
            </a:r>
            <a:endParaRPr lang="en-US"/>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24F7FE2F-FE07-4F09-82B7-73EAF259E6E0}"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Types and Levels</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24F7FE2F-FE07-4F09-82B7-73EAF259E6E0}"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Types and Levels</a:t>
            </a:r>
            <a:endParaRPr lang="en-US"/>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24F7FE2F-FE07-4F09-82B7-73EAF259E6E0}" type="slidenum">
              <a:rPr lang="en-US" smtClean="0"/>
              <a:t>‹#›</a:t>
            </a:fld>
            <a:endParaRPr lang="en-US"/>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naherc.sws.iastate.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Personal Protective Equipment </a:t>
            </a:r>
          </a:p>
        </p:txBody>
      </p:sp>
      <p:sp>
        <p:nvSpPr>
          <p:cNvPr id="3" name="Subtitle 2"/>
          <p:cNvSpPr>
            <a:spLocks noGrp="1"/>
          </p:cNvSpPr>
          <p:nvPr>
            <p:ph type="subTitle" idx="1"/>
          </p:nvPr>
        </p:nvSpPr>
        <p:spPr>
          <a:xfrm>
            <a:off x="2590800" y="3886200"/>
            <a:ext cx="5867400" cy="990600"/>
          </a:xfrm>
        </p:spPr>
        <p:txBody>
          <a:bodyPr>
            <a:normAutofit/>
          </a:bodyPr>
          <a:lstStyle/>
          <a:p>
            <a:r>
              <a:rPr lang="en-US" sz="4000" dirty="0" smtClean="0"/>
              <a:t>Types and Levels</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smtClean="0">
                <a:solidFill>
                  <a:prstClr val="black"/>
                </a:solidFill>
              </a:rPr>
              <a:t>Adapted from the FAD </a:t>
            </a:r>
            <a:r>
              <a:rPr lang="en-US" i="1" dirty="0" err="1" smtClean="0">
                <a:solidFill>
                  <a:prstClr val="black"/>
                </a:solidFill>
              </a:rPr>
              <a:t>PReP</a:t>
            </a:r>
            <a:r>
              <a:rPr lang="en-US" i="1" dirty="0" smtClean="0">
                <a:solidFill>
                  <a:prstClr val="black"/>
                </a:solidFill>
              </a:rPr>
              <a:t>/NAHEMS </a:t>
            </a:r>
            <a:br>
              <a:rPr lang="en-US" i="1" dirty="0" smtClean="0">
                <a:solidFill>
                  <a:prstClr val="black"/>
                </a:solidFill>
              </a:rPr>
            </a:br>
            <a:r>
              <a:rPr lang="en-US" i="1" dirty="0" smtClean="0">
                <a:solidFill>
                  <a:prstClr val="black"/>
                </a:solidFill>
              </a:rPr>
              <a:t>Guidelines: Personal Protective Equipment (2011)</a:t>
            </a:r>
            <a:endParaRPr lang="en-US" i="1" dirty="0">
              <a:solidFill>
                <a:prstClr val="black"/>
              </a:solidFill>
            </a:endParaRPr>
          </a:p>
        </p:txBody>
      </p:sp>
    </p:spTree>
    <p:extLst>
      <p:ext uri="{BB962C8B-B14F-4D97-AF65-F5344CB8AC3E}">
        <p14:creationId xmlns:p14="http://schemas.microsoft.com/office/powerpoint/2010/main" val="1931175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Equipped with its own air supply</a:t>
            </a:r>
          </a:p>
          <a:p>
            <a:r>
              <a:rPr lang="en-US" dirty="0"/>
              <a:t>Used in high-risk </a:t>
            </a:r>
            <a:r>
              <a:rPr lang="en-US" dirty="0" smtClean="0"/>
              <a:t/>
            </a:r>
            <a:br>
              <a:rPr lang="en-US" dirty="0" smtClean="0"/>
            </a:br>
            <a:r>
              <a:rPr lang="en-US" dirty="0" smtClean="0"/>
              <a:t>environments</a:t>
            </a:r>
          </a:p>
          <a:p>
            <a:r>
              <a:rPr lang="en-US" dirty="0" smtClean="0"/>
              <a:t>Advanced training</a:t>
            </a:r>
            <a:endParaRPr lang="en-US" dirty="0"/>
          </a:p>
          <a:p>
            <a:r>
              <a:rPr lang="en-US" dirty="0"/>
              <a:t>Most FAD responses </a:t>
            </a:r>
            <a:r>
              <a:rPr lang="en-US" dirty="0" smtClean="0"/>
              <a:t>                          will </a:t>
            </a:r>
            <a:r>
              <a:rPr lang="en-US" dirty="0"/>
              <a:t>not require this </a:t>
            </a:r>
            <a:r>
              <a:rPr lang="en-US" dirty="0" smtClean="0"/>
              <a:t>                                level </a:t>
            </a:r>
            <a:r>
              <a:rPr lang="en-US" dirty="0"/>
              <a:t>of protection</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a:p>
        </p:txBody>
      </p:sp>
      <p:sp>
        <p:nvSpPr>
          <p:cNvPr id="3" name="Title 2"/>
          <p:cNvSpPr>
            <a:spLocks noGrp="1"/>
          </p:cNvSpPr>
          <p:nvPr>
            <p:ph type="title"/>
          </p:nvPr>
        </p:nvSpPr>
        <p:spPr/>
        <p:txBody>
          <a:bodyPr>
            <a:normAutofit/>
          </a:bodyPr>
          <a:lstStyle/>
          <a:p>
            <a:r>
              <a:rPr lang="en-US" dirty="0" smtClean="0"/>
              <a:t>SCBA: Self-contained</a:t>
            </a:r>
            <a:endParaRPr lang="en-US" dirty="0"/>
          </a:p>
        </p:txBody>
      </p:sp>
      <p:pic>
        <p:nvPicPr>
          <p:cNvPr id="4" name="Picture 2" descr="07_PPE_0140_NAHEMS_SCBA_Prin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562600" y="2209800"/>
            <a:ext cx="2880360" cy="2873828"/>
          </a:xfrm>
          <a:prstGeom prst="rect">
            <a:avLst/>
          </a:prstGeom>
          <a:noFill/>
          <a:ln w="38100">
            <a:solidFill>
              <a:srgbClr val="17375E"/>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85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Body Exposure</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Types and Levels</a:t>
            </a:r>
            <a:endParaRPr lang="en-US" dirty="0"/>
          </a:p>
        </p:txBody>
      </p:sp>
    </p:spTree>
    <p:extLst>
      <p:ext uri="{BB962C8B-B14F-4D97-AF65-F5344CB8AC3E}">
        <p14:creationId xmlns:p14="http://schemas.microsoft.com/office/powerpoint/2010/main" val="4116218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Exposure to caustic or                contaminated materials</a:t>
            </a:r>
          </a:p>
          <a:p>
            <a:pPr lvl="1"/>
            <a:r>
              <a:rPr lang="en-US" dirty="0" smtClean="0"/>
              <a:t> Aerosolization, splash,                              direct contact</a:t>
            </a:r>
          </a:p>
          <a:p>
            <a:r>
              <a:rPr lang="en-US" dirty="0" smtClean="0"/>
              <a:t>Perform risk assessment</a:t>
            </a:r>
            <a:endParaRPr lang="en-US" dirty="0"/>
          </a:p>
          <a:p>
            <a:r>
              <a:rPr lang="en-US" dirty="0" smtClean="0"/>
              <a:t>Options for protection:</a:t>
            </a:r>
            <a:endParaRPr lang="en-US" dirty="0"/>
          </a:p>
          <a:p>
            <a:pPr lvl="1"/>
            <a:r>
              <a:rPr lang="en-US" dirty="0" smtClean="0"/>
              <a:t>Safety glasses</a:t>
            </a:r>
          </a:p>
          <a:p>
            <a:pPr lvl="1"/>
            <a:r>
              <a:rPr lang="en-US" dirty="0" smtClean="0"/>
              <a:t>Splash-proof goggles</a:t>
            </a:r>
            <a:endParaRPr lang="en-US" dirty="0"/>
          </a:p>
          <a:p>
            <a:pPr lvl="1"/>
            <a:r>
              <a:rPr lang="en-US" dirty="0"/>
              <a:t>Face </a:t>
            </a:r>
            <a:r>
              <a:rPr lang="en-US" dirty="0" smtClean="0"/>
              <a:t>shield</a:t>
            </a:r>
            <a:endParaRPr lang="en-US" dirty="0"/>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Eye/Face Protection</a:t>
            </a:r>
            <a:endParaRPr lang="en-US" dirty="0"/>
          </a:p>
        </p:txBody>
      </p:sp>
      <p:pic>
        <p:nvPicPr>
          <p:cNvPr id="4" name="Picture 2" descr="13_PPE_091130_Googles_Mask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172200" y="2068286"/>
            <a:ext cx="2699097" cy="357051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52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prstClr val="black"/>
                </a:solidFill>
              </a:rPr>
              <a:t>Disposable gloves                                recommended for                                 clinical use in the field</a:t>
            </a:r>
          </a:p>
          <a:p>
            <a:pPr lvl="1"/>
            <a:r>
              <a:rPr lang="en-US" dirty="0">
                <a:solidFill>
                  <a:prstClr val="black"/>
                </a:solidFill>
              </a:rPr>
              <a:t>Latex</a:t>
            </a:r>
          </a:p>
          <a:p>
            <a:pPr lvl="1"/>
            <a:r>
              <a:rPr lang="en-US" dirty="0">
                <a:solidFill>
                  <a:prstClr val="black"/>
                </a:solidFill>
              </a:rPr>
              <a:t>May substitute other                            materials if appropriate</a:t>
            </a:r>
          </a:p>
          <a:p>
            <a:pPr lvl="0"/>
            <a:r>
              <a:rPr lang="en-US" dirty="0">
                <a:solidFill>
                  <a:prstClr val="black"/>
                </a:solidFill>
              </a:rPr>
              <a:t>Cut-resistant gloves                     essential for necropsies                and tissue collection</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Types and Levels</a:t>
            </a:r>
            <a:endParaRPr lang="en-US"/>
          </a:p>
        </p:txBody>
      </p:sp>
      <p:sp>
        <p:nvSpPr>
          <p:cNvPr id="5" name="Title 4"/>
          <p:cNvSpPr>
            <a:spLocks noGrp="1"/>
          </p:cNvSpPr>
          <p:nvPr>
            <p:ph type="title"/>
          </p:nvPr>
        </p:nvSpPr>
        <p:spPr/>
        <p:txBody>
          <a:bodyPr/>
          <a:lstStyle/>
          <a:p>
            <a:r>
              <a:rPr lang="en-US" dirty="0" smtClean="0"/>
              <a:t>Hand Protection</a:t>
            </a:r>
            <a:endParaRPr lang="en-US"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76" b="8144"/>
          <a:stretch/>
        </p:blipFill>
        <p:spPr bwMode="auto">
          <a:xfrm>
            <a:off x="5943600" y="1828800"/>
            <a:ext cx="2638426" cy="1719943"/>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761" b="8285"/>
          <a:stretch/>
        </p:blipFill>
        <p:spPr bwMode="auto">
          <a:xfrm>
            <a:off x="5943600" y="4049486"/>
            <a:ext cx="2638426" cy="154577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09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t>
            </a:r>
            <a:r>
              <a:rPr lang="en-US" dirty="0" smtClean="0"/>
              <a:t>ong sleeves and long pants</a:t>
            </a:r>
            <a:endParaRPr lang="en-US" dirty="0"/>
          </a:p>
          <a:p>
            <a:r>
              <a:rPr lang="en-US" dirty="0"/>
              <a:t>Coveralls/Tyvek® </a:t>
            </a:r>
          </a:p>
          <a:p>
            <a:r>
              <a:rPr lang="en-US" dirty="0"/>
              <a:t>Waterproof, cut-resistant </a:t>
            </a:r>
            <a:r>
              <a:rPr lang="en-US" dirty="0" smtClean="0"/>
              <a:t>apron</a:t>
            </a:r>
          </a:p>
          <a:p>
            <a:r>
              <a:rPr lang="en-US" dirty="0" smtClean="0"/>
              <a:t>Situation-specific (heat, cold)</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a:p>
        </p:txBody>
      </p:sp>
      <p:sp>
        <p:nvSpPr>
          <p:cNvPr id="3" name="Title 2"/>
          <p:cNvSpPr>
            <a:spLocks noGrp="1"/>
          </p:cNvSpPr>
          <p:nvPr>
            <p:ph type="title"/>
          </p:nvPr>
        </p:nvSpPr>
        <p:spPr/>
        <p:txBody>
          <a:bodyPr/>
          <a:lstStyle/>
          <a:p>
            <a:r>
              <a:rPr lang="en-US" dirty="0" smtClean="0"/>
              <a:t>Body Protection</a:t>
            </a:r>
            <a:endParaRPr lang="en-US" dirty="0"/>
          </a:p>
        </p:txBody>
      </p:sp>
      <p:pic>
        <p:nvPicPr>
          <p:cNvPr id="4" name="Picture 2" descr="17_PPE_NAHEMS_ProtectiveWea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600200" y="4114801"/>
            <a:ext cx="5903913" cy="1915886"/>
          </a:xfrm>
          <a:prstGeom prst="rect">
            <a:avLst/>
          </a:prstGeom>
          <a:noFill/>
          <a:ln w="38100">
            <a:solidFill>
              <a:srgbClr val="17375E"/>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07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High pull-on boots </a:t>
            </a:r>
            <a:r>
              <a:rPr lang="en-US" dirty="0" smtClean="0"/>
              <a:t>                      recommended</a:t>
            </a:r>
            <a:endParaRPr lang="en-US" dirty="0"/>
          </a:p>
          <a:p>
            <a:r>
              <a:rPr lang="en-US" dirty="0"/>
              <a:t>Rubber or waterproof </a:t>
            </a:r>
            <a:r>
              <a:rPr lang="en-US" dirty="0" smtClean="0"/>
              <a:t>                           material</a:t>
            </a:r>
            <a:endParaRPr lang="en-US" dirty="0"/>
          </a:p>
          <a:p>
            <a:r>
              <a:rPr lang="en-US" dirty="0"/>
              <a:t>Flexible steel toes </a:t>
            </a:r>
            <a:r>
              <a:rPr lang="en-US" dirty="0" smtClean="0"/>
              <a:t>                                   and </a:t>
            </a:r>
            <a:r>
              <a:rPr lang="en-US" dirty="0"/>
              <a:t>midsoles prevent </a:t>
            </a:r>
            <a:r>
              <a:rPr lang="en-US" dirty="0" smtClean="0"/>
              <a:t>                      puncture </a:t>
            </a:r>
            <a:r>
              <a:rPr lang="en-US" dirty="0"/>
              <a:t>or crushing</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Foot Protection</a:t>
            </a:r>
            <a:endParaRPr lang="en-US" dirty="0"/>
          </a:p>
        </p:txBody>
      </p:sp>
      <p:pic>
        <p:nvPicPr>
          <p:cNvPr id="4" name="Picture 2" descr="20_PPE_160_NAHEMS_RubberBoots_Prin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638800" y="2177143"/>
            <a:ext cx="2743200" cy="3004457"/>
          </a:xfrm>
          <a:prstGeom prst="rect">
            <a:avLst/>
          </a:prstGeom>
          <a:noFill/>
          <a:ln w="38100">
            <a:solidFill>
              <a:srgbClr val="17375E"/>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392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Hard hat for working </a:t>
            </a:r>
            <a:r>
              <a:rPr lang="en-US" dirty="0"/>
              <a:t>around heavy </a:t>
            </a:r>
            <a:r>
              <a:rPr lang="en-US" dirty="0" smtClean="0"/>
              <a:t>machinery or </a:t>
            </a:r>
            <a:r>
              <a:rPr lang="en-US" dirty="0"/>
              <a:t>equipment </a:t>
            </a:r>
            <a:r>
              <a:rPr lang="en-US" dirty="0" smtClean="0"/>
              <a:t>overhead</a:t>
            </a:r>
          </a:p>
          <a:p>
            <a:r>
              <a:rPr lang="en-US" dirty="0" smtClean="0"/>
              <a:t>Hearing</a:t>
            </a:r>
          </a:p>
          <a:p>
            <a:pPr lvl="1"/>
            <a:r>
              <a:rPr lang="en-US" dirty="0" smtClean="0"/>
              <a:t>Baseline audiogram</a:t>
            </a:r>
          </a:p>
          <a:p>
            <a:pPr lvl="1"/>
            <a:r>
              <a:rPr lang="en-US" dirty="0" smtClean="0"/>
              <a:t>Hearing Conservation Program</a:t>
            </a:r>
          </a:p>
          <a:p>
            <a:pPr lvl="1"/>
            <a:r>
              <a:rPr lang="en-US" dirty="0" smtClean="0"/>
              <a:t>Ear muffs, ear plugs</a:t>
            </a:r>
          </a:p>
          <a:p>
            <a:pPr lvl="1"/>
            <a:r>
              <a:rPr lang="en-US" dirty="0" smtClean="0"/>
              <a:t>Consider biosecurity if reusing</a:t>
            </a:r>
          </a:p>
          <a:p>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Head/Hearing Protection</a:t>
            </a:r>
            <a:endParaRPr lang="en-US" dirty="0"/>
          </a:p>
        </p:txBody>
      </p:sp>
    </p:spTree>
    <p:extLst>
      <p:ext uri="{BB962C8B-B14F-4D97-AF65-F5344CB8AC3E}">
        <p14:creationId xmlns:p14="http://schemas.microsoft.com/office/powerpoint/2010/main" val="2970296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PPE</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Types and Levels</a:t>
            </a:r>
            <a:endParaRPr lang="en-US" dirty="0"/>
          </a:p>
        </p:txBody>
      </p:sp>
    </p:spTree>
    <p:extLst>
      <p:ext uri="{BB962C8B-B14F-4D97-AF65-F5344CB8AC3E}">
        <p14:creationId xmlns:p14="http://schemas.microsoft.com/office/powerpoint/2010/main" val="410409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Lowest level of                  </a:t>
            </a:r>
            <a:r>
              <a:rPr lang="en-US" dirty="0" smtClean="0"/>
              <a:t>      protection</a:t>
            </a:r>
            <a:endParaRPr lang="en-US" dirty="0"/>
          </a:p>
          <a:p>
            <a:r>
              <a:rPr lang="en-US" dirty="0"/>
              <a:t>Protects against      </a:t>
            </a:r>
            <a:r>
              <a:rPr lang="en-US" dirty="0" smtClean="0"/>
              <a:t>                                   nuisance                        contamination</a:t>
            </a:r>
            <a:endParaRPr lang="en-US" dirty="0"/>
          </a:p>
          <a:p>
            <a:r>
              <a:rPr lang="en-US" dirty="0"/>
              <a:t>Basic work uniform</a:t>
            </a:r>
          </a:p>
          <a:p>
            <a:pPr lvl="1"/>
            <a:r>
              <a:rPr lang="en-US" dirty="0"/>
              <a:t>Coveralls</a:t>
            </a:r>
          </a:p>
          <a:p>
            <a:pPr lvl="1"/>
            <a:r>
              <a:rPr lang="en-US" dirty="0"/>
              <a:t>Disposable gloves</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Level D PPE</a:t>
            </a:r>
            <a:endParaRPr lang="en-US" dirty="0"/>
          </a:p>
        </p:txBody>
      </p:sp>
      <p:pic>
        <p:nvPicPr>
          <p:cNvPr id="4" name="Picture 3" descr="NPPE_0110_091210_hazard_assessment.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5257800" y="2133600"/>
            <a:ext cx="3200400" cy="3200400"/>
          </a:xfrm>
          <a:prstGeom prst="rect">
            <a:avLst/>
          </a:prstGeom>
          <a:ln w="38100">
            <a:solidFill>
              <a:srgbClr val="17375E"/>
            </a:solidFill>
          </a:ln>
        </p:spPr>
      </p:pic>
    </p:spTree>
    <p:extLst>
      <p:ext uri="{BB962C8B-B14F-4D97-AF65-F5344CB8AC3E}">
        <p14:creationId xmlns:p14="http://schemas.microsoft.com/office/powerpoint/2010/main" val="4120821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Required when:</a:t>
            </a:r>
          </a:p>
          <a:p>
            <a:pPr lvl="1"/>
            <a:r>
              <a:rPr lang="en-US" dirty="0"/>
              <a:t>C</a:t>
            </a:r>
            <a:r>
              <a:rPr lang="en-US" dirty="0" smtClean="0"/>
              <a:t>oncentration and types of airborne substances are known</a:t>
            </a:r>
          </a:p>
          <a:p>
            <a:pPr lvl="1"/>
            <a:r>
              <a:rPr lang="en-US" dirty="0" smtClean="0"/>
              <a:t>Criteria for using APRs                                 are met </a:t>
            </a:r>
          </a:p>
          <a:p>
            <a:r>
              <a:rPr lang="en-US" dirty="0"/>
              <a:t>A</a:t>
            </a:r>
            <a:r>
              <a:rPr lang="en-US" dirty="0" smtClean="0"/>
              <a:t>ppropriate for                                   veterinary responders                                        in most situations</a:t>
            </a:r>
          </a:p>
          <a:p>
            <a:pPr lvl="1"/>
            <a:r>
              <a:rPr lang="en-US" dirty="0" smtClean="0"/>
              <a:t>E.g., HPAI outbreak</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a:p>
        </p:txBody>
      </p:sp>
      <p:sp>
        <p:nvSpPr>
          <p:cNvPr id="3" name="Title 2"/>
          <p:cNvSpPr>
            <a:spLocks noGrp="1"/>
          </p:cNvSpPr>
          <p:nvPr>
            <p:ph type="title"/>
          </p:nvPr>
        </p:nvSpPr>
        <p:spPr/>
        <p:txBody>
          <a:bodyPr/>
          <a:lstStyle/>
          <a:p>
            <a:r>
              <a:rPr lang="en-US" dirty="0" smtClean="0"/>
              <a:t>Level C PPE</a:t>
            </a:r>
            <a:endParaRPr lang="en-US"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1200" y="2590800"/>
            <a:ext cx="2743200" cy="2747563"/>
          </a:xfrm>
          <a:prstGeom prst="rect">
            <a:avLst/>
          </a:prstGeom>
          <a:ln w="38100">
            <a:solidFill>
              <a:srgbClr val="17375E"/>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4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PPE</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Types and Levels</a:t>
            </a:r>
            <a:endParaRPr lang="en-US" dirty="0"/>
          </a:p>
        </p:txBody>
      </p:sp>
    </p:spTree>
    <p:extLst>
      <p:ext uri="{BB962C8B-B14F-4D97-AF65-F5344CB8AC3E}">
        <p14:creationId xmlns:p14="http://schemas.microsoft.com/office/powerpoint/2010/main" val="4117279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Level B PPE</a:t>
            </a:r>
          </a:p>
          <a:p>
            <a:pPr lvl="1"/>
            <a:r>
              <a:rPr lang="en-US" dirty="0" smtClean="0"/>
              <a:t>Highest </a:t>
            </a:r>
            <a:r>
              <a:rPr lang="en-US" dirty="0"/>
              <a:t>level of respiratory </a:t>
            </a:r>
            <a:r>
              <a:rPr lang="en-US" dirty="0" smtClean="0"/>
              <a:t>protection</a:t>
            </a:r>
          </a:p>
          <a:p>
            <a:pPr lvl="1"/>
            <a:r>
              <a:rPr lang="en-US" dirty="0" smtClean="0"/>
              <a:t>Used </a:t>
            </a:r>
            <a:r>
              <a:rPr lang="en-US" dirty="0"/>
              <a:t>when both zoonotic </a:t>
            </a:r>
            <a:r>
              <a:rPr lang="en-US" dirty="0" smtClean="0"/>
              <a:t>and biosecurity </a:t>
            </a:r>
            <a:r>
              <a:rPr lang="en-US" dirty="0"/>
              <a:t>risks are </a:t>
            </a:r>
            <a:r>
              <a:rPr lang="en-US" dirty="0" smtClean="0"/>
              <a:t>high</a:t>
            </a:r>
          </a:p>
          <a:p>
            <a:pPr lvl="2"/>
            <a:r>
              <a:rPr lang="en-US" dirty="0" smtClean="0"/>
              <a:t>E.g. Nipah virus outbreak</a:t>
            </a:r>
          </a:p>
          <a:p>
            <a:r>
              <a:rPr lang="en-US" dirty="0" smtClean="0"/>
              <a:t>Level A PPE</a:t>
            </a:r>
          </a:p>
          <a:p>
            <a:pPr lvl="1"/>
            <a:r>
              <a:rPr lang="en-US" dirty="0" smtClean="0"/>
              <a:t>Highest </a:t>
            </a:r>
            <a:r>
              <a:rPr lang="en-US" dirty="0"/>
              <a:t>level of skin, respiratory, and eye protection</a:t>
            </a:r>
          </a:p>
          <a:p>
            <a:pPr lvl="1"/>
            <a:r>
              <a:rPr lang="en-US" dirty="0"/>
              <a:t>Not likely needed for FAD response</a:t>
            </a:r>
          </a:p>
          <a:p>
            <a:pPr lvl="2"/>
            <a:r>
              <a:rPr lang="en-US" dirty="0"/>
              <a:t>Used in chemical spills</a:t>
            </a:r>
          </a:p>
          <a:p>
            <a:pPr lvl="2"/>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Additional PPE Levels</a:t>
            </a:r>
            <a:endParaRPr lang="en-US" dirty="0"/>
          </a:p>
        </p:txBody>
      </p:sp>
    </p:spTree>
    <p:extLst>
      <p:ext uri="{BB962C8B-B14F-4D97-AF65-F5344CB8AC3E}">
        <p14:creationId xmlns:p14="http://schemas.microsoft.com/office/powerpoint/2010/main" val="1247808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60" t="4615" r="1360" b="5000"/>
          <a:stretch/>
        </p:blipFill>
        <p:spPr>
          <a:xfrm>
            <a:off x="1165617" y="1259844"/>
            <a:ext cx="6835383" cy="4988556"/>
          </a:xfrm>
          <a:ln w="38100">
            <a:solidFill>
              <a:srgbClr val="17385E"/>
            </a:solidFill>
          </a:ln>
        </p:spPr>
      </p:pic>
      <p:sp>
        <p:nvSpPr>
          <p:cNvPr id="2" name="Date Placeholder 1"/>
          <p:cNvSpPr>
            <a:spLocks noGrp="1"/>
          </p:cNvSpPr>
          <p:nvPr>
            <p:ph type="dt" sz="half" idx="2"/>
          </p:nvPr>
        </p:nvSpPr>
        <p:spPr/>
        <p:txBody>
          <a:bodyPr/>
          <a:lstStyle/>
          <a:p>
            <a:pPr algn="r"/>
            <a:r>
              <a:rPr lang="en-US" dirty="0"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Donning and Doffing</a:t>
            </a:r>
            <a:endParaRPr lang="en-US" dirty="0"/>
          </a:p>
        </p:txBody>
      </p:sp>
      <p:sp>
        <p:nvSpPr>
          <p:cNvPr id="3" name="Title 2"/>
          <p:cNvSpPr>
            <a:spLocks noGrp="1"/>
          </p:cNvSpPr>
          <p:nvPr>
            <p:ph type="title"/>
          </p:nvPr>
        </p:nvSpPr>
        <p:spPr/>
        <p:txBody>
          <a:bodyPr/>
          <a:lstStyle/>
          <a:p>
            <a:r>
              <a:rPr lang="en-US" dirty="0" smtClean="0"/>
              <a:t>PPE Levels</a:t>
            </a:r>
            <a:endParaRPr lang="en-US" dirty="0"/>
          </a:p>
        </p:txBody>
      </p:sp>
    </p:spTree>
    <p:extLst>
      <p:ext uri="{BB962C8B-B14F-4D97-AF65-F5344CB8AC3E}">
        <p14:creationId xmlns:p14="http://schemas.microsoft.com/office/powerpoint/2010/main" val="2162045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371600"/>
            <a:ext cx="5638800" cy="4876800"/>
          </a:xfrm>
        </p:spPr>
        <p:txBody>
          <a:bodyPr>
            <a:noAutofit/>
          </a:bodyPr>
          <a:lstStyle/>
          <a:p>
            <a:r>
              <a:rPr lang="en-US" sz="2400" dirty="0" smtClean="0"/>
              <a:t>FAD </a:t>
            </a:r>
            <a:r>
              <a:rPr lang="en-US" sz="2400" dirty="0" err="1" smtClean="0"/>
              <a:t>PReP</a:t>
            </a:r>
            <a:r>
              <a:rPr lang="en-US" sz="2400" dirty="0" smtClean="0"/>
              <a:t>/NAHEMS Guidelines &amp; SOP: Personal Protective Equipment (2011)</a:t>
            </a:r>
          </a:p>
          <a:p>
            <a:pPr lvl="1"/>
            <a:r>
              <a:rPr lang="en-US" sz="2000" dirty="0">
                <a:hlinkClick r:id="rId3"/>
              </a:rPr>
              <a:t>http://www.aphis.usda.gov/animal_health/emergency_management/</a:t>
            </a:r>
            <a:r>
              <a:rPr lang="en-US" sz="2000" dirty="0"/>
              <a:t> </a:t>
            </a:r>
            <a:endParaRPr lang="en-US" sz="2000" dirty="0" smtClean="0"/>
          </a:p>
          <a:p>
            <a:r>
              <a:rPr lang="en-US" sz="2400" dirty="0" smtClean="0"/>
              <a:t>Personal Protective Equipment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solidFill>
                  <a:prstClr val="black">
                    <a:tint val="75000"/>
                  </a:prstClr>
                </a:solidFill>
              </a:rPr>
              <a:t>FAD PReP/NAHEMS Guidelines: Personal Protective Equipment - Types and Levels</a:t>
            </a:r>
            <a:endParaRPr lang="en-US" dirty="0">
              <a:solidFill>
                <a:prstClr val="black">
                  <a:tint val="75000"/>
                </a:prstClr>
              </a:solidFill>
            </a:endParaRPr>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795037" y="1676400"/>
            <a:ext cx="2924670" cy="3794760"/>
          </a:xfrm>
          <a:prstGeom prst="rect">
            <a:avLst/>
          </a:prstGeom>
          <a:noFill/>
          <a:ln w="381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746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Authors (CFSPH)</a:t>
            </a:r>
          </a:p>
          <a:p>
            <a:pPr>
              <a:spcBef>
                <a:spcPts val="600"/>
              </a:spcBef>
              <a:tabLst>
                <a:tab pos="1149350" algn="l"/>
              </a:tabLst>
            </a:pPr>
            <a:r>
              <a:rPr lang="en-US" sz="2000" dirty="0"/>
              <a:t>Janice Mogan, </a:t>
            </a:r>
            <a:r>
              <a:rPr lang="en-US" sz="2000" dirty="0" smtClean="0"/>
              <a:t>DVM</a:t>
            </a:r>
          </a:p>
          <a:p>
            <a:pPr>
              <a:spcBef>
                <a:spcPts val="600"/>
              </a:spcBef>
              <a:tabLst>
                <a:tab pos="1149350" algn="l"/>
              </a:tabLst>
            </a:pPr>
            <a:r>
              <a:rPr lang="en-US" sz="2000" dirty="0" smtClean="0"/>
              <a:t>Gayle </a:t>
            </a:r>
            <a:r>
              <a:rPr lang="en-US" sz="2000" dirty="0"/>
              <a:t>B. Brown, DVM, PhD</a:t>
            </a:r>
          </a:p>
          <a:p>
            <a:pPr>
              <a:spcBef>
                <a:spcPts val="600"/>
              </a:spcBef>
              <a:tabLst>
                <a:tab pos="1149350" algn="l"/>
              </a:tabLst>
            </a:pPr>
            <a:r>
              <a:rPr lang="en-US" sz="2000" dirty="0" smtClean="0"/>
              <a:t>Elizabeth </a:t>
            </a:r>
            <a:r>
              <a:rPr lang="en-US" sz="2000" dirty="0" err="1"/>
              <a:t>Wormley</a:t>
            </a:r>
            <a:r>
              <a:rPr lang="en-US" sz="2000" dirty="0"/>
              <a:t>, Junior Veterinary Student</a:t>
            </a:r>
          </a:p>
          <a:p>
            <a:pPr marL="0" indent="0">
              <a:spcBef>
                <a:spcPts val="600"/>
              </a:spcBef>
              <a:buNone/>
              <a:tabLst>
                <a:tab pos="1149350" algn="l"/>
              </a:tabLst>
            </a:pPr>
            <a:endParaRPr lang="en-US" sz="24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a:t>Peter A. </a:t>
            </a:r>
            <a:r>
              <a:rPr lang="en-US" sz="2000" dirty="0" err="1"/>
              <a:t>Petch</a:t>
            </a:r>
            <a:r>
              <a:rPr lang="en-US" sz="2000" dirty="0"/>
              <a:t>, RPIH, CIPS, </a:t>
            </a:r>
            <a:r>
              <a:rPr lang="en-US" sz="2000" dirty="0" smtClean="0"/>
              <a:t/>
            </a:r>
            <a:br>
              <a:rPr lang="en-US" sz="2000" dirty="0" smtClean="0"/>
            </a:br>
            <a:r>
              <a:rPr lang="en-US" sz="2000" dirty="0" smtClean="0"/>
              <a:t>CIMT</a:t>
            </a:r>
            <a:r>
              <a:rPr lang="en-US" sz="2000" dirty="0"/>
              <a:t>, CHS-V</a:t>
            </a:r>
          </a:p>
          <a:p>
            <a:pPr>
              <a:spcBef>
                <a:spcPts val="600"/>
              </a:spcBef>
              <a:tabLst>
                <a:tab pos="1149350" algn="l"/>
              </a:tabLst>
            </a:pPr>
            <a:r>
              <a:rPr lang="en-US" sz="2000" dirty="0"/>
              <a:t>Stephen Goff, DVM</a:t>
            </a:r>
          </a:p>
          <a:p>
            <a:pPr marL="0" indent="0">
              <a:spcBef>
                <a:spcPts val="600"/>
              </a:spcBef>
              <a:buNone/>
              <a:tabLst>
                <a:tab pos="1149350" algn="l"/>
              </a:tabLst>
            </a:pPr>
            <a:r>
              <a:rPr lang="en-US" sz="2000" dirty="0" smtClean="0"/>
              <a:t> </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26" name="Picture 2" descr="H:\CFSPH\NAHEMS\NAHEMS_Print\04_PPE\_Cover\FADPReP_PPE_110413NAHEM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36920" y="1676400"/>
            <a:ext cx="2926080" cy="37965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235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391400" cy="838200"/>
          </a:xfrm>
          <a:prstGeom prst="rect">
            <a:avLst/>
          </a:prstGeom>
        </p:spPr>
        <p:txBody>
          <a:bodyPr vert="horz" lIns="91440" tIns="45720" rIns="91440" bIns="45720" rtlCol="0">
            <a:normAutofit fontScale="25000" lnSpcReduction="20000"/>
          </a:bodyPr>
          <a:lstStyle/>
          <a:p>
            <a:pPr lvl="0">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a:t>
            </a:r>
            <a:r>
              <a:rPr lang="en-US" sz="4800" noProof="0" dirty="0" smtClean="0">
                <a:solidFill>
                  <a:schemeClr val="tx1">
                    <a:lumMod val="85000"/>
                    <a:lumOff val="15000"/>
                  </a:schemeClr>
                </a:solidFill>
                <a:latin typeface="Verdana" pitchFamily="34" charset="0"/>
              </a:rPr>
              <a:t>:</a:t>
            </a:r>
            <a:r>
              <a:rPr lang="en-US" sz="4800" dirty="0" smtClean="0">
                <a:solidFill>
                  <a:schemeClr val="tx1">
                    <a:lumMod val="85000"/>
                    <a:lumOff val="15000"/>
                  </a:schemeClr>
                </a:solidFill>
                <a:latin typeface="Verdana" pitchFamily="34" charset="0"/>
              </a:rPr>
              <a:t> Dawn Bailey</a:t>
            </a:r>
            <a:r>
              <a:rPr lang="en-US" sz="4800" dirty="0">
                <a:solidFill>
                  <a:schemeClr val="tx1">
                    <a:lumMod val="85000"/>
                    <a:lumOff val="15000"/>
                  </a:schemeClr>
                </a:solidFill>
                <a:latin typeface="Verdana" pitchFamily="34" charset="0"/>
              </a:rPr>
              <a:t>, </a:t>
            </a:r>
            <a:r>
              <a:rPr lang="en-US" sz="4800" dirty="0" smtClean="0">
                <a:solidFill>
                  <a:schemeClr val="tx1">
                    <a:lumMod val="85000"/>
                    <a:lumOff val="15000"/>
                  </a:schemeClr>
                </a:solidFill>
                <a:latin typeface="Verdana" pitchFamily="34" charset="0"/>
              </a:rPr>
              <a:t>BS; Kerry </a:t>
            </a:r>
            <a:r>
              <a:rPr lang="en-US" sz="4800" dirty="0" err="1">
                <a:solidFill>
                  <a:schemeClr val="tx1">
                    <a:lumMod val="85000"/>
                    <a:lumOff val="15000"/>
                  </a:schemeClr>
                </a:solidFill>
                <a:latin typeface="Verdana" pitchFamily="34" charset="0"/>
              </a:rPr>
              <a:t>Leedom</a:t>
            </a:r>
            <a:r>
              <a:rPr lang="en-US" sz="4800" dirty="0">
                <a:solidFill>
                  <a:schemeClr val="tx1">
                    <a:lumMod val="85000"/>
                    <a:lumOff val="15000"/>
                  </a:schemeClr>
                </a:solidFill>
                <a:latin typeface="Verdana" pitchFamily="34" charset="0"/>
              </a:rPr>
              <a:t> Larson, DVM, MPH, PhD, </a:t>
            </a:r>
            <a:r>
              <a:rPr lang="en-US" sz="4800" dirty="0" smtClean="0">
                <a:solidFill>
                  <a:schemeClr val="tx1">
                    <a:lumMod val="85000"/>
                    <a:lumOff val="15000"/>
                  </a:schemeClr>
                </a:solidFill>
                <a:latin typeface="Verdana" pitchFamily="34" charset="0"/>
              </a:rPr>
              <a:t>DACVPM </a:t>
            </a:r>
          </a:p>
          <a:p>
            <a:pPr lvl="0">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Glenda </a:t>
            </a:r>
            <a:r>
              <a:rPr lang="en-US" sz="4400" dirty="0">
                <a:solidFill>
                  <a:schemeClr val="tx1">
                    <a:lumMod val="85000"/>
                    <a:lumOff val="15000"/>
                  </a:schemeClr>
                </a:solidFill>
                <a:latin typeface="Verdana" pitchFamily="34" charset="0"/>
              </a:rPr>
              <a:t>Dvorak, DVM, MS, </a:t>
            </a:r>
            <a:r>
              <a:rPr lang="en-US" sz="4400" dirty="0" smtClean="0">
                <a:solidFill>
                  <a:schemeClr val="tx1">
                    <a:lumMod val="85000"/>
                    <a:lumOff val="15000"/>
                  </a:schemeClr>
                </a:solidFill>
                <a:latin typeface="Verdana" pitchFamily="34" charset="0"/>
              </a:rPr>
              <a:t>MPH, DACVPM</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Patricia </a:t>
            </a:r>
            <a:r>
              <a:rPr lang="en-US" sz="4400" dirty="0" err="1">
                <a:solidFill>
                  <a:schemeClr val="tx1">
                    <a:lumMod val="85000"/>
                    <a:lumOff val="15000"/>
                  </a:schemeClr>
                </a:solidFill>
                <a:latin typeface="Verdana" pitchFamily="34" charset="0"/>
              </a:rPr>
              <a:t>Futoma</a:t>
            </a:r>
            <a:r>
              <a:rPr lang="en-US" sz="4400" dirty="0">
                <a:solidFill>
                  <a:schemeClr val="tx1">
                    <a:lumMod val="85000"/>
                    <a:lumOff val="15000"/>
                  </a:schemeClr>
                </a:solidFill>
                <a:latin typeface="Verdana" pitchFamily="34" charset="0"/>
              </a:rPr>
              <a:t>, Veterinary </a:t>
            </a:r>
            <a:r>
              <a:rPr lang="en-US" sz="4400" dirty="0" smtClean="0">
                <a:solidFill>
                  <a:schemeClr val="tx1">
                    <a:lumMod val="85000"/>
                    <a:lumOff val="15000"/>
                  </a:schemeClr>
                </a:solidFill>
                <a:latin typeface="Verdana" pitchFamily="34" charset="0"/>
              </a:rPr>
              <a:t>Student; </a:t>
            </a:r>
          </a:p>
          <a:p>
            <a:pPr lvl="0">
              <a:lnSpc>
                <a:spcPct val="170000"/>
              </a:lnSpc>
              <a:buClr>
                <a:srgbClr val="F47D5A"/>
              </a:buClr>
              <a:buSzPct val="100000"/>
              <a:defRPr/>
            </a:pPr>
            <a:r>
              <a:rPr lang="en-US" sz="4400" dirty="0" smtClean="0">
                <a:solidFill>
                  <a:schemeClr val="tx1">
                    <a:lumMod val="85000"/>
                    <a:lumOff val="15000"/>
                  </a:schemeClr>
                </a:solidFill>
                <a:latin typeface="Verdana" pitchFamily="34" charset="0"/>
              </a:rPr>
              <a:t>Janice </a:t>
            </a:r>
            <a:r>
              <a:rPr lang="en-US" sz="4400" dirty="0">
                <a:solidFill>
                  <a:schemeClr val="tx1">
                    <a:lumMod val="85000"/>
                    <a:lumOff val="15000"/>
                  </a:schemeClr>
                </a:solidFill>
                <a:latin typeface="Verdana" pitchFamily="34" charset="0"/>
              </a:rPr>
              <a:t>Mogan, </a:t>
            </a:r>
            <a:r>
              <a:rPr lang="en-US" sz="4400" dirty="0" smtClean="0">
                <a:solidFill>
                  <a:schemeClr val="tx1">
                    <a:lumMod val="85000"/>
                    <a:lumOff val="15000"/>
                  </a:schemeClr>
                </a:solidFill>
                <a:latin typeface="Verdana" pitchFamily="34" charset="0"/>
              </a:rPr>
              <a:t>DVM</a:t>
            </a: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2683286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Respiratory </a:t>
            </a:r>
          </a:p>
          <a:p>
            <a:r>
              <a:rPr lang="en-US" dirty="0" smtClean="0"/>
              <a:t>Eyes/Face </a:t>
            </a:r>
            <a:endParaRPr lang="en-US" dirty="0"/>
          </a:p>
          <a:p>
            <a:r>
              <a:rPr lang="en-US" dirty="0" smtClean="0"/>
              <a:t>Hands </a:t>
            </a:r>
            <a:endParaRPr lang="en-US" dirty="0"/>
          </a:p>
          <a:p>
            <a:r>
              <a:rPr lang="en-US" dirty="0"/>
              <a:t>Body </a:t>
            </a:r>
          </a:p>
          <a:p>
            <a:r>
              <a:rPr lang="en-US" dirty="0" smtClean="0"/>
              <a:t>Feet </a:t>
            </a:r>
            <a:endParaRPr lang="en-US" dirty="0"/>
          </a:p>
          <a:p>
            <a:r>
              <a:rPr lang="en-US" dirty="0"/>
              <a:t>Head</a:t>
            </a:r>
          </a:p>
          <a:p>
            <a:r>
              <a:rPr lang="en-US" dirty="0"/>
              <a:t>Hearing</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Types of PPE</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69" r="5791"/>
          <a:stretch/>
        </p:blipFill>
        <p:spPr bwMode="auto">
          <a:xfrm>
            <a:off x="5562600" y="1604791"/>
            <a:ext cx="2514600" cy="4236377"/>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101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Protect the respiratory system from inhalation of harmful agents</a:t>
            </a:r>
          </a:p>
          <a:p>
            <a:r>
              <a:rPr lang="en-US" dirty="0" smtClean="0"/>
              <a:t>Covers nose and mouth (at least)</a:t>
            </a:r>
          </a:p>
          <a:p>
            <a:r>
              <a:rPr lang="en-US" dirty="0" smtClean="0"/>
              <a:t>Medical evaluation/clearance</a:t>
            </a:r>
          </a:p>
          <a:p>
            <a:r>
              <a:rPr lang="en-US" dirty="0" smtClean="0"/>
              <a:t>Fit testing, if respirator forms a seal against the face</a:t>
            </a:r>
          </a:p>
          <a:p>
            <a:pPr marL="0" indent="0">
              <a:buNone/>
            </a:pP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Respirators</a:t>
            </a:r>
            <a:endParaRPr lang="en-US" dirty="0"/>
          </a:p>
        </p:txBody>
      </p:sp>
    </p:spTree>
    <p:extLst>
      <p:ext uri="{BB962C8B-B14F-4D97-AF65-F5344CB8AC3E}">
        <p14:creationId xmlns:p14="http://schemas.microsoft.com/office/powerpoint/2010/main" val="97856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Air-purifying </a:t>
            </a:r>
            <a:r>
              <a:rPr lang="en-US" dirty="0"/>
              <a:t>respirator (APR)</a:t>
            </a:r>
          </a:p>
          <a:p>
            <a:pPr lvl="1"/>
            <a:r>
              <a:rPr lang="en-US" dirty="0"/>
              <a:t>Remove contaminants from the air</a:t>
            </a:r>
          </a:p>
          <a:p>
            <a:pPr lvl="1"/>
            <a:r>
              <a:rPr lang="en-US" dirty="0"/>
              <a:t>Particles, chemical, gases</a:t>
            </a:r>
          </a:p>
          <a:p>
            <a:r>
              <a:rPr lang="en-US" dirty="0" smtClean="0"/>
              <a:t>Self-contained breathing apparatus </a:t>
            </a:r>
            <a:r>
              <a:rPr lang="en-US" dirty="0"/>
              <a:t>(SCBA</a:t>
            </a:r>
            <a:r>
              <a:rPr lang="en-US" dirty="0" smtClean="0"/>
              <a:t>)</a:t>
            </a:r>
          </a:p>
          <a:p>
            <a:pPr lvl="1"/>
            <a:r>
              <a:rPr lang="en-US" dirty="0" smtClean="0"/>
              <a:t>Provides own air supply</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Respirators</a:t>
            </a:r>
            <a:endParaRPr lang="en-US" dirty="0"/>
          </a:p>
        </p:txBody>
      </p:sp>
    </p:spTree>
    <p:extLst>
      <p:ext uri="{BB962C8B-B14F-4D97-AF65-F5344CB8AC3E}">
        <p14:creationId xmlns:p14="http://schemas.microsoft.com/office/powerpoint/2010/main" val="221230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Air-purifying </a:t>
            </a:r>
            <a:r>
              <a:rPr lang="en-US" dirty="0" smtClean="0"/>
              <a:t>respirators </a:t>
            </a:r>
            <a:r>
              <a:rPr lang="en-US" dirty="0"/>
              <a:t>(APR)</a:t>
            </a:r>
          </a:p>
          <a:p>
            <a:pPr lvl="1"/>
            <a:r>
              <a:rPr lang="en-US" dirty="0" smtClean="0"/>
              <a:t>Disposable particulate filtering</a:t>
            </a:r>
          </a:p>
          <a:p>
            <a:pPr lvl="1"/>
            <a:r>
              <a:rPr lang="en-US" dirty="0" smtClean="0"/>
              <a:t>Elastomeric </a:t>
            </a:r>
            <a:r>
              <a:rPr lang="en-US" dirty="0"/>
              <a:t>respirators </a:t>
            </a:r>
            <a:endParaRPr lang="en-US" dirty="0" smtClean="0"/>
          </a:p>
          <a:p>
            <a:pPr lvl="1"/>
            <a:r>
              <a:rPr lang="en-US" dirty="0" smtClean="0"/>
              <a:t>Powered </a:t>
            </a:r>
            <a:r>
              <a:rPr lang="en-US" dirty="0"/>
              <a:t>air-purifying respirators (PAPRs) </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Respirators</a:t>
            </a:r>
            <a:endParaRPr lang="en-US" dirty="0"/>
          </a:p>
        </p:txBody>
      </p:sp>
    </p:spTree>
    <p:extLst>
      <p:ext uri="{BB962C8B-B14F-4D97-AF65-F5344CB8AC3E}">
        <p14:creationId xmlns:p14="http://schemas.microsoft.com/office/powerpoint/2010/main" val="2843355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Disposable</a:t>
            </a:r>
          </a:p>
          <a:p>
            <a:r>
              <a:rPr lang="en-US" dirty="0" smtClean="0"/>
              <a:t>Commonly stockpiled</a:t>
            </a:r>
            <a:endParaRPr lang="en-US" dirty="0"/>
          </a:p>
          <a:p>
            <a:r>
              <a:rPr lang="en-US" dirty="0"/>
              <a:t>Filter efficiency</a:t>
            </a:r>
          </a:p>
          <a:p>
            <a:pPr lvl="1"/>
            <a:r>
              <a:rPr lang="en-US" dirty="0"/>
              <a:t>95, 99, or 100</a:t>
            </a:r>
          </a:p>
          <a:p>
            <a:r>
              <a:rPr lang="en-US" dirty="0"/>
              <a:t>Oil protection</a:t>
            </a:r>
          </a:p>
          <a:p>
            <a:pPr lvl="1"/>
            <a:r>
              <a:rPr lang="en-US" dirty="0"/>
              <a:t>N,R,P</a:t>
            </a:r>
          </a:p>
          <a:p>
            <a:r>
              <a:rPr lang="en-US" dirty="0"/>
              <a:t>No protection against              </a:t>
            </a:r>
            <a:r>
              <a:rPr lang="en-US" dirty="0" smtClean="0"/>
              <a:t>                 gases </a:t>
            </a:r>
            <a:r>
              <a:rPr lang="en-US" dirty="0"/>
              <a:t>or vapors</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APR: Particulate Filtering</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53" t="5343" r="5953" b="6321"/>
          <a:stretch/>
        </p:blipFill>
        <p:spPr bwMode="auto">
          <a:xfrm>
            <a:off x="5592184" y="2220685"/>
            <a:ext cx="2855130" cy="3189515"/>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758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Reusable facepiece</a:t>
            </a:r>
          </a:p>
          <a:p>
            <a:pPr lvl="1"/>
            <a:r>
              <a:rPr lang="en-US" dirty="0"/>
              <a:t>Half or full face</a:t>
            </a:r>
          </a:p>
          <a:p>
            <a:r>
              <a:rPr lang="en-US" dirty="0"/>
              <a:t>Disposable filter </a:t>
            </a:r>
            <a:r>
              <a:rPr lang="en-US" dirty="0" smtClean="0"/>
              <a:t>                          cartridges</a:t>
            </a:r>
            <a:endParaRPr lang="en-US" dirty="0"/>
          </a:p>
          <a:p>
            <a:r>
              <a:rPr lang="en-US" dirty="0"/>
              <a:t>Effective against:</a:t>
            </a:r>
          </a:p>
          <a:p>
            <a:pPr lvl="1"/>
            <a:r>
              <a:rPr lang="en-US" dirty="0"/>
              <a:t>Particulates</a:t>
            </a:r>
          </a:p>
          <a:p>
            <a:pPr lvl="1"/>
            <a:r>
              <a:rPr lang="en-US" dirty="0"/>
              <a:t>Gases</a:t>
            </a:r>
          </a:p>
          <a:p>
            <a:pPr lvl="1"/>
            <a:r>
              <a:rPr lang="en-US" dirty="0"/>
              <a:t>Vapors </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APR: Elastomeric</a:t>
            </a:r>
            <a:endParaRPr lang="en-US" dirty="0"/>
          </a:p>
        </p:txBody>
      </p:sp>
      <p:pic>
        <p:nvPicPr>
          <p:cNvPr id="4" name="Picture 3" descr="06&amp;07_PPE_091130_Masks_TruTwedt_ISU"/>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638800" y="1807028"/>
            <a:ext cx="2855595" cy="411480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85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Battery </a:t>
            </a:r>
            <a:r>
              <a:rPr lang="en-US" dirty="0"/>
              <a:t>powered </a:t>
            </a:r>
            <a:r>
              <a:rPr lang="en-US" dirty="0" smtClean="0"/>
              <a:t>blower</a:t>
            </a:r>
          </a:p>
          <a:p>
            <a:r>
              <a:rPr lang="en-US" dirty="0" smtClean="0"/>
              <a:t>HE filter for particulates</a:t>
            </a:r>
          </a:p>
          <a:p>
            <a:pPr lvl="1"/>
            <a:r>
              <a:rPr lang="en-US" dirty="0" smtClean="0"/>
              <a:t>Viruses and bacteria</a:t>
            </a:r>
            <a:endParaRPr lang="en-US" dirty="0"/>
          </a:p>
          <a:p>
            <a:r>
              <a:rPr lang="en-US" dirty="0" smtClean="0"/>
              <a:t>Check battery/air-flow</a:t>
            </a:r>
          </a:p>
          <a:p>
            <a:r>
              <a:rPr lang="en-US" dirty="0" smtClean="0"/>
              <a:t>Half or full </a:t>
            </a:r>
            <a:r>
              <a:rPr lang="en-US" dirty="0"/>
              <a:t>facepiece or </a:t>
            </a:r>
            <a:r>
              <a:rPr lang="en-US" dirty="0" smtClean="0"/>
              <a:t>                                hooded face </a:t>
            </a:r>
            <a:r>
              <a:rPr lang="en-US" dirty="0"/>
              <a:t>shield</a:t>
            </a:r>
          </a:p>
          <a:p>
            <a:r>
              <a:rPr lang="en-US" dirty="0"/>
              <a:t>High degree of </a:t>
            </a:r>
            <a:r>
              <a:rPr lang="en-US" dirty="0" smtClean="0"/>
              <a:t>protection</a:t>
            </a:r>
            <a:endParaRPr lang="en-US" dirty="0"/>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Types and Levels</a:t>
            </a:r>
            <a:endParaRPr lang="en-US" dirty="0"/>
          </a:p>
        </p:txBody>
      </p:sp>
      <p:sp>
        <p:nvSpPr>
          <p:cNvPr id="3" name="Title 2"/>
          <p:cNvSpPr>
            <a:spLocks noGrp="1"/>
          </p:cNvSpPr>
          <p:nvPr>
            <p:ph type="title"/>
          </p:nvPr>
        </p:nvSpPr>
        <p:spPr/>
        <p:txBody>
          <a:bodyPr/>
          <a:lstStyle/>
          <a:p>
            <a:r>
              <a:rPr lang="en-US" dirty="0" smtClean="0"/>
              <a:t>APR: PAPR</a:t>
            </a:r>
            <a:endParaRPr lang="en-US" dirty="0"/>
          </a:p>
        </p:txBody>
      </p:sp>
      <p:pic>
        <p:nvPicPr>
          <p:cNvPr id="4" name="Picture 2" descr="08_PPE_091130_PAPR_Component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019800" y="1828801"/>
            <a:ext cx="2569335" cy="28956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80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AD672E-0430-40B3-A36B-E8A1CE61FCEB}"/>
</file>

<file path=customXml/itemProps2.xml><?xml version="1.0" encoding="utf-8"?>
<ds:datastoreItem xmlns:ds="http://schemas.openxmlformats.org/officeDocument/2006/customXml" ds:itemID="{A78CB41C-EA00-4EF9-B349-7D3A9333EFC4}"/>
</file>

<file path=customXml/itemProps3.xml><?xml version="1.0" encoding="utf-8"?>
<ds:datastoreItem xmlns:ds="http://schemas.openxmlformats.org/officeDocument/2006/customXml" ds:itemID="{AB0DA316-8BBA-4E0F-BDBB-721BF52CDC11}"/>
</file>

<file path=docProps/app.xml><?xml version="1.0" encoding="utf-8"?>
<Properties xmlns="http://schemas.openxmlformats.org/officeDocument/2006/extended-properties" xmlns:vt="http://schemas.openxmlformats.org/officeDocument/2006/docPropsVTypes">
  <Template>FAD_PReP_NAHEMS_PPT_2013-11 LogoFix</Template>
  <TotalTime>1280</TotalTime>
  <Words>3929</Words>
  <Application>Microsoft Office PowerPoint</Application>
  <PresentationFormat>On-screen Show (4:3)</PresentationFormat>
  <Paragraphs>235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Personal Protective Equipment </vt:lpstr>
      <vt:lpstr>Types of PPE</vt:lpstr>
      <vt:lpstr>Types of PPE</vt:lpstr>
      <vt:lpstr>Respirators</vt:lpstr>
      <vt:lpstr>Respirators</vt:lpstr>
      <vt:lpstr>Respirators</vt:lpstr>
      <vt:lpstr>APR: Particulate Filtering</vt:lpstr>
      <vt:lpstr>APR: Elastomeric</vt:lpstr>
      <vt:lpstr>APR: PAPR</vt:lpstr>
      <vt:lpstr>SCBA: Self-contained</vt:lpstr>
      <vt:lpstr>Minimizing Body Exposure</vt:lpstr>
      <vt:lpstr>Eye/Face Protection</vt:lpstr>
      <vt:lpstr>Hand Protection</vt:lpstr>
      <vt:lpstr>Body Protection</vt:lpstr>
      <vt:lpstr>Foot Protection</vt:lpstr>
      <vt:lpstr>Head/Hearing Protection</vt:lpstr>
      <vt:lpstr>Levels of PPE</vt:lpstr>
      <vt:lpstr>Level D PPE</vt:lpstr>
      <vt:lpstr>Level C PPE</vt:lpstr>
      <vt:lpstr>Additional PPE Levels</vt:lpstr>
      <vt:lpstr>PPE Levels</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Larson</dc:creator>
  <cp:lastModifiedBy>Lang, Melissa</cp:lastModifiedBy>
  <cp:revision>86</cp:revision>
  <cp:lastPrinted>2012-12-06T19:26:51Z</cp:lastPrinted>
  <dcterms:created xsi:type="dcterms:W3CDTF">2011-05-18T18:00:04Z</dcterms:created>
  <dcterms:modified xsi:type="dcterms:W3CDTF">2013-11-25T17:55:55Z</dcterms:modified>
</cp:coreProperties>
</file>