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23"/>
  </p:notesMasterIdLst>
  <p:handoutMasterIdLst>
    <p:handoutMasterId r:id="rId24"/>
  </p:handoutMasterIdLst>
  <p:sldIdLst>
    <p:sldId id="276" r:id="rId2"/>
    <p:sldId id="277" r:id="rId3"/>
    <p:sldId id="257" r:id="rId4"/>
    <p:sldId id="272" r:id="rId5"/>
    <p:sldId id="274" r:id="rId6"/>
    <p:sldId id="282" r:id="rId7"/>
    <p:sldId id="259" r:id="rId8"/>
    <p:sldId id="258" r:id="rId9"/>
    <p:sldId id="260" r:id="rId10"/>
    <p:sldId id="281" r:id="rId11"/>
    <p:sldId id="263" r:id="rId12"/>
    <p:sldId id="264" r:id="rId13"/>
    <p:sldId id="265" r:id="rId14"/>
    <p:sldId id="266" r:id="rId15"/>
    <p:sldId id="286" r:id="rId16"/>
    <p:sldId id="267" r:id="rId17"/>
    <p:sldId id="268" r:id="rId18"/>
    <p:sldId id="285" r:id="rId19"/>
    <p:sldId id="278" r:id="rId20"/>
    <p:sldId id="283" r:id="rId21"/>
    <p:sldId id="284"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7385E"/>
    <a:srgbClr val="E6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72" autoAdjust="0"/>
    <p:restoredTop sz="65718" autoAdjust="0"/>
  </p:normalViewPr>
  <p:slideViewPr>
    <p:cSldViewPr>
      <p:cViewPr>
        <p:scale>
          <a:sx n="62" d="100"/>
          <a:sy n="62" d="100"/>
        </p:scale>
        <p:origin x="-1692" y="-60"/>
      </p:cViewPr>
      <p:guideLst>
        <p:guide orient="horz" pos="2160"/>
        <p:guide pos="2880"/>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186E52C-9E37-48C5-8220-907CDC7D93D3}" type="datetimeFigureOut">
              <a:rPr lang="en-US" smtClean="0"/>
              <a:t>11/25/2013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A27400C-DB81-4F06-A75D-F0D74954AA8B}" type="slidenum">
              <a:rPr lang="en-US" smtClean="0"/>
              <a:t>‹#›</a:t>
            </a:fld>
            <a:endParaRPr lang="en-US"/>
          </a:p>
        </p:txBody>
      </p:sp>
    </p:spTree>
    <p:extLst>
      <p:ext uri="{BB962C8B-B14F-4D97-AF65-F5344CB8AC3E}">
        <p14:creationId xmlns:p14="http://schemas.microsoft.com/office/powerpoint/2010/main" val="3927470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5B2F072-FA27-434A-845B-6B1D5A28ABC2}" type="datetimeFigureOut">
              <a:rPr lang="en-US" smtClean="0"/>
              <a:t>11/25/2013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43187A2-B5F2-4FFB-A5EE-1E8ABA45A54F}" type="slidenum">
              <a:rPr lang="en-US" smtClean="0"/>
              <a:t>‹#›</a:t>
            </a:fld>
            <a:endParaRPr lang="en-US" dirty="0"/>
          </a:p>
        </p:txBody>
      </p:sp>
    </p:spTree>
    <p:extLst>
      <p:ext uri="{BB962C8B-B14F-4D97-AF65-F5344CB8AC3E}">
        <p14:creationId xmlns:p14="http://schemas.microsoft.com/office/powerpoint/2010/main" val="146746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a:defRPr/>
            </a:pPr>
            <a:r>
              <a:rPr lang="en-US" dirty="0" smtClean="0">
                <a:latin typeface="+mn-lt"/>
                <a:ea typeface="ＭＳ Ｐゴシック" charset="-128"/>
                <a:cs typeface="ＭＳ Ｐゴシック" charset="-128"/>
              </a:rPr>
              <a:t>Veterinary responders are needed in emergency situations that threaten animal health, such as the natural occurrence or intentional introduction of a highly contagious foreign animal disease (FAD). This presentation will provide an introduction to Personal Protective Equipment (PPE) Levels, and donning (putting on) and doffing (removing) of PPE Level C that may be</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utilized in an animal disease emergency. It is the responsibility of the veterinary responder to understand the required PPE and use it correctly. [This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Personal Protective Equipment (2011) and also the web-based training module.]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As discussed in</a:t>
            </a:r>
            <a:r>
              <a:rPr lang="en-US" baseline="0" dirty="0" smtClean="0"/>
              <a:t> prior slides, Level C PPE is the level that g</a:t>
            </a:r>
            <a:r>
              <a:rPr lang="en-US" dirty="0" smtClean="0"/>
              <a:t>enerally </a:t>
            </a:r>
            <a:r>
              <a:rPr lang="en-US" dirty="0"/>
              <a:t>would be adequate protection for veterinary responders in most situations. </a:t>
            </a:r>
            <a:r>
              <a:rPr lang="en-US" dirty="0" smtClean="0"/>
              <a:t>Donning takes place in the Cold Zone.  Doffing starts with decontamination, dry brushing, in the Hot</a:t>
            </a:r>
            <a:r>
              <a:rPr lang="en-US" baseline="0" dirty="0" smtClean="0"/>
              <a:t> Zone. The decontamination procedure continues in the Decontamination Corridor to allow for safe doffing. Appropriate decontamination is performed on a responder’s PPE as well as equipment, before doffing PPE and returning to the Cold Zone. </a:t>
            </a:r>
            <a:r>
              <a:rPr lang="en-US" dirty="0" smtClean="0"/>
              <a:t>In </a:t>
            </a:r>
            <a:r>
              <a:rPr lang="en-US" dirty="0"/>
              <a:t>the following slides, we will </a:t>
            </a:r>
            <a:r>
              <a:rPr lang="en-US" dirty="0" smtClean="0"/>
              <a:t>present one example of an appropriate sequence for donning </a:t>
            </a:r>
            <a:r>
              <a:rPr lang="en-US" dirty="0"/>
              <a:t>and doffing of Level C PPE. </a:t>
            </a:r>
            <a:r>
              <a:rPr lang="en-US" dirty="0" smtClean="0"/>
              <a:t>The information for this discussion is based on Appendix A: Donning and Doffing from the FAD </a:t>
            </a:r>
            <a:r>
              <a:rPr lang="en-US" dirty="0" err="1" smtClean="0"/>
              <a:t>PReP</a:t>
            </a:r>
            <a:r>
              <a:rPr lang="en-US" dirty="0" smtClean="0"/>
              <a:t>/NAHEMS Guidelines:</a:t>
            </a:r>
            <a:r>
              <a:rPr lang="en-US" baseline="0" dirty="0" smtClean="0"/>
              <a:t> Personal Protective Equipment (2011).</a:t>
            </a:r>
            <a:endParaRPr lang="en-US" dirty="0" smtClean="0"/>
          </a:p>
        </p:txBody>
      </p:sp>
      <p:sp>
        <p:nvSpPr>
          <p:cNvPr id="4" name="Slide Number Placeholder 3"/>
          <p:cNvSpPr>
            <a:spLocks noGrp="1"/>
          </p:cNvSpPr>
          <p:nvPr>
            <p:ph type="sldNum" sz="quarter" idx="10"/>
          </p:nvPr>
        </p:nvSpPr>
        <p:spPr/>
        <p:txBody>
          <a:bodyPr/>
          <a:lstStyle/>
          <a:p>
            <a:fld id="{D43187A2-B5F2-4FFB-A5EE-1E8ABA45A54F}" type="slidenum">
              <a:rPr lang="en-US" smtClean="0"/>
              <a:t>10</a:t>
            </a:fld>
            <a:endParaRPr lang="en-US" dirty="0"/>
          </a:p>
        </p:txBody>
      </p:sp>
    </p:spTree>
    <p:extLst>
      <p:ext uri="{BB962C8B-B14F-4D97-AF65-F5344CB8AC3E}">
        <p14:creationId xmlns:p14="http://schemas.microsoft.com/office/powerpoint/2010/main" val="32732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Before donning </a:t>
            </a:r>
            <a:r>
              <a:rPr lang="en-US" dirty="0" smtClean="0">
                <a:cs typeface="Arial" pitchFamily="34" charset="0"/>
              </a:rPr>
              <a:t>Level C PPE</a:t>
            </a:r>
            <a:r>
              <a:rPr lang="en-US" dirty="0">
                <a:cs typeface="Arial" pitchFamily="34" charset="0"/>
              </a:rPr>
              <a:t>, </a:t>
            </a:r>
            <a:r>
              <a:rPr lang="en-US" dirty="0" smtClean="0">
                <a:cs typeface="Arial" pitchFamily="34" charset="0"/>
              </a:rPr>
              <a:t>gather all </a:t>
            </a:r>
            <a:r>
              <a:rPr lang="en-US" dirty="0">
                <a:cs typeface="Arial" pitchFamily="34" charset="0"/>
              </a:rPr>
              <a:t>needed supplies. </a:t>
            </a:r>
            <a:r>
              <a:rPr lang="en-US" dirty="0" smtClean="0">
                <a:cs typeface="Arial" pitchFamily="34" charset="0"/>
              </a:rPr>
              <a:t>For most livestock</a:t>
            </a:r>
            <a:r>
              <a:rPr lang="en-US" baseline="0" dirty="0" smtClean="0">
                <a:cs typeface="Arial" pitchFamily="34" charset="0"/>
              </a:rPr>
              <a:t> disease emergencies, t</a:t>
            </a:r>
            <a:r>
              <a:rPr lang="en-US" dirty="0" smtClean="0">
                <a:cs typeface="Arial" pitchFamily="34" charset="0"/>
              </a:rPr>
              <a:t>his would </a:t>
            </a:r>
            <a:r>
              <a:rPr lang="en-US" dirty="0">
                <a:cs typeface="Arial" pitchFamily="34" charset="0"/>
              </a:rPr>
              <a:t>include: chemical-resistant tape, blunt-nosed </a:t>
            </a:r>
            <a:r>
              <a:rPr lang="en-US" dirty="0" smtClean="0">
                <a:cs typeface="Arial" pitchFamily="34" charset="0"/>
              </a:rPr>
              <a:t>scissors - if needed, to cut the tape to the proper length, two </a:t>
            </a:r>
            <a:r>
              <a:rPr lang="en-US" dirty="0">
                <a:cs typeface="Arial" pitchFamily="34" charset="0"/>
              </a:rPr>
              <a:t>pairs of </a:t>
            </a:r>
            <a:r>
              <a:rPr lang="en-US" dirty="0" smtClean="0">
                <a:cs typeface="Arial" pitchFamily="34" charset="0"/>
              </a:rPr>
              <a:t>gloves – inner and outer, a </a:t>
            </a:r>
            <a:r>
              <a:rPr lang="en-US" dirty="0">
                <a:cs typeface="Arial" pitchFamily="34" charset="0"/>
              </a:rPr>
              <a:t>Tyvek® or similar </a:t>
            </a:r>
            <a:r>
              <a:rPr lang="en-US" dirty="0" smtClean="0">
                <a:cs typeface="Arial" pitchFamily="34" charset="0"/>
              </a:rPr>
              <a:t>suit/coveralls </a:t>
            </a:r>
            <a:r>
              <a:rPr lang="en-US" dirty="0">
                <a:cs typeface="Arial" pitchFamily="34" charset="0"/>
              </a:rPr>
              <a:t>with </a:t>
            </a:r>
            <a:r>
              <a:rPr lang="en-US" dirty="0" smtClean="0">
                <a:cs typeface="Arial" pitchFamily="34" charset="0"/>
              </a:rPr>
              <a:t>attached hood and foot pouches, boots that can be thoroughly cleaned</a:t>
            </a:r>
            <a:r>
              <a:rPr lang="en-US" baseline="0" dirty="0" smtClean="0">
                <a:cs typeface="Arial" pitchFamily="34" charset="0"/>
              </a:rPr>
              <a:t> (</a:t>
            </a:r>
            <a:r>
              <a:rPr lang="en-US" dirty="0" smtClean="0">
                <a:cs typeface="Arial" pitchFamily="34" charset="0"/>
              </a:rPr>
              <a:t>steel-toed, </a:t>
            </a:r>
            <a:r>
              <a:rPr lang="en-US" dirty="0">
                <a:cs typeface="Arial" pitchFamily="34" charset="0"/>
              </a:rPr>
              <a:t>rubber </a:t>
            </a:r>
            <a:r>
              <a:rPr lang="en-US" dirty="0" smtClean="0">
                <a:cs typeface="Arial" pitchFamily="34" charset="0"/>
              </a:rPr>
              <a:t>boots are ideal), </a:t>
            </a:r>
            <a:r>
              <a:rPr lang="en-US" dirty="0">
                <a:cs typeface="Arial" pitchFamily="34" charset="0"/>
              </a:rPr>
              <a:t>a N95 respirator or reusable air purifying respirator (APR), goggles, biohazard </a:t>
            </a:r>
            <a:r>
              <a:rPr lang="en-US" dirty="0" smtClean="0">
                <a:cs typeface="Arial" pitchFamily="34" charset="0"/>
              </a:rPr>
              <a:t>bag </a:t>
            </a:r>
            <a:r>
              <a:rPr lang="en-US" dirty="0">
                <a:cs typeface="Arial" pitchFamily="34" charset="0"/>
              </a:rPr>
              <a:t>for disposal of PPE, and any supplies needed to perform tasks on-site. </a:t>
            </a:r>
            <a:r>
              <a:rPr lang="en-US" i="1" dirty="0">
                <a:cs typeface="Arial" pitchFamily="34" charset="0"/>
              </a:rPr>
              <a:t>[This photo shows necessary PPE supplies. Photo source: </a:t>
            </a:r>
            <a:r>
              <a:rPr lang="en-US" i="1" dirty="0" err="1" smtClean="0">
                <a:cs typeface="Arial" pitchFamily="34" charset="0"/>
              </a:rPr>
              <a:t>Dani</a:t>
            </a:r>
            <a:r>
              <a:rPr lang="en-US" i="1" dirty="0" smtClean="0">
                <a:cs typeface="Arial" pitchFamily="34" charset="0"/>
              </a:rPr>
              <a:t> </a:t>
            </a:r>
            <a:r>
              <a:rPr lang="en-US" i="1" dirty="0" err="1" smtClean="0">
                <a:cs typeface="Arial" pitchFamily="34" charset="0"/>
              </a:rPr>
              <a:t>Ausen</a:t>
            </a:r>
            <a:r>
              <a:rPr lang="en-US" i="1" dirty="0" smtClean="0">
                <a:cs typeface="Arial" pitchFamily="34" charset="0"/>
              </a:rPr>
              <a:t>, </a:t>
            </a:r>
            <a:r>
              <a:rPr lang="en-US" i="1" dirty="0">
                <a:cs typeface="Arial" pitchFamily="34" charset="0"/>
              </a:rPr>
              <a:t>Iowa State University]</a:t>
            </a:r>
          </a:p>
        </p:txBody>
      </p:sp>
      <p:sp>
        <p:nvSpPr>
          <p:cNvPr id="4" name="Slide Number Placeholder 3"/>
          <p:cNvSpPr>
            <a:spLocks noGrp="1"/>
          </p:cNvSpPr>
          <p:nvPr>
            <p:ph type="sldNum" sz="quarter" idx="10"/>
          </p:nvPr>
        </p:nvSpPr>
        <p:spPr/>
        <p:txBody>
          <a:bodyPr/>
          <a:lstStyle/>
          <a:p>
            <a:fld id="{D43187A2-B5F2-4FFB-A5EE-1E8ABA45A54F}" type="slidenum">
              <a:rPr lang="en-US" smtClean="0"/>
              <a:t>11</a:t>
            </a:fld>
            <a:endParaRPr lang="en-US" dirty="0"/>
          </a:p>
        </p:txBody>
      </p:sp>
    </p:spTree>
    <p:extLst>
      <p:ext uri="{BB962C8B-B14F-4D97-AF65-F5344CB8AC3E}">
        <p14:creationId xmlns:p14="http://schemas.microsoft.com/office/powerpoint/2010/main" val="7119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In </a:t>
            </a:r>
            <a:r>
              <a:rPr lang="en-US" dirty="0">
                <a:cs typeface="Arial" pitchFamily="34" charset="0"/>
              </a:rPr>
              <a:t>the Cold Zone, lay out PPE items and prepare to </a:t>
            </a:r>
            <a:r>
              <a:rPr lang="en-US" dirty="0" smtClean="0">
                <a:cs typeface="Arial" pitchFamily="34" charset="0"/>
              </a:rPr>
              <a:t>don, </a:t>
            </a:r>
            <a:r>
              <a:rPr lang="en-US" dirty="0">
                <a:cs typeface="Arial" pitchFamily="34" charset="0"/>
              </a:rPr>
              <a:t>following these steps. </a:t>
            </a:r>
          </a:p>
          <a:p>
            <a:pPr marL="173336" indent="-173336">
              <a:buFont typeface="Arial" pitchFamily="34" charset="0"/>
              <a:buChar char="•"/>
            </a:pPr>
            <a:r>
              <a:rPr lang="en-US" dirty="0"/>
              <a:t>Measure and cut </a:t>
            </a:r>
            <a:r>
              <a:rPr lang="en-US" dirty="0" smtClean="0"/>
              <a:t>separate pieces of </a:t>
            </a:r>
            <a:r>
              <a:rPr lang="en-US" dirty="0"/>
              <a:t>chemical-resistant tape long enough to fit around ankles/top of boots, wrists, and over </a:t>
            </a:r>
            <a:r>
              <a:rPr lang="en-US" dirty="0" smtClean="0"/>
              <a:t>the zipper of the coveralls from crotch to neck. Cut </a:t>
            </a:r>
            <a:r>
              <a:rPr lang="en-US" dirty="0"/>
              <a:t>several extra pieces in case one of the pieces accidentally bunches against itself and becomes </a:t>
            </a:r>
            <a:r>
              <a:rPr lang="en-US" dirty="0" smtClean="0"/>
              <a:t>unusable.</a:t>
            </a:r>
            <a:endParaRPr lang="en-US" dirty="0"/>
          </a:p>
          <a:p>
            <a:pPr marL="173336" indent="-173336">
              <a:buFont typeface="Arial" pitchFamily="34" charset="0"/>
              <a:buChar char="•"/>
            </a:pPr>
            <a:r>
              <a:rPr lang="en-US" dirty="0" smtClean="0"/>
              <a:t>Fold tabs </a:t>
            </a:r>
            <a:r>
              <a:rPr lang="en-US" dirty="0"/>
              <a:t>on </a:t>
            </a:r>
            <a:r>
              <a:rPr lang="en-US" dirty="0" smtClean="0"/>
              <a:t>the chemical-resistant </a:t>
            </a:r>
            <a:r>
              <a:rPr lang="en-US" dirty="0"/>
              <a:t>tape to assist with </a:t>
            </a:r>
            <a:r>
              <a:rPr lang="en-US" dirty="0" smtClean="0"/>
              <a:t>removal. </a:t>
            </a:r>
            <a:endParaRPr lang="en-US" dirty="0"/>
          </a:p>
          <a:p>
            <a:pPr marL="173336" indent="-173336">
              <a:buFont typeface="Arial" pitchFamily="34" charset="0"/>
              <a:buChar char="•"/>
            </a:pPr>
            <a:r>
              <a:rPr lang="en-US" dirty="0" smtClean="0"/>
              <a:t>Remove </a:t>
            </a:r>
            <a:r>
              <a:rPr lang="en-US" dirty="0"/>
              <a:t>the </a:t>
            </a:r>
            <a:r>
              <a:rPr lang="en-US" dirty="0" smtClean="0"/>
              <a:t>coveralls and all PPE from </a:t>
            </a:r>
            <a:r>
              <a:rPr lang="en-US" dirty="0"/>
              <a:t>the cellophane wrapping and inspect for tears, rips, </a:t>
            </a:r>
            <a:r>
              <a:rPr lang="en-US" dirty="0" smtClean="0"/>
              <a:t>defects,</a:t>
            </a:r>
            <a:r>
              <a:rPr lang="en-US" baseline="0" dirty="0" smtClean="0"/>
              <a:t> </a:t>
            </a:r>
            <a:r>
              <a:rPr lang="en-US" dirty="0" smtClean="0"/>
              <a:t>or </a:t>
            </a:r>
            <a:r>
              <a:rPr lang="en-US" dirty="0"/>
              <a:t>other </a:t>
            </a:r>
            <a:r>
              <a:rPr lang="en-US" dirty="0" smtClean="0"/>
              <a:t>imperfections. PPE</a:t>
            </a:r>
            <a:r>
              <a:rPr lang="en-US" baseline="0" dirty="0" smtClean="0"/>
              <a:t> should be inspected before, during, and after use.</a:t>
            </a:r>
          </a:p>
          <a:p>
            <a:pPr marL="173336" indent="-173336">
              <a:buFont typeface="Arial" pitchFamily="34" charset="0"/>
              <a:buChar char="•"/>
            </a:pPr>
            <a:r>
              <a:rPr lang="en-US" baseline="0" dirty="0" smtClean="0">
                <a:latin typeface="+mn-lt"/>
              </a:rPr>
              <a:t>Keep in mind the order in which the PPE is donned may limit the order in which it is removed. Inappropriate doffing will cause unintended cross contamination, spread pathogens and potentially expose responders to disease.</a:t>
            </a:r>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D43187A2-B5F2-4FFB-A5EE-1E8ABA45A54F}" type="slidenum">
              <a:rPr lang="en-US" smtClean="0"/>
              <a:t>12</a:t>
            </a:fld>
            <a:endParaRPr lang="en-US" dirty="0"/>
          </a:p>
        </p:txBody>
      </p:sp>
    </p:spTree>
    <p:extLst>
      <p:ext uri="{BB962C8B-B14F-4D97-AF65-F5344CB8AC3E}">
        <p14:creationId xmlns:p14="http://schemas.microsoft.com/office/powerpoint/2010/main" val="88064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properly don Level C PPE, follow</a:t>
            </a:r>
            <a:r>
              <a:rPr lang="en-US" baseline="0" dirty="0" smtClean="0"/>
              <a:t> these steps:</a:t>
            </a:r>
          </a:p>
          <a:p>
            <a:pPr marL="231115" indent="-231115">
              <a:buFont typeface="+mj-lt"/>
              <a:buAutoNum type="arabicPeriod"/>
            </a:pPr>
            <a:r>
              <a:rPr lang="en-US" dirty="0" smtClean="0"/>
              <a:t>Wear appropriate inner garments (based</a:t>
            </a:r>
            <a:r>
              <a:rPr lang="en-US" baseline="0" dirty="0" smtClean="0"/>
              <a:t> on weather, tasks, etc.)</a:t>
            </a:r>
            <a:r>
              <a:rPr lang="en-US" dirty="0" smtClean="0"/>
              <a:t>, including socks that extend up and under pants legs. Ideally, inner garments should be disposable; otherwise, care should be taken to launder inner garments as</a:t>
            </a:r>
            <a:r>
              <a:rPr lang="en-US" baseline="0" dirty="0" smtClean="0"/>
              <a:t> soon as possible</a:t>
            </a:r>
            <a:r>
              <a:rPr lang="en-US" dirty="0" smtClean="0"/>
              <a:t>.</a:t>
            </a:r>
          </a:p>
          <a:p>
            <a:pPr marL="231115" indent="-231115">
              <a:buFont typeface="+mj-lt"/>
              <a:buAutoNum type="arabicPeriod"/>
            </a:pPr>
            <a:r>
              <a:rPr lang="en-US" dirty="0" smtClean="0"/>
              <a:t>Insert stocking feet into the foot pouches of the Tyvek® or similar protective coveralls.</a:t>
            </a:r>
          </a:p>
          <a:p>
            <a:pPr marL="231115" indent="-231115">
              <a:buFont typeface="+mj-lt"/>
              <a:buAutoNum type="arabicPeriod"/>
            </a:pPr>
            <a:r>
              <a:rPr lang="en-US" dirty="0" smtClean="0"/>
              <a:t>Pull the rest of the protective coveralls on and zip part way up. Do not put on the hood</a:t>
            </a:r>
            <a:r>
              <a:rPr lang="en-US" baseline="0" dirty="0" smtClean="0"/>
              <a:t> </a:t>
            </a:r>
            <a:r>
              <a:rPr lang="en-US" dirty="0" smtClean="0"/>
              <a:t>yet.</a:t>
            </a:r>
          </a:p>
          <a:p>
            <a:pPr marL="231115" indent="-231115">
              <a:buFont typeface="+mj-lt"/>
              <a:buAutoNum type="arabicPeriod"/>
            </a:pPr>
            <a:r>
              <a:rPr lang="en-US" dirty="0" smtClean="0"/>
              <a:t>Step into steel-toed rubber boots.</a:t>
            </a:r>
          </a:p>
          <a:p>
            <a:pPr marL="231115" indent="-231115">
              <a:buFont typeface="+mj-lt"/>
              <a:buAutoNum type="arabicPeriod"/>
            </a:pPr>
            <a:r>
              <a:rPr lang="en-US" dirty="0" smtClean="0"/>
              <a:t>Using the buddy system, wrap chemical-resistant tape around top of boot at the junction</a:t>
            </a:r>
            <a:r>
              <a:rPr lang="en-US" baseline="0" dirty="0" smtClean="0"/>
              <a:t> </a:t>
            </a:r>
            <a:r>
              <a:rPr lang="en-US" dirty="0" smtClean="0"/>
              <a:t>of the</a:t>
            </a:r>
            <a:r>
              <a:rPr lang="en-US" baseline="0" dirty="0" smtClean="0"/>
              <a:t> </a:t>
            </a:r>
            <a:r>
              <a:rPr lang="en-US" dirty="0" smtClean="0"/>
              <a:t>protective coveralls to ensure no fluid could enter the boot from the outside. One to three turns should be sufficient. One turn is sufficient with wide tape (3-4 in or 7.6-10 cm in width). Leave a tab on the tape end to help with doffing. If protective coveralls without boot pouches are used, pull the leg of the coverall over the top of the boot and secure in place with chemical-resistant tape. When taping, leave enough give in</a:t>
            </a:r>
            <a:r>
              <a:rPr lang="en-US" baseline="0" dirty="0" smtClean="0"/>
              <a:t> </a:t>
            </a:r>
            <a:r>
              <a:rPr lang="en-US" dirty="0" smtClean="0"/>
              <a:t>the legs and arms of the protective coveralls to allow easy movement and to prevent</a:t>
            </a:r>
            <a:r>
              <a:rPr lang="en-US" baseline="0" dirty="0" smtClean="0"/>
              <a:t> </a:t>
            </a:r>
            <a:r>
              <a:rPr lang="en-US" dirty="0" smtClean="0"/>
              <a:t>ripping.</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13</a:t>
            </a:fld>
            <a:endParaRPr lang="en-US" dirty="0"/>
          </a:p>
        </p:txBody>
      </p:sp>
    </p:spTree>
    <p:extLst>
      <p:ext uri="{BB962C8B-B14F-4D97-AF65-F5344CB8AC3E}">
        <p14:creationId xmlns:p14="http://schemas.microsoft.com/office/powerpoint/2010/main" val="2901160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 typeface="+mj-lt"/>
              <a:buAutoNum type="arabicPeriod" startAt="6"/>
            </a:pPr>
            <a:r>
              <a:rPr lang="en-US" dirty="0" smtClean="0"/>
              <a:t>Next, put on the inner (first) pair of gloves. These may be nitrile or latex disposable gloves.</a:t>
            </a:r>
          </a:p>
          <a:p>
            <a:pPr marL="231115" indent="-231115">
              <a:buFont typeface="+mj-lt"/>
              <a:buAutoNum type="arabicPeriod" startAt="6"/>
            </a:pPr>
            <a:r>
              <a:rPr lang="en-US" dirty="0" smtClean="0"/>
              <a:t>Put on the assigned respirator (APR) - prior medical clearance and fit testing required - and perform the</a:t>
            </a:r>
            <a:r>
              <a:rPr lang="en-US" baseline="0" dirty="0" smtClean="0"/>
              <a:t> </a:t>
            </a:r>
            <a:r>
              <a:rPr lang="en-US" dirty="0" smtClean="0"/>
              <a:t>required seal check. </a:t>
            </a:r>
          </a:p>
          <a:p>
            <a:pPr marL="231115" indent="-231115">
              <a:buFont typeface="+mj-lt"/>
              <a:buAutoNum type="arabicPeriod" startAt="6"/>
            </a:pPr>
            <a:r>
              <a:rPr lang="en-US" dirty="0" smtClean="0"/>
              <a:t>Put on goggles if eye protection is not provided by the APR. Take care not to disrupt the respirator seal.</a:t>
            </a:r>
          </a:p>
          <a:p>
            <a:pPr marL="231115" indent="-231115">
              <a:buFont typeface="+mj-lt"/>
              <a:buAutoNum type="arabicPeriod" startAt="6"/>
            </a:pPr>
            <a:r>
              <a:rPr lang="en-US" dirty="0" smtClean="0"/>
              <a:t>Pull the hood over your head.</a:t>
            </a:r>
          </a:p>
          <a:p>
            <a:pPr marL="0" indent="0">
              <a:buFont typeface="+mj-lt"/>
              <a:buNone/>
            </a:pPr>
            <a:r>
              <a:rPr lang="en-US" i="1" dirty="0" smtClean="0"/>
              <a:t>[This photo depicts a responder in PPE properly seating the air purifying respirator (APR) over the nose and mouth to form a tight seal to the face. Photo source: Andrew Kingsbury, Iowa State University] </a:t>
            </a:r>
          </a:p>
        </p:txBody>
      </p:sp>
      <p:sp>
        <p:nvSpPr>
          <p:cNvPr id="4" name="Slide Number Placeholder 3"/>
          <p:cNvSpPr>
            <a:spLocks noGrp="1"/>
          </p:cNvSpPr>
          <p:nvPr>
            <p:ph type="sldNum" sz="quarter" idx="10"/>
          </p:nvPr>
        </p:nvSpPr>
        <p:spPr/>
        <p:txBody>
          <a:bodyPr/>
          <a:lstStyle/>
          <a:p>
            <a:fld id="{D43187A2-B5F2-4FFB-A5EE-1E8ABA45A54F}" type="slidenum">
              <a:rPr lang="en-US" smtClean="0"/>
              <a:t>14</a:t>
            </a:fld>
            <a:endParaRPr lang="en-US" dirty="0"/>
          </a:p>
        </p:txBody>
      </p:sp>
    </p:spTree>
    <p:extLst>
      <p:ext uri="{BB962C8B-B14F-4D97-AF65-F5344CB8AC3E}">
        <p14:creationId xmlns:p14="http://schemas.microsoft.com/office/powerpoint/2010/main" val="78905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10. Zip up the protective coveralls completely and seal the length of its zipper with chemical-resistant tape.</a:t>
            </a:r>
            <a:r>
              <a:rPr lang="en-US" baseline="0" dirty="0" smtClean="0"/>
              <a:t> </a:t>
            </a:r>
            <a:r>
              <a:rPr lang="en-US" dirty="0" smtClean="0"/>
              <a:t>Leave a tab on the tape end to help with doffing.</a:t>
            </a:r>
          </a:p>
          <a:p>
            <a:pPr marL="0" indent="0">
              <a:buFont typeface="+mj-lt"/>
              <a:buNone/>
            </a:pPr>
            <a:r>
              <a:rPr lang="en-US" dirty="0" smtClean="0"/>
              <a:t>11. If a full-</a:t>
            </a:r>
            <a:r>
              <a:rPr lang="en-US" dirty="0" err="1" smtClean="0"/>
              <a:t>facepiece</a:t>
            </a:r>
            <a:r>
              <a:rPr lang="en-US" dirty="0" smtClean="0"/>
              <a:t> respirator is used, place tape around the facepiece, completely sealing the hood of the</a:t>
            </a:r>
            <a:r>
              <a:rPr lang="en-US" baseline="0" dirty="0" smtClean="0"/>
              <a:t> </a:t>
            </a:r>
            <a:r>
              <a:rPr lang="en-US" dirty="0" smtClean="0"/>
              <a:t>coveralls to the respirator. Be sure to cover the area under the chin as well.</a:t>
            </a:r>
          </a:p>
          <a:p>
            <a:pPr marL="0" indent="0">
              <a:buFont typeface="+mj-lt"/>
              <a:buNone/>
            </a:pPr>
            <a:r>
              <a:rPr lang="en-US" dirty="0" smtClean="0"/>
              <a:t>12. Put on the outer pair of chemical-resistant gloves.</a:t>
            </a:r>
          </a:p>
          <a:p>
            <a:pPr marL="0" indent="0">
              <a:buFont typeface="+mj-lt"/>
              <a:buNone/>
            </a:pPr>
            <a:r>
              <a:rPr lang="en-US" i="1" dirty="0" smtClean="0"/>
              <a:t>[This is a photo of a responder sealing the zipper of the protective coveralls with chemical-resistant tape. Photo source: Andrew Kingsbury, Iowa State University] </a:t>
            </a:r>
            <a:endParaRPr lang="en-US" i="1" dirty="0"/>
          </a:p>
        </p:txBody>
      </p:sp>
      <p:sp>
        <p:nvSpPr>
          <p:cNvPr id="4" name="Slide Number Placeholder 3"/>
          <p:cNvSpPr>
            <a:spLocks noGrp="1"/>
          </p:cNvSpPr>
          <p:nvPr>
            <p:ph type="sldNum" sz="quarter" idx="10"/>
          </p:nvPr>
        </p:nvSpPr>
        <p:spPr/>
        <p:txBody>
          <a:bodyPr/>
          <a:lstStyle/>
          <a:p>
            <a:fld id="{D43187A2-B5F2-4FFB-A5EE-1E8ABA45A54F}" type="slidenum">
              <a:rPr lang="en-US" smtClean="0"/>
              <a:t>15</a:t>
            </a:fld>
            <a:endParaRPr lang="en-US" dirty="0"/>
          </a:p>
        </p:txBody>
      </p:sp>
    </p:spTree>
    <p:extLst>
      <p:ext uri="{BB962C8B-B14F-4D97-AF65-F5344CB8AC3E}">
        <p14:creationId xmlns:p14="http://schemas.microsoft.com/office/powerpoint/2010/main" val="78905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13. Pull </a:t>
            </a:r>
            <a:r>
              <a:rPr lang="en-US" dirty="0"/>
              <a:t>the cuffs of the protective coveralls over the cuffs of the gloves. Using the buddy system, wrap chemical-resistant tape around each wrist at the junction of the glove and coverall cuff. Stretch out arms and then apply tape. Leave enough give so arms can move freely without ripping of the protective coveralls. Leave a tab on the tape end to help with doffing.</a:t>
            </a:r>
          </a:p>
          <a:p>
            <a:pPr marL="0" indent="0">
              <a:buFont typeface="+mj-lt"/>
              <a:buNone/>
            </a:pPr>
            <a:r>
              <a:rPr lang="en-US" dirty="0" smtClean="0"/>
              <a:t>14. Using the buddy system, responders reverse roles to assist the partner in donning PPE.</a:t>
            </a:r>
          </a:p>
          <a:p>
            <a:pPr marL="0" indent="0">
              <a:buFont typeface="+mj-lt"/>
              <a:buNone/>
            </a:pPr>
            <a:r>
              <a:rPr lang="en-US" dirty="0" smtClean="0"/>
              <a:t>Finally</a:t>
            </a:r>
            <a:r>
              <a:rPr lang="en-US" dirty="0"/>
              <a:t>, </a:t>
            </a:r>
            <a:r>
              <a:rPr lang="en-US" dirty="0" smtClean="0"/>
              <a:t>once all PPE is properly donned, enter </a:t>
            </a:r>
            <a:r>
              <a:rPr lang="en-US" dirty="0"/>
              <a:t>the work area and perform duties. </a:t>
            </a:r>
          </a:p>
          <a:p>
            <a:pPr lvl="0"/>
            <a:r>
              <a:rPr lang="en-US" dirty="0"/>
              <a:t>[</a:t>
            </a:r>
            <a:r>
              <a:rPr lang="en-US" i="1" dirty="0"/>
              <a:t>This photo shows a responder in Level C </a:t>
            </a:r>
            <a:r>
              <a:rPr lang="en-US" i="1" dirty="0" smtClean="0"/>
              <a:t>PPE, with chemical tape sealing potential</a:t>
            </a:r>
            <a:r>
              <a:rPr lang="en-US" i="1" baseline="0" dirty="0" smtClean="0"/>
              <a:t> gaps at sleeves, boots, zipper, and around full face respirator</a:t>
            </a:r>
            <a:r>
              <a:rPr lang="en-US" i="1" dirty="0" smtClean="0"/>
              <a:t>. </a:t>
            </a:r>
            <a:r>
              <a:rPr lang="en-US" i="1" dirty="0"/>
              <a:t>Photo source: </a:t>
            </a:r>
            <a:r>
              <a:rPr lang="en-US" i="1" dirty="0" err="1"/>
              <a:t>Tegwin</a:t>
            </a:r>
            <a:r>
              <a:rPr lang="en-US" i="1" dirty="0"/>
              <a:t> Taylor, Iowa State University; labels by Andrew Kingsbury, Iowa State University]</a:t>
            </a:r>
          </a:p>
        </p:txBody>
      </p:sp>
      <p:sp>
        <p:nvSpPr>
          <p:cNvPr id="4" name="Slide Number Placeholder 3"/>
          <p:cNvSpPr>
            <a:spLocks noGrp="1"/>
          </p:cNvSpPr>
          <p:nvPr>
            <p:ph type="sldNum" sz="quarter" idx="10"/>
          </p:nvPr>
        </p:nvSpPr>
        <p:spPr/>
        <p:txBody>
          <a:bodyPr/>
          <a:lstStyle/>
          <a:p>
            <a:fld id="{D43187A2-B5F2-4FFB-A5EE-1E8ABA45A54F}" type="slidenum">
              <a:rPr lang="en-US" smtClean="0"/>
              <a:t>16</a:t>
            </a:fld>
            <a:endParaRPr lang="en-US" dirty="0"/>
          </a:p>
        </p:txBody>
      </p:sp>
    </p:spTree>
    <p:extLst>
      <p:ext uri="{BB962C8B-B14F-4D97-AF65-F5344CB8AC3E}">
        <p14:creationId xmlns:p14="http://schemas.microsoft.com/office/powerpoint/2010/main" val="70813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properly doff level C PPE, follow these steps:</a:t>
            </a:r>
          </a:p>
          <a:p>
            <a:pPr marL="231115" indent="-231115">
              <a:buFont typeface="+mj-lt"/>
              <a:buAutoNum type="arabicPeriod"/>
            </a:pPr>
            <a:r>
              <a:rPr lang="en-US" dirty="0"/>
              <a:t>Begin doffing in the Hot Zone - Exclusion Zone (EZ) by dry brushing off </a:t>
            </a:r>
            <a:r>
              <a:rPr lang="en-US" dirty="0" smtClean="0"/>
              <a:t>the exterior </a:t>
            </a:r>
            <a:r>
              <a:rPr lang="en-US" dirty="0"/>
              <a:t>of </a:t>
            </a:r>
            <a:r>
              <a:rPr lang="en-US" dirty="0" smtClean="0"/>
              <a:t>the PPE</a:t>
            </a:r>
            <a:r>
              <a:rPr lang="en-US" dirty="0"/>
              <a:t>.</a:t>
            </a:r>
          </a:p>
          <a:p>
            <a:pPr marL="231115" indent="-231115">
              <a:buFont typeface="+mj-lt"/>
              <a:buAutoNum type="arabicPeriod"/>
            </a:pPr>
            <a:r>
              <a:rPr lang="en-US" dirty="0"/>
              <a:t>Enter the Decontamination Corridor and continue the decontamination procedure to allow for safe doffing. Appropriate decontamination is performed on a responder’s PPE as well as equipment before returning to the Cold Zone – Support Zone (SZ).</a:t>
            </a:r>
          </a:p>
          <a:p>
            <a:pPr marL="231115" indent="-231115">
              <a:buFont typeface="+mj-lt"/>
              <a:buAutoNum type="arabicPeriod"/>
            </a:pPr>
            <a:r>
              <a:rPr lang="en-US" dirty="0" smtClean="0"/>
              <a:t>After decontamination, remove </a:t>
            </a:r>
            <a:r>
              <a:rPr lang="en-US" dirty="0"/>
              <a:t>all chemical-resistant tape from the coveralls, including </a:t>
            </a:r>
            <a:r>
              <a:rPr lang="en-US" dirty="0" smtClean="0"/>
              <a:t>sleeves, </a:t>
            </a:r>
            <a:r>
              <a:rPr lang="en-US" dirty="0"/>
              <a:t>boots, and zipper (and facepiece, if applied). Dispose of tape in provided containers.</a:t>
            </a:r>
          </a:p>
          <a:p>
            <a:pPr marL="231115" indent="-231115">
              <a:buFont typeface="+mj-lt"/>
              <a:buAutoNum type="arabicPeriod"/>
            </a:pPr>
            <a:r>
              <a:rPr lang="en-US" dirty="0"/>
              <a:t>Unzip the protective coveralls.</a:t>
            </a:r>
          </a:p>
          <a:p>
            <a:pPr marL="231115" indent="-231115">
              <a:buFont typeface="+mj-lt"/>
              <a:buAutoNum type="arabicPeriod"/>
            </a:pPr>
            <a:r>
              <a:rPr lang="en-US" dirty="0"/>
              <a:t>Remove the outer gloves</a:t>
            </a:r>
            <a:r>
              <a:rPr lang="en-US" dirty="0" smtClean="0"/>
              <a:t>.</a:t>
            </a:r>
          </a:p>
          <a:p>
            <a:pPr marL="0" indent="0">
              <a:buFont typeface="+mj-lt"/>
              <a:buNone/>
            </a:pPr>
            <a:r>
              <a:rPr lang="en-US" i="1" dirty="0" smtClean="0"/>
              <a:t>[This photo depicts a responder in PPE using the tab of the chemical resistant tape to remove the tape from the sleeve of the coveralls. Photo source: Andrew Kingsbury, Iowa State University] </a:t>
            </a:r>
          </a:p>
        </p:txBody>
      </p:sp>
      <p:sp>
        <p:nvSpPr>
          <p:cNvPr id="4" name="Slide Number Placeholder 3"/>
          <p:cNvSpPr>
            <a:spLocks noGrp="1"/>
          </p:cNvSpPr>
          <p:nvPr>
            <p:ph type="sldNum" sz="quarter" idx="10"/>
          </p:nvPr>
        </p:nvSpPr>
        <p:spPr/>
        <p:txBody>
          <a:bodyPr/>
          <a:lstStyle/>
          <a:p>
            <a:fld id="{D43187A2-B5F2-4FFB-A5EE-1E8ABA45A54F}" type="slidenum">
              <a:rPr lang="en-US" smtClean="0"/>
              <a:t>17</a:t>
            </a:fld>
            <a:endParaRPr lang="en-US" dirty="0"/>
          </a:p>
        </p:txBody>
      </p:sp>
    </p:spTree>
    <p:extLst>
      <p:ext uri="{BB962C8B-B14F-4D97-AF65-F5344CB8AC3E}">
        <p14:creationId xmlns:p14="http://schemas.microsoft.com/office/powerpoint/2010/main" val="120000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properly doff level C PPE, </a:t>
            </a:r>
            <a:r>
              <a:rPr lang="en-US" dirty="0" smtClean="0"/>
              <a:t>continue with</a:t>
            </a:r>
            <a:r>
              <a:rPr lang="en-US" baseline="0" dirty="0" smtClean="0"/>
              <a:t> </a:t>
            </a:r>
            <a:r>
              <a:rPr lang="en-US" dirty="0" smtClean="0"/>
              <a:t>these </a:t>
            </a:r>
            <a:r>
              <a:rPr lang="en-US" dirty="0"/>
              <a:t>steps:</a:t>
            </a:r>
          </a:p>
          <a:p>
            <a:pPr marL="0" indent="0">
              <a:buFont typeface="+mj-lt"/>
              <a:buNone/>
            </a:pPr>
            <a:r>
              <a:rPr lang="en-US" dirty="0" smtClean="0"/>
              <a:t>6. Reach </a:t>
            </a:r>
            <a:r>
              <a:rPr lang="en-US" dirty="0"/>
              <a:t>inside the hood and roll it back, touching only the inside of the coveralls. This step is easiest with the assistance of a team </a:t>
            </a:r>
            <a:r>
              <a:rPr lang="en-US" dirty="0" smtClean="0"/>
              <a:t>member who, while still in full PPE, may be able to grasp the outside of the hood. </a:t>
            </a:r>
            <a:endParaRPr lang="en-US" dirty="0"/>
          </a:p>
          <a:p>
            <a:pPr marL="0" indent="0">
              <a:buFont typeface="+mj-lt"/>
              <a:buNone/>
            </a:pPr>
            <a:r>
              <a:rPr lang="en-US" dirty="0" smtClean="0"/>
              <a:t>7. Pull </a:t>
            </a:r>
            <a:r>
              <a:rPr lang="en-US" dirty="0"/>
              <a:t>the protective coveralls off the shoulders (turning the suit inside out) to ensure any residual contamination is kept away from the body.</a:t>
            </a:r>
          </a:p>
          <a:p>
            <a:pPr marL="0" indent="0">
              <a:buFont typeface="+mj-lt"/>
              <a:buNone/>
            </a:pPr>
            <a:r>
              <a:rPr lang="en-US" dirty="0" smtClean="0"/>
              <a:t>8. Sitting </a:t>
            </a:r>
            <a:r>
              <a:rPr lang="en-US" dirty="0"/>
              <a:t>on a stool or other support, remove boots and place them in a designated container.</a:t>
            </a:r>
          </a:p>
          <a:p>
            <a:pPr marL="0" indent="0">
              <a:buFont typeface="+mj-lt"/>
              <a:buNone/>
            </a:pPr>
            <a:r>
              <a:rPr lang="en-US" dirty="0" smtClean="0"/>
              <a:t>9. Peel </a:t>
            </a:r>
            <a:r>
              <a:rPr lang="en-US" dirty="0"/>
              <a:t>the protective coveralls down from head to toe and step out of the coveralls</a:t>
            </a:r>
            <a:r>
              <a:rPr lang="en-US" dirty="0" smtClean="0"/>
              <a:t>.  Touch only the inner</a:t>
            </a:r>
            <a:r>
              <a:rPr lang="en-US" baseline="0" dirty="0" smtClean="0"/>
              <a:t> side of the coveralls with the inner gloves.</a:t>
            </a:r>
            <a:endParaRPr lang="en-US" baseline="0" dirty="0"/>
          </a:p>
          <a:p>
            <a:pPr marL="0" indent="0">
              <a:buFont typeface="+mj-lt"/>
              <a:buNone/>
            </a:pPr>
            <a:r>
              <a:rPr lang="en-US" baseline="0" dirty="0" smtClean="0"/>
              <a:t>10. </a:t>
            </a:r>
            <a:r>
              <a:rPr lang="en-US" dirty="0" smtClean="0"/>
              <a:t>Dispose </a:t>
            </a:r>
            <a:r>
              <a:rPr lang="en-US" dirty="0"/>
              <a:t>of coveralls in a provided container.</a:t>
            </a:r>
          </a:p>
          <a:p>
            <a:pPr marL="0" indent="0">
              <a:buFont typeface="+mj-lt"/>
              <a:buNone/>
            </a:pPr>
            <a:r>
              <a:rPr lang="en-US" dirty="0" smtClean="0"/>
              <a:t>11. Remove </a:t>
            </a:r>
            <a:r>
              <a:rPr lang="en-US" dirty="0"/>
              <a:t>the APR and inner gloves. Place the APR in a designated container. Dispose of gloves in a provided container.</a:t>
            </a:r>
          </a:p>
          <a:p>
            <a:pPr marL="0" indent="0">
              <a:buFont typeface="+mj-lt"/>
              <a:buNone/>
            </a:pPr>
            <a:r>
              <a:rPr lang="en-US" dirty="0" smtClean="0"/>
              <a:t>12.Take </a:t>
            </a:r>
            <a:r>
              <a:rPr lang="en-US" dirty="0"/>
              <a:t>a complete shower, including a shampoo, and </a:t>
            </a:r>
            <a:r>
              <a:rPr lang="en-US" dirty="0" smtClean="0"/>
              <a:t>launder inner clothing as soon as possible to eliminate any cross contamination from the outer PPE to inner clothes or skin. </a:t>
            </a:r>
            <a:r>
              <a:rPr lang="en-US" dirty="0"/>
              <a:t>Personnel should clean under their fingernails and clear their respiratory passages by blowing their noses, clearing their throats, and expectorating into a sink with running water. </a:t>
            </a:r>
            <a:r>
              <a:rPr lang="en-US" dirty="0" smtClean="0"/>
              <a:t>This </a:t>
            </a:r>
            <a:r>
              <a:rPr lang="en-US" dirty="0"/>
              <a:t>should be done immediately after leaving the infected or exposed </a:t>
            </a:r>
            <a:r>
              <a:rPr lang="en-US" dirty="0" smtClean="0"/>
              <a:t>area.</a:t>
            </a:r>
            <a:endParaRPr lang="en-US" dirty="0"/>
          </a:p>
          <a:p>
            <a:r>
              <a:rPr lang="en-US" i="1" dirty="0" smtClean="0"/>
              <a:t>[In</a:t>
            </a:r>
            <a:r>
              <a:rPr lang="en-US" i="1" baseline="0" dirty="0" smtClean="0"/>
              <a:t> t</a:t>
            </a:r>
            <a:r>
              <a:rPr lang="en-US" i="1" dirty="0" smtClean="0"/>
              <a:t>his </a:t>
            </a:r>
            <a:r>
              <a:rPr lang="en-US" i="1" dirty="0"/>
              <a:t>photo </a:t>
            </a:r>
            <a:r>
              <a:rPr lang="en-US" i="1" dirty="0" smtClean="0"/>
              <a:t>the</a:t>
            </a:r>
            <a:r>
              <a:rPr lang="en-US" i="1" baseline="0" dirty="0" smtClean="0"/>
              <a:t> buddy system is used to doff the hood of the coveralls.</a:t>
            </a:r>
            <a:r>
              <a:rPr lang="en-US" i="1" dirty="0" smtClean="0"/>
              <a:t> </a:t>
            </a:r>
            <a:r>
              <a:rPr lang="en-US" i="1" dirty="0"/>
              <a:t>Photo source: </a:t>
            </a:r>
            <a:r>
              <a:rPr lang="en-US" i="1" dirty="0" smtClean="0"/>
              <a:t>Andrew Kingsbury, </a:t>
            </a:r>
            <a:r>
              <a:rPr lang="en-US" i="1" dirty="0"/>
              <a:t>Iowa State University] </a:t>
            </a:r>
          </a:p>
          <a:p>
            <a:pPr marL="231115" indent="-231115">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18</a:t>
            </a:fld>
            <a:endParaRPr lang="en-US" dirty="0"/>
          </a:p>
        </p:txBody>
      </p:sp>
    </p:spTree>
    <p:extLst>
      <p:ext uri="{BB962C8B-B14F-4D97-AF65-F5344CB8AC3E}">
        <p14:creationId xmlns:p14="http://schemas.microsoft.com/office/powerpoint/2010/main" val="120000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19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animal disease emergency such as an FAD outbreak, PPE has two important purposes: to protect the responder from potential hazards, and to prevent the spread of disease agents. The Occupational Safety and Health Administration (OSHA) classifies PPE into four different levels, depending on th</a:t>
            </a:r>
            <a:r>
              <a:rPr lang="en-US" baseline="0" dirty="0" smtClean="0"/>
              <a:t>e degree of protection for the user. Of the four levels defined by OSHA (Level D through Level A), </a:t>
            </a:r>
            <a:r>
              <a:rPr lang="en-US" dirty="0" smtClean="0"/>
              <a:t>Level C is the level of protection</a:t>
            </a:r>
            <a:r>
              <a:rPr lang="en-US" baseline="0" dirty="0" smtClean="0"/>
              <a:t> that will be used in most animal disease emergencies. The most effective use of PPE is dependent on the selection, use and maintenance of individual PPE items. For more information of PPE and its role in biosecurity, consult the FAD </a:t>
            </a:r>
            <a:r>
              <a:rPr lang="en-US" baseline="0" dirty="0" err="1" smtClean="0"/>
              <a:t>PReP</a:t>
            </a:r>
            <a:r>
              <a:rPr lang="en-US" baseline="0" dirty="0" smtClean="0"/>
              <a:t>/NAHEMS Guidelines: Biosecurity.</a:t>
            </a: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2</a:t>
            </a:fld>
            <a:endParaRPr lang="en-US" dirty="0"/>
          </a:p>
        </p:txBody>
      </p:sp>
    </p:spTree>
    <p:extLst>
      <p:ext uri="{BB962C8B-B14F-4D97-AF65-F5344CB8AC3E}">
        <p14:creationId xmlns:p14="http://schemas.microsoft.com/office/powerpoint/2010/main" val="41439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697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levels </a:t>
            </a:r>
            <a:r>
              <a:rPr lang="en-US" dirty="0" smtClean="0"/>
              <a:t>of protection, as classified by OSHA,</a:t>
            </a:r>
            <a:r>
              <a:rPr lang="en-US" baseline="0" dirty="0" smtClean="0"/>
              <a:t> </a:t>
            </a:r>
            <a:r>
              <a:rPr lang="en-US" dirty="0" smtClean="0"/>
              <a:t>range </a:t>
            </a:r>
            <a:r>
              <a:rPr lang="en-US" dirty="0"/>
              <a:t>from D (the lowest level of protection) to A (the highest level of protection). </a:t>
            </a:r>
          </a:p>
          <a:p>
            <a:pPr marL="173336" indent="-173336">
              <a:buFont typeface="Arial" pitchFamily="34" charset="0"/>
              <a:buChar char="•"/>
            </a:pPr>
            <a:r>
              <a:rPr lang="en-US" dirty="0"/>
              <a:t>Level D: This is the lowest level of protection and consists of a basic work uniform to protect against nuisance contamination. For example, this would be sufficient for responding to a non-zoonotic, vector-borne animal disease in the absence of a respiratory hazard. </a:t>
            </a:r>
          </a:p>
          <a:p>
            <a:pPr marL="173336" marR="0" indent="-173336" algn="l" defTabSz="924458" rtl="0" eaLnBrk="1" fontAlgn="auto" latinLnBrk="0" hangingPunct="1">
              <a:lnSpc>
                <a:spcPct val="100000"/>
              </a:lnSpc>
              <a:spcBef>
                <a:spcPts val="0"/>
              </a:spcBef>
              <a:spcAft>
                <a:spcPts val="0"/>
              </a:spcAft>
              <a:buClrTx/>
              <a:buSzTx/>
              <a:buFont typeface="Arial" pitchFamily="34" charset="0"/>
              <a:buChar char="•"/>
              <a:tabLst/>
              <a:defRPr/>
            </a:pPr>
            <a:r>
              <a:rPr lang="en-US" dirty="0" smtClean="0"/>
              <a:t>Level C: This level is used when the concentration and types of airborne substances are known and the criteria for using air purifying respirators are met. This level would be recommended when responding to a highly pathogenic avian influenza (HPAI) outbreak. General agreement exists that Level C PPE would be adequate protection for veterinary responders in most situations.</a:t>
            </a:r>
          </a:p>
          <a:p>
            <a:pPr marL="173336" marR="0" indent="-173336" algn="l" defTabSz="924458" rtl="0" eaLnBrk="1" fontAlgn="auto" latinLnBrk="0" hangingPunct="1">
              <a:lnSpc>
                <a:spcPct val="100000"/>
              </a:lnSpc>
              <a:spcBef>
                <a:spcPts val="0"/>
              </a:spcBef>
              <a:spcAft>
                <a:spcPts val="0"/>
              </a:spcAft>
              <a:buClrTx/>
              <a:buSzTx/>
              <a:buFont typeface="Arial" pitchFamily="34" charset="0"/>
              <a:buChar char="•"/>
              <a:tabLst/>
              <a:defRPr/>
            </a:pPr>
            <a:r>
              <a:rPr lang="en-US" dirty="0" smtClean="0"/>
              <a:t>Level B: This level is used when the highest level of respiratory protection is necessary but a lesser level of skin protection is needed than in Level A. This may be the level required in a </a:t>
            </a:r>
            <a:r>
              <a:rPr lang="en-US" dirty="0" err="1" smtClean="0"/>
              <a:t>Nipah</a:t>
            </a:r>
            <a:r>
              <a:rPr lang="en-US" dirty="0" smtClean="0"/>
              <a:t> virus outbreak.</a:t>
            </a:r>
          </a:p>
          <a:p>
            <a:pPr marL="173336" indent="-173336" defTabSz="924458">
              <a:buFont typeface="Arial" pitchFamily="34" charset="0"/>
              <a:buChar char="•"/>
              <a:defRPr/>
            </a:pPr>
            <a:r>
              <a:rPr lang="en-US" dirty="0" smtClean="0"/>
              <a:t>Level </a:t>
            </a:r>
            <a:r>
              <a:rPr lang="en-US" dirty="0"/>
              <a:t>A: This is the level of protection selected when the greatest level of </a:t>
            </a:r>
            <a:r>
              <a:rPr lang="en-US" dirty="0" smtClean="0"/>
              <a:t>respiratory</a:t>
            </a:r>
            <a:r>
              <a:rPr lang="en-US" dirty="0"/>
              <a:t>, </a:t>
            </a:r>
            <a:r>
              <a:rPr lang="en-US" dirty="0" smtClean="0"/>
              <a:t>skin, and </a:t>
            </a:r>
            <a:r>
              <a:rPr lang="en-US" dirty="0"/>
              <a:t>eye protection is required. An example where this level would be required would be when responding to a large chlorine spill</a:t>
            </a:r>
            <a:r>
              <a:rPr lang="en-US" dirty="0" smtClean="0"/>
              <a:t>.</a:t>
            </a:r>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3</a:t>
            </a:fld>
            <a:endParaRPr lang="en-US" dirty="0"/>
          </a:p>
        </p:txBody>
      </p:sp>
    </p:spTree>
    <p:extLst>
      <p:ext uri="{BB962C8B-B14F-4D97-AF65-F5344CB8AC3E}">
        <p14:creationId xmlns:p14="http://schemas.microsoft.com/office/powerpoint/2010/main" val="77579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This table lists the four PPE Levels as classified by OSHA and the equipment appropriate to provide that</a:t>
            </a:r>
            <a:r>
              <a:rPr lang="en-US" baseline="0" dirty="0" smtClean="0"/>
              <a:t> </a:t>
            </a:r>
            <a:r>
              <a:rPr lang="en-US" dirty="0" smtClean="0"/>
              <a:t>level of protection. </a:t>
            </a:r>
            <a:r>
              <a:rPr lang="en-US" dirty="0"/>
              <a:t>Emergency response activities in which veterinary responders are involved will almost never necessitate the use of Level B or A PPE. </a:t>
            </a:r>
            <a:r>
              <a:rPr lang="en-US" dirty="0" smtClean="0"/>
              <a:t>Veterinary responders should focus on Level C. However</a:t>
            </a:r>
            <a:r>
              <a:rPr lang="en-US" dirty="0"/>
              <a:t>, it is possible that veterinary responders may be needed to assist in emergency situations where these expanded levels of protection will be required. A basic familiarity with all levels of PPE protection will expedite onsite training in an actual animal health emergency. </a:t>
            </a:r>
            <a:r>
              <a:rPr lang="en-US" dirty="0" smtClean="0">
                <a:ea typeface="ＭＳ Ｐゴシック" pitchFamily="5" charset="-128"/>
                <a:cs typeface="ＭＳ Ｐゴシック" pitchFamily="5" charset="-128"/>
              </a:rPr>
              <a:t>[</a:t>
            </a:r>
            <a:r>
              <a:rPr lang="en-US" i="1" dirty="0" smtClean="0">
                <a:ea typeface="ＭＳ Ｐゴシック" pitchFamily="5" charset="-128"/>
                <a:cs typeface="ＭＳ Ｐゴシック" pitchFamily="5" charset="-128"/>
              </a:rPr>
              <a:t>This</a:t>
            </a:r>
            <a:r>
              <a:rPr lang="en-US" i="1" baseline="0" dirty="0" smtClean="0">
                <a:ea typeface="ＭＳ Ｐゴシック" pitchFamily="5" charset="-128"/>
                <a:cs typeface="ＭＳ Ｐゴシック" pitchFamily="5" charset="-128"/>
              </a:rPr>
              <a:t> chart illustrates the protective equipment based on PPE level. Illustration by:</a:t>
            </a:r>
            <a:r>
              <a:rPr lang="en-US" i="1" dirty="0" smtClean="0">
                <a:ea typeface="ＭＳ Ｐゴシック" pitchFamily="5" charset="-128"/>
                <a:cs typeface="ＭＳ Ｐゴシック" pitchFamily="5" charset="-128"/>
              </a:rPr>
              <a:t> Andrew Kingsbury, Iowa State University</a:t>
            </a:r>
            <a:r>
              <a:rPr lang="en-US" dirty="0" smtClean="0">
                <a:ea typeface="ＭＳ Ｐゴシック" pitchFamily="5" charset="-128"/>
                <a:cs typeface="ＭＳ Ｐゴシック" pitchFamily="5" charset="-128"/>
              </a:rPr>
              <a:t>]</a:t>
            </a:r>
            <a:endParaRPr lang="en-US" dirty="0" smtClean="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4</a:t>
            </a:fld>
            <a:endParaRPr lang="en-US" dirty="0"/>
          </a:p>
        </p:txBody>
      </p:sp>
    </p:spTree>
    <p:extLst>
      <p:ext uri="{BB962C8B-B14F-4D97-AF65-F5344CB8AC3E}">
        <p14:creationId xmlns:p14="http://schemas.microsoft.com/office/powerpoint/2010/main" val="371568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In an animal disease emergency, PPE serves to protect the responders, as well as a biosecurity tool to prevent the spread of disease. This table suggests the minimum level of PPE an individual should wear based on zoonotic and biosecurity risk of the hazard. However, the decision</a:t>
            </a:r>
            <a:r>
              <a:rPr lang="en-US" baseline="0" dirty="0" smtClean="0"/>
              <a:t> </a:t>
            </a:r>
            <a:r>
              <a:rPr lang="en-US" dirty="0" smtClean="0"/>
              <a:t>is always based on the risk assessment of the specific circumstances. The route of transmission and potential</a:t>
            </a:r>
            <a:r>
              <a:rPr lang="en-US" baseline="0" dirty="0" smtClean="0"/>
              <a:t> </a:t>
            </a:r>
            <a:r>
              <a:rPr lang="en-US" dirty="0" smtClean="0"/>
              <a:t>method of exposure to a zoonotic disease as well as potential exposure to any respiratory hazard are especially</a:t>
            </a:r>
            <a:r>
              <a:rPr lang="en-US" baseline="0" dirty="0" smtClean="0"/>
              <a:t> </a:t>
            </a:r>
            <a:r>
              <a:rPr lang="en-US" dirty="0" smtClean="0"/>
              <a:t>important considerations. Where the zoonotic risk of a disease is greater than its biosecurity risk, zoonotic risk takes precedence. For</a:t>
            </a:r>
            <a:r>
              <a:rPr lang="en-US" baseline="0" dirty="0" smtClean="0"/>
              <a:t> </a:t>
            </a:r>
            <a:r>
              <a:rPr lang="en-US" dirty="0" smtClean="0"/>
              <a:t>most disease agents found in livestock, Levels D and C are appropriate. If information about the</a:t>
            </a:r>
            <a:r>
              <a:rPr lang="en-US" baseline="0" dirty="0" smtClean="0"/>
              <a:t> </a:t>
            </a:r>
            <a:r>
              <a:rPr lang="en-US" dirty="0" smtClean="0"/>
              <a:t>outbreak suggests serious human threat, higher levels of protection must be considered. </a:t>
            </a:r>
            <a:r>
              <a:rPr lang="en-US" i="1" baseline="0" dirty="0" smtClean="0"/>
              <a:t>[</a:t>
            </a:r>
            <a:r>
              <a:rPr lang="en-US" i="1" dirty="0"/>
              <a:t>This table shows </a:t>
            </a:r>
            <a:r>
              <a:rPr lang="en-US" i="1" dirty="0" smtClean="0"/>
              <a:t>PPE </a:t>
            </a:r>
            <a:r>
              <a:rPr lang="en-US" i="1" dirty="0"/>
              <a:t>levels based on combined </a:t>
            </a:r>
            <a:r>
              <a:rPr lang="en-US" i="1" dirty="0" smtClean="0"/>
              <a:t>zoonotic and biosecurity risk</a:t>
            </a:r>
            <a:r>
              <a:rPr lang="en-US" i="1" dirty="0"/>
              <a:t>. </a:t>
            </a:r>
            <a:r>
              <a:rPr lang="en-US" i="1" dirty="0" smtClean="0"/>
              <a:t>Illustration by: </a:t>
            </a:r>
            <a:r>
              <a:rPr lang="en-US" i="1" dirty="0" err="1"/>
              <a:t>Katlyn</a:t>
            </a:r>
            <a:r>
              <a:rPr lang="en-US" i="1" dirty="0"/>
              <a:t> Harvey,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5</a:t>
            </a:fld>
            <a:endParaRPr lang="en-US" dirty="0"/>
          </a:p>
        </p:txBody>
      </p:sp>
    </p:spTree>
    <p:extLst>
      <p:ext uri="{BB962C8B-B14F-4D97-AF65-F5344CB8AC3E}">
        <p14:creationId xmlns:p14="http://schemas.microsoft.com/office/powerpoint/2010/main" val="394119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Donning is the procedure of assembling PPE on the user. Doffing is the procedure for removal of PPE. Responders should only don PPE for which they have been thoroughly trained, medically cleared to use, and fit tested to wear. </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6</a:t>
            </a:fld>
            <a:endParaRPr lang="en-US" dirty="0"/>
          </a:p>
        </p:txBody>
      </p:sp>
    </p:spTree>
    <p:extLst>
      <p:ext uri="{BB962C8B-B14F-4D97-AF65-F5344CB8AC3E}">
        <p14:creationId xmlns:p14="http://schemas.microsoft.com/office/powerpoint/2010/main" val="26986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animal disease emergency, the primary focus is responder safety while performing tasks. Protocols for biosecurity, decontamination, and any zoonotic disease protection</a:t>
            </a:r>
            <a:r>
              <a:rPr lang="en-US" baseline="0" dirty="0" smtClean="0"/>
              <a:t> should be well understood.  Establish three work zones and a Decontamination Corridor to help protect responders and contain the hazard. The three major work zones are the Hot Zone (Exclusion Zone), Warm Zone (Contamination Reduction Zone), and the Cold Zone (Support Zone). Donning takes place in the Cold Zone before entering an area of contamination. Responders should plan their exit from the contaminated area, the Hot Zone, before they enter the site. The Decontamination Corridor, where the cleaning and disinfection station is staged, and where doffing takes place before exiting the contaminated area, sits between the Hot Zone and the Warm Zone. </a:t>
            </a:r>
          </a:p>
        </p:txBody>
      </p:sp>
      <p:sp>
        <p:nvSpPr>
          <p:cNvPr id="4" name="Slide Number Placeholder 3"/>
          <p:cNvSpPr>
            <a:spLocks noGrp="1"/>
          </p:cNvSpPr>
          <p:nvPr>
            <p:ph type="sldNum" sz="quarter" idx="10"/>
          </p:nvPr>
        </p:nvSpPr>
        <p:spPr/>
        <p:txBody>
          <a:bodyPr/>
          <a:lstStyle/>
          <a:p>
            <a:fld id="{D43187A2-B5F2-4FFB-A5EE-1E8ABA45A54F}" type="slidenum">
              <a:rPr lang="en-US" smtClean="0"/>
              <a:t>7</a:t>
            </a:fld>
            <a:endParaRPr lang="en-US" dirty="0"/>
          </a:p>
        </p:txBody>
      </p:sp>
    </p:spTree>
    <p:extLst>
      <p:ext uri="{BB962C8B-B14F-4D97-AF65-F5344CB8AC3E}">
        <p14:creationId xmlns:p14="http://schemas.microsoft.com/office/powerpoint/2010/main" val="185496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“buddy system,” which is the term used to describe two</a:t>
            </a:r>
            <a:r>
              <a:rPr lang="en-US" baseline="0" dirty="0" smtClean="0"/>
              <a:t> responders working cooperatively to don and doff PPE, complete tasks, and respond to emergency situations. Wearing PPE can create responder hazards such as physical and psychological stress, and impaired vision, movement, and communication. Heat and cold stress can be a serious risk. Keeping safety in mind, potential hazards should also be addressed by engineering and administrative control measures such as a process change, limited work shifts, rotations in and out of PPE, and rest periods. When involved in an incident response, a responder’s time in PPE will be limited to maintain responder safety.</a:t>
            </a:r>
          </a:p>
        </p:txBody>
      </p:sp>
      <p:sp>
        <p:nvSpPr>
          <p:cNvPr id="4" name="Slide Number Placeholder 3"/>
          <p:cNvSpPr>
            <a:spLocks noGrp="1"/>
          </p:cNvSpPr>
          <p:nvPr>
            <p:ph type="sldNum" sz="quarter" idx="10"/>
          </p:nvPr>
        </p:nvSpPr>
        <p:spPr/>
        <p:txBody>
          <a:bodyPr/>
          <a:lstStyle/>
          <a:p>
            <a:fld id="{D43187A2-B5F2-4FFB-A5EE-1E8ABA45A54F}" type="slidenum">
              <a:rPr lang="en-US" smtClean="0"/>
              <a:t>8</a:t>
            </a:fld>
            <a:endParaRPr lang="en-US" dirty="0"/>
          </a:p>
        </p:txBody>
      </p:sp>
    </p:spTree>
    <p:extLst>
      <p:ext uri="{BB962C8B-B14F-4D97-AF65-F5344CB8AC3E}">
        <p14:creationId xmlns:p14="http://schemas.microsoft.com/office/powerpoint/2010/main" val="49005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exact sequence used for donning PPE may vary. There are</a:t>
            </a:r>
            <a:r>
              <a:rPr lang="en-US" baseline="0" dirty="0" smtClean="0"/>
              <a:t> a variety of appropriate ways to assemble the PPE on the user. </a:t>
            </a:r>
            <a:r>
              <a:rPr lang="en-US" dirty="0" smtClean="0"/>
              <a:t>However, attention should be paid to the</a:t>
            </a:r>
            <a:r>
              <a:rPr lang="en-US" baseline="0" dirty="0" smtClean="0"/>
              <a:t> donning sequence to allow doffing to occur without cross contamination, causing spread of the pathogen. The outwear needs to be decontaminated and removed, or removed and disposed of in such a way that prevents exposure of the responder’s skin and inner clothes to any pathogen that may be contaminating the outerwear. PPE, such as coveralls, boots, and gloves need to be donned in an order, so that the order of removal protects the responders and maintains biosecurity principles. Check all PPE for damage before donning and after doffing. </a:t>
            </a:r>
            <a:r>
              <a:rPr lang="en-US" i="1" baseline="0" dirty="0" smtClean="0"/>
              <a:t>[</a:t>
            </a:r>
            <a:r>
              <a:rPr lang="en-US" i="1" dirty="0" smtClean="0"/>
              <a:t>This photo shows two responders using the buddy system and doffing PPE. Photo source: Andrew Kingsbury, Iowa State University]</a:t>
            </a:r>
          </a:p>
          <a:p>
            <a:endParaRPr lang="en-US" dirty="0"/>
          </a:p>
        </p:txBody>
      </p:sp>
      <p:sp>
        <p:nvSpPr>
          <p:cNvPr id="4" name="Slide Number Placeholder 3"/>
          <p:cNvSpPr>
            <a:spLocks noGrp="1"/>
          </p:cNvSpPr>
          <p:nvPr>
            <p:ph type="sldNum" sz="quarter" idx="10"/>
          </p:nvPr>
        </p:nvSpPr>
        <p:spPr/>
        <p:txBody>
          <a:bodyPr/>
          <a:lstStyle/>
          <a:p>
            <a:fld id="{D43187A2-B5F2-4FFB-A5EE-1E8ABA45A54F}" type="slidenum">
              <a:rPr lang="en-US" smtClean="0"/>
              <a:t>9</a:t>
            </a:fld>
            <a:endParaRPr lang="en-US" dirty="0"/>
          </a:p>
        </p:txBody>
      </p:sp>
    </p:spTree>
    <p:extLst>
      <p:ext uri="{BB962C8B-B14F-4D97-AF65-F5344CB8AC3E}">
        <p14:creationId xmlns:p14="http://schemas.microsoft.com/office/powerpoint/2010/main" val="258953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dirty="0"/>
          </a:p>
        </p:txBody>
      </p:sp>
      <p:sp>
        <p:nvSpPr>
          <p:cNvPr id="6" name="Footer Placeholder 5"/>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7" name="Slide Number Placeholder 6"/>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Personal Protective Equipment - Don/Doff</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dirty="0"/>
          </a:p>
        </p:txBody>
      </p:sp>
      <p:sp>
        <p:nvSpPr>
          <p:cNvPr id="4" name="Footer Placeholder 3"/>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5" name="Slide Number Placeholder 4"/>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dirty="0"/>
          </a:p>
        </p:txBody>
      </p:sp>
      <p:sp>
        <p:nvSpPr>
          <p:cNvPr id="3" name="Footer Placeholder 2"/>
          <p:cNvSpPr>
            <a:spLocks noGrp="1"/>
          </p:cNvSpPr>
          <p:nvPr>
            <p:ph type="ftr" sz="quarter" idx="11"/>
          </p:nvPr>
        </p:nvSpPr>
        <p:spPr/>
        <p:txBody>
          <a:bodyPr/>
          <a:lstStyle/>
          <a:p>
            <a:r>
              <a:rPr lang="en-US" smtClean="0"/>
              <a:t>FAD PReP/NAHEMS Guidelines: Personal Protective Equipment - Don/Doff</a:t>
            </a:r>
            <a:endParaRPr lang="en-US" dirty="0"/>
          </a:p>
        </p:txBody>
      </p:sp>
      <p:sp>
        <p:nvSpPr>
          <p:cNvPr id="4" name="Slide Number Placeholder 3"/>
          <p:cNvSpPr>
            <a:spLocks noGrp="1"/>
          </p:cNvSpPr>
          <p:nvPr>
            <p:ph type="sldNum" sz="quarter" idx="12"/>
          </p:nvPr>
        </p:nvSpPr>
        <p:spPr/>
        <p:txBody>
          <a:bodyPr/>
          <a:lstStyle/>
          <a:p>
            <a:fld id="{18472DF6-35D8-4410-B851-1AB65C8E2E13}" type="slidenum">
              <a:rPr lang="en-US" smtClean="0"/>
              <a:t>‹#›</a:t>
            </a:fld>
            <a:endParaRPr lang="en-US" dirty="0"/>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18472DF6-35D8-4410-B851-1AB65C8E2E1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Don/Doff</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18472DF6-35D8-4410-B851-1AB65C8E2E13}"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smtClean="0"/>
              <a:t>Personal Protective Equipment </a:t>
            </a:r>
            <a:endParaRPr lang="en-US" dirty="0" smtClean="0"/>
          </a:p>
        </p:txBody>
      </p:sp>
      <p:sp>
        <p:nvSpPr>
          <p:cNvPr id="3" name="Subtitle 2"/>
          <p:cNvSpPr>
            <a:spLocks noGrp="1"/>
          </p:cNvSpPr>
          <p:nvPr>
            <p:ph type="subTitle" idx="1"/>
          </p:nvPr>
        </p:nvSpPr>
        <p:spPr/>
        <p:txBody>
          <a:bodyPr/>
          <a:lstStyle/>
          <a:p>
            <a:r>
              <a:rPr lang="en-US" smtClean="0"/>
              <a:t>Donning and Doffing</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Personal Protective Equipment (2011)</a:t>
            </a:r>
            <a:endParaRPr lang="en-US" i="1" dirty="0"/>
          </a:p>
        </p:txBody>
      </p:sp>
    </p:spTree>
    <p:extLst>
      <p:ext uri="{BB962C8B-B14F-4D97-AF65-F5344CB8AC3E}">
        <p14:creationId xmlns:p14="http://schemas.microsoft.com/office/powerpoint/2010/main" val="278397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Donning and Doffing: Level C</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306046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Needed Supplies</a:t>
            </a:r>
            <a:endParaRPr lang="en-US" dirty="0"/>
          </a:p>
        </p:txBody>
      </p:sp>
      <p:sp>
        <p:nvSpPr>
          <p:cNvPr id="3" name="Content Placeholder 2"/>
          <p:cNvSpPr>
            <a:spLocks noGrp="1"/>
          </p:cNvSpPr>
          <p:nvPr>
            <p:ph sz="half" idx="1"/>
          </p:nvPr>
        </p:nvSpPr>
        <p:spPr/>
        <p:txBody>
          <a:bodyPr>
            <a:normAutofit/>
          </a:bodyPr>
          <a:lstStyle/>
          <a:p>
            <a:r>
              <a:rPr lang="en-US" dirty="0"/>
              <a:t>Chemical-resistant tape</a:t>
            </a:r>
          </a:p>
          <a:p>
            <a:r>
              <a:rPr lang="en-US" dirty="0"/>
              <a:t>Blunt-nosed scissors</a:t>
            </a:r>
          </a:p>
          <a:p>
            <a:r>
              <a:rPr lang="en-US" dirty="0" smtClean="0"/>
              <a:t>Inner and outer gloves</a:t>
            </a:r>
            <a:endParaRPr lang="en-US" dirty="0"/>
          </a:p>
          <a:p>
            <a:r>
              <a:rPr lang="en-US" dirty="0" err="1" smtClean="0"/>
              <a:t>Tyvek</a:t>
            </a:r>
            <a:r>
              <a:rPr lang="en-US" dirty="0" smtClean="0"/>
              <a:t> </a:t>
            </a:r>
            <a:r>
              <a:rPr lang="en-US" dirty="0"/>
              <a:t>coveralls</a:t>
            </a:r>
          </a:p>
          <a:p>
            <a:r>
              <a:rPr lang="en-US" dirty="0" smtClean="0"/>
              <a:t>Rubber boots (steel-toed)</a:t>
            </a:r>
            <a:endParaRPr lang="en-US" dirty="0"/>
          </a:p>
          <a:p>
            <a:endParaRPr lang="en-US" dirty="0"/>
          </a:p>
        </p:txBody>
      </p:sp>
      <p:sp>
        <p:nvSpPr>
          <p:cNvPr id="4" name="Content Placeholder 3"/>
          <p:cNvSpPr>
            <a:spLocks noGrp="1"/>
          </p:cNvSpPr>
          <p:nvPr>
            <p:ph sz="half" idx="2"/>
          </p:nvPr>
        </p:nvSpPr>
        <p:spPr>
          <a:xfrm>
            <a:off x="4419600" y="1295400"/>
            <a:ext cx="4267200" cy="4953000"/>
          </a:xfrm>
        </p:spPr>
        <p:txBody>
          <a:bodyPr>
            <a:normAutofit/>
          </a:bodyPr>
          <a:lstStyle/>
          <a:p>
            <a:r>
              <a:rPr lang="en-US" dirty="0"/>
              <a:t>N95 or reusable APR</a:t>
            </a:r>
          </a:p>
          <a:p>
            <a:r>
              <a:rPr lang="en-US" dirty="0"/>
              <a:t>Goggles</a:t>
            </a:r>
          </a:p>
          <a:p>
            <a:r>
              <a:rPr lang="en-US" dirty="0"/>
              <a:t>Biohazard </a:t>
            </a:r>
            <a:r>
              <a:rPr lang="en-US" dirty="0" smtClean="0"/>
              <a:t>bag </a:t>
            </a:r>
            <a:endParaRPr lang="en-US" dirty="0"/>
          </a:p>
          <a:p>
            <a:r>
              <a:rPr lang="en-US" dirty="0"/>
              <a:t>Supplies </a:t>
            </a:r>
            <a:r>
              <a:rPr lang="en-US" dirty="0" smtClean="0"/>
              <a:t>for tasks</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Don/Doff</a:t>
            </a:r>
            <a:endParaRPr lang="en-US" dirty="0"/>
          </a:p>
        </p:txBody>
      </p:sp>
      <p:pic>
        <p:nvPicPr>
          <p:cNvPr id="3075" name="Picture 3" descr="H:\CFSPH\Communal Files\Photo Library\PPE\02 PPE Stills - Dani Ausen\G_IMG_0067 cropped.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94583" y="3581400"/>
            <a:ext cx="3263618" cy="25908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6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Prepare items</a:t>
            </a:r>
          </a:p>
          <a:p>
            <a:pPr lvl="1"/>
            <a:r>
              <a:rPr lang="en-US" dirty="0"/>
              <a:t>Measure and cut chemical-resistant tape</a:t>
            </a:r>
          </a:p>
          <a:p>
            <a:pPr lvl="1"/>
            <a:r>
              <a:rPr lang="en-US" dirty="0"/>
              <a:t>Tabs on end for easy removal</a:t>
            </a:r>
          </a:p>
          <a:p>
            <a:r>
              <a:rPr lang="en-US" dirty="0" smtClean="0"/>
              <a:t>Inspect all PPE</a:t>
            </a:r>
          </a:p>
          <a:p>
            <a:pPr marL="742950" lvl="2" indent="-342900"/>
            <a:r>
              <a:rPr lang="en-US" dirty="0"/>
              <a:t>For any tears, rips, defects, or other damage of imperfections - before, during, and after each </a:t>
            </a:r>
            <a:r>
              <a:rPr lang="en-US" dirty="0" smtClean="0"/>
              <a:t>use</a:t>
            </a:r>
          </a:p>
          <a:p>
            <a:pPr marL="342900" lvl="1" indent="-342900">
              <a:buFont typeface="Arial" pitchFamily="34" charset="0"/>
              <a:buChar char="•"/>
            </a:pPr>
            <a:r>
              <a:rPr lang="en-US" dirty="0" smtClean="0"/>
              <a:t>Sequence used for donning may limit doffing sequence</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Preparing to Don PPE</a:t>
            </a:r>
            <a:endParaRPr lang="en-US" dirty="0"/>
          </a:p>
        </p:txBody>
      </p:sp>
    </p:spTree>
    <p:extLst>
      <p:ext uri="{BB962C8B-B14F-4D97-AF65-F5344CB8AC3E}">
        <p14:creationId xmlns:p14="http://schemas.microsoft.com/office/powerpoint/2010/main" val="41892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Wear appropriate inner garments</a:t>
            </a:r>
          </a:p>
          <a:p>
            <a:pPr lvl="1"/>
            <a:r>
              <a:rPr lang="en-US" dirty="0" smtClean="0"/>
              <a:t>Disposable or launder</a:t>
            </a:r>
          </a:p>
          <a:p>
            <a:r>
              <a:rPr lang="en-US" dirty="0" smtClean="0"/>
              <a:t>Insert stocking feet into boot pouches</a:t>
            </a:r>
            <a:endParaRPr lang="en-US" dirty="0"/>
          </a:p>
          <a:p>
            <a:r>
              <a:rPr lang="en-US" dirty="0"/>
              <a:t>Pull on </a:t>
            </a:r>
            <a:r>
              <a:rPr lang="en-US" dirty="0" smtClean="0"/>
              <a:t>protective </a:t>
            </a:r>
            <a:r>
              <a:rPr lang="en-US" dirty="0"/>
              <a:t>coveralls and zip</a:t>
            </a:r>
          </a:p>
          <a:p>
            <a:pPr lvl="1"/>
            <a:r>
              <a:rPr lang="en-US" dirty="0"/>
              <a:t>Do not put on hood yet</a:t>
            </a:r>
          </a:p>
          <a:p>
            <a:r>
              <a:rPr lang="en-US" dirty="0"/>
              <a:t>Step into steel-toed rubber boots</a:t>
            </a:r>
          </a:p>
          <a:p>
            <a:r>
              <a:rPr lang="en-US" dirty="0"/>
              <a:t>Wrap chemical-resistant tape around top of </a:t>
            </a:r>
            <a:r>
              <a:rPr lang="en-US" dirty="0" smtClean="0"/>
              <a:t>boot-coveralls junction</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spTree>
    <p:extLst>
      <p:ext uri="{BB962C8B-B14F-4D97-AF65-F5344CB8AC3E}">
        <p14:creationId xmlns:p14="http://schemas.microsoft.com/office/powerpoint/2010/main" val="430701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lstStyle/>
          <a:p>
            <a:r>
              <a:rPr lang="en-US" dirty="0"/>
              <a:t>Put on inner gloves (latex/nitrile)</a:t>
            </a:r>
          </a:p>
          <a:p>
            <a:r>
              <a:rPr lang="en-US" dirty="0"/>
              <a:t>Don </a:t>
            </a:r>
            <a:r>
              <a:rPr lang="en-US" dirty="0" smtClean="0"/>
              <a:t>respirator (APR) </a:t>
            </a:r>
            <a:r>
              <a:rPr lang="en-US" dirty="0"/>
              <a:t>and seal check</a:t>
            </a:r>
          </a:p>
          <a:p>
            <a:r>
              <a:rPr lang="en-US" dirty="0"/>
              <a:t>Put on goggles </a:t>
            </a:r>
          </a:p>
          <a:p>
            <a:r>
              <a:rPr lang="en-US" dirty="0"/>
              <a:t>Pull hood over your </a:t>
            </a:r>
            <a:r>
              <a:rPr lang="en-US" dirty="0" smtClean="0"/>
              <a:t>head</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1026" name="Picture 2" descr="H:\CFSPH\Communal Files\Photo Library\PPE\04 PPE Level C Donning - Andrew Kingsbury\DN_IMG_4319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2133600"/>
            <a:ext cx="2603500" cy="320512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20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15000" cy="4953000"/>
          </a:xfrm>
        </p:spPr>
        <p:txBody>
          <a:bodyPr/>
          <a:lstStyle/>
          <a:p>
            <a:r>
              <a:rPr lang="en-US" dirty="0" smtClean="0"/>
              <a:t>Zip </a:t>
            </a:r>
            <a:r>
              <a:rPr lang="en-US" dirty="0"/>
              <a:t>up </a:t>
            </a:r>
            <a:r>
              <a:rPr lang="en-US" dirty="0" smtClean="0"/>
              <a:t>coveralls/seal zipper with </a:t>
            </a:r>
            <a:r>
              <a:rPr lang="en-US" dirty="0"/>
              <a:t>tape</a:t>
            </a:r>
          </a:p>
          <a:p>
            <a:r>
              <a:rPr lang="en-US" dirty="0"/>
              <a:t>If full </a:t>
            </a:r>
            <a:r>
              <a:rPr lang="en-US" dirty="0" err="1"/>
              <a:t>facepiece</a:t>
            </a:r>
            <a:r>
              <a:rPr lang="en-US" dirty="0"/>
              <a:t> </a:t>
            </a:r>
            <a:r>
              <a:rPr lang="en-US" dirty="0" smtClean="0"/>
              <a:t>APR is </a:t>
            </a:r>
            <a:r>
              <a:rPr lang="en-US" dirty="0"/>
              <a:t>used, place tape around the facepiece to </a:t>
            </a:r>
            <a:r>
              <a:rPr lang="en-US" dirty="0" smtClean="0"/>
              <a:t>seal</a:t>
            </a:r>
          </a:p>
          <a:p>
            <a:r>
              <a:rPr lang="en-US" dirty="0" smtClean="0"/>
              <a:t>Don outer chemical-resistant </a:t>
            </a:r>
            <a:r>
              <a:rPr lang="en-US" dirty="0"/>
              <a:t>gloves</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2050" name="Picture 2" descr="H:\CFSPH\Communal Files\Photo Library\PPE\04 PPE Level C Donning - Andrew Kingsbury\IMG_446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82512" y="1981200"/>
            <a:ext cx="2304288" cy="3456432"/>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79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Stretch </a:t>
            </a:r>
            <a:r>
              <a:rPr lang="en-US" dirty="0"/>
              <a:t>arms outward </a:t>
            </a:r>
            <a:r>
              <a:rPr lang="en-US" dirty="0" smtClean="0"/>
              <a:t>                              and </a:t>
            </a:r>
            <a:r>
              <a:rPr lang="en-US" dirty="0"/>
              <a:t>place </a:t>
            </a:r>
            <a:r>
              <a:rPr lang="en-US" dirty="0" smtClean="0"/>
              <a:t>chemical-                      resistant tape </a:t>
            </a:r>
            <a:r>
              <a:rPr lang="en-US" dirty="0"/>
              <a:t>on </a:t>
            </a:r>
            <a:r>
              <a:rPr lang="en-US" dirty="0" smtClean="0"/>
              <a:t>                          suit/glove junctions</a:t>
            </a:r>
            <a:endParaRPr lang="en-US" dirty="0"/>
          </a:p>
          <a:p>
            <a:r>
              <a:rPr lang="en-US" dirty="0"/>
              <a:t>Reverse roles and </a:t>
            </a:r>
            <a:br>
              <a:rPr lang="en-US" dirty="0"/>
            </a:br>
            <a:r>
              <a:rPr lang="en-US" dirty="0" smtClean="0"/>
              <a:t>repeat</a:t>
            </a:r>
          </a:p>
          <a:p>
            <a:r>
              <a:rPr lang="en-US" dirty="0" smtClean="0"/>
              <a:t>Once PPE is properly </a:t>
            </a:r>
            <a:br>
              <a:rPr lang="en-US" dirty="0" smtClean="0"/>
            </a:br>
            <a:r>
              <a:rPr lang="en-US" dirty="0" smtClean="0"/>
              <a:t>donned, enter the work area</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Level C PPE</a:t>
            </a:r>
            <a:endParaRPr lang="en-US" dirty="0"/>
          </a:p>
        </p:txBody>
      </p:sp>
      <p:pic>
        <p:nvPicPr>
          <p:cNvPr id="4" name="Picture 3" descr="NPPE_0530_100210_level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638800" y="1743205"/>
            <a:ext cx="2971800" cy="2971800"/>
          </a:xfrm>
          <a:prstGeom prst="rect">
            <a:avLst/>
          </a:prstGeom>
          <a:ln w="38100">
            <a:solidFill>
              <a:srgbClr val="17375E"/>
            </a:solidFill>
          </a:ln>
        </p:spPr>
      </p:pic>
    </p:spTree>
    <p:extLst>
      <p:ext uri="{BB962C8B-B14F-4D97-AF65-F5344CB8AC3E}">
        <p14:creationId xmlns:p14="http://schemas.microsoft.com/office/powerpoint/2010/main" val="281377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Begin in Hot Zone</a:t>
            </a:r>
          </a:p>
          <a:p>
            <a:r>
              <a:rPr lang="en-US" dirty="0" smtClean="0"/>
              <a:t>Enter Decon Corridor </a:t>
            </a:r>
            <a:endParaRPr lang="en-US" dirty="0"/>
          </a:p>
          <a:p>
            <a:pPr lvl="1"/>
            <a:r>
              <a:rPr lang="en-US" dirty="0" smtClean="0"/>
              <a:t>After decontamination</a:t>
            </a:r>
          </a:p>
          <a:p>
            <a:pPr lvl="1"/>
            <a:r>
              <a:rPr lang="en-US" dirty="0" smtClean="0"/>
              <a:t>Remove </a:t>
            </a:r>
            <a:r>
              <a:rPr lang="en-US" dirty="0"/>
              <a:t>all tape</a:t>
            </a:r>
          </a:p>
          <a:p>
            <a:pPr lvl="1"/>
            <a:r>
              <a:rPr lang="en-US" dirty="0"/>
              <a:t>Unzip </a:t>
            </a:r>
            <a:r>
              <a:rPr lang="en-US" dirty="0" smtClean="0"/>
              <a:t>coveralls</a:t>
            </a:r>
          </a:p>
          <a:p>
            <a:pPr lvl="1"/>
            <a:r>
              <a:rPr lang="en-US" dirty="0" smtClean="0"/>
              <a:t>Remove </a:t>
            </a:r>
            <a:r>
              <a:rPr lang="en-US" dirty="0"/>
              <a:t>outer gloves </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Level C PPE</a:t>
            </a:r>
            <a:endParaRPr lang="en-US" dirty="0"/>
          </a:p>
        </p:txBody>
      </p:sp>
      <p:pic>
        <p:nvPicPr>
          <p:cNvPr id="1027" name="Picture 3" descr="H:\CFSPH\Communal Files\Photo Library\PPE\05 PPE Level C Doff - Andrew Kingsbury\DF_IMG_479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737984"/>
            <a:ext cx="2757814" cy="4136721"/>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3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Continue doffing </a:t>
            </a:r>
          </a:p>
          <a:p>
            <a:pPr lvl="1"/>
            <a:r>
              <a:rPr lang="en-US" dirty="0" smtClean="0"/>
              <a:t>Roll back hood</a:t>
            </a:r>
          </a:p>
          <a:p>
            <a:pPr lvl="1"/>
            <a:r>
              <a:rPr lang="en-US" dirty="0" smtClean="0"/>
              <a:t>Remove coveralls off </a:t>
            </a:r>
            <a:br>
              <a:rPr lang="en-US" dirty="0" smtClean="0"/>
            </a:br>
            <a:r>
              <a:rPr lang="en-US" dirty="0" smtClean="0"/>
              <a:t>shoulders</a:t>
            </a:r>
          </a:p>
          <a:p>
            <a:pPr lvl="1"/>
            <a:r>
              <a:rPr lang="en-US" dirty="0" smtClean="0"/>
              <a:t>Remove boots</a:t>
            </a:r>
          </a:p>
          <a:p>
            <a:pPr lvl="1"/>
            <a:r>
              <a:rPr lang="en-US" dirty="0" smtClean="0"/>
              <a:t>Remove </a:t>
            </a:r>
            <a:r>
              <a:rPr lang="en-US" dirty="0"/>
              <a:t>coveralls </a:t>
            </a:r>
            <a:r>
              <a:rPr lang="en-US" dirty="0" smtClean="0"/>
              <a:t/>
            </a:r>
            <a:br>
              <a:rPr lang="en-US" dirty="0" smtClean="0"/>
            </a:br>
            <a:r>
              <a:rPr lang="en-US" dirty="0" smtClean="0"/>
              <a:t>(</a:t>
            </a:r>
            <a:r>
              <a:rPr lang="en-US" dirty="0"/>
              <a:t>inside out)</a:t>
            </a:r>
          </a:p>
          <a:p>
            <a:pPr lvl="1"/>
            <a:r>
              <a:rPr lang="en-US" dirty="0" smtClean="0"/>
              <a:t>Remove </a:t>
            </a:r>
            <a:r>
              <a:rPr lang="en-US" dirty="0"/>
              <a:t>APR and inner </a:t>
            </a:r>
            <a:r>
              <a:rPr lang="en-US" dirty="0" smtClean="0"/>
              <a:t>gloves</a:t>
            </a:r>
            <a:endParaRPr lang="en-US" dirty="0"/>
          </a:p>
          <a:p>
            <a:pPr lvl="1"/>
            <a:r>
              <a:rPr lang="en-US" dirty="0" smtClean="0"/>
              <a:t>Shower and expectorate</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Level C PPE</a:t>
            </a:r>
            <a:endParaRPr lang="en-US" dirty="0"/>
          </a:p>
        </p:txBody>
      </p:sp>
      <p:pic>
        <p:nvPicPr>
          <p:cNvPr id="2051" name="Picture 3" descr="H:\CFSPH\Communal Files\Photo Library\PPE\05 PPE Level C Doff - Andrew Kingsbury\DF_IMG_4576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8982" y="1674312"/>
            <a:ext cx="3219218" cy="27432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48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Personal Protective Equipment (2011)</a:t>
            </a:r>
          </a:p>
          <a:p>
            <a:pPr lvl="1"/>
            <a:r>
              <a:rPr lang="en-US" sz="2000" dirty="0">
                <a:hlinkClick r:id="rId3"/>
              </a:rPr>
              <a:t>http://www.aphis.usda.gov/animal_health/emergency_management/</a:t>
            </a:r>
            <a:r>
              <a:rPr lang="en-US" sz="2000" dirty="0"/>
              <a:t> </a:t>
            </a:r>
            <a:endParaRPr lang="en-US" sz="2000" dirty="0" smtClean="0"/>
          </a:p>
          <a:p>
            <a:r>
              <a:rPr lang="en-US" sz="2400" dirty="0" smtClean="0"/>
              <a:t>Personal Protective Equipment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791201" y="1676400"/>
            <a:ext cx="2924670" cy="379476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73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(PPE): Levels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95275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Authors (CFSPH)</a:t>
            </a:r>
          </a:p>
          <a:p>
            <a:pPr>
              <a:spcBef>
                <a:spcPts val="600"/>
              </a:spcBef>
              <a:tabLst>
                <a:tab pos="1149350" algn="l"/>
              </a:tabLst>
            </a:pPr>
            <a:r>
              <a:rPr lang="en-US" sz="2000" dirty="0"/>
              <a:t>Janice Mogan, </a:t>
            </a:r>
            <a:r>
              <a:rPr lang="en-US" sz="2000" dirty="0" smtClean="0"/>
              <a:t>DVM</a:t>
            </a:r>
          </a:p>
          <a:p>
            <a:pPr>
              <a:spcBef>
                <a:spcPts val="600"/>
              </a:spcBef>
              <a:tabLst>
                <a:tab pos="1149350" algn="l"/>
              </a:tabLst>
            </a:pPr>
            <a:r>
              <a:rPr lang="en-US" sz="2000" dirty="0" smtClean="0"/>
              <a:t>Gayle </a:t>
            </a:r>
            <a:r>
              <a:rPr lang="en-US" sz="2000" dirty="0"/>
              <a:t>B. Brown, DVM, PhD</a:t>
            </a:r>
          </a:p>
          <a:p>
            <a:pPr>
              <a:spcBef>
                <a:spcPts val="600"/>
              </a:spcBef>
              <a:tabLst>
                <a:tab pos="1149350" algn="l"/>
              </a:tabLst>
            </a:pPr>
            <a:r>
              <a:rPr lang="en-US" sz="2000" dirty="0" smtClean="0"/>
              <a:t>Elizabeth </a:t>
            </a:r>
            <a:r>
              <a:rPr lang="en-US" sz="2000" dirty="0" err="1"/>
              <a:t>Wormley</a:t>
            </a:r>
            <a:r>
              <a:rPr lang="en-US" sz="2000" dirty="0"/>
              <a:t>, Junior Veterinary Student</a:t>
            </a:r>
          </a:p>
          <a:p>
            <a:pPr marL="0" indent="0">
              <a:spcBef>
                <a:spcPts val="600"/>
              </a:spcBef>
              <a:buNone/>
              <a:tabLst>
                <a:tab pos="1149350" algn="l"/>
              </a:tabLst>
            </a:pPr>
            <a:endParaRPr lang="en-US" sz="24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a:t>Peter A. </a:t>
            </a:r>
            <a:r>
              <a:rPr lang="en-US" sz="2000" dirty="0" err="1"/>
              <a:t>Petch</a:t>
            </a:r>
            <a:r>
              <a:rPr lang="en-US" sz="2000" dirty="0"/>
              <a:t>, RPIH, CIPS, </a:t>
            </a:r>
            <a:r>
              <a:rPr lang="en-US" sz="2000" dirty="0" smtClean="0"/>
              <a:t/>
            </a:r>
            <a:br>
              <a:rPr lang="en-US" sz="2000" dirty="0" smtClean="0"/>
            </a:br>
            <a:r>
              <a:rPr lang="en-US" sz="2000" dirty="0" smtClean="0"/>
              <a:t>CIMT</a:t>
            </a:r>
            <a:r>
              <a:rPr lang="en-US" sz="2000" dirty="0"/>
              <a:t>, CHS-V</a:t>
            </a:r>
          </a:p>
          <a:p>
            <a:pPr>
              <a:spcBef>
                <a:spcPts val="600"/>
              </a:spcBef>
              <a:tabLst>
                <a:tab pos="1149350" algn="l"/>
              </a:tabLst>
            </a:pPr>
            <a:r>
              <a:rPr lang="en-US" sz="2000" dirty="0"/>
              <a:t>Stephen Goff, DVM</a:t>
            </a:r>
          </a:p>
          <a:p>
            <a:pPr marL="0" indent="0">
              <a:spcBef>
                <a:spcPts val="600"/>
              </a:spcBef>
              <a:buNone/>
              <a:tabLst>
                <a:tab pos="1149350" algn="l"/>
              </a:tabLst>
            </a:pPr>
            <a:r>
              <a:rPr lang="en-US" sz="2000" dirty="0" smtClean="0"/>
              <a:t> </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26" name="Picture 2" descr="H:\CFSPH\NAHEMS\NAHEMS_Print\04_PPE\_Cover\FADPReP_PPE_110413NAHEM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17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391400" cy="838200"/>
          </a:xfrm>
          <a:prstGeom prst="rect">
            <a:avLst/>
          </a:prstGeom>
        </p:spPr>
        <p:txBody>
          <a:bodyPr vert="horz" lIns="91440" tIns="45720" rIns="91440" bIns="45720" rtlCol="0">
            <a:normAutofit fontScale="25000" lnSpcReduction="20000"/>
          </a:bodyPr>
          <a:lstStyle/>
          <a:p>
            <a:pPr lvl="0">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a:t>
            </a:r>
            <a:r>
              <a:rPr lang="en-US" sz="4800" noProof="0" dirty="0" smtClean="0">
                <a:solidFill>
                  <a:schemeClr val="tx1">
                    <a:lumMod val="85000"/>
                    <a:lumOff val="15000"/>
                  </a:schemeClr>
                </a:solidFill>
                <a:latin typeface="Verdana" pitchFamily="34" charset="0"/>
              </a:rPr>
              <a:t>:</a:t>
            </a:r>
            <a:r>
              <a:rPr lang="en-US" sz="4800" dirty="0" smtClean="0">
                <a:solidFill>
                  <a:schemeClr val="tx1">
                    <a:lumMod val="85000"/>
                    <a:lumOff val="15000"/>
                  </a:schemeClr>
                </a:solidFill>
                <a:latin typeface="Verdana" pitchFamily="34" charset="0"/>
              </a:rPr>
              <a:t> Dawn Bailey</a:t>
            </a:r>
            <a:r>
              <a:rPr lang="en-US" sz="4800" dirty="0">
                <a:solidFill>
                  <a:schemeClr val="tx1">
                    <a:lumMod val="85000"/>
                    <a:lumOff val="15000"/>
                  </a:schemeClr>
                </a:solidFill>
                <a:latin typeface="Verdana" pitchFamily="34" charset="0"/>
              </a:rPr>
              <a:t>, </a:t>
            </a:r>
            <a:r>
              <a:rPr lang="en-US" sz="4800" dirty="0" smtClean="0">
                <a:solidFill>
                  <a:schemeClr val="tx1">
                    <a:lumMod val="85000"/>
                    <a:lumOff val="15000"/>
                  </a:schemeClr>
                </a:solidFill>
                <a:latin typeface="Verdana" pitchFamily="34" charset="0"/>
              </a:rPr>
              <a:t>BS; Kerry </a:t>
            </a:r>
            <a:r>
              <a:rPr lang="en-US" sz="4800" dirty="0" err="1">
                <a:solidFill>
                  <a:schemeClr val="tx1">
                    <a:lumMod val="85000"/>
                    <a:lumOff val="15000"/>
                  </a:schemeClr>
                </a:solidFill>
                <a:latin typeface="Verdana" pitchFamily="34" charset="0"/>
              </a:rPr>
              <a:t>Leedom</a:t>
            </a:r>
            <a:r>
              <a:rPr lang="en-US" sz="4800" dirty="0">
                <a:solidFill>
                  <a:schemeClr val="tx1">
                    <a:lumMod val="85000"/>
                    <a:lumOff val="15000"/>
                  </a:schemeClr>
                </a:solidFill>
                <a:latin typeface="Verdana" pitchFamily="34" charset="0"/>
              </a:rPr>
              <a:t> Larson, DVM, MPH, PhD, </a:t>
            </a:r>
            <a:r>
              <a:rPr lang="en-US" sz="4800" dirty="0" smtClean="0">
                <a:solidFill>
                  <a:schemeClr val="tx1">
                    <a:lumMod val="85000"/>
                    <a:lumOff val="15000"/>
                  </a:schemeClr>
                </a:solidFill>
                <a:latin typeface="Verdana" pitchFamily="34" charset="0"/>
              </a:rPr>
              <a:t>DACVPM </a:t>
            </a:r>
          </a:p>
          <a:p>
            <a:pPr lvl="0">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Glenda </a:t>
            </a:r>
            <a:r>
              <a:rPr lang="en-US" sz="4400" dirty="0">
                <a:solidFill>
                  <a:schemeClr val="tx1">
                    <a:lumMod val="85000"/>
                    <a:lumOff val="15000"/>
                  </a:schemeClr>
                </a:solidFill>
                <a:latin typeface="Verdana" pitchFamily="34" charset="0"/>
              </a:rPr>
              <a:t>Dvorak, DVM, MS, </a:t>
            </a:r>
            <a:r>
              <a:rPr lang="en-US" sz="4400" dirty="0" smtClean="0">
                <a:solidFill>
                  <a:schemeClr val="tx1">
                    <a:lumMod val="85000"/>
                    <a:lumOff val="15000"/>
                  </a:schemeClr>
                </a:solidFill>
                <a:latin typeface="Verdana" pitchFamily="34" charset="0"/>
              </a:rPr>
              <a:t>MPH, DACVPM</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Patricia </a:t>
            </a:r>
            <a:r>
              <a:rPr lang="en-US" sz="4400" dirty="0" err="1">
                <a:solidFill>
                  <a:schemeClr val="tx1">
                    <a:lumMod val="85000"/>
                    <a:lumOff val="15000"/>
                  </a:schemeClr>
                </a:solidFill>
                <a:latin typeface="Verdana" pitchFamily="34" charset="0"/>
              </a:rPr>
              <a:t>Futoma</a:t>
            </a:r>
            <a:r>
              <a:rPr lang="en-US" sz="4400" dirty="0">
                <a:solidFill>
                  <a:schemeClr val="tx1">
                    <a:lumMod val="85000"/>
                    <a:lumOff val="15000"/>
                  </a:schemeClr>
                </a:solidFill>
                <a:latin typeface="Verdana" pitchFamily="34" charset="0"/>
              </a:rPr>
              <a:t>, Veterinary </a:t>
            </a:r>
            <a:r>
              <a:rPr lang="en-US" sz="4400" dirty="0" smtClean="0">
                <a:solidFill>
                  <a:schemeClr val="tx1">
                    <a:lumMod val="85000"/>
                    <a:lumOff val="15000"/>
                  </a:schemeClr>
                </a:solidFill>
                <a:latin typeface="Verdana" pitchFamily="34" charset="0"/>
              </a:rPr>
              <a:t>Student; </a:t>
            </a:r>
          </a:p>
          <a:p>
            <a:pPr lvl="0">
              <a:lnSpc>
                <a:spcPct val="170000"/>
              </a:lnSpc>
              <a:buClr>
                <a:srgbClr val="F47D5A"/>
              </a:buClr>
              <a:buSzPct val="100000"/>
              <a:defRPr/>
            </a:pPr>
            <a:r>
              <a:rPr lang="en-US" sz="4400" dirty="0" smtClean="0">
                <a:solidFill>
                  <a:schemeClr val="tx1">
                    <a:lumMod val="85000"/>
                    <a:lumOff val="15000"/>
                  </a:schemeClr>
                </a:solidFill>
                <a:latin typeface="Verdana" pitchFamily="34" charset="0"/>
              </a:rPr>
              <a:t>Janice </a:t>
            </a:r>
            <a:r>
              <a:rPr lang="en-US" sz="4400" dirty="0">
                <a:solidFill>
                  <a:schemeClr val="tx1">
                    <a:lumMod val="85000"/>
                    <a:lumOff val="15000"/>
                  </a:schemeClr>
                </a:solidFill>
                <a:latin typeface="Verdana" pitchFamily="34" charset="0"/>
              </a:rPr>
              <a:t>Mogan, </a:t>
            </a:r>
            <a:r>
              <a:rPr lang="en-US" sz="4400" dirty="0" smtClean="0">
                <a:solidFill>
                  <a:schemeClr val="tx1">
                    <a:lumMod val="85000"/>
                    <a:lumOff val="15000"/>
                  </a:schemeClr>
                </a:solidFill>
                <a:latin typeface="Verdana" pitchFamily="34" charset="0"/>
              </a:rPr>
              <a:t>DVM</a:t>
            </a: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8123612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Four OSHA classifications</a:t>
            </a:r>
          </a:p>
          <a:p>
            <a:pPr lvl="1"/>
            <a:r>
              <a:rPr lang="en-US" dirty="0"/>
              <a:t>Level D: lowest level of protection</a:t>
            </a:r>
          </a:p>
          <a:p>
            <a:pPr lvl="1"/>
            <a:r>
              <a:rPr lang="en-US" dirty="0"/>
              <a:t>Level </a:t>
            </a:r>
            <a:r>
              <a:rPr lang="en-US" dirty="0" smtClean="0"/>
              <a:t>C: appropriate </a:t>
            </a:r>
            <a:r>
              <a:rPr lang="en-US" dirty="0"/>
              <a:t>in most </a:t>
            </a:r>
            <a:r>
              <a:rPr lang="en-US" dirty="0" smtClean="0"/>
              <a:t>animal emergency disease situations</a:t>
            </a:r>
          </a:p>
          <a:p>
            <a:pPr lvl="2"/>
            <a:r>
              <a:rPr lang="en-US" dirty="0" smtClean="0"/>
              <a:t>Includes respiratory protection</a:t>
            </a:r>
            <a:endParaRPr lang="en-US" dirty="0"/>
          </a:p>
          <a:p>
            <a:pPr lvl="1"/>
            <a:r>
              <a:rPr lang="en-US" dirty="0" smtClean="0"/>
              <a:t>Level B: highest level of respiratory protection</a:t>
            </a:r>
            <a:endParaRPr lang="en-US" dirty="0"/>
          </a:p>
          <a:p>
            <a:pPr lvl="1"/>
            <a:r>
              <a:rPr lang="en-US" dirty="0" smtClean="0"/>
              <a:t>Level </a:t>
            </a:r>
            <a:r>
              <a:rPr lang="en-US" dirty="0"/>
              <a:t>A: highest level of </a:t>
            </a:r>
            <a:r>
              <a:rPr lang="en-US" dirty="0" smtClean="0"/>
              <a:t>respiratory, </a:t>
            </a:r>
            <a:br>
              <a:rPr lang="en-US" dirty="0" smtClean="0"/>
            </a:br>
            <a:r>
              <a:rPr lang="en-US" dirty="0" smtClean="0"/>
              <a:t>skin, and eye protection</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a:t>
            </a:r>
            <a:endParaRPr lang="en-US" dirty="0"/>
          </a:p>
        </p:txBody>
      </p:sp>
    </p:spTree>
    <p:extLst>
      <p:ext uri="{BB962C8B-B14F-4D97-AF65-F5344CB8AC3E}">
        <p14:creationId xmlns:p14="http://schemas.microsoft.com/office/powerpoint/2010/main" val="6225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60" t="4615" r="1360" b="5000"/>
          <a:stretch/>
        </p:blipFill>
        <p:spPr>
          <a:xfrm>
            <a:off x="1219200" y="1295400"/>
            <a:ext cx="6656881" cy="4858282"/>
          </a:xfrm>
          <a:ln w="38100">
            <a:solidFill>
              <a:srgbClr val="17385E"/>
            </a:solidFill>
          </a:ln>
        </p:spPr>
      </p:pic>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a:t>
            </a:r>
            <a:endParaRPr lang="en-US" dirty="0"/>
          </a:p>
        </p:txBody>
      </p:sp>
    </p:spTree>
    <p:extLst>
      <p:ext uri="{BB962C8B-B14F-4D97-AF65-F5344CB8AC3E}">
        <p14:creationId xmlns:p14="http://schemas.microsoft.com/office/powerpoint/2010/main" val="2502969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6" t="5000" r="370" b="4615"/>
          <a:stretch/>
        </p:blipFill>
        <p:spPr>
          <a:xfrm>
            <a:off x="1123950" y="1543050"/>
            <a:ext cx="6877050" cy="4476750"/>
          </a:xfrm>
          <a:ln w="38100">
            <a:solidFill>
              <a:srgbClr val="17385E"/>
            </a:solidFill>
          </a:ln>
        </p:spPr>
      </p:pic>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PPE Levels: Combined Risk</a:t>
            </a:r>
            <a:endParaRPr lang="en-US" dirty="0"/>
          </a:p>
        </p:txBody>
      </p:sp>
    </p:spTree>
    <p:extLst>
      <p:ext uri="{BB962C8B-B14F-4D97-AF65-F5344CB8AC3E}">
        <p14:creationId xmlns:p14="http://schemas.microsoft.com/office/powerpoint/2010/main" val="3271581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and Doffing</a:t>
            </a:r>
            <a:br>
              <a:rPr lang="en-US" dirty="0" smtClean="0"/>
            </a:br>
            <a:r>
              <a:rPr lang="en-US" dirty="0" smtClean="0"/>
              <a:t>Preparation</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Personal Protective Equipment - Don/Doff</a:t>
            </a:r>
            <a:endParaRPr lang="en-US" dirty="0"/>
          </a:p>
        </p:txBody>
      </p:sp>
    </p:spTree>
    <p:extLst>
      <p:ext uri="{BB962C8B-B14F-4D97-AF65-F5344CB8AC3E}">
        <p14:creationId xmlns:p14="http://schemas.microsoft.com/office/powerpoint/2010/main" val="306441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of responder – primary</a:t>
            </a:r>
          </a:p>
          <a:p>
            <a:r>
              <a:rPr lang="en-US" dirty="0" smtClean="0"/>
              <a:t>Understand and follow protocols</a:t>
            </a:r>
          </a:p>
          <a:p>
            <a:r>
              <a:rPr lang="en-US" dirty="0" smtClean="0"/>
              <a:t>Establish work zones</a:t>
            </a:r>
          </a:p>
          <a:p>
            <a:pPr lvl="1"/>
            <a:r>
              <a:rPr lang="en-US" dirty="0" smtClean="0"/>
              <a:t>Hot Zone</a:t>
            </a:r>
          </a:p>
          <a:p>
            <a:pPr lvl="1"/>
            <a:r>
              <a:rPr lang="en-US" dirty="0" smtClean="0"/>
              <a:t>Warm Zone</a:t>
            </a:r>
          </a:p>
          <a:p>
            <a:pPr lvl="1"/>
            <a:r>
              <a:rPr lang="en-US" dirty="0" smtClean="0"/>
              <a:t>Cold Zone</a:t>
            </a:r>
          </a:p>
          <a:p>
            <a:r>
              <a:rPr lang="en-US" dirty="0" smtClean="0"/>
              <a:t>Plan exit before entering  </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Donning Guidelines</a:t>
            </a:r>
            <a:endParaRPr lang="en-US" dirty="0"/>
          </a:p>
        </p:txBody>
      </p:sp>
    </p:spTree>
    <p:extLst>
      <p:ext uri="{BB962C8B-B14F-4D97-AF65-F5344CB8AC3E}">
        <p14:creationId xmlns:p14="http://schemas.microsoft.com/office/powerpoint/2010/main" val="158891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Always use the “buddy system”</a:t>
            </a:r>
          </a:p>
          <a:p>
            <a:r>
              <a:rPr lang="en-US" dirty="0"/>
              <a:t>Wearing PPE can result in:</a:t>
            </a:r>
          </a:p>
          <a:p>
            <a:pPr lvl="1"/>
            <a:r>
              <a:rPr lang="en-US" dirty="0"/>
              <a:t>Physical stress</a:t>
            </a:r>
          </a:p>
          <a:p>
            <a:pPr lvl="1"/>
            <a:r>
              <a:rPr lang="en-US" dirty="0"/>
              <a:t>Psychological stress</a:t>
            </a:r>
          </a:p>
          <a:p>
            <a:pPr lvl="1"/>
            <a:r>
              <a:rPr lang="en-US" dirty="0"/>
              <a:t>Impaired vision, movement, and communication</a:t>
            </a:r>
          </a:p>
          <a:p>
            <a:r>
              <a:rPr lang="en-US" dirty="0" smtClean="0"/>
              <a:t>Use engineering/administrative control measures to maintain safety</a:t>
            </a:r>
            <a:endParaRPr lang="en-US" dirty="0"/>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Safety in PPE</a:t>
            </a:r>
            <a:endParaRPr lang="en-US" dirty="0"/>
          </a:p>
        </p:txBody>
      </p:sp>
    </p:spTree>
    <p:extLst>
      <p:ext uri="{BB962C8B-B14F-4D97-AF65-F5344CB8AC3E}">
        <p14:creationId xmlns:p14="http://schemas.microsoft.com/office/powerpoint/2010/main" val="241708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Doff PPE in order</a:t>
            </a:r>
          </a:p>
          <a:p>
            <a:r>
              <a:rPr lang="en-US" dirty="0" smtClean="0"/>
              <a:t>Avoid cross contamination</a:t>
            </a:r>
          </a:p>
          <a:p>
            <a:pPr lvl="1"/>
            <a:r>
              <a:rPr lang="en-US" dirty="0" smtClean="0"/>
              <a:t>Protects responders</a:t>
            </a:r>
          </a:p>
          <a:p>
            <a:pPr lvl="1"/>
            <a:r>
              <a:rPr lang="en-US" dirty="0" smtClean="0"/>
              <a:t>Maintains biosecurity</a:t>
            </a:r>
          </a:p>
          <a:p>
            <a:r>
              <a:rPr lang="en-US" dirty="0" smtClean="0"/>
              <a:t>Inspect PPE for</a:t>
            </a:r>
            <a:br>
              <a:rPr lang="en-US" dirty="0" smtClean="0"/>
            </a:br>
            <a:r>
              <a:rPr lang="en-US" dirty="0" smtClean="0"/>
              <a:t> damage</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Personal Protective Equipment - Don/Doff</a:t>
            </a:r>
            <a:endParaRPr lang="en-US" dirty="0"/>
          </a:p>
        </p:txBody>
      </p:sp>
      <p:sp>
        <p:nvSpPr>
          <p:cNvPr id="3" name="Title 2"/>
          <p:cNvSpPr>
            <a:spLocks noGrp="1"/>
          </p:cNvSpPr>
          <p:nvPr>
            <p:ph type="title"/>
          </p:nvPr>
        </p:nvSpPr>
        <p:spPr/>
        <p:txBody>
          <a:bodyPr/>
          <a:lstStyle/>
          <a:p>
            <a:r>
              <a:rPr lang="en-US" dirty="0" smtClean="0"/>
              <a:t>Doffing Guidelines</a:t>
            </a:r>
            <a:endParaRPr lang="en-US" dirty="0"/>
          </a:p>
        </p:txBody>
      </p:sp>
      <p:pic>
        <p:nvPicPr>
          <p:cNvPr id="4098" name="Picture 2" descr="H:\CFSPH\Communal Files\Photo Library\PPE\05 PPE Level C Doff - Andrew Kingsbury\IMG_4804 croppe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5534" y="2542461"/>
            <a:ext cx="2672666" cy="3477339"/>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8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280235-2BFA-48F3-85D6-E544767DF642}"/>
</file>

<file path=customXml/itemProps2.xml><?xml version="1.0" encoding="utf-8"?>
<ds:datastoreItem xmlns:ds="http://schemas.openxmlformats.org/officeDocument/2006/customXml" ds:itemID="{6349AE85-CAA8-4F48-9928-AA410591BD35}"/>
</file>

<file path=customXml/itemProps3.xml><?xml version="1.0" encoding="utf-8"?>
<ds:datastoreItem xmlns:ds="http://schemas.openxmlformats.org/officeDocument/2006/customXml" ds:itemID="{362E5515-C40E-4FC4-94C4-7FB4D64FD1A5}"/>
</file>

<file path=docProps/app.xml><?xml version="1.0" encoding="utf-8"?>
<Properties xmlns="http://schemas.openxmlformats.org/officeDocument/2006/extended-properties" xmlns:vt="http://schemas.openxmlformats.org/officeDocument/2006/docPropsVTypes">
  <Template>FAD_PReP_NAHEMS_PPT_2013-11 LogoFix</Template>
  <TotalTime>3565</TotalTime>
  <Words>3556</Words>
  <Application>Microsoft Office PowerPoint</Application>
  <PresentationFormat>On-screen Show (4:3)</PresentationFormat>
  <Paragraphs>232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Personal Protective Equipment </vt:lpstr>
      <vt:lpstr>Personal Protective Equipment (PPE): Levels</vt:lpstr>
      <vt:lpstr>PPE Levels</vt:lpstr>
      <vt:lpstr>PPE Levels</vt:lpstr>
      <vt:lpstr>PPE Levels: Combined Risk</vt:lpstr>
      <vt:lpstr>Donning and Doffing Preparation</vt:lpstr>
      <vt:lpstr>Donning Guidelines</vt:lpstr>
      <vt:lpstr>Safety in PPE</vt:lpstr>
      <vt:lpstr>Doffing Guidelines</vt:lpstr>
      <vt:lpstr>Donning and Doffing: Level C</vt:lpstr>
      <vt:lpstr>Collect Needed Supplies</vt:lpstr>
      <vt:lpstr>Preparing to Don PPE</vt:lpstr>
      <vt:lpstr>Donning Level C PPE</vt:lpstr>
      <vt:lpstr>Donning Level C PPE</vt:lpstr>
      <vt:lpstr>Donning Level C PPE</vt:lpstr>
      <vt:lpstr>Donning Level C PPE</vt:lpstr>
      <vt:lpstr>Doffing Level C PPE</vt:lpstr>
      <vt:lpstr>Doffing Level C PPE</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Larson</dc:creator>
  <cp:lastModifiedBy>Lang, Melissa</cp:lastModifiedBy>
  <cp:revision>105</cp:revision>
  <cp:lastPrinted>2012-12-14T19:17:05Z</cp:lastPrinted>
  <dcterms:created xsi:type="dcterms:W3CDTF">2011-05-18T15:37:06Z</dcterms:created>
  <dcterms:modified xsi:type="dcterms:W3CDTF">2013-11-25T18:06:57Z</dcterms:modified>
</cp:coreProperties>
</file>