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37" r:id="rId1"/>
  </p:sldMasterIdLst>
  <p:notesMasterIdLst>
    <p:notesMasterId r:id="rId26"/>
  </p:notes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72" r:id="rId15"/>
    <p:sldId id="269" r:id="rId16"/>
    <p:sldId id="278" r:id="rId17"/>
    <p:sldId id="270" r:id="rId18"/>
    <p:sldId id="271" r:id="rId19"/>
    <p:sldId id="273" r:id="rId20"/>
    <p:sldId id="274" r:id="rId21"/>
    <p:sldId id="275" r:id="rId22"/>
    <p:sldId id="276" r:id="rId23"/>
    <p:sldId id="277"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73140" autoAdjust="0"/>
  </p:normalViewPr>
  <p:slideViewPr>
    <p:cSldViewPr snapToGrid="0">
      <p:cViewPr varScale="1">
        <p:scale>
          <a:sx n="84" d="100"/>
          <a:sy n="84" d="100"/>
        </p:scale>
        <p:origin x="1572" y="90"/>
      </p:cViewPr>
      <p:guideLst/>
    </p:cSldViewPr>
  </p:slid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8EE752-7A1C-428C-B925-78C263925DCC}" type="datetimeFigureOut">
              <a:rPr lang="en-US" smtClean="0"/>
              <a:t>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31E309-B09C-412F-B425-2C1EB0E2E53E}" type="slidenum">
              <a:rPr lang="en-US" smtClean="0"/>
              <a:t>‹#›</a:t>
            </a:fld>
            <a:endParaRPr lang="en-US"/>
          </a:p>
        </p:txBody>
      </p:sp>
    </p:spTree>
    <p:extLst>
      <p:ext uri="{BB962C8B-B14F-4D97-AF65-F5344CB8AC3E}">
        <p14:creationId xmlns:p14="http://schemas.microsoft.com/office/powerpoint/2010/main" val="2641544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smtClean="0"/>
              <a:t>Welcome </a:t>
            </a:r>
            <a:r>
              <a:rPr lang="en-US" dirty="0"/>
              <a:t>to this </a:t>
            </a:r>
            <a:r>
              <a:rPr lang="en-US" dirty="0" smtClean="0"/>
              <a:t>overview </a:t>
            </a:r>
            <a:r>
              <a:rPr lang="en-US" dirty="0"/>
              <a:t>of </a:t>
            </a:r>
            <a:r>
              <a:rPr lang="en-US" dirty="0" smtClean="0"/>
              <a:t>employees </a:t>
            </a:r>
            <a:r>
              <a:rPr lang="en-US" dirty="0"/>
              <a:t>b</a:t>
            </a:r>
            <a:r>
              <a:rPr lang="en-US" dirty="0" smtClean="0"/>
              <a:t>enefits</a:t>
            </a:r>
            <a:r>
              <a:rPr lang="en-US" dirty="0"/>
              <a:t>. This slide show will take you through the process of obtaining information on each benefit, how to enroll, and the deadlines for document submission</a:t>
            </a:r>
            <a:r>
              <a:rPr lang="en-US" dirty="0" smtClean="0"/>
              <a:t>.</a:t>
            </a:r>
          </a:p>
          <a:p>
            <a:endParaRPr lang="en-US" dirty="0"/>
          </a:p>
          <a:p>
            <a:r>
              <a:rPr lang="en-US" dirty="0"/>
              <a:t>As you move through this presentation, there are links that will take you to other websites. Please click the links for additional </a:t>
            </a:r>
            <a:r>
              <a:rPr lang="en-US" dirty="0" smtClean="0"/>
              <a:t>information.</a:t>
            </a:r>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1</a:t>
            </a:fld>
            <a:endParaRPr lang="en-US"/>
          </a:p>
        </p:txBody>
      </p:sp>
    </p:spTree>
    <p:extLst>
      <p:ext uri="{BB962C8B-B14F-4D97-AF65-F5344CB8AC3E}">
        <p14:creationId xmlns:p14="http://schemas.microsoft.com/office/powerpoint/2010/main" val="6716263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are a permanent employee with a full or part time work schedule eligible for FEHB coverage, you are eligible for FEDVIP coverage.  Employees with appointments lasting one year or less, or with an intermittent work schedule are not eligible to enroll in FEDVIP.  You do not have to be enrolled in FEHB to enroll in FEDVIP.  </a:t>
            </a:r>
          </a:p>
          <a:p>
            <a:endParaRPr lang="en-US" dirty="0"/>
          </a:p>
          <a:p>
            <a:r>
              <a:rPr lang="en-US" dirty="0" smtClean="0"/>
              <a:t>If you are transferring from another Federal Agency or department and currently have FEDVIP coverage, you must contact BENEFEDS to transfer your enrollment.  This is the only way to accomplish the transfer of your FEDVIP coverage.</a:t>
            </a:r>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10</a:t>
            </a:fld>
            <a:endParaRPr lang="en-US"/>
          </a:p>
        </p:txBody>
      </p:sp>
    </p:spTree>
    <p:extLst>
      <p:ext uri="{BB962C8B-B14F-4D97-AF65-F5344CB8AC3E}">
        <p14:creationId xmlns:p14="http://schemas.microsoft.com/office/powerpoint/2010/main" val="28205976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BENEFEDS website has information about available plans, coverage areas, premiums, care providers, and more.  Please read information carefully before making an election.  Make sure you are choosing the best plan for your family’s needs.  </a:t>
            </a:r>
          </a:p>
          <a:p>
            <a:endParaRPr lang="en-US" dirty="0"/>
          </a:p>
          <a:p>
            <a:r>
              <a:rPr lang="en-US" dirty="0" smtClean="0"/>
              <a:t>When you have chosen the plan you wish to enroll in, you must enroll through BENEFEDS either on their website, or by calling 1-877-888-3337.  There is no option to enroll in FEDVIP through our onboarding system, or by completing a form. </a:t>
            </a:r>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11</a:t>
            </a:fld>
            <a:endParaRPr lang="en-US"/>
          </a:p>
        </p:txBody>
      </p:sp>
    </p:spTree>
    <p:extLst>
      <p:ext uri="{BB962C8B-B14F-4D97-AF65-F5344CB8AC3E}">
        <p14:creationId xmlns:p14="http://schemas.microsoft.com/office/powerpoint/2010/main" val="42887794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are eligible to enroll in a </a:t>
            </a:r>
            <a:r>
              <a:rPr lang="en-US" b="1" dirty="0" smtClean="0"/>
              <a:t>Dependent Care </a:t>
            </a:r>
            <a:r>
              <a:rPr lang="en-US" dirty="0" smtClean="0"/>
              <a:t>FSA on any type of appointment with any work schedule, unless you have an intermittent work schedule expected to work less than six months in a calendar year.  You are eligible to enroll in a </a:t>
            </a:r>
            <a:r>
              <a:rPr lang="en-US" b="1" dirty="0" smtClean="0"/>
              <a:t>Health Care </a:t>
            </a:r>
            <a:r>
              <a:rPr lang="en-US" dirty="0" smtClean="0"/>
              <a:t>FSA if you are eligible to enroll in FEHB, whether you are actually enrolled or not.</a:t>
            </a:r>
          </a:p>
          <a:p>
            <a:endParaRPr lang="en-US" dirty="0"/>
          </a:p>
          <a:p>
            <a:r>
              <a:rPr lang="en-US" dirty="0"/>
              <a:t>If you are transferring from another </a:t>
            </a:r>
            <a:r>
              <a:rPr lang="en-US" dirty="0" smtClean="0"/>
              <a:t>Federal Agency </a:t>
            </a:r>
            <a:r>
              <a:rPr lang="en-US" dirty="0"/>
              <a:t>or department and </a:t>
            </a:r>
            <a:r>
              <a:rPr lang="en-US" dirty="0" smtClean="0"/>
              <a:t>are currently enrolled in FSA, </a:t>
            </a:r>
            <a:r>
              <a:rPr lang="en-US" dirty="0"/>
              <a:t>you must contact </a:t>
            </a:r>
            <a:r>
              <a:rPr lang="en-US" dirty="0" smtClean="0"/>
              <a:t>FSAFEDS </a:t>
            </a:r>
            <a:r>
              <a:rPr lang="en-US" dirty="0"/>
              <a:t>to transfer your enrollment.  This is the only way to accomplish the transfer of your coverage.</a:t>
            </a:r>
          </a:p>
          <a:p>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12</a:t>
            </a:fld>
            <a:endParaRPr lang="en-US"/>
          </a:p>
        </p:txBody>
      </p:sp>
    </p:spTree>
    <p:extLst>
      <p:ext uri="{BB962C8B-B14F-4D97-AF65-F5344CB8AC3E}">
        <p14:creationId xmlns:p14="http://schemas.microsoft.com/office/powerpoint/2010/main" val="30450221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t>
            </a:r>
            <a:r>
              <a:rPr lang="en-US" dirty="0" smtClean="0"/>
              <a:t>FSAFEDS </a:t>
            </a:r>
            <a:r>
              <a:rPr lang="en-US" dirty="0"/>
              <a:t>website has information about </a:t>
            </a:r>
            <a:r>
              <a:rPr lang="en-US" dirty="0" smtClean="0"/>
              <a:t>both dependent care and health care options including, annual limits, eligible expenses, </a:t>
            </a:r>
            <a:r>
              <a:rPr lang="en-US" dirty="0"/>
              <a:t>and </a:t>
            </a:r>
            <a:r>
              <a:rPr lang="en-US" dirty="0" smtClean="0"/>
              <a:t>calculators to help you decide on an annual amount that works for you and your family.  </a:t>
            </a:r>
            <a:r>
              <a:rPr lang="en-US" dirty="0"/>
              <a:t>Please read information carefully before making an election.  </a:t>
            </a:r>
            <a:endParaRPr lang="en-US" dirty="0" smtClean="0"/>
          </a:p>
          <a:p>
            <a:endParaRPr lang="en-US" dirty="0"/>
          </a:p>
          <a:p>
            <a:r>
              <a:rPr lang="en-US" dirty="0" smtClean="0"/>
              <a:t>Due to the IRS Use or Lose rule, if you do not use all of your FSA funds during the benefit period, you risk losing your money.  Health care FSAs allow you to carry over up to $500 in unused funds into the next benefit period, if you elect to re-enroll.  Dependent care FSAs have a grace period of 2 ½ months to use funds remaining from the previous benefit period.  This is why it is very important to carefully consider how much to contribute each year.</a:t>
            </a:r>
            <a:endParaRPr lang="en-US" dirty="0"/>
          </a:p>
          <a:p>
            <a:endParaRPr lang="en-US" dirty="0"/>
          </a:p>
          <a:p>
            <a:r>
              <a:rPr lang="en-US" dirty="0"/>
              <a:t>When you have </a:t>
            </a:r>
            <a:r>
              <a:rPr lang="en-US" dirty="0" smtClean="0"/>
              <a:t>decided on the type of account and contribution amount that best suits your needs, </a:t>
            </a:r>
            <a:r>
              <a:rPr lang="en-US" dirty="0"/>
              <a:t>you must enroll through </a:t>
            </a:r>
            <a:r>
              <a:rPr lang="en-US" dirty="0" smtClean="0"/>
              <a:t>FSAFEDS </a:t>
            </a:r>
            <a:r>
              <a:rPr lang="en-US" dirty="0"/>
              <a:t>either on their website, or by calling </a:t>
            </a:r>
            <a:r>
              <a:rPr lang="en-US" dirty="0" smtClean="0"/>
              <a:t>1-877-372-3337</a:t>
            </a:r>
            <a:r>
              <a:rPr lang="en-US" dirty="0"/>
              <a:t>.  There is no option to enroll in </a:t>
            </a:r>
            <a:r>
              <a:rPr lang="en-US" dirty="0" smtClean="0"/>
              <a:t>FSA </a:t>
            </a:r>
            <a:r>
              <a:rPr lang="en-US" dirty="0"/>
              <a:t>through our onboarding system, or by completing a form. </a:t>
            </a:r>
          </a:p>
          <a:p>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13</a:t>
            </a:fld>
            <a:endParaRPr lang="en-US"/>
          </a:p>
        </p:txBody>
      </p:sp>
    </p:spTree>
    <p:extLst>
      <p:ext uri="{BB962C8B-B14F-4D97-AF65-F5344CB8AC3E}">
        <p14:creationId xmlns:p14="http://schemas.microsoft.com/office/powerpoint/2010/main" val="19910745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a:xfrm>
            <a:off x="685800" y="4400549"/>
            <a:ext cx="5486400" cy="4415459"/>
          </a:xfrm>
        </p:spPr>
        <p:txBody>
          <a:bodyPr/>
          <a:lstStyle/>
          <a:p>
            <a:r>
              <a:rPr lang="en-US" dirty="0" smtClean="0"/>
              <a:t>Long term care insurance provides financial resources for those who need assistance with activities of daily living such as eating, bathing, and dressing, that would not be covered by insurance like skilled medical care would be.</a:t>
            </a:r>
          </a:p>
          <a:p>
            <a:endParaRPr lang="en-US" dirty="0"/>
          </a:p>
          <a:p>
            <a:r>
              <a:rPr lang="en-US" dirty="0" smtClean="0"/>
              <a:t>You and your qualified relatives may apply for coverage at any time.  Qualified relatives include your current spouse or declared domestic partner, your parents, parents-in-law, stepparents, and your adult children, adopted children, and stepchildren over the age of 18</a:t>
            </a:r>
          </a:p>
          <a:p>
            <a:endParaRPr lang="en-US" dirty="0"/>
          </a:p>
          <a:p>
            <a:r>
              <a:rPr lang="en-US" dirty="0" smtClean="0"/>
              <a:t>Enrollment is not guaranteed as it is with other insurance available to you as a Federal employee.  Your Federal employment allows you to apply for coverage.  If you/your spouse apply </a:t>
            </a:r>
            <a:r>
              <a:rPr lang="en-US" dirty="0"/>
              <a:t>for long term care insurance coverage within 60 days </a:t>
            </a:r>
            <a:r>
              <a:rPr lang="en-US" dirty="0" smtClean="0"/>
              <a:t>of your appointment, </a:t>
            </a:r>
            <a:r>
              <a:rPr lang="en-US" dirty="0"/>
              <a:t>you will only be required to answer a few questions about your health using the abbreviated underwriting application. You can still apply for the insurance after the 60 days, but will have to use the full underwriting application. </a:t>
            </a:r>
            <a:endParaRPr lang="en-US" dirty="0" smtClean="0"/>
          </a:p>
          <a:p>
            <a:endParaRPr lang="en-US" dirty="0"/>
          </a:p>
          <a:p>
            <a:r>
              <a:rPr lang="en-US" dirty="0" smtClean="0"/>
              <a:t>You </a:t>
            </a:r>
            <a:r>
              <a:rPr lang="en-US" dirty="0"/>
              <a:t>must a</a:t>
            </a:r>
            <a:r>
              <a:rPr lang="en-US" dirty="0" smtClean="0"/>
              <a:t>pply </a:t>
            </a:r>
            <a:r>
              <a:rPr lang="en-US" dirty="0"/>
              <a:t>through </a:t>
            </a:r>
            <a:r>
              <a:rPr lang="en-US" dirty="0" smtClean="0"/>
              <a:t>LTCFEDS </a:t>
            </a:r>
            <a:r>
              <a:rPr lang="en-US" dirty="0"/>
              <a:t>either on their </a:t>
            </a:r>
            <a:r>
              <a:rPr lang="en-US" dirty="0" smtClean="0"/>
              <a:t>website </a:t>
            </a:r>
            <a:r>
              <a:rPr lang="en-US" dirty="0"/>
              <a:t>or by calling </a:t>
            </a:r>
            <a:r>
              <a:rPr lang="en-US" dirty="0" smtClean="0"/>
              <a:t>1-800-582-3337</a:t>
            </a:r>
            <a:r>
              <a:rPr lang="en-US" dirty="0"/>
              <a:t>.  There is no option to </a:t>
            </a:r>
            <a:r>
              <a:rPr lang="en-US" dirty="0" smtClean="0"/>
              <a:t>apply for FLTCIP </a:t>
            </a:r>
            <a:r>
              <a:rPr lang="en-US" dirty="0"/>
              <a:t>through our onboarding </a:t>
            </a:r>
            <a:r>
              <a:rPr lang="en-US" dirty="0" smtClean="0"/>
              <a:t>system or through the agency.</a:t>
            </a:r>
          </a:p>
          <a:p>
            <a:endParaRPr lang="en-US" dirty="0"/>
          </a:p>
          <a:p>
            <a:r>
              <a:rPr lang="en-US" dirty="0" smtClean="0"/>
              <a:t>If you are transferring from another Federal Agency and already have FLTCIP coverage you must contact LTCFEDS to transfer your enrollment.</a:t>
            </a:r>
            <a:endParaRPr lang="en-US" dirty="0"/>
          </a:p>
          <a:p>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14</a:t>
            </a:fld>
            <a:endParaRPr lang="en-US"/>
          </a:p>
        </p:txBody>
      </p:sp>
    </p:spTree>
    <p:extLst>
      <p:ext uri="{BB962C8B-B14F-4D97-AF65-F5344CB8AC3E}">
        <p14:creationId xmlns:p14="http://schemas.microsoft.com/office/powerpoint/2010/main" val="91935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are covered by a civilian retirement plan, contributions are made directly from your pay and are deposited into your retirement fund.  When you meet age and service eligibility requirements, you may apply to receive a lifelong annuity (pension) that is paid on a monthly basis.  The retirement plan you are covered by determines both the amount of contributions withheld from your pay, and the benefit you will receive when you are retire.</a:t>
            </a:r>
          </a:p>
          <a:p>
            <a:endParaRPr lang="en-US" dirty="0"/>
          </a:p>
          <a:p>
            <a:endParaRPr lang="en-US" dirty="0"/>
          </a:p>
          <a:p>
            <a:r>
              <a:rPr lang="en-US" dirty="0" smtClean="0"/>
              <a:t>Foreign Officers may be covered under the Foreign Service Retirement and Disability System (FSRDS) or the Foreign Service Pension System (FSPS).</a:t>
            </a:r>
          </a:p>
          <a:p>
            <a:endParaRPr lang="en-US" dirty="0"/>
          </a:p>
          <a:p>
            <a:r>
              <a:rPr lang="en-US" dirty="0" smtClean="0"/>
              <a:t>If you have any questions about your retirement coverage, or think you may have previous service that is not included in your service history, please contact your Benefits Specialist.</a:t>
            </a:r>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15</a:t>
            </a:fld>
            <a:endParaRPr lang="en-US"/>
          </a:p>
        </p:txBody>
      </p:sp>
    </p:spTree>
    <p:extLst>
      <p:ext uri="{BB962C8B-B14F-4D97-AF65-F5344CB8AC3E}">
        <p14:creationId xmlns:p14="http://schemas.microsoft.com/office/powerpoint/2010/main" val="9113595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Previous civilian service may be creditable towards retirement, and/or may provide you with an opportunity to pay a deposit in order to be creditable.  If you have previous service, you may want to review your electronic Official Personnel </a:t>
            </a:r>
            <a:r>
              <a:rPr lang="en-US" dirty="0" smtClean="0"/>
              <a:t>Folder </a:t>
            </a:r>
            <a:r>
              <a:rPr lang="en-US" dirty="0"/>
              <a:t>(</a:t>
            </a:r>
            <a:r>
              <a:rPr lang="en-US" dirty="0" err="1"/>
              <a:t>eOPF</a:t>
            </a:r>
            <a:r>
              <a:rPr lang="en-US" dirty="0"/>
              <a:t>) to ensure your previous service is documented correctly</a:t>
            </a:r>
            <a:r>
              <a:rPr lang="en-US" dirty="0" smtClean="0"/>
              <a:t>.</a:t>
            </a:r>
          </a:p>
          <a:p>
            <a:endParaRPr lang="en-US" dirty="0"/>
          </a:p>
          <a:p>
            <a:r>
              <a:rPr lang="en-US" dirty="0" smtClean="0"/>
              <a:t>Previous service that was covered by a Federal civilian retirement system may be creditable, even if you took a refund of your retirement contributions.</a:t>
            </a:r>
            <a:endParaRPr lang="en-US" dirty="0"/>
          </a:p>
          <a:p>
            <a:endParaRPr lang="en-US" dirty="0"/>
          </a:p>
          <a:p>
            <a:r>
              <a:rPr lang="en-US" dirty="0"/>
              <a:t>If you are coming back from a break in service, and are covered by CSRS or CSRS Offset, you may have the opportunity to elect FERS coverage</a:t>
            </a:r>
            <a:r>
              <a:rPr lang="en-US" dirty="0" smtClean="0"/>
              <a:t>.</a:t>
            </a:r>
          </a:p>
          <a:p>
            <a:endParaRPr lang="en-US" dirty="0"/>
          </a:p>
          <a:p>
            <a:r>
              <a:rPr lang="en-US" dirty="0" smtClean="0"/>
              <a:t>Previous service that was not covered by a Federal retirement system may be creditable, depending on whether a deposit is allowed.</a:t>
            </a:r>
            <a:endParaRPr lang="en-US" dirty="0"/>
          </a:p>
          <a:p>
            <a:endParaRPr lang="en-US" dirty="0" smtClean="0"/>
          </a:p>
          <a:p>
            <a:r>
              <a:rPr lang="en-US" dirty="0"/>
              <a:t>If you have any questions about your retirement coverage, or think you may have previous service that is not included in your service history, please contact your Benefits Specialist.</a:t>
            </a:r>
          </a:p>
          <a:p>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16</a:t>
            </a:fld>
            <a:endParaRPr lang="en-US"/>
          </a:p>
        </p:txBody>
      </p:sp>
    </p:spTree>
    <p:extLst>
      <p:ext uri="{BB962C8B-B14F-4D97-AF65-F5344CB8AC3E}">
        <p14:creationId xmlns:p14="http://schemas.microsoft.com/office/powerpoint/2010/main" val="6915307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National Guard service is generally not creditable for civilian retirement purposes unless called or drafted into actual service of the United Stated under a call by the President, or by orders issued under specific laws/titles.</a:t>
            </a:r>
          </a:p>
          <a:p>
            <a:endParaRPr lang="en-US" dirty="0"/>
          </a:p>
          <a:p>
            <a:r>
              <a:rPr lang="en-US" dirty="0" smtClean="0"/>
              <a:t>If you decide to pay your military deposit, you may choose between payroll deductions, installment payments, or one lump sum payment.  </a:t>
            </a:r>
          </a:p>
          <a:p>
            <a:endParaRPr lang="en-US" dirty="0"/>
          </a:p>
          <a:p>
            <a:r>
              <a:rPr lang="en-US" dirty="0" smtClean="0"/>
              <a:t>Your deposit must be paid in full before you retire to be creditable. You may not make payments after you have retired or separated.</a:t>
            </a:r>
          </a:p>
          <a:p>
            <a:endParaRPr lang="en-US" dirty="0"/>
          </a:p>
          <a:p>
            <a:r>
              <a:rPr lang="en-US" dirty="0" smtClean="0"/>
              <a:t>Please contact your Benefits Specialist for information on the steps you will need to take to begin the military deposit process.  Taking the steps needed to calculate the amount of your military deposit does not obligate you to make payments.  But remember, interest will accrue and the amount due will increase over time.</a:t>
            </a:r>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17</a:t>
            </a:fld>
            <a:endParaRPr lang="en-US"/>
          </a:p>
        </p:txBody>
      </p:sp>
    </p:spTree>
    <p:extLst>
      <p:ext uri="{BB962C8B-B14F-4D97-AF65-F5344CB8AC3E}">
        <p14:creationId xmlns:p14="http://schemas.microsoft.com/office/powerpoint/2010/main" val="10440047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OPM’s retirement website is a great resource for information on a wide variety of retirement topics.  It is a great first stop for general information about your retirement plan.  Your Benefits Specialist is also available to help answer questions you have about your retirement coverage and benefits.</a:t>
            </a:r>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18</a:t>
            </a:fld>
            <a:endParaRPr lang="en-US"/>
          </a:p>
        </p:txBody>
      </p:sp>
    </p:spTree>
    <p:extLst>
      <p:ext uri="{BB962C8B-B14F-4D97-AF65-F5344CB8AC3E}">
        <p14:creationId xmlns:p14="http://schemas.microsoft.com/office/powerpoint/2010/main" val="18983440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485034"/>
          </a:xfrm>
        </p:spPr>
        <p:txBody>
          <a:bodyPr/>
          <a:lstStyle/>
          <a:p>
            <a:r>
              <a:rPr lang="en-US" dirty="0" smtClean="0"/>
              <a:t>As a new Employee, TSP contributions are automatically withheld from your pay, and invested in an age appropriate Lifecycle fund.  However, you have the choice to either manage your own investments, or continue utilizing the  Lifecycle fund which will automatically adjust the mix of your investments based on when you expect to withdraw your funds.</a:t>
            </a:r>
          </a:p>
          <a:p>
            <a:endParaRPr lang="en-US" dirty="0"/>
          </a:p>
          <a:p>
            <a:r>
              <a:rPr lang="en-US" dirty="0" smtClean="0"/>
              <a:t>Your Agency will contribute 1% of your basic pay to your TSP account each pay period.  You will also receive matching funds from the Agency on your own contributions up to 5%, for each pay period you contribute.</a:t>
            </a:r>
          </a:p>
          <a:p>
            <a:endParaRPr lang="en-US" dirty="0"/>
          </a:p>
          <a:p>
            <a:r>
              <a:rPr lang="en-US" dirty="0" smtClean="0"/>
              <a:t>Contributions may be made using a whole dollar amount or percentage of your choice, up to the annual contribution limit amount.  You have the option to have your contributions withheld either before or after taxes.  </a:t>
            </a:r>
          </a:p>
          <a:p>
            <a:endParaRPr lang="en-US" dirty="0"/>
          </a:p>
          <a:p>
            <a:r>
              <a:rPr lang="en-US" dirty="0" smtClean="0"/>
              <a:t>You may change your contribution amount at any time, in any pay period, either through the Employee Personal Page, or by sending a TSP-1 to your Benefits Assistant.</a:t>
            </a:r>
          </a:p>
          <a:p>
            <a:endParaRPr lang="en-US" dirty="0"/>
          </a:p>
          <a:p>
            <a:r>
              <a:rPr lang="en-US" dirty="0" smtClean="0"/>
              <a:t>You may change your fund allocation and make </a:t>
            </a:r>
            <a:r>
              <a:rPr lang="en-US" dirty="0" err="1" smtClean="0"/>
              <a:t>interfund</a:t>
            </a:r>
            <a:r>
              <a:rPr lang="en-US" dirty="0" smtClean="0"/>
              <a:t> transfers up to twice a month by either logging into your account on TSP’s website or by calling the </a:t>
            </a:r>
            <a:r>
              <a:rPr lang="en-US" dirty="0" err="1" smtClean="0"/>
              <a:t>Thriftline</a:t>
            </a:r>
            <a:r>
              <a:rPr lang="en-US" dirty="0" smtClean="0"/>
              <a:t> at 1-877-968-3778.</a:t>
            </a:r>
          </a:p>
          <a:p>
            <a:endParaRPr lang="en-US" dirty="0"/>
          </a:p>
          <a:p>
            <a:r>
              <a:rPr lang="en-US" dirty="0" smtClean="0"/>
              <a:t>If you are transferring from another Federal agency with no break in service, your TSP contributions will continue at the same rate.</a:t>
            </a:r>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19</a:t>
            </a:fld>
            <a:endParaRPr lang="en-US"/>
          </a:p>
        </p:txBody>
      </p:sp>
    </p:spTree>
    <p:extLst>
      <p:ext uri="{BB962C8B-B14F-4D97-AF65-F5344CB8AC3E}">
        <p14:creationId xmlns:p14="http://schemas.microsoft.com/office/powerpoint/2010/main" val="348978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t>
            </a:r>
            <a:r>
              <a:rPr lang="en-US" dirty="0" smtClean="0"/>
              <a:t>ach type of benefit will be explained along with the eligibility requirements, as will the information you need to have for enrollment.  Then, we will go over the designation of beneficiary forms, and a few important pointers and reminders about your benefits.</a:t>
            </a:r>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2</a:t>
            </a:fld>
            <a:endParaRPr lang="en-US"/>
          </a:p>
        </p:txBody>
      </p:sp>
    </p:spTree>
    <p:extLst>
      <p:ext uri="{BB962C8B-B14F-4D97-AF65-F5344CB8AC3E}">
        <p14:creationId xmlns:p14="http://schemas.microsoft.com/office/powerpoint/2010/main" val="3737308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TSP website is one of the best resources available for information about TSP.  You will find helpful pamphlets, videos, and all sorts of other information that will help you make decisions about your contributions and investments.</a:t>
            </a:r>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20</a:t>
            </a:fld>
            <a:endParaRPr lang="en-US"/>
          </a:p>
        </p:txBody>
      </p:sp>
    </p:spTree>
    <p:extLst>
      <p:ext uri="{BB962C8B-B14F-4D97-AF65-F5344CB8AC3E}">
        <p14:creationId xmlns:p14="http://schemas.microsoft.com/office/powerpoint/2010/main" val="7892173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Designation of beneficiary forms are not needed if you wish to follow the normal order of precedence.  If you wish to have your benefits paid out in a different way, then you will want to complete the designation forms.  Be aware, later changes in your life circumstances do not affect your designation of beneficiary forms.  Changes in your marital status or number of children will not override a valid designation on file.  A legal will also does not override a valid designation on file.  </a:t>
            </a:r>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21</a:t>
            </a:fld>
            <a:endParaRPr lang="en-US"/>
          </a:p>
        </p:txBody>
      </p:sp>
    </p:spTree>
    <p:extLst>
      <p:ext uri="{BB962C8B-B14F-4D97-AF65-F5344CB8AC3E}">
        <p14:creationId xmlns:p14="http://schemas.microsoft.com/office/powerpoint/2010/main" val="20442907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are a CSRS covered employee, your CSRS designation of beneficiary form must be sent to the Office of Personnel Management (OPM), the address is in the instructions on the form.</a:t>
            </a:r>
          </a:p>
          <a:p>
            <a:endParaRPr lang="en-US" dirty="0"/>
          </a:p>
          <a:p>
            <a:r>
              <a:rPr lang="en-US" dirty="0" smtClean="0"/>
              <a:t>FERS, </a:t>
            </a:r>
            <a:r>
              <a:rPr lang="en-US" dirty="0"/>
              <a:t>l</a:t>
            </a:r>
            <a:r>
              <a:rPr lang="en-US" dirty="0" smtClean="0"/>
              <a:t>ife insurance, and unpaid compensation designation forms should be submitted to your Benefits Assistant, and copies will be maintained in your </a:t>
            </a:r>
            <a:r>
              <a:rPr lang="en-US" dirty="0" err="1" smtClean="0"/>
              <a:t>eOPF</a:t>
            </a:r>
            <a:r>
              <a:rPr lang="en-US" dirty="0" smtClean="0"/>
              <a:t>.</a:t>
            </a:r>
          </a:p>
          <a:p>
            <a:endParaRPr lang="en-US" dirty="0"/>
          </a:p>
          <a:p>
            <a:r>
              <a:rPr lang="en-US" dirty="0" smtClean="0"/>
              <a:t>The TSP designation of beneficiary form should be sent directly to TSP.  See the first page of the form for instructions.</a:t>
            </a:r>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22</a:t>
            </a:fld>
            <a:endParaRPr lang="en-US"/>
          </a:p>
        </p:txBody>
      </p:sp>
    </p:spTree>
    <p:extLst>
      <p:ext uri="{BB962C8B-B14F-4D97-AF65-F5344CB8AC3E}">
        <p14:creationId xmlns:p14="http://schemas.microsoft.com/office/powerpoint/2010/main" val="4149134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3876675"/>
          </a:xfrm>
        </p:spPr>
        <p:txBody>
          <a:bodyPr/>
          <a:lstStyle/>
          <a:p>
            <a:r>
              <a:rPr lang="en-US" dirty="0" smtClean="0"/>
              <a:t>Almost anytime you have a deadline for making a change to your benefits, your window of time will be 60 days.  This is usually the deadline whether it’s your first 60 days of employment, or 60 days after a qualifying life event.  After 60 days have passed your options for changing your benefits may be limited or unavailable. </a:t>
            </a:r>
          </a:p>
          <a:p>
            <a:endParaRPr lang="en-US" dirty="0"/>
          </a:p>
          <a:p>
            <a:r>
              <a:rPr lang="en-US" dirty="0" smtClean="0"/>
              <a:t>While it is recommended that you review your leave and earnings statements every pay period, it is especially important when you make a change.  A change in work schedule, duty station, position, benefits, or even birthdays when you reach certain ages can affect your take home pay.  Reviewing your leave and earnings statement is one of the easiest ways to identify issues that need to be corrected.  Identifying the problem is the first step in getting it corrected.</a:t>
            </a:r>
          </a:p>
          <a:p>
            <a:endParaRPr lang="en-US" dirty="0"/>
          </a:p>
          <a:p>
            <a:r>
              <a:rPr lang="en-US" dirty="0"/>
              <a:t>R</a:t>
            </a:r>
            <a:r>
              <a:rPr lang="en-US" dirty="0" smtClean="0"/>
              <a:t>emember, it’s not just now as a new employee that you will need to think about your benefits.  If you get married, have children, change your job, or move to a new area, you may need to consider how that change impacts your benefits.  </a:t>
            </a:r>
            <a:r>
              <a:rPr lang="en-US" dirty="0"/>
              <a:t>T</a:t>
            </a:r>
            <a:r>
              <a:rPr lang="en-US" dirty="0" smtClean="0"/>
              <a:t>he annual Open Season is a time to </a:t>
            </a:r>
            <a:r>
              <a:rPr lang="en-US" smtClean="0"/>
              <a:t>review your choices </a:t>
            </a:r>
            <a:r>
              <a:rPr lang="en-US" dirty="0" smtClean="0"/>
              <a:t>to determine if they still meet your needs, reenroll in FSA, and see what changes are coming for your current coverage.  </a:t>
            </a:r>
          </a:p>
          <a:p>
            <a:endParaRPr lang="en-US" dirty="0"/>
          </a:p>
          <a:p>
            <a:r>
              <a:rPr lang="en-US" dirty="0" smtClean="0"/>
              <a:t>Your Benefits Assistants and Specialists are available to assist you throughout the year.</a:t>
            </a:r>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23</a:t>
            </a:fld>
            <a:endParaRPr lang="en-US"/>
          </a:p>
        </p:txBody>
      </p:sp>
    </p:spTree>
    <p:extLst>
      <p:ext uri="{BB962C8B-B14F-4D97-AF65-F5344CB8AC3E}">
        <p14:creationId xmlns:p14="http://schemas.microsoft.com/office/powerpoint/2010/main" val="3423945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3876675"/>
          </a:xfrm>
        </p:spPr>
        <p:txBody>
          <a:bodyPr/>
          <a:lstStyle/>
          <a:p>
            <a:r>
              <a:rPr lang="en-US" dirty="0" smtClean="0"/>
              <a:t>Portal with resources,</a:t>
            </a:r>
            <a:r>
              <a:rPr lang="en-US" baseline="0" dirty="0" smtClean="0"/>
              <a:t> links and videos</a:t>
            </a:r>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24</a:t>
            </a:fld>
            <a:endParaRPr lang="en-US"/>
          </a:p>
        </p:txBody>
      </p:sp>
    </p:spTree>
    <p:extLst>
      <p:ext uri="{BB962C8B-B14F-4D97-AF65-F5344CB8AC3E}">
        <p14:creationId xmlns:p14="http://schemas.microsoft.com/office/powerpoint/2010/main" val="31185322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395580"/>
          </a:xfrm>
        </p:spPr>
        <p:txBody>
          <a:bodyPr/>
          <a:lstStyle/>
          <a:p>
            <a:r>
              <a:rPr lang="en-US" dirty="0" smtClean="0"/>
              <a:t>It is important to understand both your appointment type and your work schedule.  </a:t>
            </a:r>
          </a:p>
          <a:p>
            <a:endParaRPr lang="en-US" dirty="0"/>
          </a:p>
          <a:p>
            <a:r>
              <a:rPr lang="en-US" dirty="0" smtClean="0"/>
              <a:t>Career and Career Conditional appointments are permanent appointments that do not have Not To Exceed (NTE) or specific end dates.  Excepted appointments may, or may not have an NTE date.  Term appointments have an NTE date of more than one year, but no more than four years.  Provisional appointments have a specific date when the appointment must either end or be converted to a permanent appointment.  Temporary appointments have an NTE date of less than one year.</a:t>
            </a:r>
          </a:p>
          <a:p>
            <a:endParaRPr lang="en-US" dirty="0" smtClean="0"/>
          </a:p>
          <a:p>
            <a:r>
              <a:rPr lang="en-US" dirty="0" smtClean="0"/>
              <a:t>Full time generally means over 32 hours a week.  However, when determining eligibility for health insurance only, an employee working 30 hours a week or more is considered full time.  Part time, for all but health insurance is any regular work schedule of 16 to 32 hours a week.  An intermittent work schedule has no predetermined work schedule, or anything less than 16 hours a week.  Seasonal employees work part of the year and are placed in a non-pay status for part of the year.  Seasonal work schedules will be further defined as either full time, part time, or intermittent.</a:t>
            </a:r>
          </a:p>
          <a:p>
            <a:endParaRPr lang="en-US" dirty="0"/>
          </a:p>
          <a:p>
            <a:r>
              <a:rPr lang="en-US" dirty="0" smtClean="0"/>
              <a:t>If you are unsure about your appointment type or work schedule, it is very important to get this information from your Supervisor.  This information affects not only your eligibility for benefits, but could also affect the cost of your benefits and your ability to continue working.</a:t>
            </a:r>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3</a:t>
            </a:fld>
            <a:endParaRPr lang="en-US"/>
          </a:p>
        </p:txBody>
      </p:sp>
    </p:spTree>
    <p:extLst>
      <p:ext uri="{BB962C8B-B14F-4D97-AF65-F5344CB8AC3E}">
        <p14:creationId xmlns:p14="http://schemas.microsoft.com/office/powerpoint/2010/main" val="545261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524789"/>
          </a:xfrm>
        </p:spPr>
        <p:txBody>
          <a:bodyPr/>
          <a:lstStyle/>
          <a:p>
            <a:r>
              <a:rPr lang="en-US" dirty="0" smtClean="0"/>
              <a:t>Employees are generally eligible for FEGLI coverage if they are on an appointment with no NTE date, or an NTE date of more than one year AND they have a full time or part time work schedule.</a:t>
            </a:r>
          </a:p>
          <a:p>
            <a:pPr marL="171450" indent="-171450">
              <a:buFont typeface="Arial" panose="020B0604020202020204" pitchFamily="34" charset="0"/>
              <a:buChar char="•"/>
            </a:pPr>
            <a:endParaRPr lang="en-US" dirty="0"/>
          </a:p>
          <a:p>
            <a:r>
              <a:rPr lang="en-US" dirty="0" smtClean="0"/>
              <a:t>Employees on any type of appointment with seasonal or mixed tour work schedules must be expected to work at least 6 months of the year to be eligible for FEGLI coverage.</a:t>
            </a:r>
          </a:p>
          <a:p>
            <a:pPr marL="171450" indent="-171450">
              <a:buFont typeface="Arial" panose="020B0604020202020204" pitchFamily="34" charset="0"/>
              <a:buChar char="•"/>
            </a:pPr>
            <a:endParaRPr lang="en-US" dirty="0"/>
          </a:p>
          <a:p>
            <a:r>
              <a:rPr lang="en-US" dirty="0" smtClean="0"/>
              <a:t>The following appointments and work schedules do not meet FEGLI eligibility requirements:</a:t>
            </a:r>
          </a:p>
          <a:p>
            <a:endParaRPr lang="en-US" dirty="0" smtClean="0"/>
          </a:p>
          <a:p>
            <a:pPr marL="171450" indent="-171450">
              <a:buFont typeface="Arial" panose="020B0604020202020204" pitchFamily="34" charset="0"/>
              <a:buChar char="•"/>
            </a:pPr>
            <a:r>
              <a:rPr lang="en-US" dirty="0" smtClean="0"/>
              <a:t>Any appointment that begins with an intermittent work schedule.  A change in work schedule at a later date to full or part time may also change FEGLI eligibility.</a:t>
            </a:r>
          </a:p>
          <a:p>
            <a:pPr marL="171450" indent="-171450">
              <a:buFont typeface="Arial" panose="020B0604020202020204" pitchFamily="34" charset="0"/>
              <a:buChar char="•"/>
            </a:pPr>
            <a:r>
              <a:rPr lang="en-US" dirty="0" smtClean="0"/>
              <a:t>Any appointment with an NTE date limited to one year or less with any work schedule.</a:t>
            </a:r>
          </a:p>
          <a:p>
            <a:endParaRPr lang="en-US" dirty="0" smtClean="0"/>
          </a:p>
          <a:p>
            <a:r>
              <a:rPr lang="en-US" dirty="0" smtClean="0"/>
              <a:t>Pathways Students </a:t>
            </a:r>
            <a:r>
              <a:rPr lang="en-US" dirty="0"/>
              <a:t>s</a:t>
            </a:r>
            <a:r>
              <a:rPr lang="en-US" dirty="0" smtClean="0"/>
              <a:t>hould contact their Benefits Specialist for information about eligibility.</a:t>
            </a:r>
            <a:endParaRPr lang="en-US" dirty="0"/>
          </a:p>
          <a:p>
            <a:endParaRPr lang="en-US"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4</a:t>
            </a:fld>
            <a:endParaRPr lang="en-US"/>
          </a:p>
        </p:txBody>
      </p:sp>
    </p:spTree>
    <p:extLst>
      <p:ext uri="{BB962C8B-B14F-4D97-AF65-F5344CB8AC3E}">
        <p14:creationId xmlns:p14="http://schemas.microsoft.com/office/powerpoint/2010/main" val="562632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are a rehired Federal employee, your opportunities to make a new election of coverage will depend on the length of your break in service.</a:t>
            </a:r>
          </a:p>
          <a:p>
            <a:endParaRPr lang="en-US" dirty="0"/>
          </a:p>
          <a:p>
            <a:r>
              <a:rPr lang="en-US" dirty="0" smtClean="0"/>
              <a:t>Rehired employees whose break in service is less than 180 days are automatically enrolled in the level of coverage that was in effect at the time of their separation, and do not have a new election opportunity.</a:t>
            </a:r>
          </a:p>
          <a:p>
            <a:endParaRPr lang="en-US" dirty="0" smtClean="0"/>
          </a:p>
          <a:p>
            <a:r>
              <a:rPr lang="en-US" dirty="0" smtClean="0"/>
              <a:t>Rehired employees whose break in service was 180 days or more are automatically enrolled in the level of coverage that was in effect at the time of their separation, unless their coverage was waived.  If you had previously waived your coverage, you will automatically be enrolled in Basic coverage only.  You will have 60 days to elect additional coverage.</a:t>
            </a:r>
          </a:p>
          <a:p>
            <a:endParaRPr lang="en-US" dirty="0"/>
          </a:p>
          <a:p>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5</a:t>
            </a:fld>
            <a:endParaRPr lang="en-US"/>
          </a:p>
        </p:txBody>
      </p:sp>
    </p:spTree>
    <p:extLst>
      <p:ext uri="{BB962C8B-B14F-4D97-AF65-F5344CB8AC3E}">
        <p14:creationId xmlns:p14="http://schemas.microsoft.com/office/powerpoint/2010/main" val="1491692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938380"/>
          </a:xfrm>
        </p:spPr>
        <p:txBody>
          <a:bodyPr/>
          <a:lstStyle/>
          <a:p>
            <a:r>
              <a:rPr lang="en-US" dirty="0" smtClean="0"/>
              <a:t>Basic, Option A Standard, and Option B Additional all provide coverage in the event that you, the covered individual, pass away.  Option C Family coverage provides a benefit payable to you if your eligible family member passes away.  Eligible family members for FEGLI are your legal spouse and your unmarried dependent children under age 22.  Questions about eligible family members should be directed to your Benefits Assistant.</a:t>
            </a:r>
          </a:p>
          <a:p>
            <a:endParaRPr lang="en-US" dirty="0"/>
          </a:p>
          <a:p>
            <a:r>
              <a:rPr lang="en-US" dirty="0" smtClean="0"/>
              <a:t>OPM’s website has complete information on your coverage options, and the cost of coverage.  Each person’s coverage needs are unique.  When choosing the amount of coverage you need, consider both what you would want to provide for if you were no longer alive, and how much your coverage will cost.  You may find it helpful to use the FEGLI calculator on OPM’s website to help determine the right amount of coverage for your situation.</a:t>
            </a:r>
          </a:p>
          <a:p>
            <a:endParaRPr lang="en-US" dirty="0"/>
          </a:p>
          <a:p>
            <a:r>
              <a:rPr lang="en-US" dirty="0" smtClean="0"/>
              <a:t>Once you have made your decision, you will either be able to complete your enrollment through the electronic onboarding system, or by submitting a complete SF 2817 to your Benefits Assistant.  Do not complete both electronic enrollment and a paper form.  </a:t>
            </a:r>
          </a:p>
          <a:p>
            <a:endParaRPr lang="en-US" dirty="0"/>
          </a:p>
          <a:p>
            <a:r>
              <a:rPr lang="en-US" dirty="0" smtClean="0"/>
              <a:t>If you have any questions about your enrollment, please contact your Benefits Assistant.  </a:t>
            </a:r>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6</a:t>
            </a:fld>
            <a:endParaRPr lang="en-US"/>
          </a:p>
        </p:txBody>
      </p:sp>
    </p:spTree>
    <p:extLst>
      <p:ext uri="{BB962C8B-B14F-4D97-AF65-F5344CB8AC3E}">
        <p14:creationId xmlns:p14="http://schemas.microsoft.com/office/powerpoint/2010/main" val="3413337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Employees are generally eligible for FEHB coverage if they are expected to work at least 30 hours a week, for at least 3 consecutive months.  If you are unsure about your eligibility for FEHB coverage, please contact your Benefits Assistant.</a:t>
            </a:r>
          </a:p>
          <a:p>
            <a:endParaRPr lang="en-US" dirty="0" smtClean="0"/>
          </a:p>
          <a:p>
            <a:r>
              <a:rPr lang="en-US" dirty="0" smtClean="0"/>
              <a:t>If you are transferring from </a:t>
            </a:r>
            <a:r>
              <a:rPr lang="en-US" smtClean="0"/>
              <a:t>another Federal Agency </a:t>
            </a:r>
            <a:r>
              <a:rPr lang="en-US" dirty="0" smtClean="0"/>
              <a:t>with no break in service, this is not a qualifying life event allowing a change to your FEHB coverage.  However, if you have moved outside of your coverage area, you may be allowed to make a change.</a:t>
            </a:r>
            <a:endParaRPr lang="en-US" dirty="0"/>
          </a:p>
          <a:p>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7</a:t>
            </a:fld>
            <a:endParaRPr lang="en-US"/>
          </a:p>
        </p:txBody>
      </p:sp>
    </p:spTree>
    <p:extLst>
      <p:ext uri="{BB962C8B-B14F-4D97-AF65-F5344CB8AC3E}">
        <p14:creationId xmlns:p14="http://schemas.microsoft.com/office/powerpoint/2010/main" val="1745776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524789"/>
          </a:xfrm>
        </p:spPr>
        <p:txBody>
          <a:bodyPr/>
          <a:lstStyle/>
          <a:p>
            <a:r>
              <a:rPr lang="en-US" dirty="0" smtClean="0"/>
              <a:t>FFS – Typically more traditional plans.  Visit the provider of our choice, however, if your plan is a preferred provider organization (PPO) you must use in network providers to receive full benefits.  </a:t>
            </a:r>
          </a:p>
          <a:p>
            <a:endParaRPr lang="en-US" dirty="0"/>
          </a:p>
          <a:p>
            <a:r>
              <a:rPr lang="en-US" dirty="0" smtClean="0"/>
              <a:t>HMO – Provides care through a network of providers in a specific geographic area.  You and your covered family members must live or work in the area to enroll in the HMO.  Generally there is no, or very limited coverage outside the network.  </a:t>
            </a:r>
          </a:p>
          <a:p>
            <a:endParaRPr lang="en-US" dirty="0"/>
          </a:p>
          <a:p>
            <a:r>
              <a:rPr lang="en-US" dirty="0" smtClean="0"/>
              <a:t>CDP – You have an annual deductible and also share costs as an incentive to help control costs.  Using in network providers generally provides more coverage.</a:t>
            </a:r>
          </a:p>
          <a:p>
            <a:endParaRPr lang="en-US" dirty="0"/>
          </a:p>
          <a:p>
            <a:r>
              <a:rPr lang="en-US" dirty="0" smtClean="0"/>
              <a:t>HDHP – Annual deductibles are generally higher than other plans.  Provides either a tax free Health Savings Account (HSA), or a Health Reimbursement Arrangement (HRA) that allows you to save and reimburse yourself for qualified medical expenses.</a:t>
            </a:r>
          </a:p>
          <a:p>
            <a:endParaRPr lang="en-US" dirty="0"/>
          </a:p>
          <a:p>
            <a:r>
              <a:rPr lang="en-US" dirty="0" smtClean="0"/>
              <a:t>Eligible FEHB family members include your legal spouse and all children under age 26.  Please contact your Benefits Assistant for additional questions about family members eligible for coverage.</a:t>
            </a:r>
          </a:p>
          <a:p>
            <a:endParaRPr lang="en-US" dirty="0"/>
          </a:p>
          <a:p>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8</a:t>
            </a:fld>
            <a:endParaRPr lang="en-US"/>
          </a:p>
        </p:txBody>
      </p:sp>
    </p:spTree>
    <p:extLst>
      <p:ext uri="{BB962C8B-B14F-4D97-AF65-F5344CB8AC3E}">
        <p14:creationId xmlns:p14="http://schemas.microsoft.com/office/powerpoint/2010/main" val="30127802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OPM’s </a:t>
            </a:r>
            <a:r>
              <a:rPr lang="en-US" dirty="0"/>
              <a:t>website has complete information on your coverage options, and the cost of coverage.  Each person’s coverage needs are </a:t>
            </a:r>
            <a:r>
              <a:rPr lang="en-US" dirty="0" smtClean="0"/>
              <a:t>unique.  You will need to research the plans available to you to decide which plan best meets your, or your family’s needs.  </a:t>
            </a:r>
          </a:p>
          <a:p>
            <a:endParaRPr lang="en-US" dirty="0"/>
          </a:p>
          <a:p>
            <a:r>
              <a:rPr lang="en-US" dirty="0" smtClean="0"/>
              <a:t>Once you have decided which health plan you would like to enroll in, make sure you have the 3-digit enrollment code, and the name of the carrier/plan.  You will need these to complete your enrollment.  Enrollment is either completed through </a:t>
            </a:r>
            <a:r>
              <a:rPr lang="en-US" dirty="0"/>
              <a:t>the </a:t>
            </a:r>
            <a:r>
              <a:rPr lang="en-US" dirty="0" smtClean="0"/>
              <a:t>onboarding </a:t>
            </a:r>
            <a:r>
              <a:rPr lang="en-US" dirty="0"/>
              <a:t>system, or by submitting a complete SF </a:t>
            </a:r>
            <a:r>
              <a:rPr lang="en-US" dirty="0" smtClean="0"/>
              <a:t>2809 </a:t>
            </a:r>
            <a:r>
              <a:rPr lang="en-US" dirty="0"/>
              <a:t>to </a:t>
            </a:r>
            <a:r>
              <a:rPr lang="en-US" dirty="0" smtClean="0"/>
              <a:t>your Benefits Assistant.  </a:t>
            </a:r>
            <a:r>
              <a:rPr lang="en-US" dirty="0"/>
              <a:t>Do not complete both electronic enrollment and a paper form.  </a:t>
            </a:r>
          </a:p>
          <a:p>
            <a:endParaRPr lang="en-US" dirty="0"/>
          </a:p>
          <a:p>
            <a:r>
              <a:rPr lang="en-US" dirty="0"/>
              <a:t>If you have any questions about your enrollment, please contact your Benefits Assistant.  </a:t>
            </a:r>
          </a:p>
          <a:p>
            <a:endParaRPr lang="en-US" dirty="0"/>
          </a:p>
        </p:txBody>
      </p:sp>
      <p:sp>
        <p:nvSpPr>
          <p:cNvPr id="4" name="Slide Number Placeholder 3"/>
          <p:cNvSpPr>
            <a:spLocks noGrp="1"/>
          </p:cNvSpPr>
          <p:nvPr>
            <p:ph type="sldNum" sz="quarter" idx="10"/>
          </p:nvPr>
        </p:nvSpPr>
        <p:spPr/>
        <p:txBody>
          <a:bodyPr/>
          <a:lstStyle/>
          <a:p>
            <a:fld id="{8B31E309-B09C-412F-B425-2C1EB0E2E53E}" type="slidenum">
              <a:rPr lang="en-US" smtClean="0"/>
              <a:t>9</a:t>
            </a:fld>
            <a:endParaRPr lang="en-US"/>
          </a:p>
        </p:txBody>
      </p:sp>
    </p:spTree>
    <p:extLst>
      <p:ext uri="{BB962C8B-B14F-4D97-AF65-F5344CB8AC3E}">
        <p14:creationId xmlns:p14="http://schemas.microsoft.com/office/powerpoint/2010/main" val="1536075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70623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249145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0454669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2921615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2199234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4970863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smtClean="0"/>
              <a:t>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938590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smtClean="0"/>
              <a:t>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5336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smtClean="0"/>
              <a:t>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62386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77567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smtClean="0"/>
              <a:t>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42936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smtClean="0"/>
              <a:t>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82109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smtClean="0"/>
              <a:t>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27570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smtClean="0"/>
              <a:t>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55119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F6E2C9B-5FA2-460D-9BE7-B0812FC2A6FF}" type="datetimeFigureOut">
              <a:rPr lang="en-US" smtClean="0"/>
              <a:t>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41625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3672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2/8/2020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4316687"/>
      </p:ext>
    </p:extLst>
  </p:cSld>
  <p:clrMap bg1="lt1" tx1="dk1" bg2="lt2" tx2="dk2" accent1="accent1" accent2="accent2" accent3="accent3" accent4="accent4" accent5="accent5" accent6="accent6" hlink="hlink" folHlink="folHlink"/>
  <p:sldLayoutIdLst>
    <p:sldLayoutId id="2147484038" r:id="rId1"/>
    <p:sldLayoutId id="2147484039" r:id="rId2"/>
    <p:sldLayoutId id="2147484040" r:id="rId3"/>
    <p:sldLayoutId id="2147484041" r:id="rId4"/>
    <p:sldLayoutId id="2147484042" r:id="rId5"/>
    <p:sldLayoutId id="2147484043" r:id="rId6"/>
    <p:sldLayoutId id="2147484044" r:id="rId7"/>
    <p:sldLayoutId id="2147484045" r:id="rId8"/>
    <p:sldLayoutId id="2147484046" r:id="rId9"/>
    <p:sldLayoutId id="2147484047" r:id="rId10"/>
    <p:sldLayoutId id="2147484048" r:id="rId11"/>
    <p:sldLayoutId id="2147484049" r:id="rId12"/>
    <p:sldLayoutId id="2147484050" r:id="rId13"/>
    <p:sldLayoutId id="2147484051" r:id="rId14"/>
    <p:sldLayoutId id="2147484052" r:id="rId15"/>
    <p:sldLayoutId id="2147484053" r:id="rId16"/>
  </p:sldLayoutIdLst>
  <p:hf sldNum="0" hdr="0" ft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aphis.usda.gov/mrpbs/contact_us/downloads/benefits.pd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benefeds.co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fsafeds.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ltcfeds.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opm.gov/retirement-service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tsp.gov/index.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opm.gov/forms/pdf_fill/SF2808.pdf" TargetMode="External"/><Relationship Id="rId7" Type="http://schemas.openxmlformats.org/officeDocument/2006/relationships/hyperlink" Target="https://www.tsp.gov/PDF/formspubs/tsp-3.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www.opm.gov/forms/pdf_fill/SF1152.pdf" TargetMode="External"/><Relationship Id="rId5" Type="http://schemas.openxmlformats.org/officeDocument/2006/relationships/hyperlink" Target="https://www.opm.gov/forms/pdf_fill/sf2823.pdf" TargetMode="External"/><Relationship Id="rId4" Type="http://schemas.openxmlformats.org/officeDocument/2006/relationships/hyperlink" Target="https://www.opm.gov/forms/pdf_fill/SF3102.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nfc.usda.gov/EPPS/index.aspx?ReturnUrl=/epps/"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www.aphis.usda.gov/mrpbs/contact_us/downloads/benefits.pdf"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opm.gov/healthcare-insurance/life-insuranc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opm.gov/forms/pdf_fill/sf2817.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opm.gov/healthcare-insurance/healthcar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opm.gov/forms/pdf_fill/sf280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2823" y="-872836"/>
            <a:ext cx="11025586" cy="2613660"/>
          </a:xfrm>
        </p:spPr>
        <p:txBody>
          <a:bodyPr>
            <a:normAutofit/>
          </a:bodyPr>
          <a:lstStyle/>
          <a:p>
            <a:pPr algn="ctr"/>
            <a:r>
              <a:rPr lang="en-US" dirty="0" smtClean="0"/>
              <a:t>New Employee Benefits</a:t>
            </a:r>
            <a:br>
              <a:rPr lang="en-US" dirty="0" smtClean="0"/>
            </a:br>
            <a:r>
              <a:rPr lang="en-US" sz="3200" dirty="0" smtClean="0"/>
              <a:t>for Eligible Employees of the USDA APHIS and AMS</a:t>
            </a:r>
            <a:endParaRPr lang="en-US" sz="3200" dirty="0"/>
          </a:p>
        </p:txBody>
      </p:sp>
      <p:sp>
        <p:nvSpPr>
          <p:cNvPr id="3" name="Subtitle 2"/>
          <p:cNvSpPr>
            <a:spLocks noGrp="1"/>
          </p:cNvSpPr>
          <p:nvPr>
            <p:ph type="subTitle" idx="1"/>
          </p:nvPr>
        </p:nvSpPr>
        <p:spPr>
          <a:xfrm>
            <a:off x="3427687" y="4458751"/>
            <a:ext cx="5494020" cy="1646556"/>
          </a:xfrm>
        </p:spPr>
        <p:txBody>
          <a:bodyPr>
            <a:normAutofit/>
          </a:bodyPr>
          <a:lstStyle/>
          <a:p>
            <a:pPr algn="l"/>
            <a:r>
              <a:rPr lang="en-US" dirty="0" smtClean="0"/>
              <a:t>USDA, MRPBS, Human Resources Operations</a:t>
            </a:r>
          </a:p>
          <a:p>
            <a:pPr algn="l"/>
            <a:r>
              <a:rPr lang="en-US" dirty="0" smtClean="0"/>
              <a:t>Benefits Section</a:t>
            </a:r>
          </a:p>
          <a:p>
            <a:pPr algn="l"/>
            <a:r>
              <a:rPr lang="en-US" dirty="0" smtClean="0"/>
              <a:t>250 Marquette Ave, Suite 410</a:t>
            </a:r>
          </a:p>
          <a:p>
            <a:pPr algn="l"/>
            <a:r>
              <a:rPr lang="en-US" dirty="0" smtClean="0"/>
              <a:t>Minneapolis, MN 55401-2329</a:t>
            </a:r>
          </a:p>
          <a:p>
            <a:pPr algn="l"/>
            <a:endParaRPr lang="en-US" dirty="0"/>
          </a:p>
        </p:txBody>
      </p:sp>
      <p:sp>
        <p:nvSpPr>
          <p:cNvPr id="4" name="TextBox 3"/>
          <p:cNvSpPr txBox="1"/>
          <p:nvPr/>
        </p:nvSpPr>
        <p:spPr>
          <a:xfrm>
            <a:off x="228600" y="6417879"/>
            <a:ext cx="11694033" cy="369332"/>
          </a:xfrm>
          <a:prstGeom prst="rect">
            <a:avLst/>
          </a:prstGeom>
          <a:noFill/>
        </p:spPr>
        <p:txBody>
          <a:bodyPr wrap="square" rtlCol="0">
            <a:spAutoFit/>
          </a:bodyPr>
          <a:lstStyle/>
          <a:p>
            <a:pPr algn="ctr"/>
            <a:r>
              <a:rPr lang="en-US" dirty="0" smtClean="0"/>
              <a:t>Contact the Benefits Assistant who works with your Agency/Program: </a:t>
            </a:r>
            <a:r>
              <a:rPr lang="en-US" dirty="0" smtClean="0">
                <a:hlinkClick r:id="rId3"/>
              </a:rPr>
              <a:t>Contact Us</a:t>
            </a:r>
            <a:endParaRPr lang="en-US" dirty="0"/>
          </a:p>
        </p:txBody>
      </p:sp>
    </p:spTree>
    <p:extLst>
      <p:ext uri="{BB962C8B-B14F-4D97-AF65-F5344CB8AC3E}">
        <p14:creationId xmlns:p14="http://schemas.microsoft.com/office/powerpoint/2010/main" val="871797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Dental and Vision Insurance</a:t>
            </a:r>
            <a:endParaRPr lang="en-US" dirty="0"/>
          </a:p>
        </p:txBody>
      </p:sp>
      <p:sp>
        <p:nvSpPr>
          <p:cNvPr id="3" name="Content Placeholder 2"/>
          <p:cNvSpPr>
            <a:spLocks noGrp="1"/>
          </p:cNvSpPr>
          <p:nvPr>
            <p:ph idx="1"/>
          </p:nvPr>
        </p:nvSpPr>
        <p:spPr>
          <a:xfrm>
            <a:off x="2672340" y="1560021"/>
            <a:ext cx="8915400" cy="4458393"/>
          </a:xfrm>
        </p:spPr>
        <p:txBody>
          <a:bodyPr>
            <a:normAutofit fontScale="85000" lnSpcReduction="20000"/>
          </a:bodyPr>
          <a:lstStyle/>
          <a:p>
            <a:pPr marL="0" indent="0">
              <a:buNone/>
            </a:pPr>
            <a:r>
              <a:rPr lang="en-US" sz="3100" dirty="0" smtClean="0"/>
              <a:t>The Federal Employees Dental and Vision Insurance Program (FEDVIP) offers employees choices to supplement their health plan’s dental and vision coverage.</a:t>
            </a:r>
          </a:p>
          <a:p>
            <a:pPr marL="0" indent="0">
              <a:buNone/>
            </a:pPr>
            <a:endParaRPr lang="en-US" sz="3100" dirty="0" smtClean="0"/>
          </a:p>
          <a:p>
            <a:pPr lvl="1"/>
            <a:r>
              <a:rPr lang="en-US" sz="3100" dirty="0" smtClean="0"/>
              <a:t>Eligible new employees will have 60 days from the date of their appointment to enroll in FEDVIP.</a:t>
            </a:r>
          </a:p>
          <a:p>
            <a:pPr lvl="1"/>
            <a:endParaRPr lang="en-US" sz="3100" dirty="0" smtClean="0"/>
          </a:p>
          <a:p>
            <a:pPr lvl="1"/>
            <a:r>
              <a:rPr lang="en-US" sz="3100" dirty="0" smtClean="0"/>
              <a:t>Employees transferring from another Federal Agency who already have FEDVIP coverage must contact BENEFEDS at 1-877-888-3337 to notify them of the change.</a:t>
            </a:r>
          </a:p>
          <a:p>
            <a:pPr marL="0" indent="0">
              <a:buNone/>
            </a:pPr>
            <a:endParaRPr lang="en-US" dirty="0"/>
          </a:p>
        </p:txBody>
      </p:sp>
    </p:spTree>
    <p:extLst>
      <p:ext uri="{BB962C8B-B14F-4D97-AF65-F5344CB8AC3E}">
        <p14:creationId xmlns:p14="http://schemas.microsoft.com/office/powerpoint/2010/main" val="3644239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Dental and Vision Insurance</a:t>
            </a:r>
            <a:endParaRPr lang="en-US" dirty="0"/>
          </a:p>
        </p:txBody>
      </p:sp>
      <p:sp>
        <p:nvSpPr>
          <p:cNvPr id="3" name="Content Placeholder 2"/>
          <p:cNvSpPr>
            <a:spLocks noGrp="1"/>
          </p:cNvSpPr>
          <p:nvPr>
            <p:ph idx="1"/>
          </p:nvPr>
        </p:nvSpPr>
        <p:spPr>
          <a:xfrm>
            <a:off x="2589211" y="1385454"/>
            <a:ext cx="9464243" cy="5472546"/>
          </a:xfrm>
        </p:spPr>
        <p:txBody>
          <a:bodyPr>
            <a:noAutofit/>
          </a:bodyPr>
          <a:lstStyle/>
          <a:p>
            <a:pPr marL="0" indent="0">
              <a:buNone/>
            </a:pPr>
            <a:r>
              <a:rPr lang="en-US" sz="2400" dirty="0" smtClean="0"/>
              <a:t>FEDVIP is administered by BENEFEDS, not the employing agency.  For complete information about available plans, coverage, and premiums please visit </a:t>
            </a:r>
            <a:r>
              <a:rPr lang="en-US" sz="2400" dirty="0" smtClean="0">
                <a:hlinkClick r:id="rId3"/>
              </a:rPr>
              <a:t>BENEFEDS</a:t>
            </a:r>
            <a:r>
              <a:rPr lang="en-US" sz="2400" dirty="0" smtClean="0"/>
              <a:t>.</a:t>
            </a:r>
          </a:p>
          <a:p>
            <a:pPr marL="0" indent="0">
              <a:buNone/>
            </a:pPr>
            <a:endParaRPr lang="en-US" sz="2400" dirty="0" smtClean="0"/>
          </a:p>
          <a:p>
            <a:pPr lvl="1"/>
            <a:r>
              <a:rPr lang="en-US" sz="2400" dirty="0" smtClean="0"/>
              <a:t>Dental and Vision plans are available for self only, self plus one, or self and family.</a:t>
            </a:r>
          </a:p>
          <a:p>
            <a:pPr lvl="1"/>
            <a:endParaRPr lang="en-US" sz="2400" dirty="0" smtClean="0"/>
          </a:p>
          <a:p>
            <a:pPr lvl="1"/>
            <a:r>
              <a:rPr lang="en-US" sz="2400" dirty="0" smtClean="0"/>
              <a:t>FEHB enrollment is not required for FEDVIP enrollment.</a:t>
            </a:r>
          </a:p>
          <a:p>
            <a:pPr lvl="1"/>
            <a:endParaRPr lang="en-US" sz="2400" dirty="0" smtClean="0"/>
          </a:p>
          <a:p>
            <a:pPr lvl="1"/>
            <a:r>
              <a:rPr lang="en-US" sz="2400" dirty="0" smtClean="0"/>
              <a:t>Enrollment may be completed either on the BENEFEDS </a:t>
            </a:r>
            <a:r>
              <a:rPr lang="en-US" sz="2400" dirty="0" smtClean="0">
                <a:hlinkClick r:id="rId3"/>
              </a:rPr>
              <a:t>website</a:t>
            </a:r>
            <a:r>
              <a:rPr lang="en-US" sz="2400" dirty="0" smtClean="0"/>
              <a:t> or by calling  1-877-888-3337.</a:t>
            </a:r>
            <a:endParaRPr lang="en-US" sz="2400" dirty="0"/>
          </a:p>
        </p:txBody>
      </p:sp>
    </p:spTree>
    <p:extLst>
      <p:ext uri="{BB962C8B-B14F-4D97-AF65-F5344CB8AC3E}">
        <p14:creationId xmlns:p14="http://schemas.microsoft.com/office/powerpoint/2010/main" val="2569563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Flexible Spending Accounts</a:t>
            </a:r>
            <a:endParaRPr lang="en-US" dirty="0"/>
          </a:p>
        </p:txBody>
      </p:sp>
      <p:sp>
        <p:nvSpPr>
          <p:cNvPr id="3" name="Content Placeholder 2"/>
          <p:cNvSpPr>
            <a:spLocks noGrp="1"/>
          </p:cNvSpPr>
          <p:nvPr>
            <p:ph idx="1"/>
          </p:nvPr>
        </p:nvSpPr>
        <p:spPr>
          <a:xfrm>
            <a:off x="2589212" y="1551710"/>
            <a:ext cx="8915400" cy="4608022"/>
          </a:xfrm>
        </p:spPr>
        <p:txBody>
          <a:bodyPr>
            <a:normAutofit fontScale="92500" lnSpcReduction="20000"/>
          </a:bodyPr>
          <a:lstStyle/>
          <a:p>
            <a:pPr marL="0" indent="0">
              <a:buNone/>
            </a:pPr>
            <a:r>
              <a:rPr lang="en-US" sz="2800" dirty="0" smtClean="0"/>
              <a:t>The Flexible Spending Accounts (FSA) program gives employees the option to use pre-tax money to pay for eligible dependent care and/or health care expenses.</a:t>
            </a:r>
          </a:p>
          <a:p>
            <a:pPr marL="0" indent="0">
              <a:buNone/>
            </a:pPr>
            <a:endParaRPr lang="en-US" sz="2800" dirty="0" smtClean="0"/>
          </a:p>
          <a:p>
            <a:pPr lvl="1"/>
            <a:r>
              <a:rPr lang="en-US" sz="2600" dirty="0"/>
              <a:t>Eligible new employees will have 60 days from the date of their appointment to enroll in </a:t>
            </a:r>
            <a:r>
              <a:rPr lang="en-US" sz="2600" dirty="0" smtClean="0"/>
              <a:t>FSA.</a:t>
            </a:r>
            <a:endParaRPr lang="en-US" sz="2600" dirty="0"/>
          </a:p>
          <a:p>
            <a:pPr lvl="1"/>
            <a:endParaRPr lang="en-US" sz="2600" dirty="0"/>
          </a:p>
          <a:p>
            <a:pPr lvl="1"/>
            <a:r>
              <a:rPr lang="en-US" sz="2600" dirty="0"/>
              <a:t>Employees transferring from another </a:t>
            </a:r>
            <a:r>
              <a:rPr lang="en-US" sz="2600" dirty="0" smtClean="0"/>
              <a:t>Federal Agency </a:t>
            </a:r>
            <a:r>
              <a:rPr lang="en-US" sz="2600" dirty="0"/>
              <a:t>who </a:t>
            </a:r>
            <a:r>
              <a:rPr lang="en-US" sz="2600" dirty="0" smtClean="0"/>
              <a:t>are already enrolled in FSA must </a:t>
            </a:r>
            <a:r>
              <a:rPr lang="en-US" sz="2600" dirty="0"/>
              <a:t>contact </a:t>
            </a:r>
            <a:r>
              <a:rPr lang="en-US" sz="2600" dirty="0" smtClean="0"/>
              <a:t>FSAFEDS </a:t>
            </a:r>
            <a:r>
              <a:rPr lang="en-US" sz="2600" dirty="0"/>
              <a:t>at </a:t>
            </a:r>
            <a:r>
              <a:rPr lang="en-US" sz="2600" dirty="0" smtClean="0"/>
              <a:t>1-877-372-3337 </a:t>
            </a:r>
            <a:r>
              <a:rPr lang="en-US" sz="2600" dirty="0"/>
              <a:t>to notify them of the change.</a:t>
            </a:r>
          </a:p>
          <a:p>
            <a:pPr marL="0" indent="0">
              <a:buNone/>
            </a:pPr>
            <a:endParaRPr lang="en-US" dirty="0"/>
          </a:p>
        </p:txBody>
      </p:sp>
    </p:spTree>
    <p:extLst>
      <p:ext uri="{BB962C8B-B14F-4D97-AF65-F5344CB8AC3E}">
        <p14:creationId xmlns:p14="http://schemas.microsoft.com/office/powerpoint/2010/main" val="2983181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Flexible Spending Accounts</a:t>
            </a:r>
            <a:endParaRPr lang="en-US" dirty="0"/>
          </a:p>
        </p:txBody>
      </p:sp>
      <p:sp>
        <p:nvSpPr>
          <p:cNvPr id="3" name="Content Placeholder 2"/>
          <p:cNvSpPr>
            <a:spLocks noGrp="1"/>
          </p:cNvSpPr>
          <p:nvPr>
            <p:ph idx="1"/>
          </p:nvPr>
        </p:nvSpPr>
        <p:spPr>
          <a:xfrm>
            <a:off x="2589212" y="1443642"/>
            <a:ext cx="8915400" cy="5073536"/>
          </a:xfrm>
        </p:spPr>
        <p:txBody>
          <a:bodyPr>
            <a:normAutofit fontScale="92500" lnSpcReduction="20000"/>
          </a:bodyPr>
          <a:lstStyle/>
          <a:p>
            <a:pPr marL="0" indent="0">
              <a:buNone/>
            </a:pPr>
            <a:r>
              <a:rPr lang="en-US" sz="2400" dirty="0" smtClean="0"/>
              <a:t>FSA </a:t>
            </a:r>
            <a:r>
              <a:rPr lang="en-US" sz="2400" dirty="0"/>
              <a:t>is administered by </a:t>
            </a:r>
            <a:r>
              <a:rPr lang="en-US" sz="2400" dirty="0" smtClean="0"/>
              <a:t>FSAFEDS</a:t>
            </a:r>
            <a:r>
              <a:rPr lang="en-US" sz="2400" dirty="0"/>
              <a:t>, not the employing agency.  For complete information </a:t>
            </a:r>
            <a:r>
              <a:rPr lang="en-US" sz="2400" dirty="0" smtClean="0"/>
              <a:t>about account options, eligible expenses, enrollment and more, please visit </a:t>
            </a:r>
            <a:r>
              <a:rPr lang="en-US" sz="2400" dirty="0" smtClean="0">
                <a:hlinkClick r:id="rId3"/>
              </a:rPr>
              <a:t>FSAFEDS</a:t>
            </a:r>
            <a:r>
              <a:rPr lang="en-US" sz="2400" dirty="0" smtClean="0"/>
              <a:t>.</a:t>
            </a:r>
          </a:p>
          <a:p>
            <a:pPr marL="0" indent="0">
              <a:buNone/>
            </a:pPr>
            <a:endParaRPr lang="en-US" sz="2400" dirty="0"/>
          </a:p>
          <a:p>
            <a:pPr lvl="1"/>
            <a:r>
              <a:rPr lang="en-US" sz="2600" dirty="0" smtClean="0"/>
              <a:t>Health care and dependent care flexible spending accounts are available.</a:t>
            </a:r>
          </a:p>
          <a:p>
            <a:pPr marL="457200" lvl="1" indent="0">
              <a:buNone/>
            </a:pPr>
            <a:r>
              <a:rPr lang="en-US" sz="2600" dirty="0" smtClean="0"/>
              <a:t> </a:t>
            </a:r>
          </a:p>
          <a:p>
            <a:pPr lvl="1"/>
            <a:r>
              <a:rPr lang="en-US" sz="2600" dirty="0" smtClean="0"/>
              <a:t>Flexible spending accounts are use or lose each year, thoughtful planning is necessary to make sound decisions about annual contributions.</a:t>
            </a:r>
            <a:endParaRPr lang="en-US" sz="2600" dirty="0"/>
          </a:p>
          <a:p>
            <a:pPr lvl="1"/>
            <a:endParaRPr lang="en-US" sz="2600" dirty="0"/>
          </a:p>
          <a:p>
            <a:pPr lvl="1"/>
            <a:r>
              <a:rPr lang="en-US" sz="2600" dirty="0"/>
              <a:t>Enrollment </a:t>
            </a:r>
            <a:r>
              <a:rPr lang="en-US" sz="2600" dirty="0" smtClean="0"/>
              <a:t>must </a:t>
            </a:r>
            <a:r>
              <a:rPr lang="en-US" sz="2600" dirty="0"/>
              <a:t>be completed either on the </a:t>
            </a:r>
            <a:r>
              <a:rPr lang="en-US" sz="2600" dirty="0" smtClean="0"/>
              <a:t>FSAFEDS </a:t>
            </a:r>
            <a:r>
              <a:rPr lang="en-US" sz="2600" dirty="0" smtClean="0">
                <a:hlinkClick r:id="rId3"/>
              </a:rPr>
              <a:t>website</a:t>
            </a:r>
            <a:r>
              <a:rPr lang="en-US" sz="2600" dirty="0" smtClean="0"/>
              <a:t> </a:t>
            </a:r>
            <a:r>
              <a:rPr lang="en-US" sz="2600" dirty="0"/>
              <a:t>or by </a:t>
            </a:r>
            <a:r>
              <a:rPr lang="en-US" sz="2600" dirty="0" smtClean="0"/>
              <a:t>calling 1-877-372-3337</a:t>
            </a:r>
            <a:r>
              <a:rPr lang="en-US" sz="2600" dirty="0"/>
              <a:t>.</a:t>
            </a:r>
          </a:p>
          <a:p>
            <a:pPr marL="457200" lvl="1" indent="0">
              <a:buNone/>
            </a:pPr>
            <a:r>
              <a:rPr lang="en-US" dirty="0" smtClean="0"/>
              <a:t> </a:t>
            </a:r>
            <a:endParaRPr lang="en-US" dirty="0"/>
          </a:p>
          <a:p>
            <a:pPr lvl="1"/>
            <a:endParaRPr lang="en-US" dirty="0"/>
          </a:p>
        </p:txBody>
      </p:sp>
    </p:spTree>
    <p:extLst>
      <p:ext uri="{BB962C8B-B14F-4D97-AF65-F5344CB8AC3E}">
        <p14:creationId xmlns:p14="http://schemas.microsoft.com/office/powerpoint/2010/main" val="1415754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Term Care Insurance</a:t>
            </a:r>
            <a:endParaRPr lang="en-US" dirty="0"/>
          </a:p>
        </p:txBody>
      </p:sp>
      <p:sp>
        <p:nvSpPr>
          <p:cNvPr id="3" name="Content Placeholder 2"/>
          <p:cNvSpPr>
            <a:spLocks noGrp="1"/>
          </p:cNvSpPr>
          <p:nvPr>
            <p:ph idx="1"/>
          </p:nvPr>
        </p:nvSpPr>
        <p:spPr>
          <a:xfrm>
            <a:off x="2103121" y="1371599"/>
            <a:ext cx="9775766" cy="5295207"/>
          </a:xfrm>
        </p:spPr>
        <p:txBody>
          <a:bodyPr>
            <a:normAutofit/>
          </a:bodyPr>
          <a:lstStyle/>
          <a:p>
            <a:pPr marL="0" indent="0">
              <a:buNone/>
            </a:pPr>
            <a:r>
              <a:rPr lang="en-US" dirty="0" smtClean="0"/>
              <a:t>Federal Long Term Care Insurance Program (FLTCIP) provides financial resources for care in a nursing home, assisted living facility, adult day care, or at home.</a:t>
            </a:r>
          </a:p>
          <a:p>
            <a:pPr marL="0" indent="0">
              <a:buNone/>
            </a:pPr>
            <a:endParaRPr lang="en-US" dirty="0" smtClean="0"/>
          </a:p>
          <a:p>
            <a:pPr lvl="1"/>
            <a:r>
              <a:rPr lang="en-US" sz="2000" dirty="0" smtClean="0"/>
              <a:t>Qualified relatives may also apply for coverage.</a:t>
            </a:r>
          </a:p>
          <a:p>
            <a:pPr lvl="1"/>
            <a:endParaRPr lang="en-US" sz="2000" dirty="0" smtClean="0"/>
          </a:p>
          <a:p>
            <a:pPr lvl="1"/>
            <a:r>
              <a:rPr lang="en-US" sz="2000" dirty="0" smtClean="0"/>
              <a:t>Application within 60 days of appointment allows for abbreviated underwriting.</a:t>
            </a:r>
          </a:p>
          <a:p>
            <a:pPr lvl="1"/>
            <a:endParaRPr lang="en-US" sz="2000" dirty="0" smtClean="0"/>
          </a:p>
          <a:p>
            <a:pPr lvl="1"/>
            <a:r>
              <a:rPr lang="en-US" sz="2000" dirty="0" smtClean="0"/>
              <a:t>For complete information on plan options and costs, please visit </a:t>
            </a:r>
            <a:r>
              <a:rPr lang="en-US" sz="2000" dirty="0" smtClean="0">
                <a:hlinkClick r:id="rId3"/>
              </a:rPr>
              <a:t>LTCFEDS</a:t>
            </a:r>
            <a:r>
              <a:rPr lang="en-US" sz="2000" dirty="0" smtClean="0"/>
              <a:t>.</a:t>
            </a:r>
          </a:p>
          <a:p>
            <a:pPr lvl="1"/>
            <a:endParaRPr lang="en-US" sz="2000" dirty="0" smtClean="0"/>
          </a:p>
          <a:p>
            <a:pPr lvl="1"/>
            <a:r>
              <a:rPr lang="en-US" sz="2000" dirty="0" smtClean="0"/>
              <a:t>Application must be completed on either the LTCFEDS </a:t>
            </a:r>
            <a:r>
              <a:rPr lang="en-US" sz="2000" dirty="0" smtClean="0">
                <a:hlinkClick r:id="rId3"/>
              </a:rPr>
              <a:t>website</a:t>
            </a:r>
            <a:r>
              <a:rPr lang="en-US" sz="2000" dirty="0" smtClean="0"/>
              <a:t> or by calling 1-800-582-3337.</a:t>
            </a:r>
          </a:p>
        </p:txBody>
      </p:sp>
    </p:spTree>
    <p:extLst>
      <p:ext uri="{BB962C8B-B14F-4D97-AF65-F5344CB8AC3E}">
        <p14:creationId xmlns:p14="http://schemas.microsoft.com/office/powerpoint/2010/main" val="1464674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Retirement</a:t>
            </a:r>
            <a:endParaRPr lang="en-US" dirty="0"/>
          </a:p>
        </p:txBody>
      </p:sp>
      <p:sp>
        <p:nvSpPr>
          <p:cNvPr id="3" name="Content Placeholder 2"/>
          <p:cNvSpPr>
            <a:spLocks noGrp="1"/>
          </p:cNvSpPr>
          <p:nvPr>
            <p:ph idx="1"/>
          </p:nvPr>
        </p:nvSpPr>
        <p:spPr>
          <a:xfrm>
            <a:off x="1890751" y="1567227"/>
            <a:ext cx="9613861" cy="5174395"/>
          </a:xfrm>
        </p:spPr>
        <p:txBody>
          <a:bodyPr>
            <a:noAutofit/>
          </a:bodyPr>
          <a:lstStyle/>
          <a:p>
            <a:pPr marL="0" indent="0">
              <a:buNone/>
            </a:pPr>
            <a:r>
              <a:rPr lang="en-US" sz="2400" dirty="0" smtClean="0"/>
              <a:t>There are three types of retirement plans for most Federal employees.  Coverage under one of these plans is determined by your appointment type, work schedule, and previous Federal civilian service.</a:t>
            </a:r>
          </a:p>
          <a:p>
            <a:pPr marL="0" indent="0">
              <a:buNone/>
            </a:pPr>
            <a:endParaRPr lang="en-US" sz="2400" dirty="0" smtClean="0"/>
          </a:p>
          <a:p>
            <a:pPr lvl="1"/>
            <a:r>
              <a:rPr lang="en-US" sz="2400" dirty="0" smtClean="0"/>
              <a:t>The Federal Employees Retirement System (FERS), including FERS-RAE and FERS-FRAE</a:t>
            </a:r>
          </a:p>
          <a:p>
            <a:pPr lvl="1"/>
            <a:endParaRPr lang="en-US" sz="2400" dirty="0" smtClean="0"/>
          </a:p>
          <a:p>
            <a:pPr lvl="1"/>
            <a:r>
              <a:rPr lang="en-US" sz="2400" dirty="0" smtClean="0"/>
              <a:t>The Civil Service Retirement System (CSRS)</a:t>
            </a:r>
          </a:p>
          <a:p>
            <a:pPr lvl="1"/>
            <a:endParaRPr lang="en-US" sz="2400" dirty="0" smtClean="0"/>
          </a:p>
          <a:p>
            <a:pPr lvl="1"/>
            <a:r>
              <a:rPr lang="en-US" sz="2400" dirty="0" smtClean="0"/>
              <a:t>The Civil Service Retirement System Offset (CSRS Offset)</a:t>
            </a:r>
          </a:p>
        </p:txBody>
      </p:sp>
    </p:spTree>
    <p:extLst>
      <p:ext uri="{BB962C8B-B14F-4D97-AF65-F5344CB8AC3E}">
        <p14:creationId xmlns:p14="http://schemas.microsoft.com/office/powerpoint/2010/main" val="2341775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Retirement</a:t>
            </a:r>
          </a:p>
        </p:txBody>
      </p:sp>
      <p:sp>
        <p:nvSpPr>
          <p:cNvPr id="3" name="Content Placeholder 2"/>
          <p:cNvSpPr>
            <a:spLocks noGrp="1"/>
          </p:cNvSpPr>
          <p:nvPr>
            <p:ph idx="1"/>
          </p:nvPr>
        </p:nvSpPr>
        <p:spPr>
          <a:xfrm>
            <a:off x="2589212" y="1330035"/>
            <a:ext cx="8915400" cy="5311833"/>
          </a:xfrm>
        </p:spPr>
        <p:txBody>
          <a:bodyPr>
            <a:normAutofit/>
          </a:bodyPr>
          <a:lstStyle/>
          <a:p>
            <a:r>
              <a:rPr lang="en-US" sz="2400" dirty="0" smtClean="0"/>
              <a:t>Previous civilian service may be creditable towards retirement and/or may provide you with the opportunity to pay a deposit to become creditable. Several factors must be taken into account to determine how previous service affects your current coverage and the options you have.  </a:t>
            </a:r>
          </a:p>
          <a:p>
            <a:pPr lvl="1">
              <a:buFont typeface="Courier New" panose="02070309020205020404" pitchFamily="49" charset="0"/>
              <a:buChar char="o"/>
            </a:pPr>
            <a:endParaRPr lang="en-US" sz="2400" dirty="0" smtClean="0"/>
          </a:p>
          <a:p>
            <a:pPr lvl="2">
              <a:buFont typeface="Courier New" panose="02070309020205020404" pitchFamily="49" charset="0"/>
              <a:buChar char="o"/>
            </a:pPr>
            <a:r>
              <a:rPr lang="en-US" sz="2400" dirty="0" smtClean="0"/>
              <a:t>Previous Federal civilian service covered by a civilian retirement plan</a:t>
            </a:r>
          </a:p>
          <a:p>
            <a:pPr lvl="2">
              <a:buFont typeface="Courier New" panose="02070309020205020404" pitchFamily="49" charset="0"/>
              <a:buChar char="o"/>
            </a:pPr>
            <a:r>
              <a:rPr lang="en-US" sz="2400" dirty="0" smtClean="0"/>
              <a:t>Previous temporary Federal civilian service</a:t>
            </a:r>
          </a:p>
          <a:p>
            <a:pPr lvl="2">
              <a:buFont typeface="Courier New" panose="02070309020205020404" pitchFamily="49" charset="0"/>
              <a:buChar char="o"/>
            </a:pPr>
            <a:r>
              <a:rPr lang="en-US" sz="2400" dirty="0" smtClean="0"/>
              <a:t>Peace Corps/Vista service</a:t>
            </a:r>
          </a:p>
          <a:p>
            <a:pPr lvl="1">
              <a:buFont typeface="Courier New" panose="02070309020205020404" pitchFamily="49" charset="0"/>
              <a:buChar char="o"/>
            </a:pPr>
            <a:endParaRPr lang="en-US" dirty="0" smtClean="0"/>
          </a:p>
          <a:p>
            <a:pPr>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3866235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Retirement</a:t>
            </a:r>
            <a:endParaRPr lang="en-US" dirty="0"/>
          </a:p>
        </p:txBody>
      </p:sp>
      <p:sp>
        <p:nvSpPr>
          <p:cNvPr id="3" name="Content Placeholder 2"/>
          <p:cNvSpPr>
            <a:spLocks noGrp="1"/>
          </p:cNvSpPr>
          <p:nvPr>
            <p:ph idx="1"/>
          </p:nvPr>
        </p:nvSpPr>
        <p:spPr>
          <a:xfrm>
            <a:off x="2589212" y="1354974"/>
            <a:ext cx="8915400" cy="5503026"/>
          </a:xfrm>
        </p:spPr>
        <p:txBody>
          <a:bodyPr>
            <a:normAutofit/>
          </a:bodyPr>
          <a:lstStyle/>
          <a:p>
            <a:pPr marL="0" indent="0">
              <a:buNone/>
            </a:pPr>
            <a:r>
              <a:rPr lang="en-US" sz="2400" dirty="0" smtClean="0"/>
              <a:t>Most active duty military service can be creditable toward retirement if a deposit is paid to the civilian retirement fund.</a:t>
            </a:r>
          </a:p>
          <a:p>
            <a:pPr marL="0" indent="0">
              <a:buNone/>
            </a:pPr>
            <a:endParaRPr lang="en-US" sz="2400" dirty="0" smtClean="0"/>
          </a:p>
          <a:p>
            <a:pPr lvl="1"/>
            <a:r>
              <a:rPr lang="en-US" sz="2400" dirty="0" smtClean="0"/>
              <a:t>Interest can be minimized or even eliminated by paying the deposit sooner.</a:t>
            </a:r>
          </a:p>
          <a:p>
            <a:pPr lvl="1"/>
            <a:endParaRPr lang="en-US" sz="2400" dirty="0" smtClean="0"/>
          </a:p>
          <a:p>
            <a:pPr lvl="1"/>
            <a:r>
              <a:rPr lang="en-US" sz="2400" dirty="0" smtClean="0"/>
              <a:t>Service must have been characterized as honorable.</a:t>
            </a:r>
          </a:p>
          <a:p>
            <a:pPr lvl="1"/>
            <a:endParaRPr lang="en-US" sz="2400" dirty="0" smtClean="0"/>
          </a:p>
          <a:p>
            <a:pPr lvl="1"/>
            <a:r>
              <a:rPr lang="en-US" sz="2400" dirty="0" smtClean="0"/>
              <a:t>Veterans receiving military retired pay may need to waive their military retirement to include their military service with civilian service, even with a deposit paid</a:t>
            </a:r>
            <a:r>
              <a:rPr lang="en-US" dirty="0" smtClean="0"/>
              <a:t>.</a:t>
            </a:r>
          </a:p>
          <a:p>
            <a:pPr marL="457200" lvl="1" indent="0">
              <a:buNone/>
            </a:pPr>
            <a:endParaRPr lang="en-US" dirty="0"/>
          </a:p>
        </p:txBody>
      </p:sp>
    </p:spTree>
    <p:extLst>
      <p:ext uri="{BB962C8B-B14F-4D97-AF65-F5344CB8AC3E}">
        <p14:creationId xmlns:p14="http://schemas.microsoft.com/office/powerpoint/2010/main" val="1079142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Retirement</a:t>
            </a:r>
            <a:endParaRPr lang="en-US" dirty="0"/>
          </a:p>
        </p:txBody>
      </p:sp>
      <p:sp>
        <p:nvSpPr>
          <p:cNvPr id="3" name="Content Placeholder 2"/>
          <p:cNvSpPr>
            <a:spLocks noGrp="1"/>
          </p:cNvSpPr>
          <p:nvPr>
            <p:ph idx="1"/>
          </p:nvPr>
        </p:nvSpPr>
        <p:spPr>
          <a:xfrm>
            <a:off x="2589212" y="1413164"/>
            <a:ext cx="8915400" cy="4946072"/>
          </a:xfrm>
        </p:spPr>
        <p:txBody>
          <a:bodyPr>
            <a:normAutofit/>
          </a:bodyPr>
          <a:lstStyle/>
          <a:p>
            <a:pPr marL="0" indent="0">
              <a:buNone/>
            </a:pPr>
            <a:r>
              <a:rPr lang="en-US" sz="2600" dirty="0" smtClean="0"/>
              <a:t>Overviews of each retirement system can be found on OPM’s </a:t>
            </a:r>
            <a:r>
              <a:rPr lang="en-US" sz="2600" dirty="0" smtClean="0">
                <a:hlinkClick r:id="rId3"/>
              </a:rPr>
              <a:t>website</a:t>
            </a:r>
            <a:r>
              <a:rPr lang="en-US" sz="2600" dirty="0"/>
              <a:t> </a:t>
            </a:r>
            <a:r>
              <a:rPr lang="en-US" sz="2600" dirty="0" smtClean="0"/>
              <a:t>including, but not limited to, the following information:</a:t>
            </a:r>
          </a:p>
          <a:p>
            <a:pPr marL="0" indent="0">
              <a:buNone/>
            </a:pPr>
            <a:endParaRPr lang="en-US" sz="2400" dirty="0" smtClean="0"/>
          </a:p>
          <a:p>
            <a:pPr lvl="1"/>
            <a:r>
              <a:rPr lang="en-US" sz="2400" dirty="0" smtClean="0"/>
              <a:t>Eligibility</a:t>
            </a:r>
          </a:p>
          <a:p>
            <a:pPr lvl="1"/>
            <a:r>
              <a:rPr lang="en-US" sz="2400" dirty="0" smtClean="0"/>
              <a:t>Contributions</a:t>
            </a:r>
          </a:p>
          <a:p>
            <a:pPr lvl="1"/>
            <a:r>
              <a:rPr lang="en-US" sz="2400" dirty="0" smtClean="0"/>
              <a:t>Computation</a:t>
            </a:r>
          </a:p>
          <a:p>
            <a:pPr lvl="1"/>
            <a:r>
              <a:rPr lang="en-US" sz="2400" dirty="0" smtClean="0"/>
              <a:t>Types of retirement</a:t>
            </a:r>
          </a:p>
          <a:p>
            <a:pPr lvl="1"/>
            <a:r>
              <a:rPr lang="en-US" sz="2400" dirty="0" smtClean="0"/>
              <a:t>Planning tools</a:t>
            </a:r>
          </a:p>
          <a:p>
            <a:pPr marL="0" indent="0">
              <a:buNone/>
            </a:pPr>
            <a:endParaRPr lang="en-US" dirty="0"/>
          </a:p>
        </p:txBody>
      </p:sp>
    </p:spTree>
    <p:extLst>
      <p:ext uri="{BB962C8B-B14F-4D97-AF65-F5344CB8AC3E}">
        <p14:creationId xmlns:p14="http://schemas.microsoft.com/office/powerpoint/2010/main" val="7935305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Thrift Savings Plan</a:t>
            </a:r>
            <a:endParaRPr lang="en-US" dirty="0"/>
          </a:p>
        </p:txBody>
      </p:sp>
      <p:sp>
        <p:nvSpPr>
          <p:cNvPr id="3" name="Content Placeholder 2"/>
          <p:cNvSpPr>
            <a:spLocks noGrp="1"/>
          </p:cNvSpPr>
          <p:nvPr>
            <p:ph idx="1"/>
          </p:nvPr>
        </p:nvSpPr>
        <p:spPr>
          <a:xfrm>
            <a:off x="2589212" y="1463040"/>
            <a:ext cx="8915400" cy="5237018"/>
          </a:xfrm>
        </p:spPr>
        <p:txBody>
          <a:bodyPr>
            <a:normAutofit/>
          </a:bodyPr>
          <a:lstStyle/>
          <a:p>
            <a:pPr marL="0" indent="0">
              <a:buNone/>
            </a:pPr>
            <a:r>
              <a:rPr lang="en-US" dirty="0" smtClean="0"/>
              <a:t>The Thrift Savings Plan (TSP) is a retirement savings investment plan that is available to Federal employees covered under a retirement plan such as FERS or CSRS.</a:t>
            </a:r>
          </a:p>
          <a:p>
            <a:pPr marL="0" indent="0">
              <a:buNone/>
            </a:pPr>
            <a:endParaRPr lang="en-US" dirty="0" smtClean="0"/>
          </a:p>
          <a:p>
            <a:pPr lvl="1"/>
            <a:r>
              <a:rPr lang="en-US" dirty="0" smtClean="0"/>
              <a:t>FERS covered employees receive automatic TSP funds from their agency, as well as matching funds based on their contributions.</a:t>
            </a:r>
          </a:p>
          <a:p>
            <a:pPr marL="457200" lvl="1" indent="0">
              <a:buNone/>
            </a:pPr>
            <a:endParaRPr lang="en-US" dirty="0" smtClean="0"/>
          </a:p>
          <a:p>
            <a:pPr lvl="1"/>
            <a:r>
              <a:rPr lang="en-US" dirty="0" smtClean="0"/>
              <a:t>Contributions can be made to both traditional (pre-tax) and Roth (after tax) accounts.</a:t>
            </a:r>
          </a:p>
          <a:p>
            <a:pPr lvl="1"/>
            <a:endParaRPr lang="en-US" dirty="0" smtClean="0"/>
          </a:p>
          <a:p>
            <a:pPr lvl="1"/>
            <a:r>
              <a:rPr lang="en-US" dirty="0" smtClean="0"/>
              <a:t>New employees automatically have contributions withheld from their pay.</a:t>
            </a:r>
          </a:p>
          <a:p>
            <a:pPr lvl="1"/>
            <a:endParaRPr lang="en-US" dirty="0" smtClean="0"/>
          </a:p>
          <a:p>
            <a:pPr lvl="1"/>
            <a:r>
              <a:rPr lang="en-US" dirty="0" smtClean="0"/>
              <a:t>For FERS employees, TSP will likely be the largest portion of your retirement income.  Contributing as much as you can, as early as you can is critical to successful retirement in the future.</a:t>
            </a:r>
            <a:endParaRPr lang="en-US" dirty="0"/>
          </a:p>
        </p:txBody>
      </p:sp>
    </p:spTree>
    <p:extLst>
      <p:ext uri="{BB962C8B-B14F-4D97-AF65-F5344CB8AC3E}">
        <p14:creationId xmlns:p14="http://schemas.microsoft.com/office/powerpoint/2010/main" val="2004444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Employee Benefits</a:t>
            </a:r>
            <a:endParaRPr lang="en-US" dirty="0"/>
          </a:p>
        </p:txBody>
      </p:sp>
      <p:sp>
        <p:nvSpPr>
          <p:cNvPr id="3" name="Content Placeholder 2"/>
          <p:cNvSpPr>
            <a:spLocks noGrp="1"/>
          </p:cNvSpPr>
          <p:nvPr>
            <p:ph idx="1"/>
          </p:nvPr>
        </p:nvSpPr>
        <p:spPr>
          <a:xfrm>
            <a:off x="859536" y="1762299"/>
            <a:ext cx="10753725" cy="1203960"/>
          </a:xfrm>
        </p:spPr>
        <p:txBody>
          <a:bodyPr>
            <a:normAutofit/>
          </a:bodyPr>
          <a:lstStyle/>
          <a:p>
            <a:pPr marL="0" indent="0">
              <a:buNone/>
            </a:pPr>
            <a:r>
              <a:rPr lang="en-US" dirty="0" smtClean="0"/>
              <a:t>Below is the list of topics to be covered.  Please note, eligibility for each type of benefit is dependent on your appointment type and work schedule.  Eligibility requirements are not the same across the board.</a:t>
            </a:r>
          </a:p>
          <a:p>
            <a:pPr>
              <a:buFont typeface="Arial" panose="020B0604020202020204" pitchFamily="34" charset="0"/>
              <a:buChar char="•"/>
            </a:pPr>
            <a:endParaRPr lang="en-US" dirty="0"/>
          </a:p>
        </p:txBody>
      </p:sp>
      <p:sp>
        <p:nvSpPr>
          <p:cNvPr id="4" name="TextBox 3"/>
          <p:cNvSpPr txBox="1"/>
          <p:nvPr/>
        </p:nvSpPr>
        <p:spPr>
          <a:xfrm>
            <a:off x="2889031" y="3090520"/>
            <a:ext cx="5692140" cy="3416320"/>
          </a:xfrm>
          <a:prstGeom prst="rect">
            <a:avLst/>
          </a:prstGeom>
          <a:noFill/>
        </p:spPr>
        <p:txBody>
          <a:bodyPr wrap="square" rtlCol="0">
            <a:spAutoFit/>
          </a:bodyPr>
          <a:lstStyle/>
          <a:p>
            <a:pPr>
              <a:buFont typeface="Arial" panose="020B0604020202020204" pitchFamily="34" charset="0"/>
              <a:buChar char="•"/>
            </a:pPr>
            <a:r>
              <a:rPr lang="en-US" sz="2400" dirty="0"/>
              <a:t>Life Insurance</a:t>
            </a:r>
          </a:p>
          <a:p>
            <a:pPr>
              <a:buFont typeface="Arial" panose="020B0604020202020204" pitchFamily="34" charset="0"/>
              <a:buChar char="•"/>
            </a:pPr>
            <a:r>
              <a:rPr lang="en-US" sz="2400" dirty="0"/>
              <a:t>Health Insurance</a:t>
            </a:r>
          </a:p>
          <a:p>
            <a:pPr>
              <a:buFont typeface="Arial" panose="020B0604020202020204" pitchFamily="34" charset="0"/>
              <a:buChar char="•"/>
            </a:pPr>
            <a:r>
              <a:rPr lang="en-US" sz="2400" dirty="0"/>
              <a:t>Dental and Vision Insurance</a:t>
            </a:r>
          </a:p>
          <a:p>
            <a:pPr>
              <a:buFont typeface="Arial" panose="020B0604020202020204" pitchFamily="34" charset="0"/>
              <a:buChar char="•"/>
            </a:pPr>
            <a:r>
              <a:rPr lang="en-US" sz="2400" dirty="0"/>
              <a:t>Flexible Spending </a:t>
            </a:r>
            <a:r>
              <a:rPr lang="en-US" sz="2400" dirty="0" smtClean="0"/>
              <a:t>Accounts</a:t>
            </a:r>
          </a:p>
          <a:p>
            <a:pPr>
              <a:buFont typeface="Arial" panose="020B0604020202020204" pitchFamily="34" charset="0"/>
              <a:buChar char="•"/>
            </a:pPr>
            <a:r>
              <a:rPr lang="en-US" sz="2400" dirty="0"/>
              <a:t>Long Term Care </a:t>
            </a:r>
            <a:r>
              <a:rPr lang="en-US" sz="2400" dirty="0" smtClean="0"/>
              <a:t>Insurance</a:t>
            </a:r>
            <a:endParaRPr lang="en-US" sz="2400" dirty="0"/>
          </a:p>
          <a:p>
            <a:pPr>
              <a:buFont typeface="Arial" panose="020B0604020202020204" pitchFamily="34" charset="0"/>
              <a:buChar char="•"/>
            </a:pPr>
            <a:r>
              <a:rPr lang="en-US" sz="2400" dirty="0"/>
              <a:t>Retirement</a:t>
            </a:r>
          </a:p>
          <a:p>
            <a:pPr>
              <a:buFont typeface="Arial" panose="020B0604020202020204" pitchFamily="34" charset="0"/>
              <a:buChar char="•"/>
            </a:pPr>
            <a:r>
              <a:rPr lang="en-US" sz="2400" dirty="0"/>
              <a:t>Thrift Savings Plan</a:t>
            </a:r>
          </a:p>
          <a:p>
            <a:pPr>
              <a:buFont typeface="Arial" panose="020B0604020202020204" pitchFamily="34" charset="0"/>
              <a:buChar char="•"/>
            </a:pPr>
            <a:r>
              <a:rPr lang="en-US" sz="2400" dirty="0" smtClean="0"/>
              <a:t>Designation </a:t>
            </a:r>
            <a:r>
              <a:rPr lang="en-US" sz="2400" dirty="0"/>
              <a:t>of </a:t>
            </a:r>
            <a:r>
              <a:rPr lang="en-US" sz="2400" dirty="0" smtClean="0"/>
              <a:t>Beneficiary</a:t>
            </a:r>
          </a:p>
          <a:p>
            <a:pPr>
              <a:buFont typeface="Arial" panose="020B0604020202020204" pitchFamily="34" charset="0"/>
              <a:buChar char="•"/>
            </a:pPr>
            <a:r>
              <a:rPr lang="en-US" sz="2400" dirty="0" smtClean="0"/>
              <a:t>Other Important Information</a:t>
            </a:r>
            <a:endParaRPr lang="en-US" sz="2400" dirty="0"/>
          </a:p>
        </p:txBody>
      </p:sp>
    </p:spTree>
    <p:extLst>
      <p:ext uri="{BB962C8B-B14F-4D97-AF65-F5344CB8AC3E}">
        <p14:creationId xmlns:p14="http://schemas.microsoft.com/office/powerpoint/2010/main" val="1967843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Thrift Savings Plan</a:t>
            </a:r>
            <a:endParaRPr lang="en-US" dirty="0"/>
          </a:p>
        </p:txBody>
      </p:sp>
      <p:sp>
        <p:nvSpPr>
          <p:cNvPr id="3" name="Content Placeholder 2"/>
          <p:cNvSpPr>
            <a:spLocks noGrp="1"/>
          </p:cNvSpPr>
          <p:nvPr>
            <p:ph idx="1"/>
          </p:nvPr>
        </p:nvSpPr>
        <p:spPr>
          <a:xfrm>
            <a:off x="2838594" y="1609898"/>
            <a:ext cx="8915400" cy="5156661"/>
          </a:xfrm>
        </p:spPr>
        <p:txBody>
          <a:bodyPr>
            <a:normAutofit fontScale="92500" lnSpcReduction="20000"/>
          </a:bodyPr>
          <a:lstStyle/>
          <a:p>
            <a:pPr marL="0" indent="0">
              <a:buNone/>
            </a:pPr>
            <a:r>
              <a:rPr lang="en-US" sz="2800" dirty="0" smtClean="0"/>
              <a:t>TSP will send a welcome letter with an account number to new employees shortly after they come on board.  The account password information will be sent in a separate letter.  </a:t>
            </a:r>
          </a:p>
          <a:p>
            <a:pPr marL="0" indent="0">
              <a:buNone/>
            </a:pPr>
            <a:endParaRPr lang="en-US" sz="2800" dirty="0"/>
          </a:p>
          <a:p>
            <a:pPr marL="0" indent="0">
              <a:buNone/>
            </a:pPr>
            <a:r>
              <a:rPr lang="en-US" sz="2800" dirty="0" smtClean="0"/>
              <a:t>There is also a wealth of information available on their </a:t>
            </a:r>
            <a:r>
              <a:rPr lang="en-US" sz="2800" dirty="0" smtClean="0">
                <a:hlinkClick r:id="rId3"/>
              </a:rPr>
              <a:t>website</a:t>
            </a:r>
            <a:r>
              <a:rPr lang="en-US" sz="2800" dirty="0" smtClean="0"/>
              <a:t> including:</a:t>
            </a:r>
          </a:p>
          <a:p>
            <a:pPr marL="0" indent="0">
              <a:buNone/>
            </a:pPr>
            <a:endParaRPr lang="en-US" sz="2800" dirty="0" smtClean="0"/>
          </a:p>
          <a:p>
            <a:pPr lvl="1"/>
            <a:r>
              <a:rPr lang="en-US" sz="2800" dirty="0" smtClean="0"/>
              <a:t>Calculators and other planning tools</a:t>
            </a:r>
          </a:p>
          <a:p>
            <a:pPr lvl="1"/>
            <a:r>
              <a:rPr lang="en-US" sz="2800" dirty="0" smtClean="0"/>
              <a:t>Forms and publications</a:t>
            </a:r>
          </a:p>
          <a:p>
            <a:pPr lvl="1"/>
            <a:r>
              <a:rPr lang="en-US" sz="2800" dirty="0" smtClean="0"/>
              <a:t>Fund performance</a:t>
            </a:r>
          </a:p>
          <a:p>
            <a:pPr lvl="1"/>
            <a:r>
              <a:rPr lang="en-US" sz="2800" dirty="0" smtClean="0"/>
              <a:t>Account information</a:t>
            </a:r>
            <a:endParaRPr lang="en-US" sz="2800" dirty="0"/>
          </a:p>
        </p:txBody>
      </p:sp>
    </p:spTree>
    <p:extLst>
      <p:ext uri="{BB962C8B-B14F-4D97-AF65-F5344CB8AC3E}">
        <p14:creationId xmlns:p14="http://schemas.microsoft.com/office/powerpoint/2010/main" val="3539082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Designation of Beneficiaries</a:t>
            </a:r>
            <a:endParaRPr lang="en-US" dirty="0"/>
          </a:p>
        </p:txBody>
      </p:sp>
      <p:sp>
        <p:nvSpPr>
          <p:cNvPr id="3" name="Content Placeholder 2"/>
          <p:cNvSpPr>
            <a:spLocks noGrp="1"/>
          </p:cNvSpPr>
          <p:nvPr>
            <p:ph idx="1"/>
          </p:nvPr>
        </p:nvSpPr>
        <p:spPr>
          <a:xfrm>
            <a:off x="2589212" y="1504603"/>
            <a:ext cx="8915400" cy="5137265"/>
          </a:xfrm>
        </p:spPr>
        <p:txBody>
          <a:bodyPr>
            <a:normAutofit/>
          </a:bodyPr>
          <a:lstStyle/>
          <a:p>
            <a:r>
              <a:rPr lang="en-US" sz="2600" dirty="0" smtClean="0"/>
              <a:t>Employees may designate a beneficiary, or beneficiaries, to receive payments from their Federal benefits upon their death.  If no designation of beneficiary forms are received, payments will be made following the normal order of precedence.</a:t>
            </a:r>
          </a:p>
          <a:p>
            <a:endParaRPr lang="en-US" sz="2600" dirty="0" smtClean="0"/>
          </a:p>
          <a:p>
            <a:pPr lvl="1">
              <a:buFont typeface="Arial" panose="020B0604020202020204" pitchFamily="34" charset="0"/>
              <a:buChar char="•"/>
            </a:pPr>
            <a:r>
              <a:rPr lang="en-US" sz="2400" dirty="0" smtClean="0"/>
              <a:t>Widow or widower</a:t>
            </a:r>
          </a:p>
          <a:p>
            <a:pPr lvl="1">
              <a:buFont typeface="Arial" panose="020B0604020202020204" pitchFamily="34" charset="0"/>
              <a:buChar char="•"/>
            </a:pPr>
            <a:r>
              <a:rPr lang="en-US" sz="2400" dirty="0" smtClean="0"/>
              <a:t>If none, to living children in equal shares</a:t>
            </a:r>
          </a:p>
          <a:p>
            <a:pPr lvl="1">
              <a:buFont typeface="Arial" panose="020B0604020202020204" pitchFamily="34" charset="0"/>
              <a:buChar char="•"/>
            </a:pPr>
            <a:r>
              <a:rPr lang="en-US" sz="2400" dirty="0" smtClean="0"/>
              <a:t>If none, to living parents in equal shares</a:t>
            </a:r>
          </a:p>
          <a:p>
            <a:pPr lvl="1">
              <a:buFont typeface="Arial" panose="020B0604020202020204" pitchFamily="34" charset="0"/>
              <a:buChar char="•"/>
            </a:pPr>
            <a:r>
              <a:rPr lang="en-US" sz="2400" dirty="0" smtClean="0"/>
              <a:t>If none, to the executor of the estate</a:t>
            </a:r>
          </a:p>
          <a:p>
            <a:pPr lvl="1">
              <a:buFont typeface="Arial" panose="020B0604020202020204" pitchFamily="34" charset="0"/>
              <a:buChar char="•"/>
            </a:pPr>
            <a:r>
              <a:rPr lang="en-US" sz="2400" dirty="0" smtClean="0"/>
              <a:t>If none, to the next of kin</a:t>
            </a:r>
            <a:endParaRPr lang="en-US" sz="2400" dirty="0"/>
          </a:p>
        </p:txBody>
      </p:sp>
    </p:spTree>
    <p:extLst>
      <p:ext uri="{BB962C8B-B14F-4D97-AF65-F5344CB8AC3E}">
        <p14:creationId xmlns:p14="http://schemas.microsoft.com/office/powerpoint/2010/main" val="23295575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Designation of Beneficiaries</a:t>
            </a:r>
            <a:endParaRPr lang="en-US" dirty="0"/>
          </a:p>
        </p:txBody>
      </p:sp>
      <p:sp>
        <p:nvSpPr>
          <p:cNvPr id="3" name="Content Placeholder 2"/>
          <p:cNvSpPr>
            <a:spLocks noGrp="1"/>
          </p:cNvSpPr>
          <p:nvPr>
            <p:ph idx="1"/>
          </p:nvPr>
        </p:nvSpPr>
        <p:spPr>
          <a:xfrm>
            <a:off x="2589212" y="1620982"/>
            <a:ext cx="8915400" cy="4290240"/>
          </a:xfrm>
        </p:spPr>
        <p:txBody>
          <a:bodyPr>
            <a:normAutofit fontScale="92500" lnSpcReduction="10000"/>
          </a:bodyPr>
          <a:lstStyle/>
          <a:p>
            <a:r>
              <a:rPr lang="en-US" sz="2800" dirty="0" smtClean="0"/>
              <a:t>There are separate forms to designate each of the four benefits that may be available to pay out to your survivors.</a:t>
            </a:r>
          </a:p>
          <a:p>
            <a:endParaRPr lang="en-US" sz="2800" dirty="0" smtClean="0"/>
          </a:p>
          <a:p>
            <a:pPr lvl="1">
              <a:buFont typeface="Arial" panose="020B0604020202020204" pitchFamily="34" charset="0"/>
              <a:buChar char="•"/>
            </a:pPr>
            <a:r>
              <a:rPr lang="en-US" sz="2800" dirty="0" smtClean="0"/>
              <a:t>Retirement contributions (if no survivor is eligible for an annuity) CSRS </a:t>
            </a:r>
            <a:r>
              <a:rPr lang="en-US" sz="2800" dirty="0" smtClean="0">
                <a:hlinkClick r:id="rId3"/>
              </a:rPr>
              <a:t>SF2808</a:t>
            </a:r>
            <a:r>
              <a:rPr lang="en-US" sz="2800" dirty="0" smtClean="0"/>
              <a:t> or FERS </a:t>
            </a:r>
            <a:r>
              <a:rPr lang="en-US" sz="2800" dirty="0" smtClean="0">
                <a:hlinkClick r:id="rId4"/>
              </a:rPr>
              <a:t>SF3102</a:t>
            </a:r>
            <a:endParaRPr lang="en-US" sz="2800" dirty="0" smtClean="0"/>
          </a:p>
          <a:p>
            <a:pPr lvl="1">
              <a:buFont typeface="Arial" panose="020B0604020202020204" pitchFamily="34" charset="0"/>
              <a:buChar char="•"/>
            </a:pPr>
            <a:r>
              <a:rPr lang="en-US" sz="2800" dirty="0" smtClean="0"/>
              <a:t>Life insurance </a:t>
            </a:r>
            <a:r>
              <a:rPr lang="en-US" sz="2800" dirty="0" smtClean="0">
                <a:hlinkClick r:id="rId5"/>
              </a:rPr>
              <a:t>SF2823</a:t>
            </a:r>
            <a:endParaRPr lang="en-US" sz="2800" dirty="0" smtClean="0"/>
          </a:p>
          <a:p>
            <a:pPr lvl="1">
              <a:buFont typeface="Arial" panose="020B0604020202020204" pitchFamily="34" charset="0"/>
              <a:buChar char="•"/>
            </a:pPr>
            <a:r>
              <a:rPr lang="en-US" sz="2800" dirty="0" smtClean="0"/>
              <a:t>Unpaid compensation </a:t>
            </a:r>
            <a:r>
              <a:rPr lang="en-US" sz="2800" dirty="0" smtClean="0">
                <a:hlinkClick r:id="rId6"/>
              </a:rPr>
              <a:t>SF1152</a:t>
            </a:r>
            <a:endParaRPr lang="en-US" sz="2800" dirty="0" smtClean="0"/>
          </a:p>
          <a:p>
            <a:pPr lvl="1">
              <a:buFont typeface="Arial" panose="020B0604020202020204" pitchFamily="34" charset="0"/>
              <a:buChar char="•"/>
            </a:pPr>
            <a:r>
              <a:rPr lang="en-US" sz="2800" dirty="0" smtClean="0"/>
              <a:t>Thrift Savings Plan </a:t>
            </a:r>
            <a:r>
              <a:rPr lang="en-US" sz="2800" dirty="0" smtClean="0">
                <a:hlinkClick r:id="rId7"/>
              </a:rPr>
              <a:t>TSP3</a:t>
            </a:r>
            <a:r>
              <a:rPr lang="en-US" sz="2800" dirty="0" smtClean="0"/>
              <a:t> </a:t>
            </a:r>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12233019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Information</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sz="2800" dirty="0" smtClean="0"/>
              <a:t>Most deadlines for making benefits changes are 60 days.  </a:t>
            </a:r>
          </a:p>
          <a:p>
            <a:pPr marL="0" indent="0">
              <a:buNone/>
            </a:pPr>
            <a:endParaRPr lang="en-US" sz="2800" dirty="0" smtClean="0"/>
          </a:p>
          <a:p>
            <a:pPr marL="0" indent="0">
              <a:buNone/>
            </a:pPr>
            <a:r>
              <a:rPr lang="en-US" sz="2800" dirty="0" smtClean="0"/>
              <a:t>Review leave and earnings statements on the National Finance Center’s </a:t>
            </a:r>
            <a:r>
              <a:rPr lang="en-US" sz="2800" dirty="0" smtClean="0">
                <a:hlinkClick r:id="rId3"/>
              </a:rPr>
              <a:t>Employee Personal Page </a:t>
            </a:r>
            <a:endParaRPr lang="en-US" sz="2800" dirty="0" smtClean="0"/>
          </a:p>
          <a:p>
            <a:pPr marL="0" indent="0">
              <a:buNone/>
            </a:pPr>
            <a:endParaRPr lang="en-US" sz="2800" dirty="0" smtClean="0"/>
          </a:p>
          <a:p>
            <a:pPr marL="0" indent="0">
              <a:buNone/>
            </a:pPr>
            <a:r>
              <a:rPr lang="en-US" sz="2800" dirty="0" smtClean="0"/>
              <a:t>Contact information for Benefits Assistants and Specialists may be found on our </a:t>
            </a:r>
            <a:r>
              <a:rPr lang="en-US" sz="2800" dirty="0" smtClean="0">
                <a:hlinkClick r:id="rId4"/>
              </a:rPr>
              <a:t>website</a:t>
            </a:r>
            <a:r>
              <a:rPr lang="en-US" sz="2800" dirty="0" smtClean="0"/>
              <a:t>.</a:t>
            </a:r>
          </a:p>
        </p:txBody>
      </p:sp>
    </p:spTree>
    <p:extLst>
      <p:ext uri="{BB962C8B-B14F-4D97-AF65-F5344CB8AC3E}">
        <p14:creationId xmlns:p14="http://schemas.microsoft.com/office/powerpoint/2010/main" val="1080760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8625" y="269780"/>
            <a:ext cx="8911687" cy="1280890"/>
          </a:xfrm>
        </p:spPr>
        <p:txBody>
          <a:bodyPr/>
          <a:lstStyle/>
          <a:p>
            <a:r>
              <a:rPr lang="en-US" dirty="0" smtClean="0"/>
              <a:t>Coming Soon</a:t>
            </a:r>
            <a:endParaRPr lang="en-US" dirty="0"/>
          </a:p>
        </p:txBody>
      </p:sp>
      <p:pic>
        <p:nvPicPr>
          <p:cNvPr id="5" name="Snagit_PPTD9B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166111" y="1013095"/>
            <a:ext cx="7807324" cy="5596890"/>
          </a:xfrm>
        </p:spPr>
      </p:pic>
    </p:spTree>
    <p:extLst>
      <p:ext uri="{BB962C8B-B14F-4D97-AF65-F5344CB8AC3E}">
        <p14:creationId xmlns:p14="http://schemas.microsoft.com/office/powerpoint/2010/main" val="2613112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Eligibility</a:t>
            </a:r>
            <a:endParaRPr lang="en-US" dirty="0"/>
          </a:p>
        </p:txBody>
      </p:sp>
      <p:sp>
        <p:nvSpPr>
          <p:cNvPr id="3" name="Content Placeholder 2"/>
          <p:cNvSpPr>
            <a:spLocks noGrp="1"/>
          </p:cNvSpPr>
          <p:nvPr>
            <p:ph sz="half" idx="1"/>
          </p:nvPr>
        </p:nvSpPr>
        <p:spPr>
          <a:xfrm>
            <a:off x="6679338" y="2061168"/>
            <a:ext cx="4698358" cy="3599316"/>
          </a:xfrm>
        </p:spPr>
        <p:txBody>
          <a:bodyPr>
            <a:normAutofit fontScale="92500"/>
          </a:bodyPr>
          <a:lstStyle/>
          <a:p>
            <a:r>
              <a:rPr lang="en-US" sz="2400" dirty="0" smtClean="0"/>
              <a:t>Work Schedule or Tour of Duty</a:t>
            </a:r>
          </a:p>
          <a:p>
            <a:pPr lvl="1">
              <a:buFont typeface="Wingdings" panose="05000000000000000000" pitchFamily="2" charset="2"/>
              <a:buChar char="§"/>
            </a:pPr>
            <a:r>
              <a:rPr lang="en-US" sz="2400" dirty="0" smtClean="0"/>
              <a:t>Full Time</a:t>
            </a:r>
          </a:p>
          <a:p>
            <a:pPr lvl="1">
              <a:buFont typeface="Wingdings" panose="05000000000000000000" pitchFamily="2" charset="2"/>
              <a:buChar char="§"/>
            </a:pPr>
            <a:r>
              <a:rPr lang="en-US" sz="2400" dirty="0" smtClean="0"/>
              <a:t>Part Time</a:t>
            </a:r>
          </a:p>
          <a:p>
            <a:pPr lvl="1">
              <a:buFont typeface="Wingdings" panose="05000000000000000000" pitchFamily="2" charset="2"/>
              <a:buChar char="§"/>
            </a:pPr>
            <a:r>
              <a:rPr lang="en-US" sz="2400" dirty="0" smtClean="0"/>
              <a:t>Intermittent</a:t>
            </a:r>
          </a:p>
          <a:p>
            <a:pPr lvl="1">
              <a:buFont typeface="Wingdings" panose="05000000000000000000" pitchFamily="2" charset="2"/>
              <a:buChar char="§"/>
            </a:pPr>
            <a:r>
              <a:rPr lang="en-US" sz="2400" dirty="0" smtClean="0"/>
              <a:t>Seasonal</a:t>
            </a:r>
            <a:endParaRPr lang="en-US" sz="2400" dirty="0"/>
          </a:p>
        </p:txBody>
      </p:sp>
      <p:sp>
        <p:nvSpPr>
          <p:cNvPr id="4" name="Content Placeholder 3"/>
          <p:cNvSpPr>
            <a:spLocks noGrp="1"/>
          </p:cNvSpPr>
          <p:nvPr>
            <p:ph sz="half" idx="2"/>
          </p:nvPr>
        </p:nvSpPr>
        <p:spPr>
          <a:xfrm>
            <a:off x="1877354" y="2061168"/>
            <a:ext cx="4700058" cy="3599316"/>
          </a:xfrm>
        </p:spPr>
        <p:txBody>
          <a:bodyPr>
            <a:normAutofit fontScale="92500"/>
          </a:bodyPr>
          <a:lstStyle/>
          <a:p>
            <a:r>
              <a:rPr lang="en-US" sz="2400" dirty="0" smtClean="0"/>
              <a:t>Appointment Types</a:t>
            </a:r>
          </a:p>
          <a:p>
            <a:pPr lvl="1">
              <a:buFont typeface="Wingdings" panose="05000000000000000000" pitchFamily="2" charset="2"/>
              <a:buChar char="§"/>
            </a:pPr>
            <a:r>
              <a:rPr lang="en-US" sz="2400" dirty="0" smtClean="0"/>
              <a:t>Career, Career Conditional</a:t>
            </a:r>
          </a:p>
          <a:p>
            <a:pPr lvl="1">
              <a:buFont typeface="Wingdings" panose="05000000000000000000" pitchFamily="2" charset="2"/>
              <a:buChar char="§"/>
            </a:pPr>
            <a:r>
              <a:rPr lang="en-US" sz="2400" dirty="0" smtClean="0"/>
              <a:t>Excepted, Excepted Conditional, Excepted Indefinite</a:t>
            </a:r>
          </a:p>
          <a:p>
            <a:pPr lvl="1">
              <a:buFont typeface="Wingdings" panose="05000000000000000000" pitchFamily="2" charset="2"/>
              <a:buChar char="§"/>
            </a:pPr>
            <a:r>
              <a:rPr lang="en-US" sz="2400" dirty="0" smtClean="0"/>
              <a:t>Term</a:t>
            </a:r>
          </a:p>
          <a:p>
            <a:pPr lvl="1">
              <a:buFont typeface="Wingdings" panose="05000000000000000000" pitchFamily="2" charset="2"/>
              <a:buChar char="§"/>
            </a:pPr>
            <a:r>
              <a:rPr lang="en-US" sz="2400" dirty="0" smtClean="0"/>
              <a:t>Provisional</a:t>
            </a:r>
          </a:p>
          <a:p>
            <a:pPr lvl="1">
              <a:buFont typeface="Wingdings" panose="05000000000000000000" pitchFamily="2" charset="2"/>
              <a:buChar char="§"/>
            </a:pPr>
            <a:r>
              <a:rPr lang="en-US" sz="2400" dirty="0" smtClean="0"/>
              <a:t>Temporary</a:t>
            </a:r>
          </a:p>
          <a:p>
            <a:pPr lvl="1">
              <a:buFont typeface="Wingdings" panose="05000000000000000000" pitchFamily="2" charset="2"/>
              <a:buChar char="§"/>
            </a:pPr>
            <a:endParaRPr lang="en-US" dirty="0"/>
          </a:p>
        </p:txBody>
      </p:sp>
    </p:spTree>
    <p:extLst>
      <p:ext uri="{BB962C8B-B14F-4D97-AF65-F5344CB8AC3E}">
        <p14:creationId xmlns:p14="http://schemas.microsoft.com/office/powerpoint/2010/main" val="1479214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8111" y="220943"/>
            <a:ext cx="8911687" cy="1280890"/>
          </a:xfrm>
        </p:spPr>
        <p:txBody>
          <a:bodyPr/>
          <a:lstStyle/>
          <a:p>
            <a:r>
              <a:rPr lang="en-US" dirty="0" smtClean="0"/>
              <a:t>Life Insurance</a:t>
            </a:r>
            <a:endParaRPr lang="en-US" dirty="0"/>
          </a:p>
        </p:txBody>
      </p:sp>
      <p:sp>
        <p:nvSpPr>
          <p:cNvPr id="3" name="Content Placeholder 2"/>
          <p:cNvSpPr>
            <a:spLocks noGrp="1"/>
          </p:cNvSpPr>
          <p:nvPr>
            <p:ph idx="1"/>
          </p:nvPr>
        </p:nvSpPr>
        <p:spPr>
          <a:xfrm>
            <a:off x="2713903" y="1501833"/>
            <a:ext cx="8915400" cy="5297978"/>
          </a:xfrm>
        </p:spPr>
        <p:txBody>
          <a:bodyPr>
            <a:noAutofit/>
          </a:bodyPr>
          <a:lstStyle/>
          <a:p>
            <a:pPr marL="0" indent="0">
              <a:buNone/>
            </a:pPr>
            <a:r>
              <a:rPr lang="en-US" sz="2800" dirty="0" smtClean="0"/>
              <a:t>Federal Employees Group Life Insurance (FEGLI) offers choices on coverage for employees and their eligible family members.</a:t>
            </a:r>
          </a:p>
          <a:p>
            <a:pPr marL="0" indent="0">
              <a:buNone/>
            </a:pPr>
            <a:endParaRPr lang="en-US" sz="2800" dirty="0" smtClean="0"/>
          </a:p>
          <a:p>
            <a:r>
              <a:rPr lang="en-US" sz="2400" dirty="0" smtClean="0"/>
              <a:t>Newly hired, eligible employees are automatically covered by Basic life insurance as of the date of their appointment. Within 60 days of their appointment date, they may also elect optional coverage.</a:t>
            </a:r>
          </a:p>
          <a:p>
            <a:endParaRPr lang="en-US" sz="2400" dirty="0" smtClean="0"/>
          </a:p>
          <a:p>
            <a:r>
              <a:rPr lang="en-US" sz="2400" dirty="0" smtClean="0"/>
              <a:t>Coverage may be waived, however, there are no regularly scheduled Open Seasons for electing life insurance.</a:t>
            </a:r>
            <a:endParaRPr lang="en-US" sz="2400" dirty="0"/>
          </a:p>
        </p:txBody>
      </p:sp>
    </p:spTree>
    <p:extLst>
      <p:ext uri="{BB962C8B-B14F-4D97-AF65-F5344CB8AC3E}">
        <p14:creationId xmlns:p14="http://schemas.microsoft.com/office/powerpoint/2010/main" val="1050585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Insurance</a:t>
            </a:r>
            <a:endParaRPr lang="en-US" dirty="0"/>
          </a:p>
        </p:txBody>
      </p:sp>
      <p:sp>
        <p:nvSpPr>
          <p:cNvPr id="3" name="Content Placeholder 2"/>
          <p:cNvSpPr>
            <a:spLocks noGrp="1"/>
          </p:cNvSpPr>
          <p:nvPr>
            <p:ph idx="1"/>
          </p:nvPr>
        </p:nvSpPr>
        <p:spPr>
          <a:xfrm>
            <a:off x="2489460" y="1571105"/>
            <a:ext cx="8915400" cy="4971011"/>
          </a:xfrm>
        </p:spPr>
        <p:txBody>
          <a:bodyPr>
            <a:normAutofit fontScale="85000" lnSpcReduction="10000"/>
          </a:bodyPr>
          <a:lstStyle/>
          <a:p>
            <a:r>
              <a:rPr lang="en-US" sz="2800" dirty="0" smtClean="0"/>
              <a:t>Employees returning to Federal civilian employment after a break in service will be automatically enrolled with the coverage they had before separating.  Depending on the length of the break, they may also have the opportunity to enroll in additional optional coverage. </a:t>
            </a:r>
          </a:p>
          <a:p>
            <a:endParaRPr lang="en-US" sz="2800" dirty="0" smtClean="0"/>
          </a:p>
          <a:p>
            <a:r>
              <a:rPr lang="en-US" sz="2800" dirty="0" smtClean="0"/>
              <a:t>Transferring from one Federal Agency to another is not a qualifying life event (QLE) to elect additional coverage.</a:t>
            </a:r>
          </a:p>
          <a:p>
            <a:endParaRPr lang="en-US" sz="2800" dirty="0" smtClean="0"/>
          </a:p>
          <a:p>
            <a:r>
              <a:rPr lang="en-US" sz="2800" dirty="0" smtClean="0"/>
              <a:t>Any employee may decrease or cancel coverage at any time, however, opportunities to increase coverage are limited.</a:t>
            </a:r>
          </a:p>
          <a:p>
            <a:endParaRPr lang="en-US" dirty="0"/>
          </a:p>
        </p:txBody>
      </p:sp>
    </p:spTree>
    <p:extLst>
      <p:ext uri="{BB962C8B-B14F-4D97-AF65-F5344CB8AC3E}">
        <p14:creationId xmlns:p14="http://schemas.microsoft.com/office/powerpoint/2010/main" val="2922501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Insurance</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Coverage is available for employees and their eligible family members.</a:t>
            </a:r>
          </a:p>
          <a:p>
            <a:endParaRPr lang="en-US" sz="2800" dirty="0"/>
          </a:p>
          <a:p>
            <a:r>
              <a:rPr lang="en-US" sz="2800" dirty="0" smtClean="0"/>
              <a:t>For complete information on coverage and cost please visit OPM’s </a:t>
            </a:r>
            <a:r>
              <a:rPr lang="en-US" sz="2800" dirty="0" smtClean="0">
                <a:hlinkClick r:id="rId3"/>
              </a:rPr>
              <a:t>FEGLI Information</a:t>
            </a:r>
            <a:r>
              <a:rPr lang="en-US" sz="2800" dirty="0" smtClean="0"/>
              <a:t>.</a:t>
            </a:r>
          </a:p>
          <a:p>
            <a:endParaRPr lang="en-US" sz="2800" dirty="0" smtClean="0"/>
          </a:p>
          <a:p>
            <a:r>
              <a:rPr lang="en-US" sz="2800" dirty="0" smtClean="0"/>
              <a:t>Enrollment may be completed either through the onboard system, or by submitting an </a:t>
            </a:r>
            <a:r>
              <a:rPr lang="en-US" sz="2800" dirty="0" smtClean="0">
                <a:hlinkClick r:id="rId4"/>
              </a:rPr>
              <a:t>SF 2817</a:t>
            </a:r>
            <a:r>
              <a:rPr lang="en-US" sz="2800" dirty="0" smtClean="0"/>
              <a:t>.</a:t>
            </a:r>
          </a:p>
          <a:p>
            <a:endParaRPr lang="en-US" dirty="0"/>
          </a:p>
          <a:p>
            <a:pPr marL="0" indent="0">
              <a:buNone/>
            </a:pPr>
            <a:endParaRPr lang="en-US" dirty="0"/>
          </a:p>
        </p:txBody>
      </p:sp>
    </p:spTree>
    <p:extLst>
      <p:ext uri="{BB962C8B-B14F-4D97-AF65-F5344CB8AC3E}">
        <p14:creationId xmlns:p14="http://schemas.microsoft.com/office/powerpoint/2010/main" val="9302242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Insurance</a:t>
            </a:r>
            <a:endParaRPr lang="en-US" dirty="0"/>
          </a:p>
        </p:txBody>
      </p:sp>
      <p:sp>
        <p:nvSpPr>
          <p:cNvPr id="3" name="Content Placeholder 2"/>
          <p:cNvSpPr>
            <a:spLocks noGrp="1"/>
          </p:cNvSpPr>
          <p:nvPr>
            <p:ph idx="1"/>
          </p:nvPr>
        </p:nvSpPr>
        <p:spPr>
          <a:xfrm>
            <a:off x="2592925" y="1584959"/>
            <a:ext cx="8915400" cy="4441767"/>
          </a:xfrm>
        </p:spPr>
        <p:txBody>
          <a:bodyPr>
            <a:normAutofit fontScale="70000" lnSpcReduction="20000"/>
          </a:bodyPr>
          <a:lstStyle/>
          <a:p>
            <a:pPr marL="0" indent="0">
              <a:buNone/>
            </a:pPr>
            <a:r>
              <a:rPr lang="en-US" sz="3100" dirty="0" smtClean="0"/>
              <a:t>Federal Employees Health Benefits (FEHB) program </a:t>
            </a:r>
            <a:r>
              <a:rPr lang="en-US" sz="3100" dirty="0"/>
              <a:t>offers choices on coverage for employees and their eligible family members</a:t>
            </a:r>
            <a:r>
              <a:rPr lang="en-US" sz="3100" dirty="0" smtClean="0"/>
              <a:t>.</a:t>
            </a:r>
          </a:p>
          <a:p>
            <a:pPr marL="0" indent="0">
              <a:buNone/>
            </a:pPr>
            <a:endParaRPr lang="en-US" sz="3100" dirty="0" smtClean="0"/>
          </a:p>
          <a:p>
            <a:r>
              <a:rPr lang="en-US" sz="3100" dirty="0"/>
              <a:t>Newly hired eligible employees </a:t>
            </a:r>
            <a:r>
              <a:rPr lang="en-US" sz="3100" dirty="0" smtClean="0"/>
              <a:t>must enroll within 60 </a:t>
            </a:r>
            <a:r>
              <a:rPr lang="en-US" sz="3100" dirty="0"/>
              <a:t>days of their appointment </a:t>
            </a:r>
            <a:r>
              <a:rPr lang="en-US" sz="3100" dirty="0" smtClean="0"/>
              <a:t>date if they wish to be covered.</a:t>
            </a:r>
          </a:p>
          <a:p>
            <a:endParaRPr lang="en-US" sz="3100" dirty="0" smtClean="0"/>
          </a:p>
          <a:p>
            <a:r>
              <a:rPr lang="en-US" sz="3100" dirty="0" smtClean="0"/>
              <a:t>Coverage is effective on the first day of the pay period after the one in which your complete enrollment is received.</a:t>
            </a:r>
          </a:p>
          <a:p>
            <a:endParaRPr lang="en-US" sz="3100" dirty="0" smtClean="0"/>
          </a:p>
          <a:p>
            <a:r>
              <a:rPr lang="en-US" sz="3100" dirty="0" smtClean="0"/>
              <a:t>Employees currently enrolled in FEHB, transferring from another Federal </a:t>
            </a:r>
            <a:r>
              <a:rPr lang="en-US" sz="3100" dirty="0"/>
              <a:t>A</a:t>
            </a:r>
            <a:r>
              <a:rPr lang="en-US" sz="3100" dirty="0" smtClean="0"/>
              <a:t>gency will not have a break in their coverage.  </a:t>
            </a:r>
            <a:endParaRPr lang="en-US" sz="3100" dirty="0"/>
          </a:p>
          <a:p>
            <a:pPr marL="0" indent="0">
              <a:buNone/>
            </a:pPr>
            <a:endParaRPr lang="en-US" dirty="0"/>
          </a:p>
          <a:p>
            <a:endParaRPr lang="en-US" dirty="0"/>
          </a:p>
        </p:txBody>
      </p:sp>
    </p:spTree>
    <p:extLst>
      <p:ext uri="{BB962C8B-B14F-4D97-AF65-F5344CB8AC3E}">
        <p14:creationId xmlns:p14="http://schemas.microsoft.com/office/powerpoint/2010/main" val="3558582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Insurance</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2800" dirty="0" smtClean="0"/>
              <a:t>The FEHB program offers a variety of health plans.</a:t>
            </a:r>
          </a:p>
          <a:p>
            <a:pPr marL="0" indent="0">
              <a:buNone/>
            </a:pPr>
            <a:endParaRPr lang="en-US" sz="2800" dirty="0" smtClean="0"/>
          </a:p>
          <a:p>
            <a:pPr lvl="1"/>
            <a:r>
              <a:rPr lang="en-US" sz="2600" dirty="0"/>
              <a:t>C</a:t>
            </a:r>
            <a:r>
              <a:rPr lang="en-US" sz="2600" dirty="0" smtClean="0"/>
              <a:t>overage options are available in Fee For Service (FFS), Health Maintenance Organization (HMO), Consumer Driven Plans (CDP), and High Deductible Health Plans (HDHP).</a:t>
            </a:r>
          </a:p>
          <a:p>
            <a:pPr lvl="1"/>
            <a:endParaRPr lang="en-US" sz="2600" dirty="0" smtClean="0"/>
          </a:p>
          <a:p>
            <a:pPr lvl="1"/>
            <a:r>
              <a:rPr lang="en-US" sz="2600" dirty="0" smtClean="0"/>
              <a:t>Coverage plans are all available for self only, self plus one, or self and family.</a:t>
            </a:r>
          </a:p>
          <a:p>
            <a:pPr lvl="1"/>
            <a:endParaRPr lang="en-US" dirty="0" smtClean="0"/>
          </a:p>
          <a:p>
            <a:endParaRPr lang="en-US" dirty="0"/>
          </a:p>
        </p:txBody>
      </p:sp>
    </p:spTree>
    <p:extLst>
      <p:ext uri="{BB962C8B-B14F-4D97-AF65-F5344CB8AC3E}">
        <p14:creationId xmlns:p14="http://schemas.microsoft.com/office/powerpoint/2010/main" val="527617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Insurance</a:t>
            </a:r>
            <a:endParaRPr lang="en-US" dirty="0"/>
          </a:p>
        </p:txBody>
      </p:sp>
      <p:sp>
        <p:nvSpPr>
          <p:cNvPr id="3" name="Content Placeholder 2"/>
          <p:cNvSpPr>
            <a:spLocks noGrp="1"/>
          </p:cNvSpPr>
          <p:nvPr>
            <p:ph idx="1"/>
          </p:nvPr>
        </p:nvSpPr>
        <p:spPr>
          <a:xfrm>
            <a:off x="1784668" y="1625733"/>
            <a:ext cx="10407332" cy="4023360"/>
          </a:xfrm>
        </p:spPr>
        <p:txBody>
          <a:bodyPr/>
          <a:lstStyle/>
          <a:p>
            <a:r>
              <a:rPr lang="en-US" sz="3200" dirty="0"/>
              <a:t>For complete information on </a:t>
            </a:r>
            <a:r>
              <a:rPr lang="en-US" sz="3200" dirty="0" smtClean="0"/>
              <a:t>available plans, coverage options, and </a:t>
            </a:r>
            <a:r>
              <a:rPr lang="en-US" sz="3200" dirty="0"/>
              <a:t>cost please visit </a:t>
            </a:r>
            <a:r>
              <a:rPr lang="en-US" sz="3200" dirty="0" smtClean="0"/>
              <a:t>OPM’s </a:t>
            </a:r>
            <a:r>
              <a:rPr lang="en-US" sz="3200" dirty="0" smtClean="0">
                <a:hlinkClick r:id="rId3"/>
              </a:rPr>
              <a:t>Healthcare Information</a:t>
            </a:r>
            <a:r>
              <a:rPr lang="en-US" sz="3200" dirty="0" smtClean="0"/>
              <a:t>.</a:t>
            </a:r>
            <a:endParaRPr lang="en-US" sz="3200" dirty="0"/>
          </a:p>
          <a:p>
            <a:endParaRPr lang="en-US" sz="3200" dirty="0"/>
          </a:p>
          <a:p>
            <a:r>
              <a:rPr lang="en-US" sz="3200" dirty="0"/>
              <a:t>Enrollment may be completed either through the onboard system, or by submitting an </a:t>
            </a:r>
            <a:r>
              <a:rPr lang="en-US" sz="3200" dirty="0" smtClean="0">
                <a:hlinkClick r:id="rId4"/>
              </a:rPr>
              <a:t>SF 2809</a:t>
            </a:r>
            <a:r>
              <a:rPr lang="en-US" sz="3200" dirty="0" smtClean="0"/>
              <a:t>.</a:t>
            </a:r>
            <a:endParaRPr lang="en-US" sz="3200" dirty="0"/>
          </a:p>
          <a:p>
            <a:endParaRPr lang="en-US" dirty="0"/>
          </a:p>
        </p:txBody>
      </p:sp>
    </p:spTree>
    <p:extLst>
      <p:ext uri="{BB962C8B-B14F-4D97-AF65-F5344CB8AC3E}">
        <p14:creationId xmlns:p14="http://schemas.microsoft.com/office/powerpoint/2010/main" val="264570459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1511</TotalTime>
  <Words>4690</Words>
  <Application>Microsoft Office PowerPoint</Application>
  <PresentationFormat>Widescreen</PresentationFormat>
  <Paragraphs>324</Paragraphs>
  <Slides>24</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Century Gothic</vt:lpstr>
      <vt:lpstr>Courier New</vt:lpstr>
      <vt:lpstr>Wingdings</vt:lpstr>
      <vt:lpstr>Wingdings 3</vt:lpstr>
      <vt:lpstr>Wisp</vt:lpstr>
      <vt:lpstr>New Employee Benefits for Eligible Employees of the USDA APHIS and AMS</vt:lpstr>
      <vt:lpstr>Employee Benefits</vt:lpstr>
      <vt:lpstr>Determining Eligibility</vt:lpstr>
      <vt:lpstr>Life Insurance</vt:lpstr>
      <vt:lpstr>Life Insurance</vt:lpstr>
      <vt:lpstr>Life Insurance</vt:lpstr>
      <vt:lpstr>Health Insurance</vt:lpstr>
      <vt:lpstr>Health Insurance</vt:lpstr>
      <vt:lpstr>Health Insurance</vt:lpstr>
      <vt:lpstr>Dental and Vision Insurance</vt:lpstr>
      <vt:lpstr>Dental and Vision Insurance</vt:lpstr>
      <vt:lpstr>Flexible Spending Accounts</vt:lpstr>
      <vt:lpstr>Flexible Spending Accounts</vt:lpstr>
      <vt:lpstr>Long Term Care Insurance</vt:lpstr>
      <vt:lpstr>Retirement</vt:lpstr>
      <vt:lpstr>Retirement</vt:lpstr>
      <vt:lpstr>Retirement</vt:lpstr>
      <vt:lpstr>Retirement</vt:lpstr>
      <vt:lpstr>Thrift Savings Plan</vt:lpstr>
      <vt:lpstr>Thrift Savings Plan</vt:lpstr>
      <vt:lpstr>Designation of Beneficiaries</vt:lpstr>
      <vt:lpstr>Designation of Beneficiaries</vt:lpstr>
      <vt:lpstr>Important Information</vt:lpstr>
      <vt:lpstr>Coming Soon</vt:lpstr>
    </vt:vector>
  </TitlesOfParts>
  <Company>USDA APHIS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Employee Benefits for Eligible employees of the USDA Marketing and Regulatory Programs (AMS, APHIS, FAS &amp; MSPB)</dc:title>
  <dc:creator>Drone, Charlotte F - APHIS</dc:creator>
  <cp:lastModifiedBy>Bradford, Nancy L - APHIS</cp:lastModifiedBy>
  <cp:revision>121</cp:revision>
  <dcterms:created xsi:type="dcterms:W3CDTF">2019-07-09T16:06:37Z</dcterms:created>
  <dcterms:modified xsi:type="dcterms:W3CDTF">2020-02-08T21:18:50Z</dcterms:modified>
</cp:coreProperties>
</file>