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Lst>
  <p:notesMasterIdLst>
    <p:notesMasterId r:id="rId19"/>
  </p:notesMasterIdLst>
  <p:handoutMasterIdLst>
    <p:handoutMasterId r:id="rId20"/>
  </p:handoutMasterIdLst>
  <p:sldIdLst>
    <p:sldId id="260" r:id="rId5"/>
    <p:sldId id="312" r:id="rId6"/>
    <p:sldId id="314" r:id="rId7"/>
    <p:sldId id="298" r:id="rId8"/>
    <p:sldId id="295" r:id="rId9"/>
    <p:sldId id="303" r:id="rId10"/>
    <p:sldId id="289" r:id="rId11"/>
    <p:sldId id="284" r:id="rId12"/>
    <p:sldId id="286" r:id="rId13"/>
    <p:sldId id="307" r:id="rId14"/>
    <p:sldId id="302" r:id="rId15"/>
    <p:sldId id="316" r:id="rId16"/>
    <p:sldId id="315" r:id="rId17"/>
    <p:sldId id="310" r:id="rId1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utoma, Patricia J" initials="FPJ"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84" autoAdjust="0"/>
    <p:restoredTop sz="70165" autoAdjust="0"/>
  </p:normalViewPr>
  <p:slideViewPr>
    <p:cSldViewPr>
      <p:cViewPr varScale="1">
        <p:scale>
          <a:sx n="75" d="100"/>
          <a:sy n="75" d="100"/>
        </p:scale>
        <p:origin x="-90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3" d="100"/>
        <a:sy n="103"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949ED378-BE1A-4281-86B1-D094B0820444}" type="datetimeFigureOut">
              <a:rPr lang="en-US"/>
              <a:pPr>
                <a:defRPr/>
              </a:pPr>
              <a:t>8/20/2015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D9787738-5F83-408F-8C52-D14A12098319}" type="slidenum">
              <a:rPr lang="en-US"/>
              <a:pPr>
                <a:defRPr/>
              </a:pPr>
              <a:t>‹#›</a:t>
            </a:fld>
            <a:endParaRPr lang="en-US"/>
          </a:p>
        </p:txBody>
      </p:sp>
    </p:spTree>
    <p:extLst>
      <p:ext uri="{BB962C8B-B14F-4D97-AF65-F5344CB8AC3E}">
        <p14:creationId xmlns:p14="http://schemas.microsoft.com/office/powerpoint/2010/main" val="300565278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FB9717B7-A1B2-4A65-AB01-683751870ACA}" type="datetimeFigureOut">
              <a:rPr lang="en-US"/>
              <a:pPr>
                <a:defRPr/>
              </a:pPr>
              <a:t>8/20/2015</a:t>
            </a:fld>
            <a:endParaRPr lang="en-US"/>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384316BB-9819-4127-8173-2304D5BD86FA}" type="slidenum">
              <a:rPr lang="en-US"/>
              <a:pPr>
                <a:defRPr/>
              </a:pPr>
              <a:t>‹#›</a:t>
            </a:fld>
            <a:endParaRPr lang="en-US"/>
          </a:p>
        </p:txBody>
      </p:sp>
    </p:spTree>
    <p:extLst>
      <p:ext uri="{BB962C8B-B14F-4D97-AF65-F5344CB8AC3E}">
        <p14:creationId xmlns:p14="http://schemas.microsoft.com/office/powerpoint/2010/main" val="2354819045"/>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The</a:t>
            </a:r>
            <a:r>
              <a:rPr lang="en-US" baseline="0" dirty="0" smtClean="0">
                <a:latin typeface="+mn-lt"/>
              </a:rPr>
              <a:t> purpose of this </a:t>
            </a:r>
            <a:r>
              <a:rPr lang="en-US" dirty="0" smtClean="0">
                <a:latin typeface="+mn-lt"/>
              </a:rPr>
              <a:t>presentation is</a:t>
            </a:r>
            <a:r>
              <a:rPr lang="en-US" baseline="0" dirty="0" smtClean="0">
                <a:latin typeface="+mn-lt"/>
              </a:rPr>
              <a:t> to </a:t>
            </a:r>
            <a:r>
              <a:rPr lang="en-US" dirty="0" smtClean="0">
                <a:latin typeface="+mn-lt"/>
              </a:rPr>
              <a:t>describe </a:t>
            </a:r>
            <a:r>
              <a:rPr lang="en-US" dirty="0" smtClean="0">
                <a:solidFill>
                  <a:schemeClr val="accent2"/>
                </a:solidFill>
                <a:latin typeface="+mn-lt"/>
              </a:rPr>
              <a:t>general methods of equine euthanasia. This information was derived from </a:t>
            </a:r>
            <a:r>
              <a:rPr lang="en-US" i="0" dirty="0" smtClean="0">
                <a:solidFill>
                  <a:schemeClr val="accent2"/>
                </a:solidFill>
                <a:latin typeface="+mn-lt"/>
              </a:rPr>
              <a:t>the Foreign Animal Disease Preparedness and Response</a:t>
            </a:r>
            <a:r>
              <a:rPr lang="en-US" i="0" dirty="0" smtClean="0">
                <a:latin typeface="+mn-lt"/>
              </a:rPr>
              <a:t> (FAD PReP)/National Animal Health Emergency Management System (NAHEMS) Guidelines: Mass Depopulation and Euthanasia (2015). </a:t>
            </a:r>
          </a:p>
          <a:p>
            <a:pPr eaLnBrk="1" hangingPunct="1">
              <a:spcBef>
                <a:spcPct val="0"/>
              </a:spcBef>
            </a:pPr>
            <a:endParaRPr lang="en-US" dirty="0" smtClean="0">
              <a:solidFill>
                <a:srgbClr val="000000"/>
              </a:solidFill>
            </a:endParaRPr>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C02C5F6-0971-4B0E-8BD9-26AA6681A7D0}" type="slidenum">
              <a:rPr lang="en-US">
                <a:ea typeface="ＭＳ Ｐゴシック" charset="-128"/>
                <a:cs typeface="ＭＳ Ｐゴシック" charset="-128"/>
              </a:rPr>
              <a:pPr fontAlgn="base">
                <a:spcBef>
                  <a:spcPct val="0"/>
                </a:spcBef>
                <a:spcAft>
                  <a:spcPct val="0"/>
                </a:spcAft>
                <a:defRPr/>
              </a:pPr>
              <a:t>1</a:t>
            </a:fld>
            <a:endParaRPr lang="en-US">
              <a:ea typeface="ＭＳ Ｐゴシック" charset="-128"/>
              <a:cs typeface="ＭＳ Ｐゴシック" charset="-128"/>
            </a:endParaRPr>
          </a:p>
        </p:txBody>
      </p:sp>
      <p:sp>
        <p:nvSpPr>
          <p:cNvPr id="17412" name="Header Placeholder 1"/>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a:ea typeface="ＭＳ Ｐゴシック" charset="-128"/>
                <a:cs typeface="ＭＳ Ｐゴシック" charset="-128"/>
              </a:rPr>
              <a:t>Test Template HANDS 2011-03</a:t>
            </a:r>
          </a:p>
        </p:txBody>
      </p:sp>
    </p:spTree>
    <p:extLst>
      <p:ext uri="{BB962C8B-B14F-4D97-AF65-F5344CB8AC3E}">
        <p14:creationId xmlns:p14="http://schemas.microsoft.com/office/powerpoint/2010/main" val="2104865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If</a:t>
            </a:r>
            <a:r>
              <a:rPr lang="en-US" baseline="0" dirty="0" smtClean="0">
                <a:latin typeface="+mn-lt"/>
              </a:rPr>
              <a:t> </a:t>
            </a:r>
            <a:r>
              <a:rPr lang="en-US" dirty="0" smtClean="0">
                <a:latin typeface="+mn-lt"/>
              </a:rPr>
              <a:t>the primary euthanasia measure fails to cause rapid</a:t>
            </a:r>
            <a:r>
              <a:rPr lang="en-US" baseline="0" dirty="0" smtClean="0">
                <a:latin typeface="+mn-lt"/>
              </a:rPr>
              <a:t> death</a:t>
            </a:r>
            <a:r>
              <a:rPr lang="en-US" dirty="0" smtClean="0">
                <a:latin typeface="+mn-lt"/>
              </a:rPr>
              <a:t>, then an adjunct measure must be immediately applied. The AVMA has listed the</a:t>
            </a:r>
            <a:r>
              <a:rPr lang="en-US" baseline="0" dirty="0" smtClean="0">
                <a:latin typeface="+mn-lt"/>
              </a:rPr>
              <a:t> injection of a </a:t>
            </a:r>
            <a:r>
              <a:rPr lang="en-US" sz="1200" b="0" i="0" u="none" strike="noStrike" kern="1200" baseline="0" dirty="0" smtClean="0">
                <a:solidFill>
                  <a:schemeClr val="tx1"/>
                </a:solidFill>
                <a:latin typeface="+mn-lt"/>
                <a:ea typeface="ＭＳ Ｐゴシック" charset="-128"/>
                <a:cs typeface="ＭＳ Ｐゴシック" charset="-128"/>
              </a:rPr>
              <a:t>saturated solution of potassium chloride either IV or </a:t>
            </a:r>
            <a:r>
              <a:rPr lang="en-US" sz="1200" b="0" i="0" u="none" strike="noStrike" kern="1200" baseline="0" dirty="0" err="1" smtClean="0">
                <a:solidFill>
                  <a:schemeClr val="tx1"/>
                </a:solidFill>
                <a:latin typeface="+mn-lt"/>
                <a:ea typeface="ＭＳ Ｐゴシック" charset="-128"/>
                <a:cs typeface="ＭＳ Ｐゴシック" charset="-128"/>
              </a:rPr>
              <a:t>intracardially</a:t>
            </a:r>
            <a:r>
              <a:rPr lang="en-US" sz="1200" b="0" i="0" u="none" strike="noStrike" kern="1200" baseline="0" dirty="0" smtClean="0">
                <a:solidFill>
                  <a:schemeClr val="tx1"/>
                </a:solidFill>
                <a:latin typeface="+mn-lt"/>
                <a:ea typeface="ＭＳ Ｐゴシック" charset="-128"/>
                <a:cs typeface="ＭＳ Ｐゴシック" charset="-128"/>
              </a:rPr>
              <a:t>. Though not specifically recommended, an overdose of </a:t>
            </a:r>
            <a:r>
              <a:rPr lang="en-US" dirty="0" smtClean="0">
                <a:latin typeface="+mn-lt"/>
              </a:rPr>
              <a:t>narcotics (disposal and control issues must be addressed), or pithing could also be employed to ensure rapid death and prevent the possibility of a</a:t>
            </a:r>
            <a:r>
              <a:rPr lang="en-US" baseline="0" dirty="0" smtClean="0">
                <a:latin typeface="+mn-lt"/>
              </a:rPr>
              <a:t> stunned </a:t>
            </a:r>
            <a:r>
              <a:rPr lang="en-US" dirty="0" smtClean="0">
                <a:latin typeface="+mn-lt"/>
              </a:rPr>
              <a:t>animal regaining consciousness.</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0" u="none" strike="noStrike" kern="1200" baseline="0" dirty="0" smtClean="0">
                <a:solidFill>
                  <a:schemeClr val="tx1"/>
                </a:solidFill>
                <a:latin typeface="+mn-lt"/>
                <a:ea typeface="ＭＳ Ｐゴシック" charset="-128"/>
                <a:cs typeface="ＭＳ Ｐゴシック" charset="-128"/>
              </a:rPr>
              <a:t>These methods must only be used on </a:t>
            </a:r>
            <a:r>
              <a:rPr lang="en-US" sz="1200" b="0" i="0" u="none" strike="noStrike" kern="1200" baseline="0" dirty="0" err="1" smtClean="0">
                <a:solidFill>
                  <a:schemeClr val="tx1"/>
                </a:solidFill>
                <a:latin typeface="+mn-lt"/>
                <a:ea typeface="ＭＳ Ｐゴシック" charset="-128"/>
                <a:cs typeface="ＭＳ Ｐゴシック" charset="-128"/>
              </a:rPr>
              <a:t>equids</a:t>
            </a:r>
            <a:r>
              <a:rPr lang="en-US" sz="1200" b="0" i="0" u="none" strike="noStrike" kern="1200" baseline="0" dirty="0" smtClean="0">
                <a:solidFill>
                  <a:schemeClr val="tx1"/>
                </a:solidFill>
                <a:latin typeface="+mn-lt"/>
                <a:ea typeface="ＭＳ Ｐゴシック" charset="-128"/>
                <a:cs typeface="ＭＳ Ｐゴシック" charset="-128"/>
              </a:rPr>
              <a:t> in a deep surgical plane of general anesthesia. </a:t>
            </a:r>
            <a:endParaRPr lang="en-US" dirty="0" smtClean="0">
              <a:latin typeface="+mn-lt"/>
            </a:endParaRPr>
          </a:p>
          <a:p>
            <a:endParaRPr lang="en-US" dirty="0">
              <a:latin typeface="+mn-lt"/>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384316BB-9819-4127-8173-2304D5BD86FA}" type="slidenum">
              <a:rPr lang="en-US" smtClean="0"/>
              <a:pPr>
                <a:defRPr/>
              </a:pPr>
              <a:t>10</a:t>
            </a:fld>
            <a:endParaRPr lang="en-US"/>
          </a:p>
        </p:txBody>
      </p:sp>
    </p:spTree>
    <p:extLst>
      <p:ext uri="{BB962C8B-B14F-4D97-AF65-F5344CB8AC3E}">
        <p14:creationId xmlns:p14="http://schemas.microsoft.com/office/powerpoint/2010/main" val="6747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Following</a:t>
            </a:r>
            <a:r>
              <a:rPr lang="en-US" baseline="0" dirty="0" smtClean="0">
                <a:latin typeface="+mn-lt"/>
              </a:rPr>
              <a:t> application of the euthanasia technique, a </a:t>
            </a:r>
            <a:r>
              <a:rPr lang="en-US" dirty="0" smtClean="0">
                <a:latin typeface="+mn-lt"/>
              </a:rPr>
              <a:t>veterinarian or technician will need to verify death by brief examination. </a:t>
            </a:r>
            <a:r>
              <a:rPr lang="en-US" baseline="0" dirty="0" smtClean="0">
                <a:latin typeface="+mn-lt"/>
              </a:rPr>
              <a:t>Lack of a heartbeat and respiration (at least 10 minutes) as well as onset of rigor mortis are indicators that death has occurred. Animals should be evaluated for confirmation of death by competent and experienced personnel. </a:t>
            </a:r>
          </a:p>
          <a:p>
            <a:endParaRPr lang="en-US" dirty="0">
              <a:latin typeface="+mn-lt"/>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384316BB-9819-4127-8173-2304D5BD86FA}" type="slidenum">
              <a:rPr lang="en-US" smtClean="0"/>
              <a:pPr>
                <a:defRPr/>
              </a:pPr>
              <a:t>11</a:t>
            </a:fld>
            <a:endParaRPr lang="en-US"/>
          </a:p>
        </p:txBody>
      </p:sp>
    </p:spTree>
    <p:extLst>
      <p:ext uri="{BB962C8B-B14F-4D97-AF65-F5344CB8AC3E}">
        <p14:creationId xmlns:p14="http://schemas.microsoft.com/office/powerpoint/2010/main" val="2409675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a:t>
            </a:r>
            <a:r>
              <a:rPr lang="en-US" smtClean="0">
                <a:ea typeface="ＭＳ Ｐゴシック" charset="-128"/>
                <a:cs typeface="ＭＳ Ｐゴシック" charset="-128"/>
              </a:rPr>
              <a:t>website (http://www.aphis.usda.gov/fadprep) and </a:t>
            </a:r>
            <a:r>
              <a:rPr lang="en-US" dirty="0" smtClean="0">
                <a:ea typeface="ＭＳ Ｐゴシック" charset="-128"/>
                <a:cs typeface="ＭＳ Ｐゴシック" charset="-128"/>
              </a:rPr>
              <a:t>the NAHERC Training Site (http://naherc.sws.iastate.edu/).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12</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2149878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those who made a significant</a:t>
            </a:r>
            <a:r>
              <a:rPr lang="en-US" baseline="0" dirty="0" smtClean="0">
                <a:ea typeface="ＭＳ Ｐゴシック" charset="-128"/>
                <a:cs typeface="ＭＳ Ｐゴシック" charset="-128"/>
              </a:rPr>
              <a:t> contribution to the content </a:t>
            </a:r>
            <a:r>
              <a:rPr lang="en-US" dirty="0" smtClean="0">
                <a:ea typeface="ＭＳ Ｐゴシック" charset="-128"/>
                <a:cs typeface="ＭＳ Ｐゴシック" charset="-128"/>
              </a:rPr>
              <a:t>of the FAD </a:t>
            </a:r>
            <a:r>
              <a:rPr lang="en-US" dirty="0" err="1" smtClean="0">
                <a:ea typeface="ＭＳ Ｐゴシック" charset="-128"/>
                <a:cs typeface="ＭＳ Ｐゴシック" charset="-128"/>
              </a:rPr>
              <a:t>PReP</a:t>
            </a:r>
            <a:r>
              <a:rPr lang="en-US" baseline="0" dirty="0" smtClean="0">
                <a:ea typeface="ＭＳ Ｐゴシック" charset="-128"/>
                <a:cs typeface="ＭＳ Ｐゴシック" charset="-128"/>
              </a:rPr>
              <a:t>/NAHEMS </a:t>
            </a:r>
            <a:r>
              <a:rPr lang="en-US" dirty="0" smtClean="0">
                <a:ea typeface="ＭＳ Ｐゴシック" charset="-128"/>
                <a:cs typeface="ＭＳ Ｐゴシック" charset="-128"/>
              </a:rPr>
              <a:t>Guidelines: Mass Depopulation and Euthanasia document. Please see the Guidelines document for others who also provided additional assistance with content development.</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13</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23049332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14</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15">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2481229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It is important to understand that USDA APHIS recognizes a difference between euthanasia and depopulation. Euthanasia involves transitioning an animal to death as painlessly and stress-free as possible. Mass depopulation is a method by which large numbers of animals must be destroyed quickly and efficiently with as much consideration given to the welfare of the animals as practicable. However, for the purposes of this document, the terms mass depopulation and euthanasia may be used interchangeably or simply be referred to as “euthanasia,” regardless of whether they are actually considered euthanasia or depopulation.</a:t>
            </a:r>
            <a:r>
              <a:rPr lang="en-US" sz="1200" b="0" i="0" u="none" strike="noStrike" kern="1200" baseline="0" dirty="0" smtClean="0">
                <a:solidFill>
                  <a:schemeClr val="tx1"/>
                </a:solidFill>
                <a:latin typeface="Symbol" charset="2"/>
                <a:ea typeface="ＭＳ Ｐゴシック" charset="-128"/>
                <a:cs typeface="ＭＳ Ｐゴシック" charset="-128"/>
                <a:sym typeface="Symbol" charset="2"/>
              </a:rPr>
              <a:t> </a:t>
            </a:r>
            <a:endParaRPr lang="en-US" dirty="0"/>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08140375-0EDA-4926-8DF5-66AF2FC279C5}"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4016183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Euthanasia and depopulation may be practiced during an animal health emergency, such as a major disease outbreak or a foreign animal disease (FAD), to help prevent or mitigate the spread of the disease through the elimination of infected, exposed, or potentially exposed animals. It also serves to remove contaminated livestock from the food supply, protect the nation‘s agricultural and national economy, and safeguard public health. The overall goals of euthanasia are to: provide humane treatment of animals at all times until they are euthanized; select and use an acceptable method of depopulation/euthanasia to be executed as quickly, efficiently, and humanely as possible; minimize the negative emotional and psychological impact on animal owners, caretakers, and the public; prevent adulterated or potentially adulterated meat products from entering the food chain; and prevent or mitigate disease spread in the event of the introduction of a FAD within the U.S. </a:t>
            </a:r>
            <a:endParaRPr lang="en-US" dirty="0"/>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08140375-0EDA-4926-8DF5-66AF2FC279C5}"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4016183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ceholder 2"/>
          <p:cNvSpPr>
            <a:spLocks noGrp="1" noRot="1" noChangeAspect="1"/>
          </p:cNvSpPr>
          <p:nvPr>
            <p:ph type="sldImg"/>
          </p:nvPr>
        </p:nvSpPr>
        <p:spPr bwMode="auto">
          <a:noFill/>
          <a:ln>
            <a:solidFill>
              <a:srgbClr val="000000"/>
            </a:solidFill>
            <a:miter lim="800000"/>
            <a:headEnd/>
            <a:tailEnd/>
          </a:ln>
        </p:spPr>
      </p:sp>
      <p:sp>
        <p:nvSpPr>
          <p:cNvPr id="24578"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One of the overall goals in conducting euthanasia is to provide humane treatment of animals at all times until they are euthanized. Decreasing stress and excitement during movement and handling will increase equine welfare and increase human safety and efficiency. From a practical as well as a humane consideration, equids must not be forced to travel faster than normal walking speed. The use of whips and prods must be kept to an absolute minimum, i.e. only used when an animal refuses to enter a restrainer or other area. The use of electric prods is not recommended as many horses may react violently to their</a:t>
            </a:r>
            <a:r>
              <a:rPr lang="en-US" baseline="0" dirty="0" smtClean="0">
                <a:latin typeface="+mn-lt"/>
              </a:rPr>
              <a:t> use,</a:t>
            </a:r>
            <a:r>
              <a:rPr lang="en-US" dirty="0" smtClean="0">
                <a:latin typeface="+mn-lt"/>
              </a:rPr>
              <a:t> risking injury to themselves and personnel. Instead of electric prods or whips, use moveable partitions as well as hazing with flags, plastic paddles, or sticks with plastic ribbons attached to them as much as possible to move animals. Handle</a:t>
            </a:r>
            <a:r>
              <a:rPr lang="en-US" baseline="0" dirty="0" smtClean="0">
                <a:latin typeface="+mn-lt"/>
              </a:rPr>
              <a:t> horses and other </a:t>
            </a:r>
            <a:r>
              <a:rPr lang="en-US" dirty="0" err="1" smtClean="0">
                <a:latin typeface="+mn-lt"/>
              </a:rPr>
              <a:t>equids</a:t>
            </a:r>
            <a:r>
              <a:rPr lang="en-US" dirty="0" smtClean="0">
                <a:latin typeface="+mn-lt"/>
              </a:rPr>
              <a:t> </a:t>
            </a:r>
            <a:r>
              <a:rPr lang="en-US" baseline="0" dirty="0" smtClean="0">
                <a:latin typeface="+mn-lt"/>
              </a:rPr>
              <a:t>as </a:t>
            </a:r>
            <a:r>
              <a:rPr lang="en-US" dirty="0" smtClean="0">
                <a:latin typeface="+mn-lt"/>
              </a:rPr>
              <a:t>quietly as possible on non-slip surfaces.</a:t>
            </a:r>
            <a:r>
              <a:rPr lang="en-US" baseline="0" dirty="0" smtClean="0">
                <a:latin typeface="+mn-lt"/>
              </a:rPr>
              <a:t> Avoid</a:t>
            </a:r>
            <a:r>
              <a:rPr lang="en-US" dirty="0" smtClean="0">
                <a:latin typeface="+mn-lt"/>
              </a:rPr>
              <a:t> shouting and screaming. Restrain animals in a manner that does not elicit undue risk of injury or pain to themselves or personnel. Animals handled in a rough or hurried manner will become excited, making further handling unnecessarily difficult. As a humane consideration, euthanize non-ambulatory or disabled animals where they are and move</a:t>
            </a:r>
            <a:r>
              <a:rPr lang="en-US" baseline="0" dirty="0" smtClean="0">
                <a:latin typeface="+mn-lt"/>
              </a:rPr>
              <a:t> them</a:t>
            </a:r>
            <a:r>
              <a:rPr lang="en-US" dirty="0" smtClean="0">
                <a:latin typeface="+mn-lt"/>
              </a:rPr>
              <a:t> to the disposal site after death. </a:t>
            </a:r>
            <a:r>
              <a:rPr lang="en-US" sz="1200" b="0" i="1" u="none" strike="noStrike" kern="1200" baseline="0" dirty="0" smtClean="0">
                <a:solidFill>
                  <a:schemeClr val="tx1"/>
                </a:solidFill>
                <a:latin typeface="+mn-lt"/>
                <a:ea typeface="ＭＳ Ｐゴシック" charset="-128"/>
                <a:cs typeface="ＭＳ Ｐゴシック" charset="-128"/>
              </a:rPr>
              <a:t>[This photo shows a draft horse looking out of an enclosure. Photo source: </a:t>
            </a:r>
            <a:r>
              <a:rPr lang="en-US" sz="1200" b="0" i="1" u="none" strike="noStrike" kern="1200" baseline="0" dirty="0" err="1" smtClean="0">
                <a:solidFill>
                  <a:schemeClr val="tx1"/>
                </a:solidFill>
                <a:latin typeface="+mn-lt"/>
                <a:ea typeface="ＭＳ Ｐゴシック" charset="-128"/>
                <a:cs typeface="ＭＳ Ｐゴシック" charset="-128"/>
              </a:rPr>
              <a:t>Nichollette</a:t>
            </a:r>
            <a:r>
              <a:rPr lang="en-US" sz="1200" b="0" i="1" u="none" strike="noStrike" kern="1200" baseline="0" dirty="0" smtClean="0">
                <a:solidFill>
                  <a:schemeClr val="tx1"/>
                </a:solidFill>
                <a:latin typeface="+mn-lt"/>
                <a:ea typeface="ＭＳ Ｐゴシック" charset="-128"/>
                <a:cs typeface="ＭＳ Ｐゴシック" charset="-128"/>
              </a:rPr>
              <a:t> Rider, Iowa State University]</a:t>
            </a:r>
            <a:endParaRPr lang="en-US" i="1" dirty="0" smtClean="0">
              <a:latin typeface="+mn-lt"/>
              <a:sym typeface="Symbol" charset="2"/>
            </a:endParaRPr>
          </a:p>
          <a:p>
            <a:endParaRPr lang="en-US" dirty="0" smtClean="0">
              <a:latin typeface="+mn-lt"/>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latin typeface="+mn-lt"/>
            </a:endParaRPr>
          </a:p>
          <a:p>
            <a:endParaRPr lang="en-US" dirty="0">
              <a:latin typeface="+mn-lt"/>
            </a:endParaRPr>
          </a:p>
        </p:txBody>
      </p:sp>
    </p:spTree>
    <p:extLst>
      <p:ext uri="{BB962C8B-B14F-4D97-AF65-F5344CB8AC3E}">
        <p14:creationId xmlns:p14="http://schemas.microsoft.com/office/powerpoint/2010/main" val="2226046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Placeholder 2"/>
          <p:cNvSpPr>
            <a:spLocks noGrp="1" noRot="1" noChangeAspec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latin typeface="+mn-lt"/>
              </a:rPr>
              <a:t>In an emergency response effort, sedation or tranquilization of equines before euthanasia may not be possible due to time constraints. In addition, the use of chemical sedation may complicate carcass disposal. In some cases, such as for particularly fractious horses, sedation may be beneficial. If the horse can be approached safely, an </a:t>
            </a:r>
            <a:r>
              <a:rPr lang="en-US" dirty="0" smtClean="0">
                <a:latin typeface="+mn-lt"/>
              </a:rPr>
              <a:t>intravenous </a:t>
            </a:r>
            <a:r>
              <a:rPr lang="en-US" dirty="0">
                <a:latin typeface="+mn-lt"/>
              </a:rPr>
              <a:t>dose of </a:t>
            </a:r>
            <a:r>
              <a:rPr lang="en-US" dirty="0" smtClean="0">
                <a:latin typeface="+mn-lt"/>
              </a:rPr>
              <a:t>a tranquilizer</a:t>
            </a:r>
            <a:r>
              <a:rPr lang="en-US" baseline="0" dirty="0" smtClean="0">
                <a:latin typeface="+mn-lt"/>
              </a:rPr>
              <a:t> may be administered</a:t>
            </a:r>
            <a:r>
              <a:rPr lang="en-US" dirty="0" smtClean="0">
                <a:latin typeface="+mn-lt"/>
              </a:rPr>
              <a:t>. </a:t>
            </a:r>
            <a:r>
              <a:rPr lang="en-US" dirty="0">
                <a:latin typeface="+mn-lt"/>
              </a:rPr>
              <a:t>If a horse cannot be approached safely, a pole syringe can be used to administer </a:t>
            </a:r>
            <a:r>
              <a:rPr lang="en-US" dirty="0" smtClean="0">
                <a:latin typeface="+mn-lt"/>
              </a:rPr>
              <a:t>an intramuscular agent</a:t>
            </a:r>
            <a:r>
              <a:rPr lang="en-US" baseline="0" dirty="0" smtClean="0">
                <a:latin typeface="+mn-lt"/>
              </a:rPr>
              <a:t> to provide sedation. </a:t>
            </a:r>
            <a:endParaRPr lang="en-US" dirty="0">
              <a:latin typeface="+mn-lt"/>
            </a:endParaRPr>
          </a:p>
        </p:txBody>
      </p:sp>
    </p:spTree>
    <p:extLst>
      <p:ext uri="{BB962C8B-B14F-4D97-AF65-F5344CB8AC3E}">
        <p14:creationId xmlns:p14="http://schemas.microsoft.com/office/powerpoint/2010/main" val="3864558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Placeholder 2"/>
          <p:cNvSpPr>
            <a:spLocks noGrp="1" noRot="1" noChangeAspec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Acceptable</a:t>
            </a:r>
            <a:r>
              <a:rPr lang="en-US" baseline="0" dirty="0" smtClean="0"/>
              <a:t> and conditionally acceptable methods of euthanasia have been outlined in the American Veterinary Medical Association (</a:t>
            </a:r>
            <a:r>
              <a:rPr lang="en-US" sz="1200" b="0" i="0" u="none" strike="noStrike" kern="1200" baseline="0" dirty="0" smtClean="0">
                <a:solidFill>
                  <a:schemeClr val="tx1"/>
                </a:solidFill>
                <a:latin typeface="+mn-lt"/>
                <a:ea typeface="ＭＳ Ｐゴシック" charset="-128"/>
                <a:cs typeface="ＭＳ Ｐゴシック" charset="-128"/>
              </a:rPr>
              <a:t>AVMA) Guidelines for the Euthanasia of Animals: 2013 Edition. </a:t>
            </a:r>
            <a:r>
              <a:rPr lang="en-US" baseline="0" dirty="0" smtClean="0"/>
              <a:t>For </a:t>
            </a:r>
            <a:r>
              <a:rPr lang="en-US" baseline="0" dirty="0" err="1" smtClean="0"/>
              <a:t>equids</a:t>
            </a:r>
            <a:r>
              <a:rPr lang="en-US" baseline="0" dirty="0" smtClean="0"/>
              <a:t>, the AVMA has stated that the use of </a:t>
            </a:r>
            <a:r>
              <a:rPr lang="en-US" baseline="0" dirty="0" err="1" smtClean="0"/>
              <a:t>noninhalants</a:t>
            </a:r>
            <a:r>
              <a:rPr lang="en-US" baseline="0" dirty="0" smtClean="0"/>
              <a:t> such as injectable barbiturates or </a:t>
            </a:r>
            <a:r>
              <a:rPr lang="en-US" baseline="0" dirty="0" err="1" smtClean="0"/>
              <a:t>bariturate</a:t>
            </a:r>
            <a:r>
              <a:rPr lang="en-US" baseline="0" dirty="0" smtClean="0"/>
              <a:t> derivatives are acceptable means of euthanasia. Conditionally acceptable methods of euthanasia for </a:t>
            </a:r>
            <a:r>
              <a:rPr lang="en-US" baseline="0" dirty="0" err="1" smtClean="0"/>
              <a:t>equids</a:t>
            </a:r>
            <a:r>
              <a:rPr lang="en-US" baseline="0" dirty="0" smtClean="0"/>
              <a:t> include physical methods such as a penetrating captive bolt or gunshot. The use of potassium chloride, or </a:t>
            </a:r>
            <a:r>
              <a:rPr lang="en-US" baseline="0" dirty="0" err="1" smtClean="0"/>
              <a:t>KCl</a:t>
            </a:r>
            <a:r>
              <a:rPr lang="en-US" baseline="0" dirty="0" smtClean="0"/>
              <a:t>, can be used as an adjunct method but only if animal is in determined to be in a surgical plane of anesthesia.</a:t>
            </a:r>
          </a:p>
          <a:p>
            <a:endParaRPr lang="en-US" dirty="0">
              <a:latin typeface="Times New Roman" charset="0"/>
            </a:endParaRPr>
          </a:p>
        </p:txBody>
      </p:sp>
    </p:spTree>
    <p:extLst>
      <p:ext uri="{BB962C8B-B14F-4D97-AF65-F5344CB8AC3E}">
        <p14:creationId xmlns:p14="http://schemas.microsoft.com/office/powerpoint/2010/main" val="586764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Placeholder 2"/>
          <p:cNvSpPr>
            <a:spLocks noGrp="1" noRot="1" noChangeAspect="1" noChangeArrowheads="1"/>
          </p:cNvSpPr>
          <p:nvPr>
            <p:ph type="sldImg"/>
          </p:nvPr>
        </p:nvSpPr>
        <p:spPr bwMode="auto">
          <a:solidFill>
            <a:srgbClr val="FFFFFF"/>
          </a:solidFill>
          <a:ln>
            <a:solidFill>
              <a:srgbClr val="000000"/>
            </a:solidFill>
            <a:miter lim="800000"/>
            <a:headEnd/>
            <a:tailEnd/>
          </a:ln>
        </p:spPr>
      </p:sp>
      <p:sp>
        <p:nvSpPr>
          <p:cNvPr id="36866"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dirty="0">
                <a:latin typeface="+mn-lt"/>
              </a:rPr>
              <a:t>The use of injectable products </a:t>
            </a:r>
            <a:r>
              <a:rPr lang="en-US" dirty="0" smtClean="0">
                <a:latin typeface="+mn-lt"/>
              </a:rPr>
              <a:t>should </a:t>
            </a:r>
            <a:r>
              <a:rPr lang="en-US" dirty="0">
                <a:latin typeface="+mn-lt"/>
              </a:rPr>
              <a:t>be strongly considered when dealing with equids that are </a:t>
            </a:r>
            <a:r>
              <a:rPr lang="en-US" dirty="0" smtClean="0">
                <a:latin typeface="+mn-lt"/>
              </a:rPr>
              <a:t>considered </a:t>
            </a:r>
            <a:r>
              <a:rPr lang="en-US" dirty="0">
                <a:latin typeface="+mn-lt"/>
              </a:rPr>
              <a:t>companion animals. This </a:t>
            </a:r>
            <a:r>
              <a:rPr lang="en-US" dirty="0" smtClean="0">
                <a:latin typeface="+mn-lt"/>
              </a:rPr>
              <a:t>is </a:t>
            </a:r>
            <a:r>
              <a:rPr lang="en-US" dirty="0">
                <a:latin typeface="+mn-lt"/>
              </a:rPr>
              <a:t>particularly true if the </a:t>
            </a:r>
            <a:r>
              <a:rPr lang="en-US" dirty="0" smtClean="0">
                <a:latin typeface="+mn-lt"/>
              </a:rPr>
              <a:t>owner insists </a:t>
            </a:r>
            <a:r>
              <a:rPr lang="en-US" dirty="0">
                <a:latin typeface="+mn-lt"/>
              </a:rPr>
              <a:t>on being present during euthanasia. The sound associated with </a:t>
            </a:r>
            <a:r>
              <a:rPr lang="en-US" dirty="0" smtClean="0">
                <a:latin typeface="+mn-lt"/>
              </a:rPr>
              <a:t>a </a:t>
            </a:r>
            <a:r>
              <a:rPr lang="en-US" dirty="0">
                <a:latin typeface="+mn-lt"/>
              </a:rPr>
              <a:t>gunshot or captive bolt may result in unnecessary emotional distress to the </a:t>
            </a:r>
            <a:r>
              <a:rPr lang="en-US" dirty="0" smtClean="0">
                <a:latin typeface="+mn-lt"/>
              </a:rPr>
              <a:t>owner.</a:t>
            </a:r>
            <a:r>
              <a:rPr lang="en-US" baseline="0" dirty="0" smtClean="0">
                <a:latin typeface="+mn-lt"/>
              </a:rPr>
              <a:t> I</a:t>
            </a:r>
            <a:r>
              <a:rPr lang="en-US" dirty="0" smtClean="0">
                <a:latin typeface="+mn-lt"/>
              </a:rPr>
              <a:t>njectable </a:t>
            </a:r>
            <a:r>
              <a:rPr lang="en-US" dirty="0">
                <a:latin typeface="+mn-lt"/>
              </a:rPr>
              <a:t>anesthetics would be practical for tractable equines but the process will be necessarily somewhat slow because it requires individual handling and restraint. In addition, carcass disposal of equines euthanized with injectable agents may be </a:t>
            </a:r>
            <a:r>
              <a:rPr lang="en-US" dirty="0" smtClean="0">
                <a:latin typeface="+mn-lt"/>
              </a:rPr>
              <a:t>problematic. Major </a:t>
            </a:r>
            <a:r>
              <a:rPr lang="en-US" dirty="0">
                <a:latin typeface="+mn-lt"/>
              </a:rPr>
              <a:t>concerns in the use of injectable agents, particularly barbiturates, are the presence of residual chemicals in the carcass which may complicate carcass disposal and the issues of being a controlled substance. Sedation prior to administration of barbiturates is highly recommended</a:t>
            </a:r>
            <a:r>
              <a:rPr lang="en-US" dirty="0" smtClean="0">
                <a:latin typeface="+mn-lt"/>
              </a:rPr>
              <a:t>. </a:t>
            </a:r>
            <a:r>
              <a:rPr lang="en-US" sz="1200" b="0" i="1" u="none" strike="noStrike" kern="1200" baseline="0" dirty="0" smtClean="0">
                <a:solidFill>
                  <a:schemeClr val="tx1"/>
                </a:solidFill>
                <a:latin typeface="+mn-lt"/>
                <a:ea typeface="ＭＳ Ｐゴシック" charset="-128"/>
                <a:cs typeface="ＭＳ Ｐゴシック" charset="-128"/>
              </a:rPr>
              <a:t>[This photo shows a horse receiving an IV injection. Photo source: </a:t>
            </a:r>
            <a:r>
              <a:rPr lang="en-US" sz="1200" b="0" i="1" u="none" strike="noStrike" kern="1200" baseline="0" dirty="0" err="1" smtClean="0">
                <a:solidFill>
                  <a:schemeClr val="tx1"/>
                </a:solidFill>
                <a:latin typeface="+mn-lt"/>
                <a:ea typeface="ＭＳ Ｐゴシック" charset="-128"/>
                <a:cs typeface="ＭＳ Ｐゴシック" charset="-128"/>
              </a:rPr>
              <a:t>Rene</a:t>
            </a:r>
            <a:r>
              <a:rPr lang="en-US" sz="1200" i="1" dirty="0" err="1" smtClean="0">
                <a:solidFill>
                  <a:prstClr val="black"/>
                </a:solidFill>
                <a:latin typeface="+mn-lt"/>
              </a:rPr>
              <a:t>é</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Dewell</a:t>
            </a:r>
            <a:r>
              <a:rPr lang="en-US" sz="1200" b="0" i="1" u="none" strike="noStrike" kern="1200" baseline="0" dirty="0" smtClean="0">
                <a:solidFill>
                  <a:schemeClr val="tx1"/>
                </a:solidFill>
                <a:latin typeface="+mn-lt"/>
                <a:ea typeface="ＭＳ Ｐゴシック" charset="-128"/>
                <a:cs typeface="ＭＳ Ｐゴシック" charset="-128"/>
              </a:rPr>
              <a:t>, Iowa State University]</a:t>
            </a:r>
            <a:endParaRPr lang="en-US" dirty="0">
              <a:latin typeface="+mn-lt"/>
            </a:endParaRPr>
          </a:p>
        </p:txBody>
      </p:sp>
    </p:spTree>
    <p:extLst>
      <p:ext uri="{BB962C8B-B14F-4D97-AF65-F5344CB8AC3E}">
        <p14:creationId xmlns:p14="http://schemas.microsoft.com/office/powerpoint/2010/main" val="805105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ceholder 2"/>
          <p:cNvSpPr>
            <a:spLocks noGrp="1" noRot="1" noChangeAspect="1" noChangeArrowheads="1"/>
          </p:cNvSpPr>
          <p:nvPr>
            <p:ph type="sldImg"/>
          </p:nvPr>
        </p:nvSpPr>
        <p:spPr bwMode="auto">
          <a:solidFill>
            <a:srgbClr val="FFFFFF"/>
          </a:solidFill>
          <a:ln>
            <a:solidFill>
              <a:srgbClr val="000000"/>
            </a:solidFill>
            <a:miter lim="800000"/>
            <a:headEnd/>
            <a:tailEnd/>
          </a:ln>
        </p:spPr>
      </p:sp>
      <p:sp>
        <p:nvSpPr>
          <p:cNvPr id="26626"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Use of a penetrating </a:t>
            </a:r>
            <a:r>
              <a:rPr lang="en-US" dirty="0">
                <a:latin typeface="+mn-lt"/>
              </a:rPr>
              <a:t>captive </a:t>
            </a:r>
            <a:r>
              <a:rPr lang="en-US" dirty="0" smtClean="0">
                <a:latin typeface="+mn-lt"/>
              </a:rPr>
              <a:t>bolt </a:t>
            </a:r>
            <a:r>
              <a:rPr lang="en-US" dirty="0">
                <a:latin typeface="+mn-lt"/>
              </a:rPr>
              <a:t>with adequate </a:t>
            </a:r>
            <a:r>
              <a:rPr lang="en-US" dirty="0" smtClean="0">
                <a:latin typeface="+mn-lt"/>
              </a:rPr>
              <a:t>restraint</a:t>
            </a:r>
            <a:r>
              <a:rPr lang="en-US" baseline="0" dirty="0" smtClean="0">
                <a:latin typeface="+mn-lt"/>
              </a:rPr>
              <a:t> </a:t>
            </a:r>
            <a:r>
              <a:rPr lang="en-US" dirty="0" smtClean="0">
                <a:latin typeface="+mn-lt"/>
              </a:rPr>
              <a:t>is </a:t>
            </a:r>
            <a:r>
              <a:rPr lang="en-US" dirty="0">
                <a:latin typeface="+mn-lt"/>
              </a:rPr>
              <a:t>considered humane </a:t>
            </a:r>
            <a:r>
              <a:rPr lang="en-US" dirty="0" smtClean="0">
                <a:latin typeface="+mn-lt"/>
              </a:rPr>
              <a:t>and an acceptable </a:t>
            </a:r>
            <a:r>
              <a:rPr lang="en-US" dirty="0">
                <a:latin typeface="+mn-lt"/>
              </a:rPr>
              <a:t>method </a:t>
            </a:r>
            <a:r>
              <a:rPr lang="en-US" baseline="0" dirty="0" smtClean="0">
                <a:latin typeface="+mn-lt"/>
              </a:rPr>
              <a:t>to euthanize equines</a:t>
            </a:r>
            <a:r>
              <a:rPr lang="en-US" dirty="0" smtClean="0">
                <a:latin typeface="+mn-lt"/>
              </a:rPr>
              <a:t> according to </a:t>
            </a:r>
            <a:r>
              <a:rPr lang="en-US" dirty="0">
                <a:latin typeface="+mn-lt"/>
              </a:rPr>
              <a:t>AVMA guidelines. Adequate restraint </a:t>
            </a:r>
            <a:r>
              <a:rPr lang="en-US" dirty="0" smtClean="0">
                <a:latin typeface="+mn-lt"/>
              </a:rPr>
              <a:t>is criti</a:t>
            </a:r>
            <a:r>
              <a:rPr lang="en-US" baseline="0" dirty="0" smtClean="0">
                <a:latin typeface="+mn-lt"/>
              </a:rPr>
              <a:t>cal in order </a:t>
            </a:r>
            <a:r>
              <a:rPr lang="en-US" dirty="0" smtClean="0">
                <a:latin typeface="+mn-lt"/>
              </a:rPr>
              <a:t>to </a:t>
            </a:r>
            <a:r>
              <a:rPr lang="en-US" dirty="0">
                <a:latin typeface="+mn-lt"/>
              </a:rPr>
              <a:t>ensure operator safety and accuracy in bolt </a:t>
            </a:r>
            <a:r>
              <a:rPr lang="en-US" dirty="0" smtClean="0">
                <a:latin typeface="+mn-lt"/>
              </a:rPr>
              <a:t>placement. Sedate fractious equines </a:t>
            </a:r>
            <a:r>
              <a:rPr lang="en-US" dirty="0">
                <a:latin typeface="+mn-lt"/>
              </a:rPr>
              <a:t>prior to euthanasia if at all possible. </a:t>
            </a:r>
            <a:r>
              <a:rPr lang="en-US" dirty="0" smtClean="0">
                <a:latin typeface="+mn-lt"/>
              </a:rPr>
              <a:t>On equines, the </a:t>
            </a:r>
            <a:r>
              <a:rPr lang="en-US" dirty="0">
                <a:latin typeface="+mn-lt"/>
              </a:rPr>
              <a:t>point of entry for the penetrating captive </a:t>
            </a:r>
            <a:r>
              <a:rPr lang="en-US" dirty="0" smtClean="0">
                <a:latin typeface="+mn-lt"/>
              </a:rPr>
              <a:t>bolt </a:t>
            </a:r>
            <a:r>
              <a:rPr lang="en-US" dirty="0">
                <a:latin typeface="+mn-lt"/>
              </a:rPr>
              <a:t>is at the intersection of two imaginary lines drawn from the base of the ear to the lateral canthus of the opposite eye. It is advisable to draw the point using </a:t>
            </a:r>
            <a:r>
              <a:rPr lang="en-US" dirty="0" smtClean="0">
                <a:latin typeface="+mn-lt"/>
              </a:rPr>
              <a:t>a livestock marker </a:t>
            </a:r>
            <a:r>
              <a:rPr lang="en-US" dirty="0">
                <a:latin typeface="+mn-lt"/>
              </a:rPr>
              <a:t>to increase precision of the captive bolt, but this may be impractical in a </a:t>
            </a:r>
            <a:r>
              <a:rPr lang="en-US" dirty="0" smtClean="0">
                <a:latin typeface="+mn-lt"/>
              </a:rPr>
              <a:t>large scale </a:t>
            </a:r>
            <a:r>
              <a:rPr lang="en-US" dirty="0">
                <a:latin typeface="+mn-lt"/>
              </a:rPr>
              <a:t>depopulation effort. The end of the penetrating captive bolt device should be placed firmly but gently flat on the forehead of the animal so that the </a:t>
            </a:r>
            <a:r>
              <a:rPr lang="en-US" dirty="0" smtClean="0">
                <a:latin typeface="+mn-lt"/>
              </a:rPr>
              <a:t>bolt </a:t>
            </a:r>
            <a:r>
              <a:rPr lang="en-US" dirty="0">
                <a:latin typeface="+mn-lt"/>
              </a:rPr>
              <a:t>is aimed toward the foramen magnum. With the head of the animal in a normal postural position, the captive bolt gun will be at approximately a </a:t>
            </a:r>
            <a:r>
              <a:rPr lang="en-US" dirty="0" smtClean="0">
                <a:latin typeface="+mn-lt"/>
              </a:rPr>
              <a:t>45</a:t>
            </a:r>
            <a:r>
              <a:rPr lang="en-US" baseline="30000" dirty="0" smtClean="0">
                <a:latin typeface="+mn-lt"/>
              </a:rPr>
              <a:t>o</a:t>
            </a:r>
            <a:r>
              <a:rPr lang="en-US" baseline="0" dirty="0" smtClean="0">
                <a:latin typeface="+mn-lt"/>
              </a:rPr>
              <a:t> </a:t>
            </a:r>
            <a:r>
              <a:rPr lang="en-US" dirty="0" smtClean="0">
                <a:latin typeface="+mn-lt"/>
              </a:rPr>
              <a:t>angle </a:t>
            </a:r>
            <a:r>
              <a:rPr lang="en-US" dirty="0">
                <a:latin typeface="+mn-lt"/>
              </a:rPr>
              <a:t>to the horizontal. </a:t>
            </a:r>
            <a:r>
              <a:rPr lang="en-US" dirty="0" smtClean="0">
                <a:latin typeface="+mn-lt"/>
              </a:rPr>
              <a:t>When</a:t>
            </a:r>
            <a:r>
              <a:rPr lang="en-US" baseline="0" dirty="0" smtClean="0">
                <a:latin typeface="+mn-lt"/>
              </a:rPr>
              <a:t> properly administered, an </a:t>
            </a:r>
            <a:r>
              <a:rPr lang="en-US" dirty="0" smtClean="0">
                <a:latin typeface="+mn-lt"/>
              </a:rPr>
              <a:t>extended length penetrating captive bolt is usually fatal. An adjunct method</a:t>
            </a:r>
            <a:r>
              <a:rPr lang="en-US" baseline="0" dirty="0" smtClean="0">
                <a:latin typeface="+mn-lt"/>
              </a:rPr>
              <a:t> such as KCL should be available. The point of entry as illustrated here is the same for a free bullet, but euthanasia by gunshot has significant differences as discussed on the next slide. </a:t>
            </a:r>
            <a:r>
              <a:rPr lang="en-US" sz="1200" b="0" i="1" u="none" strike="noStrike" kern="1200" baseline="0" dirty="0" smtClean="0">
                <a:solidFill>
                  <a:schemeClr val="tx1"/>
                </a:solidFill>
                <a:latin typeface="+mn-lt"/>
                <a:ea typeface="ＭＳ Ｐゴシック" charset="-128"/>
                <a:cs typeface="ＭＳ Ｐゴシック" charset="-128"/>
              </a:rPr>
              <a:t>[This illustration shows the proper aiming point for a captive bolt or gunshot euthanasia in a horse. Photo source: JK Shearer, Iowa State University]</a:t>
            </a:r>
            <a:endParaRPr lang="en-US" dirty="0" smtClean="0">
              <a:latin typeface="+mn-lt"/>
            </a:endParaRPr>
          </a:p>
          <a:p>
            <a:endParaRPr lang="en-US" dirty="0" smtClean="0">
              <a:latin typeface="+mn-lt"/>
            </a:endParaRPr>
          </a:p>
        </p:txBody>
      </p:sp>
    </p:spTree>
    <p:extLst>
      <p:ext uri="{BB962C8B-B14F-4D97-AF65-F5344CB8AC3E}">
        <p14:creationId xmlns:p14="http://schemas.microsoft.com/office/powerpoint/2010/main" val="3190387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Placeholder 2"/>
          <p:cNvSpPr>
            <a:spLocks noGrp="1" noRot="1" noChangeAspect="1" noChangeArrowheads="1"/>
          </p:cNvSpPr>
          <p:nvPr>
            <p:ph type="sldImg"/>
          </p:nvPr>
        </p:nvSpPr>
        <p:spPr bwMode="auto">
          <a:solidFill>
            <a:srgbClr val="FFFFFF"/>
          </a:solidFill>
          <a:ln>
            <a:solidFill>
              <a:srgbClr val="000000"/>
            </a:solidFill>
            <a:miter lim="800000"/>
            <a:headEnd/>
            <a:tailEnd/>
          </a:ln>
        </p:spPr>
      </p:sp>
      <p:sp>
        <p:nvSpPr>
          <p:cNvPr id="30722"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dirty="0" smtClean="0">
                <a:latin typeface="+mn-lt"/>
              </a:rPr>
              <a:t>The </a:t>
            </a:r>
            <a:r>
              <a:rPr lang="en-US" dirty="0">
                <a:latin typeface="+mn-lt"/>
              </a:rPr>
              <a:t>use of gunshot </a:t>
            </a:r>
            <a:r>
              <a:rPr lang="en-US" dirty="0" smtClean="0">
                <a:latin typeface="+mn-lt"/>
              </a:rPr>
              <a:t>is</a:t>
            </a:r>
            <a:r>
              <a:rPr lang="en-US" baseline="0" dirty="0" smtClean="0">
                <a:latin typeface="+mn-lt"/>
              </a:rPr>
              <a:t> considered</a:t>
            </a:r>
            <a:r>
              <a:rPr lang="en-US" dirty="0" smtClean="0">
                <a:latin typeface="+mn-lt"/>
              </a:rPr>
              <a:t> a conditionally acceptable, rather than an acceptable, </a:t>
            </a:r>
            <a:r>
              <a:rPr lang="en-US" dirty="0">
                <a:latin typeface="+mn-lt"/>
              </a:rPr>
              <a:t>method of equine </a:t>
            </a:r>
            <a:r>
              <a:rPr lang="en-US" dirty="0" smtClean="0">
                <a:latin typeface="+mn-lt"/>
              </a:rPr>
              <a:t>euthanasia under the AVMA Guidelines </a:t>
            </a:r>
            <a:r>
              <a:rPr lang="en-US" dirty="0">
                <a:latin typeface="+mn-lt"/>
              </a:rPr>
              <a:t>because of </a:t>
            </a:r>
            <a:r>
              <a:rPr lang="en-US" dirty="0" smtClean="0">
                <a:latin typeface="+mn-lt"/>
              </a:rPr>
              <a:t>the </a:t>
            </a:r>
            <a:r>
              <a:rPr lang="en-US" dirty="0">
                <a:latin typeface="+mn-lt"/>
              </a:rPr>
              <a:t>potential for human injury. </a:t>
            </a:r>
            <a:r>
              <a:rPr lang="en-US" dirty="0" smtClean="0">
                <a:latin typeface="+mn-lt"/>
              </a:rPr>
              <a:t>Gunshot may be</a:t>
            </a:r>
            <a:r>
              <a:rPr lang="en-US" baseline="0" dirty="0" smtClean="0">
                <a:latin typeface="+mn-lt"/>
              </a:rPr>
              <a:t> </a:t>
            </a:r>
            <a:r>
              <a:rPr lang="en-US" dirty="0" smtClean="0">
                <a:latin typeface="+mn-lt"/>
              </a:rPr>
              <a:t>considered a less desirable </a:t>
            </a:r>
            <a:r>
              <a:rPr lang="en-US" baseline="0" dirty="0" smtClean="0">
                <a:latin typeface="+mn-lt"/>
              </a:rPr>
              <a:t>form of euthanasia</a:t>
            </a:r>
            <a:r>
              <a:rPr lang="en-US" dirty="0" smtClean="0">
                <a:latin typeface="+mn-lt"/>
              </a:rPr>
              <a:t> for horses due to their companion animal status and reaction to</a:t>
            </a:r>
            <a:r>
              <a:rPr lang="en-US" baseline="0" dirty="0" smtClean="0">
                <a:latin typeface="+mn-lt"/>
              </a:rPr>
              <a:t> </a:t>
            </a:r>
            <a:r>
              <a:rPr lang="en-US" dirty="0" smtClean="0">
                <a:latin typeface="+mn-lt"/>
              </a:rPr>
              <a:t>gunshot. When</a:t>
            </a:r>
            <a:r>
              <a:rPr lang="en-US" baseline="0" dirty="0" smtClean="0">
                <a:latin typeface="+mn-lt"/>
              </a:rPr>
              <a:t> using </a:t>
            </a:r>
            <a:r>
              <a:rPr lang="en-US" dirty="0" smtClean="0">
                <a:latin typeface="+mn-lt"/>
              </a:rPr>
              <a:t>firearms at close range, the anatomical site for entrance of the projectile is the same as</a:t>
            </a:r>
            <a:r>
              <a:rPr lang="en-US" baseline="0" dirty="0" smtClean="0">
                <a:latin typeface="+mn-lt"/>
              </a:rPr>
              <a:t> </a:t>
            </a:r>
            <a:r>
              <a:rPr lang="en-US" dirty="0" smtClean="0">
                <a:latin typeface="+mn-lt"/>
              </a:rPr>
              <a:t>for the penetrating captive bolt. For safety reasons it is imperative that the trajectory of the</a:t>
            </a:r>
            <a:r>
              <a:rPr lang="en-US" baseline="0" dirty="0" smtClean="0">
                <a:latin typeface="+mn-lt"/>
              </a:rPr>
              <a:t> </a:t>
            </a:r>
            <a:r>
              <a:rPr lang="en-US" dirty="0" smtClean="0">
                <a:latin typeface="+mn-lt"/>
              </a:rPr>
              <a:t>bullet should be such that it travels through the brain and down the neck in order to minimize the chance</a:t>
            </a:r>
            <a:r>
              <a:rPr lang="en-US" baseline="0" dirty="0" smtClean="0">
                <a:latin typeface="+mn-lt"/>
              </a:rPr>
              <a:t> </a:t>
            </a:r>
            <a:r>
              <a:rPr lang="en-US" dirty="0" smtClean="0">
                <a:latin typeface="+mn-lt"/>
              </a:rPr>
              <a:t>of the bullet exiting the animal. When using</a:t>
            </a:r>
            <a:r>
              <a:rPr lang="en-US" baseline="0" dirty="0" smtClean="0">
                <a:latin typeface="+mn-lt"/>
              </a:rPr>
              <a:t> a firearm </a:t>
            </a:r>
            <a:r>
              <a:rPr lang="en-US" dirty="0" smtClean="0">
                <a:latin typeface="+mn-lt"/>
              </a:rPr>
              <a:t>at close range to place a bullet through the brain of an animal,</a:t>
            </a:r>
            <a:r>
              <a:rPr lang="en-US" baseline="0" dirty="0" smtClean="0">
                <a:latin typeface="+mn-lt"/>
              </a:rPr>
              <a:t> </a:t>
            </a:r>
            <a:r>
              <a:rPr lang="en-US" dirty="0" smtClean="0">
                <a:latin typeface="+mn-lt"/>
              </a:rPr>
              <a:t>the firearm should NEVER be placed in contact with the head of the animal. Position the muzzle of the firearm 2-10 inches from the intended entry point. As a safety reminder, with the use of firearms for euthanasia, all nonessential personnel should be excluded from the site. Use extreme caution to avoid damage or injury to property or persons in the background beyond the animal.</a:t>
            </a:r>
          </a:p>
          <a:p>
            <a:endParaRPr lang="en-US" dirty="0" smtClean="0">
              <a:latin typeface="+mn-lt"/>
            </a:endParaRPr>
          </a:p>
        </p:txBody>
      </p:sp>
    </p:spTree>
    <p:extLst>
      <p:ext uri="{BB962C8B-B14F-4D97-AF65-F5344CB8AC3E}">
        <p14:creationId xmlns:p14="http://schemas.microsoft.com/office/powerpoint/2010/main" val="20118295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defRPr/>
            </a:pPr>
            <a:r>
              <a:rPr lang="en-US" smtClean="0"/>
              <a:t>FAD PReP/NAHEMS Guidelines: MDE-Equine</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808A2A47-B5F8-4467-9A7C-5F724F6DB5B6}"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MDE-Equine</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7E8042F6-C323-423A-AF88-59F6550F0E3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vl1pPr>
          </a:lstStyle>
          <a:p>
            <a:pPr>
              <a:defRPr/>
            </a:pPr>
            <a:r>
              <a:rPr lang="en-US" smtClean="0"/>
              <a:t>USDA APHIS and CFSPH</a:t>
            </a:r>
            <a:endParaRPr lang="en-US"/>
          </a:p>
        </p:txBody>
      </p:sp>
      <p:sp>
        <p:nvSpPr>
          <p:cNvPr id="6" name="Footer Placeholder 2"/>
          <p:cNvSpPr>
            <a:spLocks noGrp="1"/>
          </p:cNvSpPr>
          <p:nvPr>
            <p:ph type="ftr" sz="quarter" idx="15"/>
          </p:nvPr>
        </p:nvSpPr>
        <p:spPr/>
        <p:txBody>
          <a:bodyPr/>
          <a:lstStyle>
            <a:lvl1pPr>
              <a:defRPr/>
            </a:lvl1pPr>
          </a:lstStyle>
          <a:p>
            <a:pPr>
              <a:defRPr/>
            </a:pPr>
            <a:r>
              <a:rPr lang="en-US" smtClean="0"/>
              <a:t>FAD PReP/NAHEMS Guidelines: MDE-Equine</a:t>
            </a:r>
            <a:endParaRPr lang="en-US" dirty="0"/>
          </a:p>
        </p:txBody>
      </p:sp>
      <p:sp>
        <p:nvSpPr>
          <p:cNvPr id="8" name="Slide Number Placeholder 3"/>
          <p:cNvSpPr>
            <a:spLocks noGrp="1"/>
          </p:cNvSpPr>
          <p:nvPr>
            <p:ph type="sldNum" sz="quarter" idx="16"/>
          </p:nvPr>
        </p:nvSpPr>
        <p:spPr/>
        <p:txBody>
          <a:bodyPr/>
          <a:lstStyle>
            <a:lvl1pPr>
              <a:defRPr/>
            </a:lvl1pPr>
          </a:lstStyle>
          <a:p>
            <a:pPr>
              <a:defRPr/>
            </a:pPr>
            <a:fld id="{EB4E49EC-A3E4-49B2-BA6C-D8BA334056F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MDE-Equine</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E6A94DC4-8B57-4BED-B6B2-366C81E5F235}"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MDE-Equine</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808A2A47-B5F8-4467-9A7C-5F724F6DB5B6}"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r>
              <a:rPr lang="en-US" smtClean="0"/>
              <a:t>USDA APHIS and CFSPH</a:t>
            </a:r>
            <a:endParaRPr lang="en-US" dirty="0"/>
          </a:p>
        </p:txBody>
      </p:sp>
      <p:sp>
        <p:nvSpPr>
          <p:cNvPr id="6" name="Footer Placeholder 5"/>
          <p:cNvSpPr>
            <a:spLocks noGrp="1"/>
          </p:cNvSpPr>
          <p:nvPr>
            <p:ph type="ftr" sz="quarter" idx="11"/>
          </p:nvPr>
        </p:nvSpPr>
        <p:spPr/>
        <p:txBody>
          <a:bodyPr/>
          <a:lstStyle/>
          <a:p>
            <a:pPr>
              <a:defRPr/>
            </a:pPr>
            <a:r>
              <a:rPr lang="en-US" smtClean="0"/>
              <a:t>FAD PReP/NAHEMS Guidelines: MDE-Equine</a:t>
            </a:r>
            <a:endParaRPr lang="en-US" dirty="0"/>
          </a:p>
        </p:txBody>
      </p:sp>
      <p:sp>
        <p:nvSpPr>
          <p:cNvPr id="7" name="Slide Number Placeholder 6"/>
          <p:cNvSpPr>
            <a:spLocks noGrp="1"/>
          </p:cNvSpPr>
          <p:nvPr>
            <p:ph type="sldNum" sz="quarter" idx="12"/>
          </p:nvPr>
        </p:nvSpPr>
        <p:spPr/>
        <p:txBody>
          <a:bodyPr/>
          <a:lstStyle/>
          <a:p>
            <a:pPr>
              <a:defRPr/>
            </a:pPr>
            <a:fld id="{EC604279-1298-4341-91B1-7CA11E54077F}" type="slidenum">
              <a:rPr lang="en-US" smtClean="0"/>
              <a:pPr>
                <a:defRPr/>
              </a:pPr>
              <a:t>‹#›</a:t>
            </a:fld>
            <a:endParaRPr lang="en-US" dirty="0"/>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defRPr/>
            </a:pP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defRPr/>
            </a:pPr>
            <a:r>
              <a:rPr lang="en-US" smtClean="0"/>
              <a:t>FAD PReP/NAHEMS Guidelines: MDE-Equine</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EFEE6B85-CAFB-4C55-AFDA-B2FB2EA75729}" type="slidenum">
              <a:rPr lang="en-US" smtClean="0"/>
              <a:pPr>
                <a:defRPr/>
              </a:pPr>
              <a:t>‹#›</a:t>
            </a:fld>
            <a:endParaRPr lang="en-US" dirty="0"/>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USDA APHIS and CFSPH</a:t>
            </a:r>
            <a:endParaRPr lang="en-US"/>
          </a:p>
        </p:txBody>
      </p:sp>
      <p:sp>
        <p:nvSpPr>
          <p:cNvPr id="4" name="Footer Placeholder 3"/>
          <p:cNvSpPr>
            <a:spLocks noGrp="1"/>
          </p:cNvSpPr>
          <p:nvPr>
            <p:ph type="ftr" sz="quarter" idx="11"/>
          </p:nvPr>
        </p:nvSpPr>
        <p:spPr/>
        <p:txBody>
          <a:bodyPr/>
          <a:lstStyle/>
          <a:p>
            <a:pPr>
              <a:defRPr/>
            </a:pPr>
            <a:r>
              <a:rPr lang="en-US" smtClean="0"/>
              <a:t>FAD PReP/NAHEMS Guidelines: MDE-Equine</a:t>
            </a:r>
            <a:endParaRPr lang="en-US" dirty="0"/>
          </a:p>
        </p:txBody>
      </p:sp>
      <p:sp>
        <p:nvSpPr>
          <p:cNvPr id="5" name="Slide Number Placeholder 4"/>
          <p:cNvSpPr>
            <a:spLocks noGrp="1"/>
          </p:cNvSpPr>
          <p:nvPr>
            <p:ph type="sldNum" sz="quarter" idx="12"/>
          </p:nvPr>
        </p:nvSpPr>
        <p:spPr/>
        <p:txBody>
          <a:bodyPr/>
          <a:lstStyle/>
          <a:p>
            <a:pPr>
              <a:defRPr/>
            </a:pPr>
            <a:fld id="{ECB24F30-8141-4447-B361-804BAE2ABE22}" type="slidenum">
              <a:rPr lang="en-US" smtClean="0"/>
              <a:pPr>
                <a:defRPr/>
              </a:pPr>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USDA APHIS and CFSPH</a:t>
            </a:r>
            <a:endParaRPr lang="en-US"/>
          </a:p>
        </p:txBody>
      </p:sp>
      <p:sp>
        <p:nvSpPr>
          <p:cNvPr id="3" name="Footer Placeholder 2"/>
          <p:cNvSpPr>
            <a:spLocks noGrp="1"/>
          </p:cNvSpPr>
          <p:nvPr>
            <p:ph type="ftr" sz="quarter" idx="11"/>
          </p:nvPr>
        </p:nvSpPr>
        <p:spPr/>
        <p:txBody>
          <a:bodyPr/>
          <a:lstStyle/>
          <a:p>
            <a:pPr>
              <a:defRPr/>
            </a:pPr>
            <a:r>
              <a:rPr lang="en-US" smtClean="0"/>
              <a:t>FAD PReP/NAHEMS Guidelines: MDE-Equine</a:t>
            </a:r>
            <a:endParaRPr lang="en-US" dirty="0"/>
          </a:p>
        </p:txBody>
      </p:sp>
      <p:sp>
        <p:nvSpPr>
          <p:cNvPr id="4" name="Slide Number Placeholder 3"/>
          <p:cNvSpPr>
            <a:spLocks noGrp="1"/>
          </p:cNvSpPr>
          <p:nvPr>
            <p:ph type="sldNum" sz="quarter" idx="12"/>
          </p:nvPr>
        </p:nvSpPr>
        <p:spPr/>
        <p:txBody>
          <a:bodyPr/>
          <a:lstStyle/>
          <a:p>
            <a:pPr>
              <a:defRPr/>
            </a:pPr>
            <a:fld id="{A5F07F37-56C2-4F3F-B4F1-5FAAA982790F}" type="slidenum">
              <a:rPr lang="en-US" smtClean="0"/>
              <a:pPr>
                <a:defRPr/>
              </a:pPr>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MDE-Equine</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808A2A47-B5F8-4467-9A7C-5F724F6DB5B6}"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hf sldNum="0" hd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FAD PReP/NAHEMS Guidelines: MDE-Equine</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6C2328A-2198-470D-B43B-820FB139B9B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MDE-Equine</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808A2A47-B5F8-4467-9A7C-5F724F6DB5B6}" type="slidenum">
              <a:rPr lang="en-US" smtClean="0"/>
              <a:pPr>
                <a:defRPr/>
              </a:pPr>
              <a:t>‹#›</a:t>
            </a:fld>
            <a:endParaRPr lang="en-US" dirty="0"/>
          </a:p>
        </p:txBody>
      </p:sp>
      <p:pic>
        <p:nvPicPr>
          <p:cNvPr id="8" name="Picture 7"/>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695" r:id="rId9"/>
    <p:sldLayoutId id="2147483705" r:id="rId10"/>
    <p:sldLayoutId id="2147483706" r:id="rId11"/>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naherc.sws.iastate.edu/"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p:txBody>
          <a:bodyPr/>
          <a:lstStyle/>
          <a:p>
            <a:pPr eaLnBrk="1" hangingPunct="1"/>
            <a:r>
              <a:rPr lang="en-US" dirty="0" smtClean="0">
                <a:latin typeface="Verdana" charset="0"/>
                <a:ea typeface="Verdana" charset="0"/>
                <a:cs typeface="Verdana" charset="0"/>
              </a:rPr>
              <a:t>Mass Depopulation </a:t>
            </a:r>
            <a:br>
              <a:rPr lang="en-US" dirty="0" smtClean="0">
                <a:latin typeface="Verdana" charset="0"/>
                <a:ea typeface="Verdana" charset="0"/>
                <a:cs typeface="Verdana" charset="0"/>
              </a:rPr>
            </a:br>
            <a:r>
              <a:rPr lang="en-US" dirty="0" smtClean="0">
                <a:latin typeface="Verdana" charset="0"/>
                <a:ea typeface="Verdana" charset="0"/>
                <a:cs typeface="Verdana" charset="0"/>
              </a:rPr>
              <a:t>&amp; Euthanasia</a:t>
            </a:r>
          </a:p>
        </p:txBody>
      </p:sp>
      <p:sp>
        <p:nvSpPr>
          <p:cNvPr id="19458" name="Subtitle 2"/>
          <p:cNvSpPr>
            <a:spLocks noGrp="1"/>
          </p:cNvSpPr>
          <p:nvPr>
            <p:ph type="subTitle" idx="1"/>
          </p:nvPr>
        </p:nvSpPr>
        <p:spPr>
          <a:xfrm>
            <a:off x="2627784" y="4005064"/>
            <a:ext cx="5867400" cy="864096"/>
          </a:xfrm>
        </p:spPr>
        <p:txBody>
          <a:bodyPr/>
          <a:lstStyle/>
          <a:p>
            <a:pPr eaLnBrk="1" hangingPunct="1"/>
            <a:r>
              <a:rPr lang="en-US" smtClean="0">
                <a:latin typeface="Verdana" charset="0"/>
                <a:ea typeface="Verdana" charset="0"/>
                <a:cs typeface="Verdana" charset="0"/>
              </a:rPr>
              <a:t>Equine Euthanasia</a:t>
            </a:r>
          </a:p>
        </p:txBody>
      </p:sp>
      <p:sp>
        <p:nvSpPr>
          <p:cNvPr id="4" name="TextBox 3"/>
          <p:cNvSpPr txBox="1"/>
          <p:nvPr/>
        </p:nvSpPr>
        <p:spPr>
          <a:xfrm>
            <a:off x="2590800" y="5013176"/>
            <a:ext cx="5867400" cy="646331"/>
          </a:xfrm>
          <a:prstGeom prst="rect">
            <a:avLst/>
          </a:prstGeom>
          <a:noFill/>
        </p:spPr>
        <p:txBody>
          <a:bodyPr wrap="square" rtlCol="0">
            <a:spAutoFit/>
          </a:bodyPr>
          <a:lstStyle/>
          <a:p>
            <a:pPr algn="l"/>
            <a:r>
              <a:rPr lang="en-US" sz="1800" i="1" dirty="0" smtClean="0">
                <a:latin typeface="+mn-lt"/>
              </a:rPr>
              <a:t>Adapted from the FAD </a:t>
            </a:r>
            <a:r>
              <a:rPr lang="en-US" sz="1800" i="1" dirty="0" err="1" smtClean="0">
                <a:latin typeface="+mn-lt"/>
              </a:rPr>
              <a:t>PReP</a:t>
            </a:r>
            <a:r>
              <a:rPr lang="en-US" sz="1800" i="1" dirty="0" smtClean="0">
                <a:latin typeface="+mn-lt"/>
              </a:rPr>
              <a:t>/NAHEMS </a:t>
            </a:r>
            <a:br>
              <a:rPr lang="en-US" sz="1800" i="1" dirty="0" smtClean="0">
                <a:latin typeface="+mn-lt"/>
              </a:rPr>
            </a:br>
            <a:r>
              <a:rPr lang="en-US" sz="1800" i="1" dirty="0" smtClean="0">
                <a:latin typeface="+mn-lt"/>
              </a:rPr>
              <a:t>Guidelines: Mass Depopulation and Euthanasia (2015)</a:t>
            </a:r>
            <a:endParaRPr lang="en-US" sz="1800" i="1"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primary euthanasia measure fails to cause rapid death, adjunct measure must be applied</a:t>
            </a:r>
          </a:p>
          <a:p>
            <a:r>
              <a:rPr lang="en-US" dirty="0" smtClean="0"/>
              <a:t>Examples for </a:t>
            </a:r>
            <a:r>
              <a:rPr lang="en-US" dirty="0" err="1" smtClean="0"/>
              <a:t>equids</a:t>
            </a:r>
            <a:r>
              <a:rPr lang="en-US" dirty="0" smtClean="0"/>
              <a:t> include:</a:t>
            </a:r>
          </a:p>
          <a:p>
            <a:pPr lvl="1"/>
            <a:r>
              <a:rPr lang="en-US" dirty="0" smtClean="0"/>
              <a:t>IV </a:t>
            </a:r>
            <a:r>
              <a:rPr lang="en-US" dirty="0" err="1" smtClean="0"/>
              <a:t>KCl</a:t>
            </a:r>
            <a:r>
              <a:rPr lang="en-US" dirty="0" smtClean="0"/>
              <a:t> solution</a:t>
            </a:r>
          </a:p>
          <a:p>
            <a:pPr lvl="1"/>
            <a:r>
              <a:rPr lang="en-US" dirty="0" smtClean="0"/>
              <a:t>IV narcotics</a:t>
            </a:r>
          </a:p>
          <a:p>
            <a:pPr lvl="1"/>
            <a:r>
              <a:rPr lang="en-US" dirty="0" smtClean="0"/>
              <a:t>Pithing </a:t>
            </a:r>
            <a:endParaRPr lang="en-US" dirty="0"/>
          </a:p>
        </p:txBody>
      </p:sp>
      <p:sp>
        <p:nvSpPr>
          <p:cNvPr id="6" name="Date Placeholder 5"/>
          <p:cNvSpPr>
            <a:spLocks noGrp="1"/>
          </p:cNvSpPr>
          <p:nvPr>
            <p:ph type="dt" sz="half" idx="2"/>
          </p:nvPr>
        </p:nvSpPr>
        <p:spPr/>
        <p:txBody>
          <a:bodyPr/>
          <a:lstStyle/>
          <a:p>
            <a:pPr>
              <a:defRPr/>
            </a:pPr>
            <a:r>
              <a:rPr lang="en-US" smtClean="0"/>
              <a:t>USDA APHIS and CFSPH</a:t>
            </a:r>
            <a:endParaRPr lang="en-US" dirty="0"/>
          </a:p>
        </p:txBody>
      </p:sp>
      <p:sp>
        <p:nvSpPr>
          <p:cNvPr id="5" name="Footer Placeholder 4"/>
          <p:cNvSpPr>
            <a:spLocks noGrp="1"/>
          </p:cNvSpPr>
          <p:nvPr>
            <p:ph type="ftr" sz="quarter" idx="3"/>
          </p:nvPr>
        </p:nvSpPr>
        <p:spPr/>
        <p:txBody>
          <a:bodyPr/>
          <a:lstStyle/>
          <a:p>
            <a:pPr>
              <a:defRPr/>
            </a:pPr>
            <a:r>
              <a:rPr lang="en-US" dirty="0" smtClean="0"/>
              <a:t>FAD </a:t>
            </a:r>
            <a:r>
              <a:rPr lang="en-US" dirty="0" err="1" smtClean="0"/>
              <a:t>PReP</a:t>
            </a:r>
            <a:r>
              <a:rPr lang="en-US" dirty="0" smtClean="0"/>
              <a:t>/NAHEMS Guidelines: MDE-Equine</a:t>
            </a:r>
            <a:endParaRPr lang="en-US" dirty="0"/>
          </a:p>
        </p:txBody>
      </p:sp>
      <p:sp>
        <p:nvSpPr>
          <p:cNvPr id="3" name="Title 2"/>
          <p:cNvSpPr>
            <a:spLocks noGrp="1"/>
          </p:cNvSpPr>
          <p:nvPr>
            <p:ph type="title"/>
          </p:nvPr>
        </p:nvSpPr>
        <p:spPr/>
        <p:txBody>
          <a:bodyPr/>
          <a:lstStyle/>
          <a:p>
            <a:r>
              <a:rPr lang="en-US" dirty="0" smtClean="0"/>
              <a:t>Adjunct Methods</a:t>
            </a:r>
            <a:endParaRPr lang="en-US" dirty="0"/>
          </a:p>
        </p:txBody>
      </p:sp>
    </p:spTree>
    <p:extLst>
      <p:ext uri="{BB962C8B-B14F-4D97-AF65-F5344CB8AC3E}">
        <p14:creationId xmlns:p14="http://schemas.microsoft.com/office/powerpoint/2010/main" val="3823440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Confirmation </a:t>
            </a:r>
            <a:r>
              <a:rPr lang="en-US" dirty="0" smtClean="0"/>
              <a:t>of death </a:t>
            </a:r>
            <a:r>
              <a:rPr lang="en-US" dirty="0"/>
              <a:t>can be difficult</a:t>
            </a:r>
          </a:p>
          <a:p>
            <a:pPr lvl="1"/>
            <a:r>
              <a:rPr lang="en-US" dirty="0"/>
              <a:t>Sustained lack of heartbeat and respiration</a:t>
            </a:r>
          </a:p>
          <a:p>
            <a:pPr lvl="1"/>
            <a:r>
              <a:rPr lang="en-US" dirty="0"/>
              <a:t>Rigor mortis</a:t>
            </a:r>
          </a:p>
          <a:p>
            <a:pPr lvl="1"/>
            <a:r>
              <a:rPr lang="en-US" dirty="0"/>
              <a:t>Evaluate by competent, experienced personnel</a:t>
            </a:r>
          </a:p>
          <a:p>
            <a:endParaRPr lang="en-US" dirty="0"/>
          </a:p>
        </p:txBody>
      </p:sp>
      <p:sp>
        <p:nvSpPr>
          <p:cNvPr id="6" name="Date Placeholder 5"/>
          <p:cNvSpPr>
            <a:spLocks noGrp="1"/>
          </p:cNvSpPr>
          <p:nvPr>
            <p:ph type="dt" sz="half" idx="2"/>
          </p:nvPr>
        </p:nvSpPr>
        <p:spPr/>
        <p:txBody>
          <a:bodyPr/>
          <a:lstStyle/>
          <a:p>
            <a:pPr>
              <a:defRPr/>
            </a:pPr>
            <a:r>
              <a:rPr lang="en-US" smtClean="0"/>
              <a:t>USDA APHIS and CFSPH</a:t>
            </a:r>
            <a:endParaRPr lang="en-US" dirty="0"/>
          </a:p>
        </p:txBody>
      </p:sp>
      <p:sp>
        <p:nvSpPr>
          <p:cNvPr id="5" name="Footer Placeholder 4"/>
          <p:cNvSpPr>
            <a:spLocks noGrp="1"/>
          </p:cNvSpPr>
          <p:nvPr>
            <p:ph type="ftr" sz="quarter" idx="3"/>
          </p:nvPr>
        </p:nvSpPr>
        <p:spPr>
          <a:xfrm>
            <a:off x="457200" y="6381328"/>
            <a:ext cx="4572000" cy="360040"/>
          </a:xfrm>
        </p:spPr>
        <p:txBody>
          <a:bodyPr/>
          <a:lstStyle/>
          <a:p>
            <a:pPr>
              <a:defRPr/>
            </a:pPr>
            <a:r>
              <a:rPr lang="en-US" dirty="0" smtClean="0"/>
              <a:t>FAD </a:t>
            </a:r>
            <a:r>
              <a:rPr lang="en-US" dirty="0" err="1" smtClean="0"/>
              <a:t>PReP</a:t>
            </a:r>
            <a:r>
              <a:rPr lang="en-US" dirty="0" smtClean="0"/>
              <a:t>/NAHEMS Guidelines: MDE-Equine</a:t>
            </a:r>
            <a:endParaRPr lang="en-US" dirty="0"/>
          </a:p>
        </p:txBody>
      </p:sp>
      <p:sp>
        <p:nvSpPr>
          <p:cNvPr id="3" name="Title 2"/>
          <p:cNvSpPr>
            <a:spLocks noGrp="1"/>
          </p:cNvSpPr>
          <p:nvPr>
            <p:ph type="title"/>
          </p:nvPr>
        </p:nvSpPr>
        <p:spPr/>
        <p:txBody>
          <a:bodyPr/>
          <a:lstStyle/>
          <a:p>
            <a:r>
              <a:rPr lang="en-US" dirty="0" smtClean="0"/>
              <a:t>Confirmation of Death</a:t>
            </a:r>
            <a:endParaRPr lang="en-US" dirty="0"/>
          </a:p>
        </p:txBody>
      </p:sp>
    </p:spTree>
    <p:extLst>
      <p:ext uri="{BB962C8B-B14F-4D97-AF65-F5344CB8AC3E}">
        <p14:creationId xmlns:p14="http://schemas.microsoft.com/office/powerpoint/2010/main" val="1174792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251520" y="1556792"/>
            <a:ext cx="5688632" cy="4876800"/>
          </a:xfrm>
        </p:spPr>
        <p:txBody>
          <a:bodyPr>
            <a:noAutofit/>
          </a:bodyPr>
          <a:lstStyle/>
          <a:p>
            <a:r>
              <a:rPr lang="en-US" sz="2400" dirty="0" smtClean="0"/>
              <a:t>FAD </a:t>
            </a:r>
            <a:r>
              <a:rPr lang="en-US" sz="2400" dirty="0" err="1" smtClean="0"/>
              <a:t>PReP</a:t>
            </a:r>
            <a:r>
              <a:rPr lang="en-US" sz="2400" smtClean="0"/>
              <a:t>/NAHEMS Guidelines: Mass Depopulation and </a:t>
            </a:r>
            <a:r>
              <a:rPr lang="en-US" sz="2400" dirty="0" smtClean="0"/>
              <a:t>Euthanasia (MDE) (2015)</a:t>
            </a:r>
          </a:p>
          <a:p>
            <a:pPr lvl="1"/>
            <a:r>
              <a:rPr lang="en-US" sz="2000" dirty="0">
                <a:hlinkClick r:id="rId3"/>
              </a:rPr>
              <a:t>http://</a:t>
            </a:r>
            <a:r>
              <a:rPr lang="en-US" sz="2000" dirty="0" smtClean="0">
                <a:hlinkClick r:id="rId3"/>
              </a:rPr>
              <a:t>www.aphis.usda.gov/fadprep</a:t>
            </a:r>
            <a:endParaRPr lang="en-US" sz="2000" dirty="0" smtClean="0"/>
          </a:p>
          <a:p>
            <a:pPr marL="457200" lvl="1" indent="0">
              <a:buNone/>
            </a:pPr>
            <a:endParaRPr lang="en-US" sz="2000" dirty="0"/>
          </a:p>
          <a:p>
            <a:r>
              <a:rPr lang="en-US" sz="2400" dirty="0" smtClean="0"/>
              <a:t>MDE web-based training module</a:t>
            </a:r>
          </a:p>
          <a:p>
            <a:pPr lvl="1"/>
            <a:r>
              <a:rPr lang="en-US" sz="2000" dirty="0" smtClean="0">
                <a:hlinkClick r:id="rId4"/>
              </a:rPr>
              <a:t>http://naherc.sws.iastate.edu/</a:t>
            </a:r>
            <a:endParaRPr lang="en-US" sz="2000" dirty="0" smtClean="0"/>
          </a:p>
        </p:txBody>
      </p:sp>
      <p:sp>
        <p:nvSpPr>
          <p:cNvPr id="2" name="Date Placeholder 1"/>
          <p:cNvSpPr>
            <a:spLocks noGrp="1"/>
          </p:cNvSpPr>
          <p:nvPr>
            <p:ph type="dt" sz="half" idx="2"/>
          </p:nvPr>
        </p:nvSpPr>
        <p:spPr/>
        <p:txBody>
          <a:bodyPr/>
          <a:lstStyle/>
          <a:p>
            <a:pPr algn="r">
              <a:defRPr/>
            </a:pPr>
            <a:r>
              <a:rPr lang="en-US" smtClean="0">
                <a:solidFill>
                  <a:prstClr val="black">
                    <a:tint val="75000"/>
                  </a:prstClr>
                </a:solidFill>
                <a:latin typeface="Calibri"/>
              </a:rPr>
              <a:t>USDA APHIS and CFSPH</a:t>
            </a:r>
            <a:endParaRPr lang="en-US" dirty="0">
              <a:solidFill>
                <a:prstClr val="black">
                  <a:tint val="75000"/>
                </a:prstClr>
              </a:solidFill>
              <a:latin typeface="Calibri"/>
            </a:endParaRPr>
          </a:p>
        </p:txBody>
      </p:sp>
      <p:sp>
        <p:nvSpPr>
          <p:cNvPr id="3" name="Footer Placeholder 2"/>
          <p:cNvSpPr>
            <a:spLocks noGrp="1"/>
          </p:cNvSpPr>
          <p:nvPr>
            <p:ph type="ftr" sz="quarter" idx="3"/>
          </p:nvPr>
        </p:nvSpPr>
        <p:spPr/>
        <p:txBody>
          <a:bodyPr/>
          <a:lstStyle/>
          <a:p>
            <a:pPr algn="l">
              <a:defRPr/>
            </a:pPr>
            <a:r>
              <a:rPr lang="en-US" smtClean="0">
                <a:solidFill>
                  <a:prstClr val="black">
                    <a:tint val="75000"/>
                  </a:prstClr>
                </a:solidFill>
                <a:latin typeface="Calibri"/>
              </a:rPr>
              <a:t>FAD PReP/NAHEMS Guidelines: MDE-Equine</a:t>
            </a:r>
            <a:endParaRPr lang="en-US" dirty="0">
              <a:solidFill>
                <a:prstClr val="black">
                  <a:tint val="75000"/>
                </a:prstClr>
              </a:solidFill>
              <a:latin typeface="Calibri"/>
            </a:endParaRPr>
          </a:p>
        </p:txBody>
      </p:sp>
      <p:sp>
        <p:nvSpPr>
          <p:cNvPr id="39937" name="Title 1"/>
          <p:cNvSpPr>
            <a:spLocks noGrp="1"/>
          </p:cNvSpPr>
          <p:nvPr>
            <p:ph type="title"/>
          </p:nvPr>
        </p:nvSpPr>
        <p:spPr/>
        <p:txBody>
          <a:bodyPr/>
          <a:lstStyle/>
          <a:p>
            <a:r>
              <a:rPr lang="en-US" dirty="0" smtClean="0"/>
              <a:t>For More Information</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689574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194920" cy="4876800"/>
          </a:xfrm>
        </p:spPr>
        <p:txBody>
          <a:bodyPr>
            <a:noAutofit/>
          </a:bodyPr>
          <a:lstStyle/>
          <a:p>
            <a:pPr marL="0" lvl="0" indent="0">
              <a:buNone/>
            </a:pPr>
            <a:r>
              <a:rPr lang="en-US" sz="2400" dirty="0" smtClean="0">
                <a:solidFill>
                  <a:prstClr val="black"/>
                </a:solidFill>
              </a:rPr>
              <a:t>Authors </a:t>
            </a:r>
            <a:r>
              <a:rPr lang="en-US" sz="2400" dirty="0">
                <a:solidFill>
                  <a:prstClr val="black"/>
                </a:solidFill>
              </a:rPr>
              <a:t>(CFSPH</a:t>
            </a:r>
            <a:r>
              <a:rPr lang="en-US" sz="2400" dirty="0" smtClean="0">
                <a:solidFill>
                  <a:prstClr val="black"/>
                </a:solidFill>
              </a:rPr>
              <a:t>):</a:t>
            </a:r>
            <a:endParaRPr lang="en-US" sz="2400" dirty="0">
              <a:solidFill>
                <a:prstClr val="black"/>
              </a:solidFill>
            </a:endParaRPr>
          </a:p>
          <a:p>
            <a:pPr marL="171450" lvl="0" indent="-173038">
              <a:spcBef>
                <a:spcPts val="600"/>
              </a:spcBef>
              <a:tabLst>
                <a:tab pos="1149350" algn="l"/>
              </a:tabLst>
            </a:pPr>
            <a:r>
              <a:rPr lang="en-US" sz="2000" dirty="0" err="1">
                <a:solidFill>
                  <a:prstClr val="black"/>
                </a:solidFill>
              </a:rPr>
              <a:t>Reneé</a:t>
            </a:r>
            <a:r>
              <a:rPr lang="en-US" sz="2000" dirty="0">
                <a:solidFill>
                  <a:prstClr val="black"/>
                </a:solidFill>
              </a:rPr>
              <a:t> </a:t>
            </a:r>
            <a:r>
              <a:rPr lang="en-US" sz="2000" dirty="0" err="1">
                <a:solidFill>
                  <a:prstClr val="black"/>
                </a:solidFill>
              </a:rPr>
              <a:t>Dewell</a:t>
            </a:r>
            <a:r>
              <a:rPr lang="en-US" sz="2000" dirty="0">
                <a:solidFill>
                  <a:prstClr val="black"/>
                </a:solidFill>
              </a:rPr>
              <a:t> DVM,MS</a:t>
            </a:r>
          </a:p>
          <a:p>
            <a:pPr marL="171450" lvl="0" indent="-173038">
              <a:spcBef>
                <a:spcPts val="600"/>
              </a:spcBef>
              <a:tabLst>
                <a:tab pos="1149350" algn="l"/>
              </a:tabLst>
            </a:pPr>
            <a:r>
              <a:rPr lang="en-US" sz="2000" dirty="0" err="1">
                <a:solidFill>
                  <a:prstClr val="black"/>
                </a:solidFill>
                <a:latin typeface="Verdana" charset="0"/>
                <a:ea typeface="Verdana" charset="0"/>
                <a:cs typeface="Verdana" charset="0"/>
              </a:rPr>
              <a:t>Nichollette</a:t>
            </a:r>
            <a:r>
              <a:rPr lang="en-US" sz="2000" dirty="0">
                <a:solidFill>
                  <a:prstClr val="black"/>
                </a:solidFill>
                <a:latin typeface="Verdana" charset="0"/>
                <a:ea typeface="Verdana" charset="0"/>
                <a:cs typeface="Verdana" charset="0"/>
              </a:rPr>
              <a:t> Rider, Veterinary Student</a:t>
            </a:r>
          </a:p>
          <a:p>
            <a:pPr marL="0" lvl="0" indent="0">
              <a:spcBef>
                <a:spcPts val="600"/>
              </a:spcBef>
              <a:buNone/>
              <a:tabLst>
                <a:tab pos="1149350" algn="l"/>
              </a:tabLst>
            </a:pPr>
            <a:endParaRPr lang="en-US" sz="2000" dirty="0">
              <a:solidFill>
                <a:prstClr val="black"/>
              </a:solidFill>
            </a:endParaRPr>
          </a:p>
          <a:p>
            <a:pPr marL="0" lvl="0" indent="0">
              <a:spcBef>
                <a:spcPts val="600"/>
              </a:spcBef>
              <a:buNone/>
              <a:tabLst>
                <a:tab pos="1149350" algn="l"/>
              </a:tabLst>
            </a:pPr>
            <a:r>
              <a:rPr lang="en-US" sz="2400" dirty="0">
                <a:solidFill>
                  <a:prstClr val="black"/>
                </a:solidFill>
              </a:rPr>
              <a:t>Significant contributions to the content were provided </a:t>
            </a:r>
            <a:r>
              <a:rPr lang="en-US" sz="2400">
                <a:solidFill>
                  <a:prstClr val="black"/>
                </a:solidFill>
              </a:rPr>
              <a:t>by </a:t>
            </a:r>
            <a:r>
              <a:rPr lang="en-US" sz="2400" smtClean="0">
                <a:solidFill>
                  <a:prstClr val="black"/>
                </a:solidFill>
              </a:rPr>
              <a:t/>
            </a:r>
            <a:br>
              <a:rPr lang="en-US" sz="2400" smtClean="0">
                <a:solidFill>
                  <a:prstClr val="black"/>
                </a:solidFill>
              </a:rPr>
            </a:br>
            <a:r>
              <a:rPr lang="en-US" sz="2400" smtClean="0">
                <a:solidFill>
                  <a:prstClr val="black"/>
                </a:solidFill>
              </a:rPr>
              <a:t>USDA </a:t>
            </a:r>
            <a:r>
              <a:rPr lang="en-US" sz="2400" dirty="0" smtClean="0">
                <a:solidFill>
                  <a:prstClr val="black"/>
                </a:solidFill>
              </a:rPr>
              <a:t>APHIS VS:</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Lori P. Miller, PE</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Darrel </a:t>
            </a:r>
            <a:r>
              <a:rPr lang="en-US" sz="2000" dirty="0">
                <a:solidFill>
                  <a:prstClr val="black"/>
                </a:solidFill>
                <a:latin typeface="Verdana" charset="0"/>
                <a:ea typeface="Verdana" charset="0"/>
                <a:cs typeface="Verdana" charset="0"/>
              </a:rPr>
              <a:t>K. Styles, DVM, PhD</a:t>
            </a:r>
            <a:endParaRPr lang="en-US" sz="2000" dirty="0">
              <a:solidFill>
                <a:prstClr val="black"/>
              </a:solidFill>
            </a:endParaRPr>
          </a:p>
          <a:p>
            <a:endParaRPr lang="en-US" dirty="0" smtClean="0"/>
          </a:p>
        </p:txBody>
      </p:sp>
      <p:sp>
        <p:nvSpPr>
          <p:cNvPr id="2" name="Date Placeholder 1"/>
          <p:cNvSpPr>
            <a:spLocks noGrp="1"/>
          </p:cNvSpPr>
          <p:nvPr>
            <p:ph type="dt" sz="half" idx="2"/>
          </p:nvPr>
        </p:nvSpPr>
        <p:spPr/>
        <p:txBody>
          <a:bodyPr/>
          <a:lstStyle/>
          <a:p>
            <a:pPr algn="r">
              <a:defRPr/>
            </a:pPr>
            <a:r>
              <a:rPr lang="en-US" smtClean="0">
                <a:solidFill>
                  <a:prstClr val="black">
                    <a:tint val="75000"/>
                  </a:prstClr>
                </a:solidFill>
                <a:latin typeface="Calibri"/>
              </a:rPr>
              <a:t>USDA APHIS and CFSPH</a:t>
            </a:r>
            <a:endParaRPr lang="en-US" dirty="0">
              <a:solidFill>
                <a:prstClr val="black">
                  <a:tint val="75000"/>
                </a:prstClr>
              </a:solidFill>
              <a:latin typeface="Calibri"/>
            </a:endParaRPr>
          </a:p>
        </p:txBody>
      </p:sp>
      <p:sp>
        <p:nvSpPr>
          <p:cNvPr id="3" name="Footer Placeholder 2"/>
          <p:cNvSpPr>
            <a:spLocks noGrp="1"/>
          </p:cNvSpPr>
          <p:nvPr>
            <p:ph type="ftr" sz="quarter" idx="3"/>
          </p:nvPr>
        </p:nvSpPr>
        <p:spPr/>
        <p:txBody>
          <a:bodyPr/>
          <a:lstStyle/>
          <a:p>
            <a:pPr algn="l">
              <a:defRPr/>
            </a:pPr>
            <a:r>
              <a:rPr lang="en-US" smtClean="0">
                <a:solidFill>
                  <a:prstClr val="black">
                    <a:tint val="75000"/>
                  </a:prstClr>
                </a:solidFill>
                <a:latin typeface="Calibri"/>
              </a:rPr>
              <a:t>FAD PReP/NAHEMS Guidelines: MDE-Equine</a:t>
            </a:r>
            <a:endParaRPr lang="en-US" dirty="0">
              <a:solidFill>
                <a:prstClr val="black">
                  <a:tint val="75000"/>
                </a:prstClr>
              </a:solidFill>
              <a:latin typeface="Calibri"/>
            </a:endParaRPr>
          </a:p>
        </p:txBody>
      </p:sp>
      <p:sp>
        <p:nvSpPr>
          <p:cNvPr id="39937" name="Title 1"/>
          <p:cNvSpPr>
            <a:spLocks noGrp="1"/>
          </p:cNvSpPr>
          <p:nvPr>
            <p:ph type="title"/>
          </p:nvPr>
        </p:nvSpPr>
        <p:spPr/>
        <p:txBody>
          <a:bodyPr/>
          <a:lstStyle/>
          <a:p>
            <a:r>
              <a:rPr lang="en-US" dirty="0"/>
              <a:t>Guidelines Content</a:t>
            </a:r>
            <a:endParaRPr lang="en-US" dirty="0" smtClean="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35210188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fontAlgn="auto">
              <a:lnSpc>
                <a:spcPct val="170000"/>
              </a:lnSpc>
              <a:spcAft>
                <a:spcPts val="0"/>
              </a:spcAft>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cs typeface="+mn-cs"/>
              </a:rPr>
              <a:t>PPT Authors: Dawn Bailey, BS; Kerry </a:t>
            </a:r>
            <a:r>
              <a:rPr lang="en-US" sz="4800" dirty="0" err="1" smtClean="0">
                <a:solidFill>
                  <a:prstClr val="black">
                    <a:lumMod val="85000"/>
                    <a:lumOff val="15000"/>
                  </a:prstClr>
                </a:solidFill>
                <a:latin typeface="Verdana" pitchFamily="34" charset="0"/>
                <a:cs typeface="+mn-cs"/>
              </a:rPr>
              <a:t>Leedom</a:t>
            </a:r>
            <a:r>
              <a:rPr lang="en-US" sz="4800" dirty="0" smtClean="0">
                <a:solidFill>
                  <a:prstClr val="black">
                    <a:lumMod val="85000"/>
                    <a:lumOff val="15000"/>
                  </a:prstClr>
                </a:solidFill>
                <a:latin typeface="Verdana" pitchFamily="34" charset="0"/>
                <a:cs typeface="+mn-cs"/>
              </a:rPr>
              <a:t> Larson, DVM, </a:t>
            </a:r>
            <a:r>
              <a:rPr lang="en-US" sz="4800" dirty="0" smtClean="0">
                <a:solidFill>
                  <a:prstClr val="black">
                    <a:lumMod val="85000"/>
                    <a:lumOff val="15000"/>
                  </a:prstClr>
                </a:solidFill>
                <a:latin typeface="Verdana" pitchFamily="34" charset="0"/>
              </a:rPr>
              <a:t>MPH, PhD, DACVPM</a:t>
            </a:r>
          </a:p>
          <a:p>
            <a:pPr lvl="0">
              <a:lnSpc>
                <a:spcPct val="170000"/>
              </a:lnSpc>
              <a:buClr>
                <a:srgbClr val="F47D5A"/>
              </a:buClr>
              <a:buSzPct val="100000"/>
              <a:defRPr/>
            </a:pPr>
            <a:r>
              <a:rPr lang="en-US" sz="4800" dirty="0" smtClean="0">
                <a:solidFill>
                  <a:prstClr val="black">
                    <a:lumMod val="85000"/>
                    <a:lumOff val="15000"/>
                  </a:prstClr>
                </a:solidFill>
                <a:latin typeface="Verdana" pitchFamily="34" charset="0"/>
              </a:rPr>
              <a:t>Reviewers: </a:t>
            </a:r>
            <a:r>
              <a:rPr lang="en-US" sz="4800" dirty="0">
                <a:solidFill>
                  <a:prstClr val="black">
                    <a:lumMod val="85000"/>
                    <a:lumOff val="15000"/>
                  </a:prstClr>
                </a:solidFill>
                <a:latin typeface="Verdana" pitchFamily="34" charset="0"/>
              </a:rPr>
              <a:t>Glenda Dvorak, DVM, MPH, </a:t>
            </a:r>
            <a:r>
              <a:rPr lang="en-US" sz="4800" dirty="0" smtClean="0">
                <a:solidFill>
                  <a:prstClr val="black">
                    <a:lumMod val="85000"/>
                    <a:lumOff val="15000"/>
                  </a:prstClr>
                </a:solidFill>
                <a:latin typeface="Verdana" pitchFamily="34" charset="0"/>
              </a:rPr>
              <a:t>DACVPM: Cheryl L. Eia, JD, DVM, MPH, Patricia </a:t>
            </a:r>
            <a:r>
              <a:rPr lang="en-US" sz="4800" dirty="0" err="1" smtClean="0">
                <a:solidFill>
                  <a:prstClr val="black">
                    <a:lumMod val="85000"/>
                    <a:lumOff val="15000"/>
                  </a:prstClr>
                </a:solidFill>
                <a:latin typeface="Verdana" pitchFamily="34" charset="0"/>
              </a:rPr>
              <a:t>Futoma</a:t>
            </a:r>
            <a:r>
              <a:rPr lang="en-US" sz="4800" dirty="0" smtClean="0">
                <a:solidFill>
                  <a:prstClr val="black">
                    <a:lumMod val="85000"/>
                    <a:lumOff val="15000"/>
                  </a:prstClr>
                </a:solidFill>
                <a:latin typeface="Verdana" pitchFamily="34" charset="0"/>
              </a:rPr>
              <a:t>, BS, </a:t>
            </a:r>
            <a:r>
              <a:rPr lang="en-US" sz="4800" dirty="0" smtClean="0">
                <a:solidFill>
                  <a:prstClr val="black">
                    <a:lumMod val="85000"/>
                    <a:lumOff val="15000"/>
                  </a:prstClr>
                </a:solidFill>
                <a:latin typeface="Verdana" pitchFamily="34" charset="0"/>
                <a:ea typeface="Verdana" pitchFamily="34" charset="0"/>
                <a:cs typeface="Verdana" pitchFamily="34" charset="0"/>
              </a:rPr>
              <a:t>Veterinary Student, </a:t>
            </a:r>
            <a:r>
              <a:rPr lang="en-US" sz="4800" dirty="0" err="1">
                <a:solidFill>
                  <a:prstClr val="black"/>
                </a:solidFill>
                <a:latin typeface="Verdana" pitchFamily="34" charset="0"/>
                <a:ea typeface="Verdana" pitchFamily="34" charset="0"/>
                <a:cs typeface="Verdana" pitchFamily="34" charset="0"/>
              </a:rPr>
              <a:t>Reneé</a:t>
            </a:r>
            <a:r>
              <a:rPr lang="en-US" sz="4800" dirty="0">
                <a:solidFill>
                  <a:prstClr val="black"/>
                </a:solidFill>
                <a:latin typeface="Verdana" pitchFamily="34" charset="0"/>
                <a:ea typeface="Verdana" pitchFamily="34" charset="0"/>
                <a:cs typeface="Verdana" pitchFamily="34" charset="0"/>
              </a:rPr>
              <a:t> </a:t>
            </a:r>
            <a:r>
              <a:rPr lang="en-US" sz="4800" dirty="0" err="1">
                <a:solidFill>
                  <a:prstClr val="black"/>
                </a:solidFill>
                <a:latin typeface="Verdana" pitchFamily="34" charset="0"/>
                <a:ea typeface="Verdana" pitchFamily="34" charset="0"/>
                <a:cs typeface="Verdana" pitchFamily="34" charset="0"/>
              </a:rPr>
              <a:t>Dewell</a:t>
            </a:r>
            <a:r>
              <a:rPr lang="en-US" sz="4800" dirty="0">
                <a:solidFill>
                  <a:prstClr val="black"/>
                </a:solidFill>
                <a:latin typeface="Verdana" pitchFamily="34" charset="0"/>
                <a:ea typeface="Verdana" pitchFamily="34" charset="0"/>
                <a:cs typeface="Verdana" pitchFamily="34" charset="0"/>
              </a:rPr>
              <a:t> DVM,MS</a:t>
            </a:r>
          </a:p>
          <a:p>
            <a:pPr>
              <a:lnSpc>
                <a:spcPct val="170000"/>
              </a:lnSpc>
              <a:buClr>
                <a:srgbClr val="F47D5A"/>
              </a:buClr>
              <a:buSzPct val="100000"/>
              <a:defRPr/>
            </a:pPr>
            <a:endParaRPr lang="en-US" sz="4800" dirty="0">
              <a:solidFill>
                <a:prstClr val="black">
                  <a:lumMod val="85000"/>
                  <a:lumOff val="15000"/>
                </a:prstClr>
              </a:solidFill>
              <a:latin typeface="Verdana" pitchFamily="34" charset="0"/>
            </a:endParaRPr>
          </a:p>
          <a:p>
            <a:pPr fontAlgn="auto">
              <a:lnSpc>
                <a:spcPct val="170000"/>
              </a:lnSpc>
              <a:spcAft>
                <a:spcPts val="0"/>
              </a:spcAft>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cs typeface="+mn-cs"/>
            </a:endParaRPr>
          </a:p>
        </p:txBody>
      </p:sp>
    </p:spTree>
    <p:extLst>
      <p:ext uri="{BB962C8B-B14F-4D97-AF65-F5344CB8AC3E}">
        <p14:creationId xmlns:p14="http://schemas.microsoft.com/office/powerpoint/2010/main" val="16547627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Euthanasia</a:t>
            </a:r>
          </a:p>
          <a:p>
            <a:pPr lvl="1"/>
            <a:r>
              <a:rPr lang="en-US" dirty="0"/>
              <a:t>Transitioning painlessly and stress-free as possible</a:t>
            </a:r>
          </a:p>
          <a:p>
            <a:r>
              <a:rPr lang="en-US" dirty="0"/>
              <a:t>Mass Depopulation</a:t>
            </a:r>
          </a:p>
          <a:p>
            <a:pPr lvl="1"/>
            <a:r>
              <a:rPr lang="en-US" dirty="0"/>
              <a:t>Large numbers, quickly and efficiently</a:t>
            </a:r>
          </a:p>
          <a:p>
            <a:pPr lvl="1"/>
            <a:r>
              <a:rPr lang="en-US" dirty="0"/>
              <a:t>Consideration to welfare as practicable</a:t>
            </a:r>
          </a:p>
          <a:p>
            <a:pPr marL="342900" lvl="1" indent="-342900">
              <a:buFont typeface="Arial" pitchFamily="34" charset="0"/>
              <a:buChar char="•"/>
            </a:pPr>
            <a:r>
              <a:rPr lang="en-US" sz="3200" dirty="0"/>
              <a:t>Terms used interchangeably here</a:t>
            </a:r>
          </a:p>
          <a:p>
            <a:pPr marL="0" indent="0">
              <a:buNone/>
            </a:pPr>
            <a:endParaRPr lang="en-US" dirty="0" smtClean="0"/>
          </a:p>
          <a:p>
            <a:endParaRPr lang="en-US" dirty="0"/>
          </a:p>
        </p:txBody>
      </p:sp>
      <p:sp>
        <p:nvSpPr>
          <p:cNvPr id="3" name="Date Placeholder 2"/>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4" name="Footer Placeholder 3"/>
          <p:cNvSpPr>
            <a:spLocks noGrp="1"/>
          </p:cNvSpPr>
          <p:nvPr>
            <p:ph type="ftr" sz="quarter" idx="3"/>
          </p:nvPr>
        </p:nvSpPr>
        <p:spPr/>
        <p:txBody>
          <a:bodyPr/>
          <a:lstStyle/>
          <a:p>
            <a:pPr algn="l">
              <a:defRPr/>
            </a:pPr>
            <a:r>
              <a:rPr lang="en-US" dirty="0" smtClean="0">
                <a:solidFill>
                  <a:prstClr val="black">
                    <a:tint val="75000"/>
                  </a:prstClr>
                </a:solidFill>
                <a:latin typeface="+mn-lt"/>
              </a:rPr>
              <a:t>FAD </a:t>
            </a:r>
            <a:r>
              <a:rPr lang="en-US" dirty="0" err="1" smtClean="0">
                <a:solidFill>
                  <a:prstClr val="black">
                    <a:tint val="75000"/>
                  </a:prstClr>
                </a:solidFill>
                <a:latin typeface="+mn-lt"/>
              </a:rPr>
              <a:t>PReP</a:t>
            </a:r>
            <a:r>
              <a:rPr lang="en-US" dirty="0" smtClean="0">
                <a:solidFill>
                  <a:prstClr val="black">
                    <a:tint val="75000"/>
                  </a:prstClr>
                </a:solidFill>
                <a:latin typeface="+mn-lt"/>
              </a:rPr>
              <a:t>/NAHEMS Guidelines: MDE-Equine</a:t>
            </a:r>
            <a:endParaRPr lang="en-US" dirty="0">
              <a:solidFill>
                <a:prstClr val="black">
                  <a:tint val="75000"/>
                </a:prstClr>
              </a:solidFill>
              <a:latin typeface="+mn-lt"/>
            </a:endParaRPr>
          </a:p>
        </p:txBody>
      </p:sp>
      <p:sp>
        <p:nvSpPr>
          <p:cNvPr id="5" name="Title 4"/>
          <p:cNvSpPr>
            <a:spLocks noGrp="1"/>
          </p:cNvSpPr>
          <p:nvPr>
            <p:ph type="title"/>
          </p:nvPr>
        </p:nvSpPr>
        <p:spPr/>
        <p:txBody>
          <a:bodyPr>
            <a:normAutofit/>
          </a:bodyPr>
          <a:lstStyle/>
          <a:p>
            <a:r>
              <a:rPr lang="en-US" dirty="0" smtClean="0"/>
              <a:t>Euthanasia and Depopulation</a:t>
            </a:r>
            <a:endParaRPr lang="en-US" dirty="0"/>
          </a:p>
        </p:txBody>
      </p:sp>
    </p:spTree>
    <p:extLst>
      <p:ext uri="{BB962C8B-B14F-4D97-AF65-F5344CB8AC3E}">
        <p14:creationId xmlns:p14="http://schemas.microsoft.com/office/powerpoint/2010/main" val="1800070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May be practiced during an animal health emergency</a:t>
            </a:r>
          </a:p>
          <a:p>
            <a:r>
              <a:rPr lang="en-US" dirty="0" smtClean="0"/>
              <a:t>Goals of Euthanasia </a:t>
            </a:r>
          </a:p>
          <a:p>
            <a:pPr lvl="1"/>
            <a:r>
              <a:rPr lang="en-US" dirty="0" smtClean="0">
                <a:latin typeface="Verdana" charset="0"/>
                <a:ea typeface="Verdana" charset="0"/>
                <a:cs typeface="Verdana" charset="0"/>
              </a:rPr>
              <a:t>Provide </a:t>
            </a:r>
            <a:r>
              <a:rPr lang="en-US" dirty="0">
                <a:latin typeface="Verdana" charset="0"/>
                <a:ea typeface="Verdana" charset="0"/>
                <a:cs typeface="Verdana" charset="0"/>
              </a:rPr>
              <a:t>humane treatment</a:t>
            </a:r>
          </a:p>
          <a:p>
            <a:pPr lvl="1"/>
            <a:r>
              <a:rPr lang="en-US" dirty="0" smtClean="0">
                <a:latin typeface="Verdana" charset="0"/>
                <a:ea typeface="Verdana" charset="0"/>
                <a:cs typeface="Verdana" charset="0"/>
              </a:rPr>
              <a:t>Select </a:t>
            </a:r>
            <a:r>
              <a:rPr lang="en-US" dirty="0">
                <a:latin typeface="Verdana" charset="0"/>
                <a:ea typeface="Verdana" charset="0"/>
                <a:cs typeface="Verdana" charset="0"/>
              </a:rPr>
              <a:t>acceptable method</a:t>
            </a:r>
          </a:p>
          <a:p>
            <a:pPr lvl="1"/>
            <a:r>
              <a:rPr lang="en-US" dirty="0">
                <a:latin typeface="Verdana" charset="0"/>
                <a:ea typeface="Verdana" charset="0"/>
                <a:cs typeface="Verdana" charset="0"/>
              </a:rPr>
              <a:t>Minimize negative </a:t>
            </a:r>
            <a:r>
              <a:rPr lang="en-US" dirty="0" smtClean="0">
                <a:latin typeface="Verdana" charset="0"/>
                <a:ea typeface="Verdana" charset="0"/>
                <a:cs typeface="Verdana" charset="0"/>
              </a:rPr>
              <a:t>emotional impact</a:t>
            </a:r>
            <a:endParaRPr lang="en-US" dirty="0">
              <a:latin typeface="Verdana" charset="0"/>
              <a:ea typeface="Verdana" charset="0"/>
              <a:cs typeface="Verdana" charset="0"/>
            </a:endParaRPr>
          </a:p>
          <a:p>
            <a:pPr lvl="1"/>
            <a:r>
              <a:rPr lang="en-US" dirty="0">
                <a:latin typeface="Verdana" charset="0"/>
                <a:ea typeface="Verdana" charset="0"/>
                <a:cs typeface="Verdana" charset="0"/>
              </a:rPr>
              <a:t>Safeguard food chain</a:t>
            </a:r>
          </a:p>
          <a:p>
            <a:pPr lvl="1"/>
            <a:r>
              <a:rPr lang="en-US" dirty="0">
                <a:latin typeface="Verdana" charset="0"/>
                <a:ea typeface="Verdana" charset="0"/>
                <a:cs typeface="Verdana" charset="0"/>
              </a:rPr>
              <a:t>Prevent or mitigate disease spread</a:t>
            </a:r>
          </a:p>
          <a:p>
            <a:endParaRPr lang="en-US" dirty="0" smtClean="0"/>
          </a:p>
          <a:p>
            <a:endParaRPr lang="en-US" dirty="0"/>
          </a:p>
        </p:txBody>
      </p:sp>
      <p:sp>
        <p:nvSpPr>
          <p:cNvPr id="3" name="Date Placeholder 2"/>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4" name="Footer Placeholder 3"/>
          <p:cNvSpPr>
            <a:spLocks noGrp="1"/>
          </p:cNvSpPr>
          <p:nvPr>
            <p:ph type="ftr" sz="quarter" idx="3"/>
          </p:nvPr>
        </p:nvSpPr>
        <p:spPr/>
        <p:txBody>
          <a:bodyPr/>
          <a:lstStyle/>
          <a:p>
            <a:pPr algn="l">
              <a:defRPr/>
            </a:pPr>
            <a:r>
              <a:rPr lang="en-US" dirty="0" smtClean="0">
                <a:solidFill>
                  <a:prstClr val="black">
                    <a:tint val="75000"/>
                  </a:prstClr>
                </a:solidFill>
                <a:latin typeface="+mn-lt"/>
              </a:rPr>
              <a:t>FAD </a:t>
            </a:r>
            <a:r>
              <a:rPr lang="en-US" dirty="0" err="1" smtClean="0">
                <a:solidFill>
                  <a:prstClr val="black">
                    <a:tint val="75000"/>
                  </a:prstClr>
                </a:solidFill>
                <a:latin typeface="+mn-lt"/>
              </a:rPr>
              <a:t>PReP</a:t>
            </a:r>
            <a:r>
              <a:rPr lang="en-US" dirty="0" smtClean="0">
                <a:solidFill>
                  <a:prstClr val="black">
                    <a:tint val="75000"/>
                  </a:prstClr>
                </a:solidFill>
                <a:latin typeface="+mn-lt"/>
              </a:rPr>
              <a:t>/NAHEMS Guidelines: MDE-Equine</a:t>
            </a:r>
            <a:endParaRPr lang="en-US" dirty="0">
              <a:solidFill>
                <a:prstClr val="black">
                  <a:tint val="75000"/>
                </a:prstClr>
              </a:solidFill>
              <a:latin typeface="+mn-lt"/>
            </a:endParaRPr>
          </a:p>
        </p:txBody>
      </p:sp>
      <p:sp>
        <p:nvSpPr>
          <p:cNvPr id="5" name="Title 4"/>
          <p:cNvSpPr>
            <a:spLocks noGrp="1"/>
          </p:cNvSpPr>
          <p:nvPr>
            <p:ph type="title"/>
          </p:nvPr>
        </p:nvSpPr>
        <p:spPr/>
        <p:txBody>
          <a:bodyPr>
            <a:normAutofit/>
          </a:bodyPr>
          <a:lstStyle/>
          <a:p>
            <a:r>
              <a:rPr lang="en-US" dirty="0" smtClean="0"/>
              <a:t>Euthanasia and Depopulation</a:t>
            </a:r>
            <a:endParaRPr lang="en-US" dirty="0"/>
          </a:p>
        </p:txBody>
      </p:sp>
    </p:spTree>
    <p:extLst>
      <p:ext uri="{BB962C8B-B14F-4D97-AF65-F5344CB8AC3E}">
        <p14:creationId xmlns:p14="http://schemas.microsoft.com/office/powerpoint/2010/main" val="553923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7"/>
          <p:cNvSpPr>
            <a:spLocks noGrp="1"/>
          </p:cNvSpPr>
          <p:nvPr>
            <p:ph idx="1"/>
          </p:nvPr>
        </p:nvSpPr>
        <p:spPr/>
        <p:txBody>
          <a:bodyPr/>
          <a:lstStyle/>
          <a:p>
            <a:pPr>
              <a:lnSpc>
                <a:spcPct val="90000"/>
              </a:lnSpc>
            </a:pPr>
            <a:r>
              <a:rPr lang="en-US" dirty="0" smtClean="0">
                <a:latin typeface="Verdana" charset="0"/>
                <a:ea typeface="Verdana" charset="0"/>
                <a:cs typeface="Verdana" charset="0"/>
              </a:rPr>
              <a:t>Goal: </a:t>
            </a:r>
            <a:r>
              <a:rPr lang="en-US" dirty="0">
                <a:latin typeface="Verdana" charset="0"/>
                <a:ea typeface="Verdana" charset="0"/>
                <a:cs typeface="Verdana" charset="0"/>
              </a:rPr>
              <a:t>Humane Treatment</a:t>
            </a:r>
          </a:p>
          <a:p>
            <a:pPr lvl="1">
              <a:lnSpc>
                <a:spcPct val="90000"/>
              </a:lnSpc>
            </a:pPr>
            <a:r>
              <a:rPr lang="en-US" dirty="0" smtClean="0">
                <a:latin typeface="Verdana" charset="0"/>
                <a:ea typeface="Verdana" charset="0"/>
                <a:cs typeface="Verdana" charset="0"/>
              </a:rPr>
              <a:t>Decrease </a:t>
            </a:r>
            <a:r>
              <a:rPr lang="en-US" dirty="0">
                <a:latin typeface="Verdana" charset="0"/>
                <a:ea typeface="Verdana" charset="0"/>
                <a:cs typeface="Verdana" charset="0"/>
              </a:rPr>
              <a:t>animal </a:t>
            </a:r>
            <a:r>
              <a:rPr lang="en-US" dirty="0" smtClean="0">
                <a:latin typeface="Verdana" charset="0"/>
                <a:ea typeface="Verdana" charset="0"/>
                <a:cs typeface="Verdana" charset="0"/>
              </a:rPr>
              <a:t>stress, excitement</a:t>
            </a:r>
            <a:endParaRPr lang="en-US" dirty="0">
              <a:latin typeface="Verdana" charset="0"/>
              <a:ea typeface="Verdana" charset="0"/>
              <a:cs typeface="Verdana" charset="0"/>
            </a:endParaRPr>
          </a:p>
          <a:p>
            <a:pPr lvl="1">
              <a:lnSpc>
                <a:spcPct val="90000"/>
              </a:lnSpc>
            </a:pPr>
            <a:r>
              <a:rPr lang="en-US" dirty="0" smtClean="0">
                <a:latin typeface="Verdana" charset="0"/>
                <a:ea typeface="Verdana" charset="0"/>
                <a:cs typeface="Verdana" charset="0"/>
              </a:rPr>
              <a:t>Do not force animals to travel quickly</a:t>
            </a:r>
          </a:p>
          <a:p>
            <a:pPr lvl="1">
              <a:lnSpc>
                <a:spcPct val="90000"/>
              </a:lnSpc>
            </a:pPr>
            <a:r>
              <a:rPr lang="en-US" dirty="0" smtClean="0">
                <a:latin typeface="Verdana" charset="0"/>
                <a:ea typeface="Verdana" charset="0"/>
                <a:cs typeface="Verdana" charset="0"/>
              </a:rPr>
              <a:t>Avoid </a:t>
            </a:r>
            <a:r>
              <a:rPr lang="en-US" dirty="0">
                <a:latin typeface="Verdana" charset="0"/>
                <a:ea typeface="Verdana" charset="0"/>
                <a:cs typeface="Verdana" charset="0"/>
              </a:rPr>
              <a:t>electric </a:t>
            </a:r>
            <a:r>
              <a:rPr lang="en-US" dirty="0" smtClean="0">
                <a:latin typeface="Verdana" charset="0"/>
                <a:ea typeface="Verdana" charset="0"/>
                <a:cs typeface="Verdana" charset="0"/>
              </a:rPr>
              <a:t>prods, whips </a:t>
            </a:r>
            <a:endParaRPr lang="en-US" dirty="0">
              <a:latin typeface="Verdana" charset="0"/>
              <a:ea typeface="Verdana" charset="0"/>
              <a:cs typeface="Verdana" charset="0"/>
            </a:endParaRPr>
          </a:p>
          <a:p>
            <a:pPr lvl="2">
              <a:lnSpc>
                <a:spcPct val="90000"/>
              </a:lnSpc>
            </a:pPr>
            <a:r>
              <a:rPr lang="en-US" dirty="0" smtClean="0">
                <a:latin typeface="Verdana" charset="0"/>
                <a:ea typeface="Verdana" charset="0"/>
                <a:cs typeface="Verdana" charset="0"/>
              </a:rPr>
              <a:t>Human </a:t>
            </a:r>
            <a:r>
              <a:rPr lang="en-US" dirty="0">
                <a:latin typeface="Verdana" charset="0"/>
                <a:ea typeface="Verdana" charset="0"/>
                <a:cs typeface="Verdana" charset="0"/>
              </a:rPr>
              <a:t>body </a:t>
            </a:r>
            <a:r>
              <a:rPr lang="en-US" dirty="0" smtClean="0">
                <a:latin typeface="Verdana" charset="0"/>
                <a:ea typeface="Verdana" charset="0"/>
                <a:cs typeface="Verdana" charset="0"/>
              </a:rPr>
              <a:t>position</a:t>
            </a:r>
          </a:p>
          <a:p>
            <a:pPr lvl="2">
              <a:lnSpc>
                <a:spcPct val="90000"/>
              </a:lnSpc>
            </a:pPr>
            <a:r>
              <a:rPr lang="en-US" dirty="0" smtClean="0">
                <a:latin typeface="Verdana" charset="0"/>
                <a:ea typeface="Verdana" charset="0"/>
                <a:cs typeface="Verdana" charset="0"/>
              </a:rPr>
              <a:t>Flight zones</a:t>
            </a:r>
          </a:p>
          <a:p>
            <a:pPr lvl="2">
              <a:lnSpc>
                <a:spcPct val="90000"/>
              </a:lnSpc>
            </a:pPr>
            <a:r>
              <a:rPr lang="en-US" dirty="0" smtClean="0">
                <a:latin typeface="Verdana" charset="0"/>
                <a:ea typeface="Verdana" charset="0"/>
                <a:cs typeface="Verdana" charset="0"/>
              </a:rPr>
              <a:t>Flags</a:t>
            </a:r>
          </a:p>
          <a:p>
            <a:pPr lvl="2">
              <a:lnSpc>
                <a:spcPct val="90000"/>
              </a:lnSpc>
            </a:pPr>
            <a:r>
              <a:rPr lang="en-US" dirty="0" smtClean="0">
                <a:latin typeface="Verdana" charset="0"/>
                <a:ea typeface="Verdana" charset="0"/>
                <a:cs typeface="Verdana" charset="0"/>
              </a:rPr>
              <a:t>Plastic paddles</a:t>
            </a:r>
            <a:endParaRPr lang="en-US" dirty="0">
              <a:latin typeface="Verdana" charset="0"/>
              <a:ea typeface="Verdana" charset="0"/>
              <a:cs typeface="Verdana" charset="0"/>
            </a:endParaRPr>
          </a:p>
          <a:p>
            <a:pPr lvl="1">
              <a:lnSpc>
                <a:spcPct val="90000"/>
              </a:lnSpc>
            </a:pPr>
            <a:r>
              <a:rPr lang="en-US" dirty="0" smtClean="0">
                <a:latin typeface="Verdana" charset="0"/>
                <a:ea typeface="Verdana" charset="0"/>
                <a:cs typeface="Verdana" charset="0"/>
              </a:rPr>
              <a:t>Handle animals quietly</a:t>
            </a:r>
            <a:endParaRPr lang="en-US"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defRPr/>
            </a:pPr>
            <a:r>
              <a:rPr lang="en-US" smtClean="0"/>
              <a:t>USDA APHIS and CFSPH</a:t>
            </a:r>
            <a:endParaRPr lang="en-US" dirty="0"/>
          </a:p>
        </p:txBody>
      </p:sp>
      <p:sp>
        <p:nvSpPr>
          <p:cNvPr id="3" name="Footer Placeholder 2"/>
          <p:cNvSpPr>
            <a:spLocks noGrp="1"/>
          </p:cNvSpPr>
          <p:nvPr>
            <p:ph type="ftr" sz="quarter" idx="3"/>
          </p:nvPr>
        </p:nvSpPr>
        <p:spPr/>
        <p:txBody>
          <a:bodyPr/>
          <a:lstStyle/>
          <a:p>
            <a:pPr>
              <a:defRPr/>
            </a:pPr>
            <a:r>
              <a:rPr lang="en-US" dirty="0" smtClean="0"/>
              <a:t>FAD </a:t>
            </a:r>
            <a:r>
              <a:rPr lang="en-US" dirty="0" err="1" smtClean="0"/>
              <a:t>PReP</a:t>
            </a:r>
            <a:r>
              <a:rPr lang="en-US" dirty="0" smtClean="0"/>
              <a:t>/NAHEMS Guidelines: MDE-Equine</a:t>
            </a:r>
            <a:endParaRPr lang="en-US" dirty="0"/>
          </a:p>
        </p:txBody>
      </p:sp>
      <p:sp>
        <p:nvSpPr>
          <p:cNvPr id="23553" name="Rectangle 1026"/>
          <p:cNvSpPr>
            <a:spLocks noGrp="1"/>
          </p:cNvSpPr>
          <p:nvPr>
            <p:ph type="title"/>
          </p:nvPr>
        </p:nvSpPr>
        <p:spPr/>
        <p:txBody>
          <a:bodyPr/>
          <a:lstStyle/>
          <a:p>
            <a:r>
              <a:rPr lang="en-US" dirty="0" smtClean="0">
                <a:latin typeface="Verdana" charset="0"/>
                <a:ea typeface="Verdana" charset="0"/>
                <a:cs typeface="Verdana" charset="0"/>
              </a:rPr>
              <a:t>Handling</a:t>
            </a:r>
            <a:endParaRPr lang="en-US" dirty="0">
              <a:latin typeface="Verdana" charset="0"/>
              <a:ea typeface="Verdana" charset="0"/>
              <a:cs typeface="Verdana" charset="0"/>
            </a:endParaRPr>
          </a:p>
        </p:txBody>
      </p:sp>
      <p:sp>
        <p:nvSpPr>
          <p:cNvPr id="23556" name="Date Placeholder 3"/>
          <p:cNvSpPr txBox="1">
            <a:spLocks noGrp="1"/>
          </p:cNvSpPr>
          <p:nvPr/>
        </p:nvSpPr>
        <p:spPr bwMode="auto">
          <a:xfrm>
            <a:off x="6553200" y="6356350"/>
            <a:ext cx="2133600" cy="365125"/>
          </a:xfrm>
          <a:prstGeom prst="rect">
            <a:avLst/>
          </a:prstGeom>
          <a:noFill/>
          <a:ln w="9525">
            <a:noFill/>
            <a:miter lim="800000"/>
            <a:headEnd/>
            <a:tailEnd/>
          </a:ln>
        </p:spPr>
        <p:txBody>
          <a:bodyPr anchor="b">
            <a:prstTxWarp prst="textNoShape">
              <a:avLst/>
            </a:prstTxWarp>
          </a:bodyPr>
          <a:lstStyle/>
          <a:p>
            <a:pPr algn="r" eaLnBrk="0" hangingPunct="0"/>
            <a:r>
              <a:rPr lang="en-US" sz="1000">
                <a:solidFill>
                  <a:srgbClr val="898989"/>
                </a:solidFill>
                <a:latin typeface="Calibri" charset="0"/>
              </a:rPr>
              <a:t>USDA APHIS and CFSPH</a:t>
            </a:r>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360051" y="3284984"/>
            <a:ext cx="2458011" cy="27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7799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p:cNvSpPr>
          <p:nvPr>
            <p:ph idx="1"/>
          </p:nvPr>
        </p:nvSpPr>
        <p:spPr/>
        <p:txBody>
          <a:bodyPr/>
          <a:lstStyle/>
          <a:p>
            <a:r>
              <a:rPr lang="en-US" dirty="0">
                <a:latin typeface="Verdana" charset="0"/>
                <a:ea typeface="Verdana" charset="0"/>
                <a:cs typeface="Verdana" charset="0"/>
              </a:rPr>
              <a:t>M</a:t>
            </a:r>
            <a:r>
              <a:rPr lang="en-US" dirty="0" smtClean="0">
                <a:latin typeface="Verdana" charset="0"/>
                <a:ea typeface="Verdana" charset="0"/>
                <a:cs typeface="Verdana" charset="0"/>
              </a:rPr>
              <a:t>ay </a:t>
            </a:r>
            <a:r>
              <a:rPr lang="en-US" dirty="0">
                <a:latin typeface="Verdana" charset="0"/>
                <a:ea typeface="Verdana" charset="0"/>
                <a:cs typeface="Verdana" charset="0"/>
              </a:rPr>
              <a:t>not be practical in emergency </a:t>
            </a:r>
            <a:r>
              <a:rPr lang="en-US" dirty="0" smtClean="0">
                <a:latin typeface="Verdana" charset="0"/>
                <a:ea typeface="Verdana" charset="0"/>
                <a:cs typeface="Verdana" charset="0"/>
              </a:rPr>
              <a:t>response</a:t>
            </a:r>
          </a:p>
          <a:p>
            <a:r>
              <a:rPr lang="en-US" dirty="0" smtClean="0">
                <a:latin typeface="Verdana" charset="0"/>
                <a:ea typeface="Verdana" charset="0"/>
                <a:cs typeface="Verdana" charset="0"/>
              </a:rPr>
              <a:t>May complicate disposal</a:t>
            </a:r>
            <a:endParaRPr lang="en-US" dirty="0">
              <a:latin typeface="Verdana" charset="0"/>
              <a:ea typeface="Verdana" charset="0"/>
              <a:cs typeface="Verdana" charset="0"/>
            </a:endParaRPr>
          </a:p>
          <a:p>
            <a:r>
              <a:rPr lang="en-US" dirty="0" smtClean="0">
                <a:latin typeface="Verdana" charset="0"/>
                <a:ea typeface="Verdana" charset="0"/>
                <a:cs typeface="Verdana" charset="0"/>
              </a:rPr>
              <a:t>Methods of sedation</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 Intravenous</a:t>
            </a:r>
          </a:p>
          <a:p>
            <a:pPr lvl="1"/>
            <a:r>
              <a:rPr lang="en-US" dirty="0">
                <a:latin typeface="Verdana" charset="0"/>
                <a:ea typeface="Verdana" charset="0"/>
                <a:cs typeface="Verdana" charset="0"/>
              </a:rPr>
              <a:t> </a:t>
            </a:r>
            <a:r>
              <a:rPr lang="en-US" dirty="0" smtClean="0">
                <a:latin typeface="Verdana" charset="0"/>
                <a:ea typeface="Verdana" charset="0"/>
                <a:cs typeface="Verdana" charset="0"/>
              </a:rPr>
              <a:t>Intramuscular via pole syringe</a:t>
            </a:r>
            <a:endParaRPr lang="en-US"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defRPr/>
            </a:pPr>
            <a:r>
              <a:rPr lang="en-US" smtClean="0"/>
              <a:t>USDA APHIS and CFSPH</a:t>
            </a:r>
            <a:endParaRPr lang="en-US" dirty="0"/>
          </a:p>
        </p:txBody>
      </p:sp>
      <p:sp>
        <p:nvSpPr>
          <p:cNvPr id="3" name="Footer Placeholder 2"/>
          <p:cNvSpPr>
            <a:spLocks noGrp="1"/>
          </p:cNvSpPr>
          <p:nvPr>
            <p:ph type="ftr" sz="quarter" idx="3"/>
          </p:nvPr>
        </p:nvSpPr>
        <p:spPr/>
        <p:txBody>
          <a:bodyPr/>
          <a:lstStyle/>
          <a:p>
            <a:pPr>
              <a:defRPr/>
            </a:pPr>
            <a:r>
              <a:rPr lang="en-US" dirty="0" smtClean="0"/>
              <a:t>FAD </a:t>
            </a:r>
            <a:r>
              <a:rPr lang="en-US" dirty="0" err="1" smtClean="0"/>
              <a:t>PReP</a:t>
            </a:r>
            <a:r>
              <a:rPr lang="en-US" dirty="0" smtClean="0"/>
              <a:t>/NAHEMS Guidelines: MDE-Equine</a:t>
            </a:r>
            <a:endParaRPr lang="en-US" dirty="0"/>
          </a:p>
        </p:txBody>
      </p:sp>
      <p:sp>
        <p:nvSpPr>
          <p:cNvPr id="64514" name="Rectangle 2"/>
          <p:cNvSpPr>
            <a:spLocks noGrp="1"/>
          </p:cNvSpPr>
          <p:nvPr>
            <p:ph type="title"/>
          </p:nvPr>
        </p:nvSpPr>
        <p:spPr/>
        <p:txBody>
          <a:bodyPr/>
          <a:lstStyle/>
          <a:p>
            <a:r>
              <a:rPr lang="en-US">
                <a:latin typeface="Verdana" charset="0"/>
                <a:ea typeface="Verdana" charset="0"/>
                <a:cs typeface="Verdana" charset="0"/>
              </a:rPr>
              <a:t>Sedation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p:cNvSpPr>
          <p:nvPr>
            <p:ph idx="1"/>
          </p:nvPr>
        </p:nvSpPr>
        <p:spPr/>
        <p:txBody>
          <a:bodyPr/>
          <a:lstStyle/>
          <a:p>
            <a:r>
              <a:rPr lang="en-US" dirty="0" smtClean="0"/>
              <a:t>Acceptable (</a:t>
            </a:r>
            <a:r>
              <a:rPr lang="en-US" dirty="0" err="1" smtClean="0"/>
              <a:t>noninhalant</a:t>
            </a:r>
            <a:r>
              <a:rPr lang="en-US" dirty="0" smtClean="0"/>
              <a:t> injectable)</a:t>
            </a:r>
            <a:endParaRPr lang="en-US" dirty="0"/>
          </a:p>
          <a:p>
            <a:pPr lvl="1"/>
            <a:r>
              <a:rPr lang="en-US" dirty="0" smtClean="0"/>
              <a:t>Barbiturates</a:t>
            </a:r>
            <a:endParaRPr lang="en-US" dirty="0"/>
          </a:p>
          <a:p>
            <a:pPr lvl="1"/>
            <a:r>
              <a:rPr lang="en-US" dirty="0" smtClean="0"/>
              <a:t>Barbiturate derivatives</a:t>
            </a:r>
            <a:endParaRPr lang="en-US" dirty="0"/>
          </a:p>
          <a:p>
            <a:r>
              <a:rPr lang="en-US" dirty="0"/>
              <a:t>Conditionally </a:t>
            </a:r>
            <a:r>
              <a:rPr lang="en-US" dirty="0" smtClean="0"/>
              <a:t>Acceptable (physical)</a:t>
            </a:r>
            <a:endParaRPr lang="en-US" dirty="0"/>
          </a:p>
          <a:p>
            <a:pPr lvl="1"/>
            <a:r>
              <a:rPr lang="en-US" dirty="0" smtClean="0"/>
              <a:t>Penetrating captive bolt</a:t>
            </a:r>
            <a:endParaRPr lang="en-US" dirty="0"/>
          </a:p>
          <a:p>
            <a:pPr lvl="1"/>
            <a:r>
              <a:rPr lang="en-US" dirty="0" smtClean="0"/>
              <a:t>Gunshot</a:t>
            </a:r>
          </a:p>
          <a:p>
            <a:r>
              <a:rPr lang="en-US" dirty="0" smtClean="0"/>
              <a:t>Adjunct methods</a:t>
            </a:r>
          </a:p>
          <a:p>
            <a:pPr lvl="1"/>
            <a:r>
              <a:rPr lang="en-US" dirty="0" smtClean="0"/>
              <a:t>KCL</a:t>
            </a:r>
            <a:endParaRPr lang="en-US" dirty="0"/>
          </a:p>
          <a:p>
            <a:endParaRPr lang="en-US"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defRPr/>
            </a:pPr>
            <a:r>
              <a:rPr lang="en-US" smtClean="0"/>
              <a:t>USDA APHIS and CFSPH</a:t>
            </a:r>
            <a:endParaRPr lang="en-US" dirty="0"/>
          </a:p>
        </p:txBody>
      </p:sp>
      <p:sp>
        <p:nvSpPr>
          <p:cNvPr id="3" name="Footer Placeholder 2"/>
          <p:cNvSpPr>
            <a:spLocks noGrp="1"/>
          </p:cNvSpPr>
          <p:nvPr>
            <p:ph type="ftr" sz="quarter" idx="3"/>
          </p:nvPr>
        </p:nvSpPr>
        <p:spPr/>
        <p:txBody>
          <a:bodyPr/>
          <a:lstStyle/>
          <a:p>
            <a:pPr>
              <a:defRPr/>
            </a:pPr>
            <a:r>
              <a:rPr lang="en-US" smtClean="0"/>
              <a:t>FAD PReP/NAHEMS Guidelines: MDE-Equine</a:t>
            </a:r>
            <a:endParaRPr lang="en-US" dirty="0"/>
          </a:p>
        </p:txBody>
      </p:sp>
      <p:sp>
        <p:nvSpPr>
          <p:cNvPr id="64514" name="Rectangle 2"/>
          <p:cNvSpPr>
            <a:spLocks noGrp="1"/>
          </p:cNvSpPr>
          <p:nvPr>
            <p:ph type="title"/>
          </p:nvPr>
        </p:nvSpPr>
        <p:spPr/>
        <p:txBody>
          <a:bodyPr/>
          <a:lstStyle/>
          <a:p>
            <a:r>
              <a:rPr lang="en-US" dirty="0" smtClean="0">
                <a:latin typeface="Verdana" charset="0"/>
                <a:ea typeface="Verdana" charset="0"/>
                <a:cs typeface="Verdana" charset="0"/>
              </a:rPr>
              <a:t>Euthanasia Methods</a:t>
            </a:r>
            <a:endParaRPr lang="en-US" dirty="0">
              <a:latin typeface="Verdana" charset="0"/>
              <a:ea typeface="Verdana" charset="0"/>
              <a:cs typeface="Verdana" charset="0"/>
            </a:endParaRPr>
          </a:p>
        </p:txBody>
      </p:sp>
    </p:spTree>
    <p:extLst>
      <p:ext uri="{BB962C8B-B14F-4D97-AF65-F5344CB8AC3E}">
        <p14:creationId xmlns:p14="http://schemas.microsoft.com/office/powerpoint/2010/main" val="548950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p:cNvSpPr>
          <p:nvPr>
            <p:ph idx="1"/>
          </p:nvPr>
        </p:nvSpPr>
        <p:spPr/>
        <p:txBody>
          <a:bodyPr>
            <a:normAutofit/>
          </a:bodyPr>
          <a:lstStyle/>
          <a:p>
            <a:r>
              <a:rPr lang="en-US" dirty="0">
                <a:latin typeface="Verdana" charset="0"/>
                <a:ea typeface="Verdana" charset="0"/>
                <a:cs typeface="Verdana" charset="0"/>
              </a:rPr>
              <a:t>U</a:t>
            </a:r>
            <a:r>
              <a:rPr lang="en-US" dirty="0" smtClean="0">
                <a:latin typeface="Verdana" charset="0"/>
                <a:ea typeface="Verdana" charset="0"/>
                <a:cs typeface="Verdana" charset="0"/>
              </a:rPr>
              <a:t>sed </a:t>
            </a:r>
            <a:r>
              <a:rPr lang="en-US" dirty="0">
                <a:latin typeface="Verdana" charset="0"/>
                <a:ea typeface="Verdana" charset="0"/>
                <a:cs typeface="Verdana" charset="0"/>
              </a:rPr>
              <a:t>if </a:t>
            </a:r>
            <a:r>
              <a:rPr lang="en-US" dirty="0" smtClean="0">
                <a:latin typeface="Verdana" charset="0"/>
                <a:ea typeface="Verdana" charset="0"/>
                <a:cs typeface="Verdana" charset="0"/>
              </a:rPr>
              <a:t>animal considered </a:t>
            </a:r>
            <a:r>
              <a:rPr lang="en-US" dirty="0">
                <a:latin typeface="Verdana" charset="0"/>
                <a:ea typeface="Verdana" charset="0"/>
                <a:cs typeface="Verdana" charset="0"/>
              </a:rPr>
              <a:t>companion</a:t>
            </a:r>
          </a:p>
          <a:p>
            <a:r>
              <a:rPr lang="en-US" dirty="0">
                <a:latin typeface="Verdana" charset="0"/>
                <a:ea typeface="Verdana" charset="0"/>
                <a:cs typeface="Verdana" charset="0"/>
              </a:rPr>
              <a:t>Practical for tractable equines, </a:t>
            </a:r>
            <a:r>
              <a:rPr lang="en-US" dirty="0" smtClean="0">
                <a:latin typeface="Verdana" charset="0"/>
                <a:ea typeface="Verdana" charset="0"/>
                <a:cs typeface="Verdana" charset="0"/>
              </a:rPr>
              <a:t>                but slow </a:t>
            </a:r>
            <a:r>
              <a:rPr lang="en-US" dirty="0">
                <a:latin typeface="Verdana" charset="0"/>
                <a:ea typeface="Verdana" charset="0"/>
                <a:cs typeface="Verdana" charset="0"/>
              </a:rPr>
              <a:t>process</a:t>
            </a:r>
          </a:p>
          <a:p>
            <a:r>
              <a:rPr lang="en-US" dirty="0">
                <a:latin typeface="Verdana" charset="0"/>
                <a:ea typeface="Verdana" charset="0"/>
                <a:cs typeface="Verdana" charset="0"/>
              </a:rPr>
              <a:t>Barbiturates most </a:t>
            </a:r>
            <a:br>
              <a:rPr lang="en-US" dirty="0">
                <a:latin typeface="Verdana" charset="0"/>
                <a:ea typeface="Verdana" charset="0"/>
                <a:cs typeface="Verdana" charset="0"/>
              </a:rPr>
            </a:br>
            <a:r>
              <a:rPr lang="en-US" dirty="0">
                <a:latin typeface="Verdana" charset="0"/>
                <a:ea typeface="Verdana" charset="0"/>
                <a:cs typeface="Verdana" charset="0"/>
              </a:rPr>
              <a:t>common </a:t>
            </a:r>
            <a:endParaRPr lang="en-US" dirty="0" smtClean="0">
              <a:latin typeface="Verdana" charset="0"/>
              <a:ea typeface="Verdana" charset="0"/>
              <a:cs typeface="Verdana" charset="0"/>
            </a:endParaRPr>
          </a:p>
          <a:p>
            <a:pPr lvl="1"/>
            <a:r>
              <a:rPr lang="en-US" dirty="0" smtClean="0">
                <a:latin typeface="Verdana" charset="0"/>
                <a:ea typeface="Verdana" charset="0"/>
                <a:cs typeface="Verdana" charset="0"/>
              </a:rPr>
              <a:t>Sedation </a:t>
            </a:r>
            <a:r>
              <a:rPr lang="en-US" dirty="0">
                <a:latin typeface="Verdana" charset="0"/>
                <a:ea typeface="Verdana" charset="0"/>
                <a:cs typeface="Verdana" charset="0"/>
              </a:rPr>
              <a:t>prior to </a:t>
            </a:r>
            <a:br>
              <a:rPr lang="en-US" dirty="0">
                <a:latin typeface="Verdana" charset="0"/>
                <a:ea typeface="Verdana" charset="0"/>
                <a:cs typeface="Verdana" charset="0"/>
              </a:rPr>
            </a:br>
            <a:r>
              <a:rPr lang="en-US" dirty="0">
                <a:latin typeface="Verdana" charset="0"/>
                <a:ea typeface="Verdana" charset="0"/>
                <a:cs typeface="Verdana" charset="0"/>
              </a:rPr>
              <a:t>euthanasia </a:t>
            </a:r>
            <a:r>
              <a:rPr lang="en-US" dirty="0" smtClean="0">
                <a:latin typeface="Verdana" charset="0"/>
                <a:ea typeface="Verdana" charset="0"/>
                <a:cs typeface="Verdana" charset="0"/>
              </a:rPr>
              <a:t>highly                   recommended</a:t>
            </a:r>
          </a:p>
          <a:p>
            <a:r>
              <a:rPr lang="en-US" dirty="0" smtClean="0">
                <a:latin typeface="Verdana" charset="0"/>
                <a:ea typeface="Verdana" charset="0"/>
                <a:cs typeface="Verdana" charset="0"/>
              </a:rPr>
              <a:t>Chemical residue concerns</a:t>
            </a:r>
            <a:endParaRPr lang="en-US" dirty="0">
              <a:latin typeface="Verdana" charset="0"/>
              <a:ea typeface="Verdana" charset="0"/>
              <a:cs typeface="Verdana" charset="0"/>
            </a:endParaRPr>
          </a:p>
        </p:txBody>
      </p:sp>
      <p:sp>
        <p:nvSpPr>
          <p:cNvPr id="2" name="Date Placeholder 1"/>
          <p:cNvSpPr>
            <a:spLocks noGrp="1"/>
          </p:cNvSpPr>
          <p:nvPr>
            <p:ph type="dt" sz="half" idx="2"/>
          </p:nvPr>
        </p:nvSpPr>
        <p:spPr/>
        <p:txBody>
          <a:bodyPr/>
          <a:lstStyle/>
          <a:p>
            <a:pPr>
              <a:defRPr/>
            </a:pPr>
            <a:r>
              <a:rPr lang="en-US" smtClean="0"/>
              <a:t>USDA APHIS and CFSPH</a:t>
            </a:r>
            <a:endParaRPr lang="en-US" dirty="0"/>
          </a:p>
        </p:txBody>
      </p:sp>
      <p:sp>
        <p:nvSpPr>
          <p:cNvPr id="3" name="Footer Placeholder 2"/>
          <p:cNvSpPr>
            <a:spLocks noGrp="1"/>
          </p:cNvSpPr>
          <p:nvPr>
            <p:ph type="ftr" sz="quarter" idx="3"/>
          </p:nvPr>
        </p:nvSpPr>
        <p:spPr/>
        <p:txBody>
          <a:bodyPr/>
          <a:lstStyle/>
          <a:p>
            <a:pPr>
              <a:defRPr/>
            </a:pPr>
            <a:r>
              <a:rPr lang="en-US" dirty="0" smtClean="0"/>
              <a:t>FAD </a:t>
            </a:r>
            <a:r>
              <a:rPr lang="en-US" dirty="0" err="1" smtClean="0"/>
              <a:t>PReP</a:t>
            </a:r>
            <a:r>
              <a:rPr lang="en-US" dirty="0" smtClean="0"/>
              <a:t>/NAHEMS Guidelines: MDE-Equine</a:t>
            </a:r>
            <a:endParaRPr lang="en-US" dirty="0"/>
          </a:p>
        </p:txBody>
      </p:sp>
      <p:sp>
        <p:nvSpPr>
          <p:cNvPr id="35841" name="Rectangle 2"/>
          <p:cNvSpPr>
            <a:spLocks noGrp="1"/>
          </p:cNvSpPr>
          <p:nvPr>
            <p:ph type="title"/>
          </p:nvPr>
        </p:nvSpPr>
        <p:spPr/>
        <p:txBody>
          <a:bodyPr>
            <a:normAutofit/>
          </a:bodyPr>
          <a:lstStyle/>
          <a:p>
            <a:r>
              <a:rPr lang="en-US" dirty="0" err="1" smtClean="0">
                <a:latin typeface="Verdana" charset="0"/>
                <a:ea typeface="Verdana" charset="0"/>
                <a:cs typeface="Verdana" charset="0"/>
              </a:rPr>
              <a:t>Noninhalant</a:t>
            </a:r>
            <a:r>
              <a:rPr lang="en-US" dirty="0" smtClean="0">
                <a:latin typeface="Verdana" charset="0"/>
                <a:ea typeface="Verdana" charset="0"/>
                <a:cs typeface="Verdana" charset="0"/>
              </a:rPr>
              <a:t> </a:t>
            </a:r>
            <a:r>
              <a:rPr lang="en-US" dirty="0" err="1" smtClean="0">
                <a:latin typeface="Verdana" charset="0"/>
                <a:ea typeface="Verdana" charset="0"/>
                <a:cs typeface="Verdana" charset="0"/>
              </a:rPr>
              <a:t>Injectables</a:t>
            </a:r>
            <a:endParaRPr lang="en-US" dirty="0">
              <a:latin typeface="Verdana" charset="0"/>
              <a:ea typeface="Verdana" charset="0"/>
              <a:cs typeface="Verdana" charset="0"/>
            </a:endParaRPr>
          </a:p>
        </p:txBody>
      </p:sp>
      <p:pic>
        <p:nvPicPr>
          <p:cNvPr id="35846" name="Picture 1030"/>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798856" y="2671010"/>
            <a:ext cx="2888430" cy="2702206"/>
          </a:xfrm>
          <a:prstGeom prst="rect">
            <a:avLst/>
          </a:prstGeom>
          <a:noFill/>
          <a:ln w="38100">
            <a:solidFill>
              <a:srgbClr val="17375E"/>
            </a:solid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p:cNvSpPr>
          <p:nvPr>
            <p:ph idx="1"/>
          </p:nvPr>
        </p:nvSpPr>
        <p:spPr>
          <a:xfrm>
            <a:off x="457200" y="1196752"/>
            <a:ext cx="6096000" cy="5051648"/>
          </a:xfrm>
        </p:spPr>
        <p:txBody>
          <a:bodyPr/>
          <a:lstStyle/>
          <a:p>
            <a:r>
              <a:rPr lang="en-US" dirty="0" smtClean="0"/>
              <a:t>Appropriate restraint </a:t>
            </a:r>
          </a:p>
          <a:p>
            <a:r>
              <a:rPr lang="en-US" dirty="0" smtClean="0"/>
              <a:t>Sedate animals as needed</a:t>
            </a:r>
          </a:p>
          <a:p>
            <a:r>
              <a:rPr lang="en-US" dirty="0" smtClean="0"/>
              <a:t>Ensure proper bolt position</a:t>
            </a:r>
          </a:p>
          <a:p>
            <a:r>
              <a:rPr lang="en-US" dirty="0" smtClean="0"/>
              <a:t>Bolt Position</a:t>
            </a:r>
          </a:p>
          <a:p>
            <a:pPr lvl="2"/>
            <a:r>
              <a:rPr lang="en-US" dirty="0" smtClean="0"/>
              <a:t>Place flat against forehead</a:t>
            </a:r>
          </a:p>
          <a:p>
            <a:pPr lvl="2"/>
            <a:r>
              <a:rPr lang="en-US" dirty="0" smtClean="0"/>
              <a:t>45° angle from horizontal</a:t>
            </a:r>
          </a:p>
          <a:p>
            <a:pPr lvl="2"/>
            <a:r>
              <a:rPr lang="en-US" dirty="0" smtClean="0"/>
              <a:t>Have adjunct measure </a:t>
            </a:r>
            <a:br>
              <a:rPr lang="en-US" dirty="0" smtClean="0"/>
            </a:br>
            <a:r>
              <a:rPr lang="en-US" dirty="0" smtClean="0"/>
              <a:t>available</a:t>
            </a:r>
          </a:p>
          <a:p>
            <a:pPr lvl="1"/>
            <a:endParaRPr lang="en-US" dirty="0" smtClean="0"/>
          </a:p>
        </p:txBody>
      </p:sp>
      <p:sp>
        <p:nvSpPr>
          <p:cNvPr id="2" name="Date Placeholder 1"/>
          <p:cNvSpPr>
            <a:spLocks noGrp="1"/>
          </p:cNvSpPr>
          <p:nvPr>
            <p:ph type="dt" sz="half" idx="2"/>
          </p:nvPr>
        </p:nvSpPr>
        <p:spPr/>
        <p:txBody>
          <a:bodyPr/>
          <a:lstStyle/>
          <a:p>
            <a:r>
              <a:rPr lang="en-US" smtClean="0"/>
              <a:t>USDA APHIS and CFSPH</a:t>
            </a:r>
            <a:endParaRPr lang="en-US" dirty="0"/>
          </a:p>
        </p:txBody>
      </p:sp>
      <p:sp>
        <p:nvSpPr>
          <p:cNvPr id="3" name="Footer Placeholder 2"/>
          <p:cNvSpPr>
            <a:spLocks noGrp="1"/>
          </p:cNvSpPr>
          <p:nvPr>
            <p:ph type="ftr" sz="quarter" idx="3"/>
          </p:nvPr>
        </p:nvSpPr>
        <p:spPr/>
        <p:txBody>
          <a:bodyPr/>
          <a:lstStyle/>
          <a:p>
            <a:r>
              <a:rPr lang="en-US" dirty="0" smtClean="0"/>
              <a:t>FAD </a:t>
            </a:r>
            <a:r>
              <a:rPr lang="en-US" dirty="0" err="1" smtClean="0"/>
              <a:t>PReP</a:t>
            </a:r>
            <a:r>
              <a:rPr lang="en-US" dirty="0" smtClean="0"/>
              <a:t>/NAHEMS Guidelines: MDE-Equine</a:t>
            </a:r>
            <a:endParaRPr lang="en-US" dirty="0"/>
          </a:p>
        </p:txBody>
      </p:sp>
      <p:sp>
        <p:nvSpPr>
          <p:cNvPr id="25601" name="Rectangle 2"/>
          <p:cNvSpPr>
            <a:spLocks noGrp="1"/>
          </p:cNvSpPr>
          <p:nvPr>
            <p:ph type="title"/>
          </p:nvPr>
        </p:nvSpPr>
        <p:spPr/>
        <p:txBody>
          <a:bodyPr/>
          <a:lstStyle/>
          <a:p>
            <a:r>
              <a:rPr lang="en-US" smtClean="0"/>
              <a:t>Physical- Captive Bolt</a:t>
            </a:r>
            <a:endParaRPr lang="en-US" dirty="0"/>
          </a:p>
        </p:txBody>
      </p:sp>
      <p:pic>
        <p:nvPicPr>
          <p:cNvPr id="25606" name="Picture 1030"/>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6312858" y="3429000"/>
            <a:ext cx="2614284" cy="2434941"/>
          </a:xfrm>
          <a:prstGeom prst="rect">
            <a:avLst/>
          </a:prstGeom>
          <a:noFill/>
          <a:ln w="38100">
            <a:solidFill>
              <a:srgbClr val="17375E"/>
            </a:solid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p:cNvSpPr>
          <p:nvPr>
            <p:ph idx="1"/>
          </p:nvPr>
        </p:nvSpPr>
        <p:spPr/>
        <p:txBody>
          <a:bodyPr/>
          <a:lstStyle/>
          <a:p>
            <a:r>
              <a:rPr lang="en-US" dirty="0">
                <a:latin typeface="Verdana" charset="0"/>
                <a:ea typeface="Verdana" charset="0"/>
                <a:cs typeface="Verdana" charset="0"/>
              </a:rPr>
              <a:t>Conditionally </a:t>
            </a:r>
            <a:r>
              <a:rPr lang="en-US" dirty="0" smtClean="0">
                <a:latin typeface="Verdana" charset="0"/>
                <a:ea typeface="Verdana" charset="0"/>
                <a:cs typeface="Verdana" charset="0"/>
              </a:rPr>
              <a:t>acceptable</a:t>
            </a:r>
          </a:p>
          <a:p>
            <a:pPr lvl="1"/>
            <a:r>
              <a:rPr lang="en-US" dirty="0" smtClean="0">
                <a:latin typeface="Verdana" charset="0"/>
                <a:ea typeface="Verdana" charset="0"/>
                <a:cs typeface="Verdana" charset="0"/>
              </a:rPr>
              <a:t>Species-appropriate </a:t>
            </a:r>
            <a:r>
              <a:rPr lang="en-US" dirty="0">
                <a:latin typeface="Verdana" charset="0"/>
                <a:ea typeface="Verdana" charset="0"/>
                <a:cs typeface="Verdana" charset="0"/>
              </a:rPr>
              <a:t>ammunition, appropriate caliber weapon</a:t>
            </a:r>
          </a:p>
          <a:p>
            <a:pPr lvl="1"/>
            <a:r>
              <a:rPr lang="en-US" dirty="0">
                <a:latin typeface="Verdana" charset="0"/>
                <a:ea typeface="Verdana" charset="0"/>
                <a:cs typeface="Verdana" charset="0"/>
              </a:rPr>
              <a:t>Proper training, skills, experience</a:t>
            </a:r>
          </a:p>
          <a:p>
            <a:r>
              <a:rPr lang="en-US" dirty="0" smtClean="0">
                <a:latin typeface="Verdana" charset="0"/>
                <a:ea typeface="Verdana" charset="0"/>
                <a:cs typeface="Verdana" charset="0"/>
              </a:rPr>
              <a:t>At </a:t>
            </a:r>
            <a:r>
              <a:rPr lang="en-US" dirty="0">
                <a:latin typeface="Verdana" charset="0"/>
                <a:ea typeface="Verdana" charset="0"/>
                <a:cs typeface="Verdana" charset="0"/>
              </a:rPr>
              <a:t>close range, same point of entry as captive </a:t>
            </a:r>
            <a:r>
              <a:rPr lang="en-US" dirty="0" smtClean="0">
                <a:latin typeface="Verdana" charset="0"/>
                <a:ea typeface="Verdana" charset="0"/>
                <a:cs typeface="Verdana" charset="0"/>
              </a:rPr>
              <a:t>bolt</a:t>
            </a:r>
          </a:p>
          <a:p>
            <a:pPr lvl="1"/>
            <a:r>
              <a:rPr lang="en-US" dirty="0" smtClean="0">
                <a:latin typeface="Verdana" charset="0"/>
                <a:ea typeface="Verdana" charset="0"/>
                <a:cs typeface="Verdana" charset="0"/>
              </a:rPr>
              <a:t>Muzzle should not contact head</a:t>
            </a:r>
            <a:endParaRPr lang="en-US" dirty="0">
              <a:latin typeface="Verdana" charset="0"/>
              <a:ea typeface="Verdana" charset="0"/>
              <a:cs typeface="Verdana" charset="0"/>
            </a:endParaRPr>
          </a:p>
        </p:txBody>
      </p:sp>
      <p:sp>
        <p:nvSpPr>
          <p:cNvPr id="3" name="Footer Placeholder 2"/>
          <p:cNvSpPr>
            <a:spLocks noGrp="1"/>
          </p:cNvSpPr>
          <p:nvPr>
            <p:ph type="ftr" sz="quarter" idx="3"/>
          </p:nvPr>
        </p:nvSpPr>
        <p:spPr/>
        <p:txBody>
          <a:bodyPr/>
          <a:lstStyle/>
          <a:p>
            <a:pPr>
              <a:defRPr/>
            </a:pPr>
            <a:r>
              <a:rPr lang="en-US" dirty="0" smtClean="0"/>
              <a:t>FAD </a:t>
            </a:r>
            <a:r>
              <a:rPr lang="en-US" dirty="0" err="1" smtClean="0"/>
              <a:t>PReP</a:t>
            </a:r>
            <a:r>
              <a:rPr lang="en-US" dirty="0" smtClean="0"/>
              <a:t>/NAHEMS Guidelines: MDE-Equine</a:t>
            </a:r>
            <a:endParaRPr lang="en-US" dirty="0"/>
          </a:p>
        </p:txBody>
      </p:sp>
      <p:sp>
        <p:nvSpPr>
          <p:cNvPr id="29697" name="Rectangle 2"/>
          <p:cNvSpPr>
            <a:spLocks noGrp="1"/>
          </p:cNvSpPr>
          <p:nvPr>
            <p:ph type="title"/>
          </p:nvPr>
        </p:nvSpPr>
        <p:spPr/>
        <p:txBody>
          <a:bodyPr/>
          <a:lstStyle/>
          <a:p>
            <a:r>
              <a:rPr lang="en-US" dirty="0" smtClean="0">
                <a:latin typeface="Verdana" charset="0"/>
                <a:ea typeface="Verdana" charset="0"/>
                <a:cs typeface="Verdana" charset="0"/>
              </a:rPr>
              <a:t>Physical- Gunshot</a:t>
            </a:r>
            <a:endParaRPr lang="en-US" dirty="0">
              <a:latin typeface="Verdana" charset="0"/>
              <a:ea typeface="Verdana" charset="0"/>
              <a:cs typeface="Verdana" charset="0"/>
            </a:endParaRPr>
          </a:p>
        </p:txBody>
      </p:sp>
      <p:sp>
        <p:nvSpPr>
          <p:cNvPr id="29699" name="Date Placeholder 3"/>
          <p:cNvSpPr txBox="1">
            <a:spLocks noGrp="1"/>
          </p:cNvSpPr>
          <p:nvPr/>
        </p:nvSpPr>
        <p:spPr bwMode="auto">
          <a:xfrm>
            <a:off x="6553200" y="6356350"/>
            <a:ext cx="2133600" cy="365125"/>
          </a:xfrm>
          <a:prstGeom prst="rect">
            <a:avLst/>
          </a:prstGeom>
          <a:noFill/>
          <a:ln w="9525">
            <a:noFill/>
            <a:miter lim="800000"/>
            <a:headEnd/>
            <a:tailEnd/>
          </a:ln>
        </p:spPr>
        <p:txBody>
          <a:bodyPr anchor="b">
            <a:prstTxWarp prst="textNoShape">
              <a:avLst/>
            </a:prstTxWarp>
          </a:bodyPr>
          <a:lstStyle/>
          <a:p>
            <a:pPr algn="r" eaLnBrk="0" hangingPunct="0"/>
            <a:r>
              <a:rPr lang="en-US" sz="1000">
                <a:solidFill>
                  <a:srgbClr val="898989"/>
                </a:solidFill>
                <a:latin typeface="Calibri" charset="0"/>
              </a:rPr>
              <a:t>USDA APHIS and CFSPH</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8B8CEB-BEFE-4A58-86E7-7C4A165B3E57}">
  <ds:schemaRefs>
    <ds:schemaRef ds:uri="http://www.w3.org/XML/1998/namespace"/>
    <ds:schemaRef ds:uri="http://purl.org/dc/dcmitype/"/>
    <ds:schemaRef ds:uri="http://purl.org/dc/term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A523FEA6-2F26-439B-8895-0FB2EC816C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FE7017A-4673-46C0-BDB0-0E76A98D65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FAD_PReP_NAHEMS_PPT_2013-11 LogoFix</Template>
  <TotalTime>4178</TotalTime>
  <Words>2217</Words>
  <Application>Microsoft Office PowerPoint</Application>
  <PresentationFormat>On-screen Show (4:3)</PresentationFormat>
  <Paragraphs>151</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FAD PReP PPT Template 2011-10</vt:lpstr>
      <vt:lpstr>Mass Depopulation  &amp; Euthanasia</vt:lpstr>
      <vt:lpstr>Euthanasia and Depopulation</vt:lpstr>
      <vt:lpstr>Euthanasia and Depopulation</vt:lpstr>
      <vt:lpstr>Handling</vt:lpstr>
      <vt:lpstr>Sedation</vt:lpstr>
      <vt:lpstr>Euthanasia Methods</vt:lpstr>
      <vt:lpstr>Noninhalant Injectables</vt:lpstr>
      <vt:lpstr>Physical- Captive Bolt</vt:lpstr>
      <vt:lpstr>Physical- Gunshot</vt:lpstr>
      <vt:lpstr>Adjunct Methods</vt:lpstr>
      <vt:lpstr>Confirmation of Death</vt:lpstr>
      <vt:lpstr>For More Information</vt:lpstr>
      <vt:lpstr>Guidelines Content</vt:lpstr>
      <vt:lpstr>Acknowledgments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Depopulation and Euthanasia: Equine</dc:title>
  <dc:creator>dmbailey@iastate.edu;kleedom@mail.iastate.edu</dc:creator>
  <cp:keywords>FAD PReP/NAHEMS</cp:keywords>
  <cp:lastModifiedBy>HAA</cp:lastModifiedBy>
  <cp:revision>219</cp:revision>
  <cp:lastPrinted>2011-03-29T19:20:30Z</cp:lastPrinted>
  <dcterms:created xsi:type="dcterms:W3CDTF">2011-04-11T21:56:02Z</dcterms:created>
  <dcterms:modified xsi:type="dcterms:W3CDTF">2015-08-20T18:06:59Z</dcterms:modified>
  <cp:category>FAD PReP/NAHEMS</cp:category>
</cp:coreProperties>
</file>