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2.xml" ContentType="application/vnd.openxmlformats-officedocument.presentationml.notesSlide+xml"/>
  <Override PartName="/ppt/slideMasters/slideMaster1.xml" ContentType="application/vnd.openxmlformats-officedocument.presentationml.slideMaster+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1" r:id="rId1"/>
  </p:sldMasterIdLst>
  <p:notesMasterIdLst>
    <p:notesMasterId r:id="rId17"/>
  </p:notesMasterIdLst>
  <p:handoutMasterIdLst>
    <p:handoutMasterId r:id="rId18"/>
  </p:handoutMasterIdLst>
  <p:sldIdLst>
    <p:sldId id="260" r:id="rId2"/>
    <p:sldId id="299" r:id="rId3"/>
    <p:sldId id="302" r:id="rId4"/>
    <p:sldId id="282" r:id="rId5"/>
    <p:sldId id="295" r:id="rId6"/>
    <p:sldId id="288" r:id="rId7"/>
    <p:sldId id="283" r:id="rId8"/>
    <p:sldId id="285" r:id="rId9"/>
    <p:sldId id="286" r:id="rId10"/>
    <p:sldId id="287" r:id="rId11"/>
    <p:sldId id="284" r:id="rId12"/>
    <p:sldId id="303" r:id="rId13"/>
    <p:sldId id="300" r:id="rId14"/>
    <p:sldId id="304" r:id="rId15"/>
    <p:sldId id="298" r:id="rId16"/>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ia, Cheryl L [CFSPH]" initials="CLE"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a:srgbClr val="083984"/>
    <a:srgbClr val="1737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527" autoAdjust="0"/>
    <p:restoredTop sz="75847" autoAdjust="0"/>
  </p:normalViewPr>
  <p:slideViewPr>
    <p:cSldViewPr>
      <p:cViewPr varScale="1">
        <p:scale>
          <a:sx n="63" d="100"/>
          <a:sy n="63" d="100"/>
        </p:scale>
        <p:origin x="1110"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7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609" tIns="46807" rIns="93609" bIns="46807" rtlCol="0"/>
          <a:lstStyle>
            <a:lvl1pPr algn="l" fontAlgn="auto">
              <a:spcBef>
                <a:spcPts val="0"/>
              </a:spcBef>
              <a:spcAft>
                <a:spcPts val="0"/>
              </a:spcAft>
              <a:defRPr sz="1200">
                <a:latin typeface="+mn-lt"/>
                <a:ea typeface="+mn-ea"/>
                <a:cs typeface="+mn-cs"/>
              </a:defRPr>
            </a:lvl1pPr>
          </a:lstStyle>
          <a:p>
            <a:pPr>
              <a:defRPr/>
            </a:pPr>
            <a:r>
              <a:rPr lang="en-US"/>
              <a:t>Test Template HANDS 2011-03</a:t>
            </a:r>
          </a:p>
        </p:txBody>
      </p:sp>
      <p:sp>
        <p:nvSpPr>
          <p:cNvPr id="3" name="Date Placeholder 2"/>
          <p:cNvSpPr>
            <a:spLocks noGrp="1"/>
          </p:cNvSpPr>
          <p:nvPr>
            <p:ph type="dt" sz="quarter" idx="1"/>
          </p:nvPr>
        </p:nvSpPr>
        <p:spPr>
          <a:xfrm>
            <a:off x="3970338" y="0"/>
            <a:ext cx="3038475" cy="465138"/>
          </a:xfrm>
          <a:prstGeom prst="rect">
            <a:avLst/>
          </a:prstGeom>
        </p:spPr>
        <p:txBody>
          <a:bodyPr vert="horz" lIns="93609" tIns="46807" rIns="93609" bIns="46807" rtlCol="0"/>
          <a:lstStyle>
            <a:lvl1pPr algn="r" fontAlgn="auto">
              <a:spcBef>
                <a:spcPts val="0"/>
              </a:spcBef>
              <a:spcAft>
                <a:spcPts val="0"/>
              </a:spcAft>
              <a:defRPr sz="1200">
                <a:latin typeface="+mn-lt"/>
                <a:ea typeface="+mn-ea"/>
                <a:cs typeface="+mn-cs"/>
              </a:defRPr>
            </a:lvl1pPr>
          </a:lstStyle>
          <a:p>
            <a:pPr>
              <a:defRPr/>
            </a:pPr>
            <a:fld id="{BD07C3CC-50EA-4067-93B2-4A514797A366}" type="datetimeFigureOut">
              <a:rPr lang="en-US"/>
              <a:pPr>
                <a:defRPr/>
              </a:pPr>
              <a:t>8/18/2015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609" tIns="46807" rIns="93609" bIns="4680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609" tIns="46807" rIns="93609" bIns="46807" rtlCol="0" anchor="b"/>
          <a:lstStyle>
            <a:lvl1pPr algn="r" fontAlgn="auto">
              <a:spcBef>
                <a:spcPts val="0"/>
              </a:spcBef>
              <a:spcAft>
                <a:spcPts val="0"/>
              </a:spcAft>
              <a:defRPr sz="1200">
                <a:latin typeface="+mn-lt"/>
                <a:ea typeface="+mn-ea"/>
                <a:cs typeface="+mn-cs"/>
              </a:defRPr>
            </a:lvl1pPr>
          </a:lstStyle>
          <a:p>
            <a:pPr>
              <a:defRPr/>
            </a:pPr>
            <a:fld id="{58C87064-0654-4D4D-AD5A-16AB3227DB0D}" type="slidenum">
              <a:rPr lang="en-US"/>
              <a:pPr>
                <a:defRPr/>
              </a:pPr>
              <a:t>‹#›</a:t>
            </a:fld>
            <a:endParaRPr lang="en-US"/>
          </a:p>
        </p:txBody>
      </p:sp>
    </p:spTree>
    <p:extLst>
      <p:ext uri="{BB962C8B-B14F-4D97-AF65-F5344CB8AC3E}">
        <p14:creationId xmlns:p14="http://schemas.microsoft.com/office/powerpoint/2010/main" val="180173677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609" tIns="46807" rIns="93609" bIns="46807" rtlCol="0"/>
          <a:lstStyle>
            <a:lvl1pPr algn="l" fontAlgn="auto">
              <a:spcBef>
                <a:spcPts val="0"/>
              </a:spcBef>
              <a:spcAft>
                <a:spcPts val="0"/>
              </a:spcAft>
              <a:defRPr sz="1200">
                <a:latin typeface="+mn-lt"/>
                <a:ea typeface="+mn-ea"/>
                <a:cs typeface="+mn-cs"/>
              </a:defRPr>
            </a:lvl1pPr>
          </a:lstStyle>
          <a:p>
            <a:pPr>
              <a:defRPr/>
            </a:pPr>
            <a:r>
              <a:rPr lang="en-US"/>
              <a:t>Test Template HANDS 2011-03</a:t>
            </a:r>
          </a:p>
        </p:txBody>
      </p:sp>
      <p:sp>
        <p:nvSpPr>
          <p:cNvPr id="3" name="Date Placeholder 2"/>
          <p:cNvSpPr>
            <a:spLocks noGrp="1"/>
          </p:cNvSpPr>
          <p:nvPr>
            <p:ph type="dt" idx="1"/>
          </p:nvPr>
        </p:nvSpPr>
        <p:spPr>
          <a:xfrm>
            <a:off x="3970338" y="0"/>
            <a:ext cx="3038475" cy="465138"/>
          </a:xfrm>
          <a:prstGeom prst="rect">
            <a:avLst/>
          </a:prstGeom>
        </p:spPr>
        <p:txBody>
          <a:bodyPr vert="horz" lIns="93609" tIns="46807" rIns="93609" bIns="46807" rtlCol="0"/>
          <a:lstStyle>
            <a:lvl1pPr algn="r" fontAlgn="auto">
              <a:spcBef>
                <a:spcPts val="0"/>
              </a:spcBef>
              <a:spcAft>
                <a:spcPts val="0"/>
              </a:spcAft>
              <a:defRPr sz="1200">
                <a:latin typeface="+mn-lt"/>
                <a:ea typeface="+mn-ea"/>
                <a:cs typeface="+mn-cs"/>
              </a:defRPr>
            </a:lvl1pPr>
          </a:lstStyle>
          <a:p>
            <a:pPr>
              <a:defRPr/>
            </a:pPr>
            <a:fld id="{799E2C62-BD05-4879-8BCF-21BFF0DE3A03}" type="datetimeFigureOut">
              <a:rPr lang="en-US"/>
              <a:pPr>
                <a:defRPr/>
              </a:pPr>
              <a:t>8/18/2015</a:t>
            </a:fld>
            <a:endParaRPr lang="en-US"/>
          </a:p>
        </p:txBody>
      </p:sp>
      <p:sp>
        <p:nvSpPr>
          <p:cNvPr id="4" name="Slide Image Placeholder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3609" tIns="46807" rIns="93609" bIns="46807"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609" tIns="46807" rIns="93609" bIns="46807"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609" tIns="46807" rIns="93609" bIns="46807"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609" tIns="46807" rIns="93609" bIns="46807" rtlCol="0" anchor="b"/>
          <a:lstStyle>
            <a:lvl1pPr algn="r" fontAlgn="auto">
              <a:spcBef>
                <a:spcPts val="0"/>
              </a:spcBef>
              <a:spcAft>
                <a:spcPts val="0"/>
              </a:spcAft>
              <a:defRPr sz="1200">
                <a:latin typeface="+mn-lt"/>
                <a:ea typeface="+mn-ea"/>
                <a:cs typeface="+mn-cs"/>
              </a:defRPr>
            </a:lvl1pPr>
          </a:lstStyle>
          <a:p>
            <a:pPr>
              <a:defRPr/>
            </a:pPr>
            <a:fld id="{49847C2B-0211-4F28-8DC3-F530E974D795}" type="slidenum">
              <a:rPr lang="en-US"/>
              <a:pPr>
                <a:defRPr/>
              </a:pPr>
              <a:t>‹#›</a:t>
            </a:fld>
            <a:endParaRPr lang="en-US"/>
          </a:p>
        </p:txBody>
      </p:sp>
    </p:spTree>
    <p:extLst>
      <p:ext uri="{BB962C8B-B14F-4D97-AF65-F5344CB8AC3E}">
        <p14:creationId xmlns:p14="http://schemas.microsoft.com/office/powerpoint/2010/main" val="3693637265"/>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mn-lt"/>
              </a:rPr>
              <a:t>This purpose of this presentation is to outline </a:t>
            </a:r>
            <a:r>
              <a:rPr lang="en-US" dirty="0" smtClean="0">
                <a:solidFill>
                  <a:schemeClr val="accent2"/>
                </a:solidFill>
                <a:latin typeface="+mn-lt"/>
              </a:rPr>
              <a:t>general methods of bovine euthanasia that may be appropriate during</a:t>
            </a:r>
            <a:r>
              <a:rPr lang="en-US" baseline="0" dirty="0" smtClean="0">
                <a:solidFill>
                  <a:schemeClr val="accent2"/>
                </a:solidFill>
                <a:latin typeface="+mn-lt"/>
              </a:rPr>
              <a:t> a response to an animal health emergency</a:t>
            </a:r>
            <a:r>
              <a:rPr lang="en-US" dirty="0" smtClean="0">
                <a:solidFill>
                  <a:schemeClr val="accent2"/>
                </a:solidFill>
                <a:latin typeface="+mn-lt"/>
              </a:rPr>
              <a:t>. This information was derived from </a:t>
            </a:r>
            <a:r>
              <a:rPr lang="en-US" i="0" dirty="0" smtClean="0">
                <a:solidFill>
                  <a:schemeClr val="accent2"/>
                </a:solidFill>
                <a:latin typeface="+mn-lt"/>
              </a:rPr>
              <a:t>the Foreign Animal Disease Preparedness and Response</a:t>
            </a:r>
            <a:r>
              <a:rPr lang="en-US" i="0" dirty="0" smtClean="0">
                <a:latin typeface="+mn-lt"/>
              </a:rPr>
              <a:t> (FAD </a:t>
            </a:r>
            <a:r>
              <a:rPr lang="en-US" i="0" dirty="0" err="1" smtClean="0">
                <a:latin typeface="+mn-lt"/>
              </a:rPr>
              <a:t>PReP</a:t>
            </a:r>
            <a:r>
              <a:rPr lang="en-US" i="0" dirty="0" smtClean="0">
                <a:latin typeface="+mn-lt"/>
              </a:rPr>
              <a:t>)/National Animal Health Emergency Management System (NAHEMS) Guidelines: Mass Depopulation and Euthanasia (2015) . </a:t>
            </a:r>
          </a:p>
          <a:p>
            <a:pPr eaLnBrk="1" hangingPunct="1">
              <a:spcBef>
                <a:spcPct val="0"/>
              </a:spcBef>
            </a:pPr>
            <a:endParaRPr lang="en-US" dirty="0" smtClean="0">
              <a:solidFill>
                <a:srgbClr val="000000"/>
              </a:solidFill>
              <a:latin typeface="+mn-lt"/>
            </a:endParaRPr>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3C1DF69-9660-4855-B229-EA893F55EB93}" type="slidenum">
              <a:rPr lang="en-US">
                <a:ea typeface="ＭＳ Ｐゴシック" charset="-128"/>
                <a:cs typeface="ＭＳ Ｐゴシック" charset="-128"/>
              </a:rPr>
              <a:pPr fontAlgn="base">
                <a:spcBef>
                  <a:spcPct val="0"/>
                </a:spcBef>
                <a:spcAft>
                  <a:spcPct val="0"/>
                </a:spcAft>
                <a:defRPr/>
              </a:pPr>
              <a:t>1</a:t>
            </a:fld>
            <a:endParaRPr lang="en-US">
              <a:ea typeface="ＭＳ Ｐゴシック" charset="-128"/>
              <a:cs typeface="ＭＳ Ｐゴシック" charset="-128"/>
            </a:endParaRPr>
          </a:p>
        </p:txBody>
      </p:sp>
      <p:sp>
        <p:nvSpPr>
          <p:cNvPr id="17412" name="Header Placeholder 1"/>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en-US">
                <a:ea typeface="ＭＳ Ｐゴシック" charset="-128"/>
                <a:cs typeface="ＭＳ Ｐゴシック" charset="-128"/>
              </a:rPr>
              <a:t>Test Template HANDS 2011-03</a:t>
            </a:r>
          </a:p>
        </p:txBody>
      </p:sp>
    </p:spTree>
    <p:extLst>
      <p:ext uri="{BB962C8B-B14F-4D97-AF65-F5344CB8AC3E}">
        <p14:creationId xmlns:p14="http://schemas.microsoft.com/office/powerpoint/2010/main" val="2576252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Placeholder 2"/>
          <p:cNvSpPr>
            <a:spLocks noGrp="1" noRot="1" noChangeAspect="1"/>
          </p:cNvSpPr>
          <p:nvPr>
            <p:ph type="sldImg"/>
          </p:nvPr>
        </p:nvSpPr>
        <p:spPr bwMode="auto">
          <a:noFill/>
          <a:ln>
            <a:solidFill>
              <a:srgbClr val="000000"/>
            </a:solidFill>
            <a:miter lim="800000"/>
            <a:headEnd/>
            <a:tailEnd/>
          </a:ln>
        </p:spPr>
      </p:sp>
      <p:sp>
        <p:nvSpPr>
          <p:cNvPr id="34818" name="Rectangle 3"/>
          <p:cNvSpPr>
            <a:spLocks noGrp="1"/>
          </p:cNvSpPr>
          <p:nvPr>
            <p:ph type="body" idx="1"/>
          </p:nvPr>
        </p:nvSpPr>
        <p:spPr bwMode="auto">
          <a:noFill/>
        </p:spPr>
        <p:txBody>
          <a:bodyPr wrap="square" numCol="1" anchor="t" anchorCtr="0" compatLnSpc="1">
            <a:prstTxWarp prst="textNoShape">
              <a:avLst/>
            </a:prstTxWarp>
          </a:bodyPr>
          <a:lstStyle/>
          <a:p>
            <a:r>
              <a:rPr lang="en-US" dirty="0">
                <a:latin typeface="+mn-lt"/>
              </a:rPr>
              <a:t>With current technology, electrocution would be very </a:t>
            </a:r>
            <a:r>
              <a:rPr lang="en-US" dirty="0" smtClean="0">
                <a:latin typeface="+mn-lt"/>
              </a:rPr>
              <a:t>difficult,</a:t>
            </a:r>
            <a:r>
              <a:rPr lang="en-US" baseline="0" dirty="0" smtClean="0">
                <a:latin typeface="+mn-lt"/>
              </a:rPr>
              <a:t> and potentially dangerous, </a:t>
            </a:r>
            <a:r>
              <a:rPr lang="en-US" dirty="0" smtClean="0">
                <a:latin typeface="+mn-lt"/>
              </a:rPr>
              <a:t>to </a:t>
            </a:r>
            <a:r>
              <a:rPr lang="en-US" dirty="0">
                <a:latin typeface="+mn-lt"/>
              </a:rPr>
              <a:t>apply to the bovine species as a method of euthanasia in the field. </a:t>
            </a:r>
            <a:r>
              <a:rPr lang="en-US" dirty="0" smtClean="0">
                <a:latin typeface="+mn-lt"/>
              </a:rPr>
              <a:t>The amount of handling necessary to use this method</a:t>
            </a:r>
            <a:r>
              <a:rPr lang="en-US" baseline="0" dirty="0" smtClean="0">
                <a:latin typeface="+mn-lt"/>
              </a:rPr>
              <a:t> on</a:t>
            </a:r>
            <a:r>
              <a:rPr lang="en-US" dirty="0" smtClean="0">
                <a:latin typeface="+mn-lt"/>
              </a:rPr>
              <a:t> </a:t>
            </a:r>
            <a:r>
              <a:rPr lang="en-US" dirty="0">
                <a:latin typeface="+mn-lt"/>
              </a:rPr>
              <a:t>individual adult </a:t>
            </a:r>
            <a:r>
              <a:rPr lang="en-US" dirty="0" err="1">
                <a:latin typeface="+mn-lt"/>
              </a:rPr>
              <a:t>bovids</a:t>
            </a:r>
            <a:r>
              <a:rPr lang="en-US" dirty="0">
                <a:latin typeface="+mn-lt"/>
              </a:rPr>
              <a:t> makes this an unwieldy technique that should only be considered if there is no other practical method available. Personnel who administer this form of euthanasia are advised to tranquilize or sedate each bovid before attempting to attach the electrodes for euthanasia. The electrodes must be positioned to ensure that the electric current passes directly through the brain to achieve stunning. This can be accomplished either by positioning the electrodes from ear to ear or from poll to muzzle. After stunning, the electrodes would be repositioned to pass current through the heart and produce fibrillation. The electrodes would be positioned on the sides of the animal over the heart or on the anterior and posterior portions of the body. Development of an electrocution tunnel using a center-line conveyor to efficiently and humanely move animals is being currently being considered. If successfully developed, electrocution will be a much more feasible method to euthanize cattle during an animal health emergency.</a:t>
            </a:r>
          </a:p>
        </p:txBody>
      </p:sp>
    </p:spTree>
    <p:extLst>
      <p:ext uri="{BB962C8B-B14F-4D97-AF65-F5344CB8AC3E}">
        <p14:creationId xmlns:p14="http://schemas.microsoft.com/office/powerpoint/2010/main" val="14920937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Placeholder 2"/>
          <p:cNvSpPr>
            <a:spLocks noGrp="1" noRot="1" noChangeAspect="1"/>
          </p:cNvSpPr>
          <p:nvPr>
            <p:ph type="sldImg"/>
          </p:nvPr>
        </p:nvSpPr>
        <p:spPr bwMode="auto">
          <a:noFill/>
          <a:ln>
            <a:solidFill>
              <a:srgbClr val="000000"/>
            </a:solidFill>
            <a:miter lim="800000"/>
            <a:headEnd/>
            <a:tailEnd/>
          </a:ln>
        </p:spPr>
      </p:sp>
      <p:sp>
        <p:nvSpPr>
          <p:cNvPr id="28674"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mn-lt"/>
              </a:rPr>
              <a:t>If</a:t>
            </a:r>
            <a:r>
              <a:rPr lang="en-US" baseline="0" dirty="0" smtClean="0">
                <a:latin typeface="+mn-lt"/>
              </a:rPr>
              <a:t> </a:t>
            </a:r>
            <a:r>
              <a:rPr lang="en-US" dirty="0" smtClean="0">
                <a:latin typeface="+mn-lt"/>
              </a:rPr>
              <a:t>the primary euthanasia measure fails to cause rapid</a:t>
            </a:r>
            <a:r>
              <a:rPr lang="en-US" baseline="0" dirty="0" smtClean="0">
                <a:latin typeface="+mn-lt"/>
              </a:rPr>
              <a:t> death</a:t>
            </a:r>
            <a:r>
              <a:rPr lang="en-US" dirty="0" smtClean="0">
                <a:latin typeface="+mn-lt"/>
              </a:rPr>
              <a:t>, </a:t>
            </a:r>
            <a:r>
              <a:rPr lang="en-US" baseline="0" dirty="0" smtClean="0">
                <a:latin typeface="+mn-lt"/>
              </a:rPr>
              <a:t>personnel should be prepared to immediately apply an </a:t>
            </a:r>
            <a:r>
              <a:rPr lang="en-US" dirty="0" smtClean="0">
                <a:latin typeface="+mn-lt"/>
              </a:rPr>
              <a:t>adjunct measure. A second</a:t>
            </a:r>
            <a:r>
              <a:rPr lang="en-US" baseline="0" dirty="0" smtClean="0">
                <a:latin typeface="+mn-lt"/>
              </a:rPr>
              <a:t> gunshot or application of the captive bolt is an acceptable adjunct method. </a:t>
            </a:r>
            <a:r>
              <a:rPr lang="en-US" dirty="0" smtClean="0">
                <a:latin typeface="+mn-lt"/>
              </a:rPr>
              <a:t>The AVMA has also listed the</a:t>
            </a:r>
            <a:r>
              <a:rPr lang="en-US" baseline="0" dirty="0" smtClean="0">
                <a:latin typeface="+mn-lt"/>
              </a:rPr>
              <a:t> IV injection of a </a:t>
            </a:r>
            <a:r>
              <a:rPr lang="en-US" sz="1200" b="0" i="0" u="none" strike="noStrike" kern="1200" baseline="0" dirty="0" smtClean="0">
                <a:solidFill>
                  <a:schemeClr val="tx1"/>
                </a:solidFill>
                <a:latin typeface="+mn-lt"/>
                <a:ea typeface="ＭＳ Ｐゴシック" charset="-128"/>
                <a:cs typeface="ＭＳ Ｐゴシック" charset="-128"/>
              </a:rPr>
              <a:t>saturated solution of potassium chloride or magnesium sulfate. P</a:t>
            </a:r>
            <a:r>
              <a:rPr lang="en-US" dirty="0" smtClean="0">
                <a:latin typeface="+mn-lt"/>
              </a:rPr>
              <a:t>ithing could also be employed to ensure rapid death and prevent the possibility of a</a:t>
            </a:r>
            <a:r>
              <a:rPr lang="en-US" baseline="0" dirty="0" smtClean="0">
                <a:latin typeface="+mn-lt"/>
              </a:rPr>
              <a:t> stunned </a:t>
            </a:r>
            <a:r>
              <a:rPr lang="en-US" dirty="0" smtClean="0">
                <a:latin typeface="+mn-lt"/>
              </a:rPr>
              <a:t>animal regaining consciousness.</a:t>
            </a:r>
            <a:r>
              <a:rPr lang="en-US" sz="1200" b="0" i="1" u="none" strike="noStrike" kern="1200" baseline="0" dirty="0" smtClean="0">
                <a:solidFill>
                  <a:schemeClr val="tx1"/>
                </a:solidFill>
                <a:latin typeface="+mn-lt"/>
                <a:ea typeface="ＭＳ Ｐゴシック" charset="-128"/>
                <a:cs typeface="ＭＳ Ｐゴシック" charset="-128"/>
              </a:rPr>
              <a:t> </a:t>
            </a:r>
            <a:r>
              <a:rPr lang="en-US" sz="1200" b="0" i="0" u="none" strike="noStrike" kern="1200" baseline="0" dirty="0" smtClean="0">
                <a:solidFill>
                  <a:schemeClr val="tx1"/>
                </a:solidFill>
                <a:latin typeface="+mn-lt"/>
                <a:ea typeface="ＭＳ Ｐゴシック" charset="-128"/>
                <a:cs typeface="ＭＳ Ｐゴシック" charset="-128"/>
              </a:rPr>
              <a:t>Exsanguination is also an approved option but may present significant biosecurity risks since the disease of interest may be blood borne. </a:t>
            </a:r>
            <a:r>
              <a:rPr lang="en-US" dirty="0" smtClean="0">
                <a:latin typeface="+mn-lt"/>
              </a:rPr>
              <a:t>Pithing</a:t>
            </a:r>
            <a:r>
              <a:rPr lang="en-US" baseline="0" dirty="0" smtClean="0">
                <a:latin typeface="+mn-lt"/>
              </a:rPr>
              <a:t> could also result in </a:t>
            </a:r>
            <a:r>
              <a:rPr lang="en-US" dirty="0" smtClean="0">
                <a:latin typeface="+mn-lt"/>
              </a:rPr>
              <a:t>aerosolizing brain tissue (potential Transmissible Spongiform Encephalopathy [TSE] exposure). The fourth method listed</a:t>
            </a:r>
            <a:r>
              <a:rPr lang="en-US" baseline="0" dirty="0" smtClean="0">
                <a:latin typeface="+mn-lt"/>
              </a:rPr>
              <a:t> here, e</a:t>
            </a:r>
            <a:r>
              <a:rPr lang="en-US" dirty="0" smtClean="0">
                <a:latin typeface="+mn-lt"/>
              </a:rPr>
              <a:t>xsanguination, is not suited to the environment of a mass depopulation setting due to the potential for spreading infectious material, polluting the site, and creating a slipping hazard for responders. </a:t>
            </a:r>
          </a:p>
        </p:txBody>
      </p:sp>
    </p:spTree>
    <p:extLst>
      <p:ext uri="{BB962C8B-B14F-4D97-AF65-F5344CB8AC3E}">
        <p14:creationId xmlns:p14="http://schemas.microsoft.com/office/powerpoint/2010/main" val="812568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Following the application of a euthanasia method, death must be confirmed. Lack of a heartbeat and respiration (at least 10 minutes) as well as onset of rigor mortis are indicators that death has occurred. Animals should be evaluated for confirmation of death by competent and experienced personnel. </a:t>
            </a:r>
          </a:p>
          <a:p>
            <a:endParaRPr lang="en-US" dirty="0"/>
          </a:p>
        </p:txBody>
      </p:sp>
      <p:sp>
        <p:nvSpPr>
          <p:cNvPr id="4" name="Header Placeholder 3"/>
          <p:cNvSpPr>
            <a:spLocks noGrp="1"/>
          </p:cNvSpPr>
          <p:nvPr>
            <p:ph type="hdr" sz="quarter" idx="10"/>
          </p:nvPr>
        </p:nvSpPr>
        <p:spPr/>
        <p:txBody>
          <a:bodyPr/>
          <a:lstStyle/>
          <a:p>
            <a:pPr>
              <a:defRPr/>
            </a:pPr>
            <a:r>
              <a:rPr lang="en-US" smtClean="0">
                <a:solidFill>
                  <a:prstClr val="black"/>
                </a:solidFill>
              </a:rPr>
              <a:t>Test Template HANDS 2011-03</a:t>
            </a:r>
            <a:endParaRPr lang="en-US">
              <a:solidFill>
                <a:prstClr val="black"/>
              </a:solidFill>
            </a:endParaRPr>
          </a:p>
        </p:txBody>
      </p:sp>
      <p:sp>
        <p:nvSpPr>
          <p:cNvPr id="5" name="Slide Number Placeholder 4"/>
          <p:cNvSpPr>
            <a:spLocks noGrp="1"/>
          </p:cNvSpPr>
          <p:nvPr>
            <p:ph type="sldNum" sz="quarter" idx="11"/>
          </p:nvPr>
        </p:nvSpPr>
        <p:spPr/>
        <p:txBody>
          <a:bodyPr/>
          <a:lstStyle/>
          <a:p>
            <a:pPr>
              <a:defRPr/>
            </a:pPr>
            <a:fld id="{5B05F192-C891-499A-9314-770D70BE5485}" type="slidenum">
              <a:rPr lang="en-US" smtClean="0">
                <a:solidFill>
                  <a:prstClr val="black"/>
                </a:solidFill>
              </a:rPr>
              <a:pPr>
                <a:defRPr/>
              </a:pPr>
              <a:t>12</a:t>
            </a:fld>
            <a:endParaRPr lang="en-US">
              <a:solidFill>
                <a:prstClr val="black"/>
              </a:solidFill>
            </a:endParaRPr>
          </a:p>
        </p:txBody>
      </p:sp>
    </p:spTree>
    <p:extLst>
      <p:ext uri="{BB962C8B-B14F-4D97-AF65-F5344CB8AC3E}">
        <p14:creationId xmlns:p14="http://schemas.microsoft.com/office/powerpoint/2010/main" val="28573898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More details can be obtained from the sources listed on the slide, available on the USDA </a:t>
            </a:r>
            <a:r>
              <a:rPr lang="en-US" smtClean="0">
                <a:ea typeface="ＭＳ Ｐゴシック" charset="-128"/>
                <a:cs typeface="ＭＳ Ｐゴシック" charset="-128"/>
              </a:rPr>
              <a:t>website (http://www.aphis.usda.gov/fadprep) and </a:t>
            </a:r>
            <a:r>
              <a:rPr lang="en-US" dirty="0" smtClean="0">
                <a:ea typeface="ＭＳ Ｐゴシック" charset="-128"/>
                <a:cs typeface="ＭＳ Ｐゴシック" charset="-128"/>
              </a:rPr>
              <a:t>the NAHERC Training Site (http://naherc.sws.iastate.edu/). </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8130914-6BCB-49E6-B547-ED2337D30D7A}" type="slidenum">
              <a:rPr lang="en-US">
                <a:solidFill>
                  <a:prstClr val="black"/>
                </a:solidFill>
                <a:ea typeface="ＭＳ Ｐゴシック" pitchFamily="5" charset="-128"/>
                <a:cs typeface="ＭＳ Ｐゴシック" pitchFamily="5" charset="-128"/>
              </a:rPr>
              <a:pPr>
                <a:defRPr/>
              </a:pPr>
              <a:t>13</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solidFill>
                  <a:prstClr val="black"/>
                </a:solidFill>
              </a:rPr>
              <a:t>Test Template HANDS 2011-03</a:t>
            </a:r>
            <a:endParaRPr lang="en-US">
              <a:solidFill>
                <a:prstClr val="black"/>
              </a:solidFill>
            </a:endParaRPr>
          </a:p>
        </p:txBody>
      </p:sp>
    </p:spTree>
    <p:extLst>
      <p:ext uri="{BB962C8B-B14F-4D97-AF65-F5344CB8AC3E}">
        <p14:creationId xmlns:p14="http://schemas.microsoft.com/office/powerpoint/2010/main" val="41227018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This slide acknowledges the authors and those who made a significant</a:t>
            </a:r>
            <a:r>
              <a:rPr lang="en-US" baseline="0" dirty="0" smtClean="0">
                <a:ea typeface="ＭＳ Ｐゴシック" charset="-128"/>
                <a:cs typeface="ＭＳ Ｐゴシック" charset="-128"/>
              </a:rPr>
              <a:t> contribution to the content </a:t>
            </a:r>
            <a:r>
              <a:rPr lang="en-US" dirty="0" smtClean="0">
                <a:ea typeface="ＭＳ Ｐゴシック" charset="-128"/>
                <a:cs typeface="ＭＳ Ｐゴシック" charset="-128"/>
              </a:rPr>
              <a:t>of the FAD </a:t>
            </a:r>
            <a:r>
              <a:rPr lang="en-US" dirty="0" err="1" smtClean="0">
                <a:ea typeface="ＭＳ Ｐゴシック" charset="-128"/>
                <a:cs typeface="ＭＳ Ｐゴシック" charset="-128"/>
              </a:rPr>
              <a:t>PReP</a:t>
            </a:r>
            <a:r>
              <a:rPr lang="en-US" baseline="0" dirty="0" smtClean="0">
                <a:ea typeface="ＭＳ Ｐゴシック" charset="-128"/>
                <a:cs typeface="ＭＳ Ｐゴシック" charset="-128"/>
              </a:rPr>
              <a:t>/NAHEMS </a:t>
            </a:r>
            <a:r>
              <a:rPr lang="en-US" dirty="0" smtClean="0">
                <a:ea typeface="ＭＳ Ｐゴシック" charset="-128"/>
                <a:cs typeface="ＭＳ Ｐゴシック" charset="-128"/>
              </a:rPr>
              <a:t>Guidelines: Mass Depopulation and Euthanasia document. Please see the Guidelines document for others who also provided additional assistance with content development.</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8130914-6BCB-49E6-B547-ED2337D30D7A}" type="slidenum">
              <a:rPr lang="en-US">
                <a:solidFill>
                  <a:prstClr val="black"/>
                </a:solidFill>
                <a:ea typeface="ＭＳ Ｐゴシック" pitchFamily="5" charset="-128"/>
                <a:cs typeface="ＭＳ Ｐゴシック" pitchFamily="5" charset="-128"/>
              </a:rPr>
              <a:pPr>
                <a:defRPr/>
              </a:pPr>
              <a:t>14</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smtClean="0">
                <a:solidFill>
                  <a:prstClr val="black"/>
                </a:solidFill>
              </a:rPr>
              <a:t>Test Template HANDS 2011-03</a:t>
            </a:r>
            <a:endParaRPr lang="en-US">
              <a:solidFill>
                <a:prstClr val="black"/>
              </a:solidFill>
            </a:endParaRPr>
          </a:p>
        </p:txBody>
      </p:sp>
    </p:spTree>
    <p:extLst>
      <p:ext uri="{BB962C8B-B14F-4D97-AF65-F5344CB8AC3E}">
        <p14:creationId xmlns:p14="http://schemas.microsoft.com/office/powerpoint/2010/main" val="15392384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solidFill>
                  <a:prstClr val="black"/>
                </a:solidFill>
              </a:rPr>
              <a:pPr/>
              <a:t>15</a:t>
            </a:fld>
            <a:endParaRPr lang="en-US">
              <a:solidFill>
                <a:prstClr val="black"/>
              </a:solidFill>
            </a:endParaRPr>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4215">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solidFill>
                  <a:prstClr val="black"/>
                </a:solidFill>
              </a:rPr>
              <a:t>MSP, CFSPH - 2010</a:t>
            </a:r>
            <a:endParaRPr lang="en-US">
              <a:solidFill>
                <a:prstClr val="black"/>
              </a:solidFill>
            </a:endParaRPr>
          </a:p>
        </p:txBody>
      </p:sp>
    </p:spTree>
    <p:extLst>
      <p:ext uri="{BB962C8B-B14F-4D97-AF65-F5344CB8AC3E}">
        <p14:creationId xmlns:p14="http://schemas.microsoft.com/office/powerpoint/2010/main" val="1574147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smtClean="0">
                <a:solidFill>
                  <a:schemeClr val="tx1"/>
                </a:solidFill>
                <a:latin typeface="+mn-lt"/>
                <a:ea typeface="ＭＳ Ｐゴシック" charset="-128"/>
                <a:cs typeface="ＭＳ Ｐゴシック" charset="-128"/>
              </a:rPr>
              <a:t>It is important to understand that USDA APHIS recognizes a difference between euthanasia and depopulation. Euthanasia involves transitioning an animal to death as painlessly and stress-free as possible. Mass depopulation is a method by which large numbers of animals must be destroyed quickly and efficiently with as much consideration given to the welfare of the animals as practicable. However, for the purposes of this presentation, the terms mass depopulation and euthanasia may be used interchangeably or simply be referred to as </a:t>
            </a:r>
            <a:r>
              <a:rPr lang="en-US" sz="1200" b="0" i="0" u="none" strike="noStrike" kern="1200" baseline="0" smtClean="0">
                <a:solidFill>
                  <a:schemeClr val="tx1"/>
                </a:solidFill>
                <a:latin typeface="+mn-lt"/>
                <a:ea typeface="ＭＳ Ｐゴシック" charset="-128"/>
                <a:cs typeface="ＭＳ Ｐゴシック" charset="-128"/>
              </a:rPr>
              <a:t>“euthanasia,” </a:t>
            </a:r>
            <a:r>
              <a:rPr lang="en-US" sz="1200" b="0" i="0" u="none" strike="noStrike" kern="1200" baseline="0" dirty="0" smtClean="0">
                <a:solidFill>
                  <a:schemeClr val="tx1"/>
                </a:solidFill>
                <a:latin typeface="+mn-lt"/>
                <a:ea typeface="ＭＳ Ｐゴシック" charset="-128"/>
                <a:cs typeface="ＭＳ Ｐゴシック" charset="-128"/>
              </a:rPr>
              <a:t>regardless of whether they are actually considered euthanasia or depopulation.</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0" i="0" u="none" strike="noStrike" kern="1200" baseline="0" dirty="0" smtClean="0">
              <a:solidFill>
                <a:schemeClr val="tx1"/>
              </a:solidFill>
              <a:latin typeface="+mn-lt"/>
              <a:ea typeface="ＭＳ Ｐゴシック" charset="-128"/>
              <a:cs typeface="ＭＳ Ｐゴシック" charset="-128"/>
              <a:sym typeface="Symbol" charset="2"/>
            </a:endParaRPr>
          </a:p>
        </p:txBody>
      </p:sp>
      <p:sp>
        <p:nvSpPr>
          <p:cNvPr id="4" name="Header Placeholder 3"/>
          <p:cNvSpPr>
            <a:spLocks noGrp="1"/>
          </p:cNvSpPr>
          <p:nvPr>
            <p:ph type="hdr" sz="quarter" idx="10"/>
          </p:nvPr>
        </p:nvSpPr>
        <p:spPr/>
        <p:txBody>
          <a:bodyPr/>
          <a:lstStyle/>
          <a:p>
            <a:pPr>
              <a:defRPr/>
            </a:pPr>
            <a:r>
              <a:rPr lang="en-US" smtClean="0">
                <a:solidFill>
                  <a:prstClr val="black"/>
                </a:solidFill>
              </a:rPr>
              <a:t>Test Template HANDS 2011-03</a:t>
            </a:r>
            <a:endParaRPr lang="en-US">
              <a:solidFill>
                <a:prstClr val="black"/>
              </a:solidFill>
            </a:endParaRPr>
          </a:p>
        </p:txBody>
      </p:sp>
      <p:sp>
        <p:nvSpPr>
          <p:cNvPr id="5" name="Slide Number Placeholder 4"/>
          <p:cNvSpPr>
            <a:spLocks noGrp="1"/>
          </p:cNvSpPr>
          <p:nvPr>
            <p:ph type="sldNum" sz="quarter" idx="11"/>
          </p:nvPr>
        </p:nvSpPr>
        <p:spPr/>
        <p:txBody>
          <a:bodyPr/>
          <a:lstStyle/>
          <a:p>
            <a:pPr>
              <a:defRPr/>
            </a:pPr>
            <a:fld id="{08140375-0EDA-4926-8DF5-66AF2FC279C5}" type="slidenum">
              <a:rPr lang="en-US" smtClean="0">
                <a:solidFill>
                  <a:prstClr val="black"/>
                </a:solidFill>
              </a:rPr>
              <a:pPr>
                <a:defRPr/>
              </a:pPr>
              <a:t>2</a:t>
            </a:fld>
            <a:endParaRPr lang="en-US">
              <a:solidFill>
                <a:prstClr val="black"/>
              </a:solidFill>
            </a:endParaRPr>
          </a:p>
        </p:txBody>
      </p:sp>
    </p:spTree>
    <p:extLst>
      <p:ext uri="{BB962C8B-B14F-4D97-AF65-F5344CB8AC3E}">
        <p14:creationId xmlns:p14="http://schemas.microsoft.com/office/powerpoint/2010/main" val="4016183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kern="1200" baseline="0" dirty="0" smtClean="0">
                <a:solidFill>
                  <a:schemeClr val="tx1"/>
                </a:solidFill>
                <a:latin typeface="+mn-lt"/>
                <a:ea typeface="ＭＳ Ｐゴシック" charset="-128"/>
                <a:cs typeface="ＭＳ Ｐゴシック" charset="-128"/>
              </a:rPr>
              <a:t>Euthanasia and depopulation may be practiced during an animal health emergency, such as a major disease outbreak or a foreign animal disease (FAD), to help prevent or mitigate the spread of the disease through the elimination of infected, exposed, or potentially exposed animals. It also serves to remove contaminated livestock from the food supply, protect the nation‘s agricultural and national economy, and safeguard public health. The overall goals of euthanasia are to: provide humane treatment of animals at all times until they are euthanized; select and use an acceptable method of depopulation/euthanasia to be executed as quickly, efficiently, and humanely as possible; minimize the negative emotional and psychological impact on animal owners, caretakers, and the public; prevent adulterated or potentially adulterated meat products from entering the food chain; and prevent or mitigate disease spread in the event of the introduction of a FAD within the U.S. </a:t>
            </a:r>
            <a:endParaRPr lang="en-US" dirty="0"/>
          </a:p>
        </p:txBody>
      </p:sp>
      <p:sp>
        <p:nvSpPr>
          <p:cNvPr id="4" name="Header Placeholder 3"/>
          <p:cNvSpPr>
            <a:spLocks noGrp="1"/>
          </p:cNvSpPr>
          <p:nvPr>
            <p:ph type="hdr" sz="quarter" idx="10"/>
          </p:nvPr>
        </p:nvSpPr>
        <p:spPr/>
        <p:txBody>
          <a:bodyPr/>
          <a:lstStyle/>
          <a:p>
            <a:pPr>
              <a:defRPr/>
            </a:pPr>
            <a:r>
              <a:rPr lang="en-US" smtClean="0">
                <a:solidFill>
                  <a:prstClr val="black"/>
                </a:solidFill>
              </a:rPr>
              <a:t>Test Template HANDS 2011-03</a:t>
            </a:r>
            <a:endParaRPr lang="en-US">
              <a:solidFill>
                <a:prstClr val="black"/>
              </a:solidFill>
            </a:endParaRPr>
          </a:p>
        </p:txBody>
      </p:sp>
      <p:sp>
        <p:nvSpPr>
          <p:cNvPr id="5" name="Slide Number Placeholder 4"/>
          <p:cNvSpPr>
            <a:spLocks noGrp="1"/>
          </p:cNvSpPr>
          <p:nvPr>
            <p:ph type="sldNum" sz="quarter" idx="11"/>
          </p:nvPr>
        </p:nvSpPr>
        <p:spPr/>
        <p:txBody>
          <a:bodyPr/>
          <a:lstStyle/>
          <a:p>
            <a:pPr>
              <a:defRPr/>
            </a:pPr>
            <a:fld id="{08140375-0EDA-4926-8DF5-66AF2FC279C5}" type="slidenum">
              <a:rPr lang="en-US" smtClean="0">
                <a:solidFill>
                  <a:prstClr val="black"/>
                </a:solidFill>
              </a:rPr>
              <a:pPr>
                <a:defRPr/>
              </a:pPr>
              <a:t>3</a:t>
            </a:fld>
            <a:endParaRPr lang="en-US">
              <a:solidFill>
                <a:prstClr val="black"/>
              </a:solidFill>
            </a:endParaRPr>
          </a:p>
        </p:txBody>
      </p:sp>
    </p:spTree>
    <p:extLst>
      <p:ext uri="{BB962C8B-B14F-4D97-AF65-F5344CB8AC3E}">
        <p14:creationId xmlns:p14="http://schemas.microsoft.com/office/powerpoint/2010/main" val="4016183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Placeholder 2"/>
          <p:cNvSpPr>
            <a:spLocks noGrp="1" noRot="1" noChangeAspect="1"/>
          </p:cNvSpPr>
          <p:nvPr>
            <p:ph type="sldImg"/>
          </p:nvPr>
        </p:nvSpPr>
        <p:spPr bwMode="auto">
          <a:noFill/>
          <a:ln>
            <a:solidFill>
              <a:srgbClr val="000000"/>
            </a:solidFill>
            <a:miter lim="800000"/>
            <a:headEnd/>
            <a:tailEnd/>
          </a:ln>
        </p:spPr>
      </p:sp>
      <p:sp>
        <p:nvSpPr>
          <p:cNvPr id="24578"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latin typeface="+mn-lt"/>
              </a:rPr>
              <a:t>One of the overall goals in conducting euthanasia</a:t>
            </a:r>
            <a:r>
              <a:rPr lang="en-US" baseline="0" dirty="0" smtClean="0">
                <a:latin typeface="+mn-lt"/>
              </a:rPr>
              <a:t> is to provide humane treatment of animals at all times until they are euthanized. </a:t>
            </a:r>
            <a:r>
              <a:rPr lang="en-US" dirty="0" smtClean="0">
                <a:latin typeface="+mn-lt"/>
              </a:rPr>
              <a:t>Decreasing stress and excitement during movement and handling will increase bovine welfare and</a:t>
            </a:r>
            <a:r>
              <a:rPr lang="en-US" baseline="0" dirty="0" smtClean="0">
                <a:latin typeface="+mn-lt"/>
              </a:rPr>
              <a:t> increase</a:t>
            </a:r>
            <a:r>
              <a:rPr lang="en-US" dirty="0" smtClean="0">
                <a:latin typeface="+mn-lt"/>
              </a:rPr>
              <a:t> human safety and efficiency. In large-scale depopulation efforts conveyors will likely be used to deliver</a:t>
            </a:r>
            <a:r>
              <a:rPr lang="en-US" baseline="0" dirty="0" smtClean="0">
                <a:latin typeface="+mn-lt"/>
              </a:rPr>
              <a:t> cattle</a:t>
            </a:r>
            <a:r>
              <a:rPr lang="en-US" dirty="0" smtClean="0">
                <a:latin typeface="+mn-lt"/>
              </a:rPr>
              <a:t> efficiently to captive-bolting stations. The use of the conveyors will reduce stress and increase efficiency of euthanasia activities. Conveyors may be modified</a:t>
            </a:r>
            <a:r>
              <a:rPr lang="en-US" baseline="0" dirty="0" smtClean="0">
                <a:latin typeface="+mn-lt"/>
              </a:rPr>
              <a:t> </a:t>
            </a:r>
            <a:r>
              <a:rPr lang="en-US" dirty="0" smtClean="0">
                <a:latin typeface="+mn-lt"/>
              </a:rPr>
              <a:t>to create a tunnel electrocution system. If a conveyor system is not</a:t>
            </a:r>
            <a:r>
              <a:rPr lang="en-US" baseline="0" dirty="0" smtClean="0">
                <a:latin typeface="+mn-lt"/>
              </a:rPr>
              <a:t> used, </a:t>
            </a:r>
            <a:r>
              <a:rPr lang="en-US" dirty="0" smtClean="0">
                <a:latin typeface="+mn-lt"/>
              </a:rPr>
              <a:t>euthanasia personnel will move the</a:t>
            </a:r>
            <a:r>
              <a:rPr lang="en-US" baseline="0" dirty="0" smtClean="0">
                <a:latin typeface="+mn-lt"/>
              </a:rPr>
              <a:t> cattle to the restrainer</a:t>
            </a:r>
            <a:r>
              <a:rPr lang="en-US" dirty="0" smtClean="0">
                <a:latin typeface="+mn-lt"/>
              </a:rPr>
              <a:t>. Do not force</a:t>
            </a:r>
            <a:r>
              <a:rPr lang="en-US" baseline="0" dirty="0" smtClean="0">
                <a:latin typeface="+mn-lt"/>
              </a:rPr>
              <a:t> </a:t>
            </a:r>
            <a:r>
              <a:rPr lang="en-US" dirty="0" smtClean="0">
                <a:latin typeface="+mn-lt"/>
              </a:rPr>
              <a:t>cattle to travel faster than normal walking speed.</a:t>
            </a:r>
            <a:r>
              <a:rPr lang="en-US" baseline="0" dirty="0" smtClean="0">
                <a:latin typeface="+mn-lt"/>
              </a:rPr>
              <a:t> Keep </a:t>
            </a:r>
            <a:r>
              <a:rPr lang="en-US" dirty="0" smtClean="0">
                <a:latin typeface="+mn-lt"/>
              </a:rPr>
              <a:t>the use of electric prods to an absolute minimum, i.e. only used when an animal refuses to enter a holding pen, restrainer or other area. Instead of electric prods or sticks, use human body position and flight zones as well as flags or plastic paddles or sticks with plastic ribbons attached to move animals. Handle cattle as quietly as possible on non-slip surfaces. Restrain</a:t>
            </a:r>
            <a:r>
              <a:rPr lang="en-US" baseline="0" dirty="0" smtClean="0">
                <a:latin typeface="+mn-lt"/>
              </a:rPr>
              <a:t> </a:t>
            </a:r>
            <a:r>
              <a:rPr lang="en-US" dirty="0" smtClean="0">
                <a:latin typeface="+mn-lt"/>
              </a:rPr>
              <a:t>animals in a manner that does not elicit injury or undue pain. Animals handled in a rough or hurried manner will become excited, making further handling unnecessarily difficult. As a humane consideration, euthanize non-ambulatory or disabled animals where they are and move</a:t>
            </a:r>
            <a:r>
              <a:rPr lang="en-US" baseline="0" dirty="0" smtClean="0">
                <a:latin typeface="+mn-lt"/>
              </a:rPr>
              <a:t> them</a:t>
            </a:r>
            <a:r>
              <a:rPr lang="en-US" dirty="0" smtClean="0">
                <a:latin typeface="+mn-lt"/>
              </a:rPr>
              <a:t> to the disposal site after death. </a:t>
            </a:r>
            <a:r>
              <a:rPr lang="en-US" sz="1200" b="0" i="1" u="none" strike="noStrike" kern="1200" baseline="0" dirty="0" smtClean="0">
                <a:solidFill>
                  <a:schemeClr val="tx1"/>
                </a:solidFill>
                <a:latin typeface="+mn-lt"/>
                <a:ea typeface="ＭＳ Ｐゴシック" charset="-128"/>
                <a:cs typeface="ＭＳ Ｐゴシック" charset="-128"/>
              </a:rPr>
              <a:t>[This photo shows appropriate use of a livestock chute to move cattle. Photo source: </a:t>
            </a:r>
            <a:r>
              <a:rPr lang="en-US" sz="1200" b="0" i="1" u="none" strike="noStrike" kern="1200" baseline="0" dirty="0" err="1" smtClean="0">
                <a:solidFill>
                  <a:schemeClr val="tx1"/>
                </a:solidFill>
                <a:latin typeface="+mn-lt"/>
                <a:ea typeface="ＭＳ Ｐゴシック" charset="-128"/>
                <a:cs typeface="ＭＳ Ｐゴシック" charset="-128"/>
              </a:rPr>
              <a:t>Rene</a:t>
            </a:r>
            <a:r>
              <a:rPr lang="en-US" sz="1200" i="1" dirty="0" err="1" smtClean="0">
                <a:solidFill>
                  <a:prstClr val="black"/>
                </a:solidFill>
                <a:latin typeface="+mn-lt"/>
              </a:rPr>
              <a:t>é</a:t>
            </a:r>
            <a:r>
              <a:rPr lang="en-US" sz="1200" b="0" i="1" u="none" strike="noStrike" kern="1200" baseline="0" dirty="0" smtClean="0">
                <a:solidFill>
                  <a:schemeClr val="tx1"/>
                </a:solidFill>
                <a:latin typeface="+mn-lt"/>
                <a:ea typeface="ＭＳ Ｐゴシック" charset="-128"/>
                <a:cs typeface="ＭＳ Ｐゴシック" charset="-128"/>
              </a:rPr>
              <a:t> </a:t>
            </a:r>
            <a:r>
              <a:rPr lang="en-US" sz="1200" b="0" i="1" u="none" strike="noStrike" kern="1200" baseline="0" dirty="0" err="1" smtClean="0">
                <a:solidFill>
                  <a:schemeClr val="tx1"/>
                </a:solidFill>
                <a:latin typeface="+mn-lt"/>
                <a:ea typeface="ＭＳ Ｐゴシック" charset="-128"/>
                <a:cs typeface="ＭＳ Ｐゴシック" charset="-128"/>
              </a:rPr>
              <a:t>Dewell</a:t>
            </a:r>
            <a:r>
              <a:rPr lang="en-US" sz="1200" b="0" i="1" u="none" strike="noStrike" kern="1200" baseline="0" dirty="0" smtClean="0">
                <a:solidFill>
                  <a:schemeClr val="tx1"/>
                </a:solidFill>
                <a:latin typeface="+mn-lt"/>
                <a:ea typeface="ＭＳ Ｐゴシック" charset="-128"/>
                <a:cs typeface="ＭＳ Ｐゴシック" charset="-128"/>
              </a:rPr>
              <a:t>, Iowa State University]</a:t>
            </a:r>
            <a:endParaRPr lang="en-US" dirty="0" smtClean="0">
              <a:latin typeface="+mn-lt"/>
            </a:endParaRPr>
          </a:p>
          <a:p>
            <a:endParaRPr lang="en-US" dirty="0">
              <a:latin typeface="+mn-lt"/>
            </a:endParaRPr>
          </a:p>
        </p:txBody>
      </p:sp>
    </p:spTree>
    <p:extLst>
      <p:ext uri="{BB962C8B-B14F-4D97-AF65-F5344CB8AC3E}">
        <p14:creationId xmlns:p14="http://schemas.microsoft.com/office/powerpoint/2010/main" val="139583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Placeholder 2"/>
          <p:cNvSpPr>
            <a:spLocks noGrp="1" noRot="1" noChangeAspect="1"/>
          </p:cNvSpPr>
          <p:nvPr>
            <p:ph type="sldImg"/>
          </p:nvPr>
        </p:nvSpPr>
        <p:spPr bwMode="auto">
          <a:noFill/>
          <a:ln>
            <a:solidFill>
              <a:srgbClr val="000000"/>
            </a:solidFill>
            <a:miter lim="800000"/>
            <a:headEnd/>
            <a:tailEnd/>
          </a:ln>
        </p:spPr>
      </p:sp>
      <p:sp>
        <p:nvSpPr>
          <p:cNvPr id="65539"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Acceptable</a:t>
            </a:r>
            <a:r>
              <a:rPr lang="en-US" baseline="0" dirty="0" smtClean="0"/>
              <a:t> and conditionally acceptable methods of euthanasia have been outlined in the </a:t>
            </a:r>
            <a:r>
              <a:rPr lang="en-US" sz="1200" b="0" i="0" u="none" strike="noStrike" kern="1200" baseline="0" dirty="0" smtClean="0">
                <a:solidFill>
                  <a:schemeClr val="tx1"/>
                </a:solidFill>
                <a:latin typeface="+mn-lt"/>
                <a:ea typeface="ＭＳ Ｐゴシック" charset="-128"/>
                <a:cs typeface="ＭＳ Ｐゴシック" charset="-128"/>
              </a:rPr>
              <a:t>American Veterinary Medical Association (AVMA) Guidelines for the Euthanasia of Animals: 2013 Edition. </a:t>
            </a:r>
            <a:r>
              <a:rPr lang="en-US" baseline="0" dirty="0" smtClean="0"/>
              <a:t>For cattle, the AVMA has stated that the use of </a:t>
            </a:r>
            <a:r>
              <a:rPr lang="en-US" baseline="0" dirty="0" err="1" smtClean="0"/>
              <a:t>noninhalants</a:t>
            </a:r>
            <a:r>
              <a:rPr lang="en-US" baseline="0" dirty="0" smtClean="0"/>
              <a:t> such as injectable barbiturates </a:t>
            </a:r>
            <a:r>
              <a:rPr lang="en-US" baseline="0" smtClean="0"/>
              <a:t>or </a:t>
            </a:r>
            <a:r>
              <a:rPr lang="en-US" baseline="0" smtClean="0"/>
              <a:t>barbiturate </a:t>
            </a:r>
            <a:r>
              <a:rPr lang="en-US" baseline="0" dirty="0" smtClean="0"/>
              <a:t>derivatives are acceptable means of euthanasia. Conditionally acceptable methods of euthanasia for cattle include physical methods such as a penetrating captive bolt or gunshot. Electrocution, although not recommended by the AVMA, is a euthanasia method that is currently being considered for euthanasia during an animal health emergency.</a:t>
            </a:r>
          </a:p>
          <a:p>
            <a:endParaRPr lang="en-US" dirty="0">
              <a:latin typeface="Times New Roman" charset="0"/>
            </a:endParaRPr>
          </a:p>
        </p:txBody>
      </p:sp>
    </p:spTree>
    <p:extLst>
      <p:ext uri="{BB962C8B-B14F-4D97-AF65-F5344CB8AC3E}">
        <p14:creationId xmlns:p14="http://schemas.microsoft.com/office/powerpoint/2010/main" val="22197103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Placeholder 2"/>
          <p:cNvSpPr>
            <a:spLocks noGrp="1" noRot="1" noChangeAspect="1"/>
          </p:cNvSpPr>
          <p:nvPr>
            <p:ph type="sldImg"/>
          </p:nvPr>
        </p:nvSpPr>
        <p:spPr bwMode="auto">
          <a:noFill/>
          <a:ln>
            <a:solidFill>
              <a:srgbClr val="000000"/>
            </a:solidFill>
            <a:miter lim="800000"/>
            <a:headEnd/>
            <a:tailEnd/>
          </a:ln>
        </p:spPr>
      </p:sp>
      <p:sp>
        <p:nvSpPr>
          <p:cNvPr id="36866"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latin typeface="+mn-lt"/>
              </a:rPr>
              <a:t>The use of injectable </a:t>
            </a:r>
            <a:r>
              <a:rPr lang="en-US" dirty="0" smtClean="0">
                <a:latin typeface="+mn-lt"/>
              </a:rPr>
              <a:t>anesthetics (</a:t>
            </a:r>
            <a:r>
              <a:rPr lang="en-US" dirty="0" err="1" smtClean="0">
                <a:latin typeface="+mn-lt"/>
              </a:rPr>
              <a:t>noninhalants</a:t>
            </a:r>
            <a:r>
              <a:rPr lang="en-US" dirty="0" smtClean="0">
                <a:latin typeface="+mn-lt"/>
              </a:rPr>
              <a:t>)</a:t>
            </a:r>
            <a:r>
              <a:rPr lang="en-US" baseline="0" dirty="0" smtClean="0">
                <a:latin typeface="+mn-lt"/>
              </a:rPr>
              <a:t> </a:t>
            </a:r>
            <a:r>
              <a:rPr lang="en-US" dirty="0" smtClean="0">
                <a:latin typeface="+mn-lt"/>
              </a:rPr>
              <a:t>is </a:t>
            </a:r>
            <a:r>
              <a:rPr lang="en-US" dirty="0">
                <a:latin typeface="+mn-lt"/>
              </a:rPr>
              <a:t>usually impractical, even for very small numbers of </a:t>
            </a:r>
            <a:r>
              <a:rPr lang="en-US" dirty="0" smtClean="0">
                <a:latin typeface="+mn-lt"/>
              </a:rPr>
              <a:t>cattle. </a:t>
            </a:r>
            <a:r>
              <a:rPr lang="en-US" dirty="0">
                <a:latin typeface="+mn-lt"/>
              </a:rPr>
              <a:t>The process will be necessarily slow because it requires prolonged individual handling and adequate restraint. In addition, this method is comparatively expensive and may make carcass disposal a hardship. </a:t>
            </a:r>
            <a:r>
              <a:rPr lang="en-US" dirty="0" smtClean="0">
                <a:latin typeface="+mn-lt"/>
              </a:rPr>
              <a:t>Even </a:t>
            </a:r>
            <a:r>
              <a:rPr lang="en-US" dirty="0">
                <a:latin typeface="+mn-lt"/>
              </a:rPr>
              <a:t>if carcass disposal </a:t>
            </a:r>
            <a:r>
              <a:rPr lang="en-US" dirty="0" smtClean="0">
                <a:latin typeface="+mn-lt"/>
              </a:rPr>
              <a:t>were </a:t>
            </a:r>
            <a:r>
              <a:rPr lang="en-US" dirty="0">
                <a:latin typeface="+mn-lt"/>
              </a:rPr>
              <a:t>not an issue, the required record keeping and special requirements of scheduled substances are strong deterrents to using this method for euthanasia during an animal health crisis. For livestock considered by the owner to be a pet or companion, the use of injectable products may be considered, particularly when the owner insists on being present during euthanasia</a:t>
            </a:r>
            <a:r>
              <a:rPr lang="en-US" dirty="0" smtClean="0">
                <a:latin typeface="+mn-lt"/>
              </a:rPr>
              <a:t>. </a:t>
            </a:r>
            <a:r>
              <a:rPr lang="en-US" sz="1200" b="0" i="1" u="none" strike="noStrike" kern="1200" baseline="0" dirty="0" smtClean="0">
                <a:solidFill>
                  <a:schemeClr val="tx1"/>
                </a:solidFill>
                <a:latin typeface="+mn-lt"/>
                <a:ea typeface="ＭＳ Ｐゴシック" charset="-128"/>
                <a:cs typeface="ＭＳ Ｐゴシック" charset="-128"/>
              </a:rPr>
              <a:t>[This photo shows records being maintained when using controlled substances. Photo source: Center of Food Security and Public Health, Iowa State University]</a:t>
            </a:r>
            <a:endParaRPr lang="en-US" dirty="0" smtClean="0">
              <a:latin typeface="+mn-lt"/>
            </a:endParaRPr>
          </a:p>
          <a:p>
            <a:endParaRPr lang="en-US" dirty="0">
              <a:latin typeface="+mn-lt"/>
            </a:endParaRPr>
          </a:p>
        </p:txBody>
      </p:sp>
    </p:spTree>
    <p:extLst>
      <p:ext uri="{BB962C8B-B14F-4D97-AF65-F5344CB8AC3E}">
        <p14:creationId xmlns:p14="http://schemas.microsoft.com/office/powerpoint/2010/main" val="4537692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Placeholder 2"/>
          <p:cNvSpPr>
            <a:spLocks noGrp="1" noRot="1" noChangeAspect="1"/>
          </p:cNvSpPr>
          <p:nvPr>
            <p:ph type="sldImg"/>
          </p:nvPr>
        </p:nvSpPr>
        <p:spPr bwMode="auto">
          <a:noFill/>
          <a:ln>
            <a:solidFill>
              <a:srgbClr val="000000"/>
            </a:solidFill>
            <a:miter lim="800000"/>
            <a:headEnd/>
            <a:tailEnd/>
          </a:ln>
        </p:spPr>
      </p:sp>
      <p:sp>
        <p:nvSpPr>
          <p:cNvPr id="26626" name="Rectangle 3"/>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latin typeface="+mn-lt"/>
              </a:rPr>
              <a:t>Euthanasia of </a:t>
            </a:r>
            <a:r>
              <a:rPr lang="en-US" dirty="0" err="1">
                <a:latin typeface="+mn-lt"/>
              </a:rPr>
              <a:t>bovids</a:t>
            </a:r>
            <a:r>
              <a:rPr lang="en-US" dirty="0">
                <a:latin typeface="+mn-lt"/>
              </a:rPr>
              <a:t> by means of a penetrating captive bolt is both humane and efficient. Appropriate restraint must be used to ensure that the method is also </a:t>
            </a:r>
            <a:r>
              <a:rPr lang="en-US" dirty="0" smtClean="0">
                <a:latin typeface="+mn-lt"/>
              </a:rPr>
              <a:t>safe </a:t>
            </a:r>
            <a:r>
              <a:rPr lang="en-US" dirty="0">
                <a:latin typeface="+mn-lt"/>
              </a:rPr>
              <a:t>for personnel. </a:t>
            </a:r>
            <a:r>
              <a:rPr lang="en-US" baseline="0" dirty="0" smtClean="0">
                <a:latin typeface="+mn-lt"/>
              </a:rPr>
              <a:t>I</a:t>
            </a:r>
            <a:r>
              <a:rPr lang="en-US" dirty="0" smtClean="0">
                <a:latin typeface="+mn-lt"/>
              </a:rPr>
              <a:t>n </a:t>
            </a:r>
            <a:r>
              <a:rPr lang="en-US" dirty="0">
                <a:latin typeface="+mn-lt"/>
              </a:rPr>
              <a:t>a depopulation </a:t>
            </a:r>
            <a:r>
              <a:rPr lang="en-US" dirty="0" smtClean="0">
                <a:latin typeface="+mn-lt"/>
              </a:rPr>
              <a:t>setting, this method will </a:t>
            </a:r>
            <a:r>
              <a:rPr lang="en-US" dirty="0">
                <a:latin typeface="+mn-lt"/>
              </a:rPr>
              <a:t>employ a modern extended captive bolt device in an attempt to deliver a fatal blow with one procedure. </a:t>
            </a:r>
            <a:r>
              <a:rPr lang="en-US" baseline="0" dirty="0" smtClean="0">
                <a:latin typeface="+mn-lt"/>
              </a:rPr>
              <a:t>A</a:t>
            </a:r>
            <a:r>
              <a:rPr lang="en-US" dirty="0" smtClean="0">
                <a:latin typeface="+mn-lt"/>
              </a:rPr>
              <a:t>n </a:t>
            </a:r>
            <a:r>
              <a:rPr lang="en-US" dirty="0">
                <a:latin typeface="+mn-lt"/>
              </a:rPr>
              <a:t>adjunct measure must be available to ensure that the animal is humanely destroyed if the </a:t>
            </a:r>
            <a:r>
              <a:rPr lang="en-US" dirty="0" smtClean="0">
                <a:latin typeface="+mn-lt"/>
              </a:rPr>
              <a:t>use</a:t>
            </a:r>
            <a:r>
              <a:rPr lang="en-US" baseline="0" dirty="0" smtClean="0">
                <a:latin typeface="+mn-lt"/>
              </a:rPr>
              <a:t> of the captive bolt </a:t>
            </a:r>
            <a:r>
              <a:rPr lang="en-US" dirty="0" smtClean="0">
                <a:latin typeface="+mn-lt"/>
              </a:rPr>
              <a:t>fails </a:t>
            </a:r>
            <a:r>
              <a:rPr lang="en-US" dirty="0">
                <a:latin typeface="+mn-lt"/>
              </a:rPr>
              <a:t>to produce near-immediate death. In a horned bovid, the ideal site for entry of a </a:t>
            </a:r>
            <a:r>
              <a:rPr lang="en-US" dirty="0" smtClean="0">
                <a:latin typeface="+mn-lt"/>
              </a:rPr>
              <a:t>captive bolt is </a:t>
            </a:r>
            <a:r>
              <a:rPr lang="en-US" dirty="0">
                <a:latin typeface="+mn-lt"/>
              </a:rPr>
              <a:t>at the intersection of two lines each drawn from the lateral canthus (or back of the eye) to the base of the opposite horn, as shown in the </a:t>
            </a:r>
            <a:r>
              <a:rPr lang="en-US" dirty="0" smtClean="0">
                <a:latin typeface="+mn-lt"/>
              </a:rPr>
              <a:t>illustration</a:t>
            </a:r>
            <a:r>
              <a:rPr lang="en-US" baseline="0" dirty="0" smtClean="0">
                <a:latin typeface="+mn-lt"/>
              </a:rPr>
              <a:t> on the slide</a:t>
            </a:r>
            <a:r>
              <a:rPr lang="en-US" dirty="0" smtClean="0">
                <a:latin typeface="+mn-lt"/>
              </a:rPr>
              <a:t>. </a:t>
            </a:r>
            <a:r>
              <a:rPr lang="en-US" dirty="0">
                <a:latin typeface="+mn-lt"/>
              </a:rPr>
              <a:t>In an animal with a developed horn base, the line should originate from the center of the horn base. In a polled animal, </a:t>
            </a:r>
            <a:r>
              <a:rPr lang="en-US" dirty="0" smtClean="0">
                <a:latin typeface="+mn-lt"/>
              </a:rPr>
              <a:t>closely</a:t>
            </a:r>
            <a:r>
              <a:rPr lang="en-US" baseline="0" dirty="0" smtClean="0">
                <a:latin typeface="+mn-lt"/>
              </a:rPr>
              <a:t> estimate </a:t>
            </a:r>
            <a:r>
              <a:rPr lang="en-US" dirty="0" smtClean="0">
                <a:latin typeface="+mn-lt"/>
              </a:rPr>
              <a:t>the </a:t>
            </a:r>
            <a:r>
              <a:rPr lang="en-US" dirty="0">
                <a:latin typeface="+mn-lt"/>
              </a:rPr>
              <a:t>anatomical site where the horn base would be present </a:t>
            </a:r>
            <a:r>
              <a:rPr lang="en-US" dirty="0" smtClean="0">
                <a:latin typeface="+mn-lt"/>
              </a:rPr>
              <a:t>and draw</a:t>
            </a:r>
            <a:r>
              <a:rPr lang="en-US" baseline="0" dirty="0" smtClean="0">
                <a:latin typeface="+mn-lt"/>
              </a:rPr>
              <a:t> a </a:t>
            </a:r>
            <a:r>
              <a:rPr lang="en-US" dirty="0" smtClean="0">
                <a:latin typeface="+mn-lt"/>
              </a:rPr>
              <a:t>line from </a:t>
            </a:r>
            <a:r>
              <a:rPr lang="en-US" dirty="0">
                <a:latin typeface="+mn-lt"/>
              </a:rPr>
              <a:t>that point to the opposite lateral canthus (back of eye</a:t>
            </a:r>
            <a:r>
              <a:rPr lang="en-US" dirty="0" smtClean="0">
                <a:latin typeface="+mn-lt"/>
              </a:rPr>
              <a:t>).</a:t>
            </a:r>
            <a:r>
              <a:rPr lang="en-US" baseline="0" dirty="0" smtClean="0">
                <a:latin typeface="+mn-lt"/>
              </a:rPr>
              <a:t> </a:t>
            </a:r>
            <a:r>
              <a:rPr lang="en-US" dirty="0" smtClean="0">
                <a:latin typeface="+mn-lt"/>
              </a:rPr>
              <a:t>If </a:t>
            </a:r>
            <a:r>
              <a:rPr lang="en-US" dirty="0">
                <a:latin typeface="+mn-lt"/>
              </a:rPr>
              <a:t>time permits, it is recommended that this reference point be drawn onto the head of the animal using a livestock-marking crayon or </a:t>
            </a:r>
            <a:r>
              <a:rPr lang="en-US" dirty="0" smtClean="0">
                <a:latin typeface="+mn-lt"/>
              </a:rPr>
              <a:t>paint</a:t>
            </a:r>
            <a:r>
              <a:rPr lang="en-US" baseline="0" dirty="0" smtClean="0">
                <a:latin typeface="+mn-lt"/>
              </a:rPr>
              <a:t> to </a:t>
            </a:r>
            <a:r>
              <a:rPr lang="en-US" dirty="0" smtClean="0">
                <a:latin typeface="+mn-lt"/>
              </a:rPr>
              <a:t>increase </a:t>
            </a:r>
            <a:r>
              <a:rPr lang="en-US" dirty="0">
                <a:latin typeface="+mn-lt"/>
              </a:rPr>
              <a:t>the probability of proper bolt </a:t>
            </a:r>
            <a:r>
              <a:rPr lang="en-US" dirty="0" smtClean="0">
                <a:latin typeface="+mn-lt"/>
              </a:rPr>
              <a:t>placement</a:t>
            </a:r>
            <a:r>
              <a:rPr lang="en-US" dirty="0">
                <a:latin typeface="+mn-lt"/>
              </a:rPr>
              <a:t>. </a:t>
            </a:r>
            <a:r>
              <a:rPr lang="en-US" dirty="0" smtClean="0">
                <a:latin typeface="+mn-lt"/>
              </a:rPr>
              <a:t>Firmly</a:t>
            </a:r>
            <a:r>
              <a:rPr lang="en-US" baseline="0" dirty="0" smtClean="0">
                <a:latin typeface="+mn-lt"/>
              </a:rPr>
              <a:t> p</a:t>
            </a:r>
            <a:r>
              <a:rPr lang="en-US" dirty="0" smtClean="0">
                <a:latin typeface="+mn-lt"/>
              </a:rPr>
              <a:t>lace the </a:t>
            </a:r>
            <a:r>
              <a:rPr lang="en-US" dirty="0">
                <a:latin typeface="+mn-lt"/>
              </a:rPr>
              <a:t>muzzle of the penetrating captive bolt </a:t>
            </a:r>
            <a:r>
              <a:rPr lang="en-US" dirty="0" smtClean="0">
                <a:latin typeface="+mn-lt"/>
              </a:rPr>
              <a:t>device </a:t>
            </a:r>
            <a:r>
              <a:rPr lang="en-US" dirty="0">
                <a:latin typeface="+mn-lt"/>
              </a:rPr>
              <a:t>flat against the forehead of the animal so that the bolt is aimed toward the foramen magnum which is equivalent to aiming the bolt along the animal‘s spine in the neck region</a:t>
            </a:r>
            <a:r>
              <a:rPr lang="en-US" dirty="0" smtClean="0">
                <a:latin typeface="+mn-lt"/>
              </a:rPr>
              <a:t>.</a:t>
            </a:r>
            <a:r>
              <a:rPr lang="en-US" sz="1200" b="0" i="1" u="none" strike="noStrike" kern="1200" baseline="0" dirty="0" smtClean="0">
                <a:solidFill>
                  <a:schemeClr val="tx1"/>
                </a:solidFill>
                <a:latin typeface="+mn-lt"/>
                <a:ea typeface="ＭＳ Ｐゴシック" charset="-128"/>
                <a:cs typeface="ＭＳ Ｐゴシック" charset="-128"/>
              </a:rPr>
              <a:t> </a:t>
            </a:r>
            <a:r>
              <a:rPr lang="en-US" sz="1200" b="0" i="0" u="none" strike="noStrike" kern="1200" baseline="0" dirty="0" smtClean="0">
                <a:solidFill>
                  <a:schemeClr val="tx1"/>
                </a:solidFill>
                <a:latin typeface="+mn-lt"/>
                <a:ea typeface="ＭＳ Ｐゴシック" charset="-128"/>
                <a:cs typeface="ＭＳ Ｐゴシック" charset="-128"/>
              </a:rPr>
              <a:t>The point of entry as illustrated here is the same for a free bullet, but euthanasia by gunshot has significant differences as discussed on the next slide. </a:t>
            </a:r>
            <a:r>
              <a:rPr lang="en-US" sz="1200" b="0" i="1" u="none" strike="noStrike" kern="1200" baseline="0" dirty="0" smtClean="0">
                <a:solidFill>
                  <a:schemeClr val="tx1"/>
                </a:solidFill>
                <a:latin typeface="+mn-lt"/>
                <a:ea typeface="ＭＳ Ｐゴシック" charset="-128"/>
                <a:cs typeface="ＭＳ Ｐゴシック" charset="-128"/>
              </a:rPr>
              <a:t>[This illustration shows the appropriate aiming point for captive bolt gun or gun in a bovine. Photo source: JK Shearer, Iowa State University]</a:t>
            </a:r>
            <a:endParaRPr lang="en-US" dirty="0" smtClean="0">
              <a:latin typeface="+mn-lt"/>
            </a:endParaRPr>
          </a:p>
          <a:p>
            <a:endParaRPr lang="en-US" dirty="0">
              <a:latin typeface="+mn-lt"/>
            </a:endParaRPr>
          </a:p>
        </p:txBody>
      </p:sp>
    </p:spTree>
    <p:extLst>
      <p:ext uri="{BB962C8B-B14F-4D97-AF65-F5344CB8AC3E}">
        <p14:creationId xmlns:p14="http://schemas.microsoft.com/office/powerpoint/2010/main" val="29346057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Placeholder 2"/>
          <p:cNvSpPr>
            <a:spLocks noGrp="1" noRot="1" noChangeAspect="1"/>
          </p:cNvSpPr>
          <p:nvPr>
            <p:ph type="sldImg"/>
          </p:nvPr>
        </p:nvSpPr>
        <p:spPr bwMode="auto">
          <a:noFill/>
          <a:ln>
            <a:solidFill>
              <a:srgbClr val="000000"/>
            </a:solidFill>
            <a:miter lim="800000"/>
            <a:headEnd/>
            <a:tailEnd/>
          </a:ln>
        </p:spPr>
      </p:sp>
      <p:sp>
        <p:nvSpPr>
          <p:cNvPr id="30722" name="Rectangle 3"/>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mn-lt"/>
              </a:rPr>
              <a:t>According</a:t>
            </a:r>
            <a:r>
              <a:rPr lang="en-US" baseline="0" dirty="0" smtClean="0">
                <a:latin typeface="+mn-lt"/>
              </a:rPr>
              <a:t> to AVMA Guidelines, the u</a:t>
            </a:r>
            <a:r>
              <a:rPr lang="en-US" dirty="0" smtClean="0">
                <a:latin typeface="+mn-lt"/>
              </a:rPr>
              <a:t>se of gunshot with species-appropriate ammunition and weapons of the appropriate caliber is considered a conditionally acceptable, rather than an </a:t>
            </a:r>
            <a:r>
              <a:rPr lang="en-US" dirty="0" err="1" smtClean="0">
                <a:latin typeface="+mn-lt"/>
              </a:rPr>
              <a:t>acceptible</a:t>
            </a:r>
            <a:r>
              <a:rPr lang="en-US" dirty="0" smtClean="0">
                <a:latin typeface="+mn-lt"/>
              </a:rPr>
              <a:t>, method of euthanasia for </a:t>
            </a:r>
            <a:r>
              <a:rPr lang="en-US" dirty="0" err="1" smtClean="0">
                <a:latin typeface="+mn-lt"/>
              </a:rPr>
              <a:t>bovids</a:t>
            </a:r>
            <a:r>
              <a:rPr lang="en-US" dirty="0" smtClean="0">
                <a:latin typeface="+mn-lt"/>
              </a:rPr>
              <a:t>. Gunshot should be performed only by personnel with the appropriate skills, training, and experience. Safety guidelines jointly developed and agreed to by local law enforcement and the Safety Officer should be strictly followed. Consider the application of silencers to firearms whenever possible to reduce noise and associated stress for both animals and people.</a:t>
            </a:r>
            <a:r>
              <a:rPr lang="en-US" baseline="0" dirty="0" smtClean="0">
                <a:latin typeface="+mn-lt"/>
              </a:rPr>
              <a:t> </a:t>
            </a:r>
            <a:r>
              <a:rPr lang="en-US" dirty="0" smtClean="0">
                <a:latin typeface="+mn-lt"/>
              </a:rPr>
              <a:t>For firearms used at close range, the point of entry for the projectile is identical to that just described for a penetrating captive bolt. </a:t>
            </a:r>
            <a:r>
              <a:rPr lang="en-US" b="1" dirty="0" smtClean="0">
                <a:latin typeface="+mn-lt"/>
              </a:rPr>
              <a:t>Do not </a:t>
            </a:r>
            <a:r>
              <a:rPr lang="en-US" dirty="0" smtClean="0">
                <a:latin typeface="+mn-lt"/>
              </a:rPr>
              <a:t>place the firearm in contact</a:t>
            </a:r>
            <a:r>
              <a:rPr lang="en-US" baseline="0" dirty="0" smtClean="0">
                <a:latin typeface="+mn-lt"/>
              </a:rPr>
              <a:t> with the head of the animal when using a firearm at </a:t>
            </a:r>
            <a:r>
              <a:rPr lang="en-US" dirty="0" smtClean="0">
                <a:latin typeface="+mn-lt"/>
              </a:rPr>
              <a:t>close range. Some automatic handguns will not discharge if any pressure is put on the muzzle of the weapon. Excess gas and particles will exit between the cylinder and barrel of revolvers if the muzzle is obstructed by placing it against the animal’s head, possibly resulting in serious human injury. Position the muzzle of the firearm 2-10 inches from the intended entry point on the bovine‘s head. In mature cattle and bulls, ossification of the skull may deflect some projectiles, decreasing the efficacy of the method and increasing the hazard to personnel. For these animals, it is desirable to move the aiming point an inch to either side of the midline while maintaining the path of the projectile toward the foramen magnum.</a:t>
            </a:r>
            <a:endParaRPr lang="en-US" dirty="0">
              <a:latin typeface="+mn-lt"/>
            </a:endParaRPr>
          </a:p>
        </p:txBody>
      </p:sp>
    </p:spTree>
    <p:extLst>
      <p:ext uri="{BB962C8B-B14F-4D97-AF65-F5344CB8AC3E}">
        <p14:creationId xmlns:p14="http://schemas.microsoft.com/office/powerpoint/2010/main" val="37332048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Placeholder 2"/>
          <p:cNvSpPr>
            <a:spLocks noGrp="1" noRot="1" noChangeAspect="1"/>
          </p:cNvSpPr>
          <p:nvPr>
            <p:ph type="sldImg"/>
          </p:nvPr>
        </p:nvSpPr>
        <p:spPr bwMode="auto">
          <a:noFill/>
          <a:ln>
            <a:solidFill>
              <a:srgbClr val="000000"/>
            </a:solidFill>
            <a:miter lim="800000"/>
            <a:headEnd/>
            <a:tailEnd/>
          </a:ln>
        </p:spPr>
      </p:sp>
      <p:sp>
        <p:nvSpPr>
          <p:cNvPr id="32770" name="Rectangle 3"/>
          <p:cNvSpPr>
            <a:spLocks noGrp="1"/>
          </p:cNvSpPr>
          <p:nvPr>
            <p:ph type="body" idx="1"/>
          </p:nvPr>
        </p:nvSpPr>
        <p:spPr bwMode="auto">
          <a:noFill/>
        </p:spPr>
        <p:txBody>
          <a:bodyPr wrap="square" numCol="1" anchor="t" anchorCtr="0" compatLnSpc="1">
            <a:prstTxWarp prst="textNoShape">
              <a:avLst/>
            </a:prstTxWarp>
          </a:bodyPr>
          <a:lstStyle/>
          <a:p>
            <a:r>
              <a:rPr lang="en-US" dirty="0" smtClean="0">
                <a:latin typeface="+mn-lt"/>
              </a:rPr>
              <a:t>It is generally unacceptable to use firearms to kill bovines at a distance farther than a few feet from the firearm’s operator. However, gunshot at a distance may have to be used in some circumstances such as feedlots, rangeland, or when animals are stranded due</a:t>
            </a:r>
            <a:r>
              <a:rPr lang="en-US" baseline="0" dirty="0" smtClean="0">
                <a:latin typeface="+mn-lt"/>
              </a:rPr>
              <a:t> to</a:t>
            </a:r>
            <a:r>
              <a:rPr lang="en-US" dirty="0" smtClean="0">
                <a:latin typeface="+mn-lt"/>
              </a:rPr>
              <a:t> flooding. A protocol is currently being developed to use firearms to euthanize cattle at an estimated distance of 30 feet. If long range use of a firearm becomes necessary to kill cattle which cannot be restrained or otherwise handled, an aiming point half way between the eye and the base of the ear may</a:t>
            </a:r>
            <a:r>
              <a:rPr lang="en-US" baseline="0" dirty="0" smtClean="0">
                <a:latin typeface="+mn-lt"/>
              </a:rPr>
              <a:t> be used</a:t>
            </a:r>
            <a:r>
              <a:rPr lang="en-US" dirty="0" smtClean="0">
                <a:latin typeface="+mn-lt"/>
              </a:rPr>
              <a:t>. The projectile’s path should cause it to exit through the same point on the opposite side of the skull if the</a:t>
            </a:r>
            <a:r>
              <a:rPr lang="en-US" baseline="0" dirty="0" smtClean="0">
                <a:latin typeface="+mn-lt"/>
              </a:rPr>
              <a:t> projectile has </a:t>
            </a:r>
            <a:r>
              <a:rPr lang="en-US" dirty="0" smtClean="0">
                <a:latin typeface="+mn-lt"/>
              </a:rPr>
              <a:t>sufficient energy. Do not target the chest or neck region. As a safety reminder, with the use of firearms for euthanasia,</a:t>
            </a:r>
            <a:r>
              <a:rPr lang="en-US" baseline="0" dirty="0" smtClean="0">
                <a:latin typeface="+mn-lt"/>
              </a:rPr>
              <a:t> </a:t>
            </a:r>
            <a:r>
              <a:rPr lang="en-US" dirty="0" smtClean="0">
                <a:latin typeface="+mn-lt"/>
              </a:rPr>
              <a:t>all nonessential personnel should be excluded from the site. Use extreme caution to avoid damage or injury to property or persons in the background beyond the animal.</a:t>
            </a:r>
            <a:endParaRPr lang="en-US" dirty="0">
              <a:latin typeface="+mn-lt"/>
            </a:endParaRPr>
          </a:p>
        </p:txBody>
      </p:sp>
    </p:spTree>
    <p:extLst>
      <p:ext uri="{BB962C8B-B14F-4D97-AF65-F5344CB8AC3E}">
        <p14:creationId xmlns:p14="http://schemas.microsoft.com/office/powerpoint/2010/main" val="185282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defRPr/>
            </a:pPr>
            <a:r>
              <a:rPr lang="en-US" smtClean="0"/>
              <a:t>USDA APHIS and CFSPH</a:t>
            </a:r>
            <a:endParaRPr lang="en-US" dirty="0"/>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defRPr/>
            </a:pPr>
            <a:r>
              <a:rPr lang="en-US" smtClean="0"/>
              <a:t>FAD PReP/NAHEMS Guidelines: MDE-Bovine</a:t>
            </a:r>
            <a:endParaRPr lang="en-US" dirty="0"/>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pPr>
              <a:defRPr/>
            </a:pPr>
            <a:fld id="{50DD62AE-008A-4239-8445-D84408A9776F}" type="slidenum">
              <a:rPr lang="en-US" smtClean="0"/>
              <a:pPr>
                <a:defRPr/>
              </a:pPr>
              <a:t>‹#›</a:t>
            </a:fld>
            <a:endParaRPr lang="en-US" dirty="0"/>
          </a:p>
        </p:txBody>
      </p:sp>
    </p:spTree>
    <p:extLst>
      <p:ext uri="{BB962C8B-B14F-4D97-AF65-F5344CB8AC3E}">
        <p14:creationId xmlns:p14="http://schemas.microsoft.com/office/powerpoint/2010/main" val="3104756007"/>
      </p:ext>
    </p:extLst>
  </p:cSld>
  <p:clrMapOvr>
    <a:masterClrMapping/>
  </p:clrMapOvr>
  <p:hf sldNum="0" hdr="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3" name="Picture 8"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sp>
        <p:nvSpPr>
          <p:cNvPr id="2" name="Title 1"/>
          <p:cNvSpPr>
            <a:spLocks noGrp="1"/>
          </p:cNvSpPr>
          <p:nvPr>
            <p:ph type="title"/>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defRPr/>
            </a:pPr>
            <a:r>
              <a:rPr lang="en-US" smtClean="0"/>
              <a:t>USDA APHIS and CFSPH</a:t>
            </a:r>
            <a:endParaRPr lang="en-US"/>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defRPr/>
            </a:pPr>
            <a:r>
              <a:rPr lang="en-US" smtClean="0"/>
              <a:t>FAD PReP/NAHEMS Guidelines: MDE-Bovine</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0C8379A0-7C8A-4C7B-A3E2-DE9F128D49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3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5" name="Date Placeholder 1"/>
          <p:cNvSpPr>
            <a:spLocks noGrp="1"/>
          </p:cNvSpPr>
          <p:nvPr>
            <p:ph type="dt" sz="half" idx="14"/>
          </p:nvPr>
        </p:nvSpPr>
        <p:spPr/>
        <p:txBody>
          <a:bodyPr/>
          <a:lstStyle>
            <a:lvl1pPr algn="ctr">
              <a:defRPr/>
            </a:lvl1pPr>
          </a:lstStyle>
          <a:p>
            <a:pPr>
              <a:defRPr/>
            </a:pPr>
            <a:r>
              <a:rPr lang="en-US" smtClean="0"/>
              <a:t>USDA APHIS and CFSPH</a:t>
            </a:r>
            <a:endParaRPr lang="en-US"/>
          </a:p>
        </p:txBody>
      </p:sp>
      <p:sp>
        <p:nvSpPr>
          <p:cNvPr id="6" name="Footer Placeholder 2"/>
          <p:cNvSpPr>
            <a:spLocks noGrp="1"/>
          </p:cNvSpPr>
          <p:nvPr>
            <p:ph type="ftr" sz="quarter" idx="15"/>
          </p:nvPr>
        </p:nvSpPr>
        <p:spPr/>
        <p:txBody>
          <a:bodyPr/>
          <a:lstStyle>
            <a:lvl1pPr>
              <a:defRPr/>
            </a:lvl1pPr>
          </a:lstStyle>
          <a:p>
            <a:pPr>
              <a:defRPr/>
            </a:pPr>
            <a:r>
              <a:rPr lang="en-US" smtClean="0"/>
              <a:t>FAD PReP/NAHEMS Guidelines: MDE-Bovine</a:t>
            </a:r>
            <a:endParaRPr lang="en-US" dirty="0"/>
          </a:p>
        </p:txBody>
      </p:sp>
      <p:sp>
        <p:nvSpPr>
          <p:cNvPr id="8" name="Slide Number Placeholder 3"/>
          <p:cNvSpPr>
            <a:spLocks noGrp="1"/>
          </p:cNvSpPr>
          <p:nvPr>
            <p:ph type="sldNum" sz="quarter" idx="16"/>
          </p:nvPr>
        </p:nvSpPr>
        <p:spPr/>
        <p:txBody>
          <a:bodyPr/>
          <a:lstStyle>
            <a:lvl1pPr>
              <a:defRPr/>
            </a:lvl1pPr>
          </a:lstStyle>
          <a:p>
            <a:pPr>
              <a:defRPr/>
            </a:pPr>
            <a:fld id="{45BAED55-F212-4DFE-A797-26EE03E1FDA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FAD PReP/NAHEMS Guidelines: MDE-Bovine</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24AC466D-FB65-4480-BA3D-5372316BC6CA}" type="slidenum">
              <a:rPr lang="en-US" smtClean="0"/>
              <a:pPr>
                <a:defRPr/>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defRPr/>
            </a:pP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defRPr/>
            </a:pPr>
            <a:r>
              <a:rPr lang="en-US" smtClean="0"/>
              <a:t>FAD PReP/NAHEMS Guidelines: MDE-Bovine</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pPr>
              <a:defRPr/>
            </a:pPr>
            <a:fld id="{50DD62AE-008A-4239-8445-D84408A9776F}" type="slidenum">
              <a:rPr lang="en-US" smtClean="0"/>
              <a:pPr>
                <a:defRPr/>
              </a:pPr>
              <a:t>‹#›</a:t>
            </a:fld>
            <a:endParaRPr lang="en-US" dirty="0"/>
          </a:p>
        </p:txBody>
      </p:sp>
    </p:spTree>
    <p:extLst>
      <p:ext uri="{BB962C8B-B14F-4D97-AF65-F5344CB8AC3E}">
        <p14:creationId xmlns:p14="http://schemas.microsoft.com/office/powerpoint/2010/main" val="1982417230"/>
      </p:ext>
    </p:extLst>
  </p:cSld>
  <p:clrMapOvr>
    <a:masterClrMapping/>
  </p:clrMapOvr>
  <p:hf sldNum="0"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r>
              <a:rPr lang="en-US" smtClean="0"/>
              <a:t>USDA APHIS and CFSPH</a:t>
            </a:r>
            <a:endParaRPr lang="en-US" dirty="0"/>
          </a:p>
        </p:txBody>
      </p:sp>
      <p:sp>
        <p:nvSpPr>
          <p:cNvPr id="6" name="Footer Placeholder 5"/>
          <p:cNvSpPr>
            <a:spLocks noGrp="1"/>
          </p:cNvSpPr>
          <p:nvPr>
            <p:ph type="ftr" sz="quarter" idx="11"/>
          </p:nvPr>
        </p:nvSpPr>
        <p:spPr/>
        <p:txBody>
          <a:bodyPr/>
          <a:lstStyle/>
          <a:p>
            <a:pPr>
              <a:defRPr/>
            </a:pPr>
            <a:r>
              <a:rPr lang="en-US" smtClean="0"/>
              <a:t>FAD PReP/NAHEMS Guidelines: MDE-Bovine</a:t>
            </a:r>
            <a:endParaRPr lang="en-US" dirty="0"/>
          </a:p>
        </p:txBody>
      </p:sp>
      <p:sp>
        <p:nvSpPr>
          <p:cNvPr id="7" name="Slide Number Placeholder 6"/>
          <p:cNvSpPr>
            <a:spLocks noGrp="1"/>
          </p:cNvSpPr>
          <p:nvPr>
            <p:ph type="sldNum" sz="quarter" idx="12"/>
          </p:nvPr>
        </p:nvSpPr>
        <p:spPr/>
        <p:txBody>
          <a:bodyPr/>
          <a:lstStyle/>
          <a:p>
            <a:pPr>
              <a:defRPr/>
            </a:pPr>
            <a:fld id="{AACCD795-40C4-4027-9B6F-41DD9A606C3E}" type="slidenum">
              <a:rPr lang="en-US" smtClean="0"/>
              <a:pPr>
                <a:defRPr/>
              </a:pPr>
              <a:t>‹#›</a:t>
            </a:fld>
            <a:endParaRPr lang="en-US" dirty="0"/>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defRPr/>
            </a:pPr>
            <a:r>
              <a:rPr lang="en-US" smtClean="0"/>
              <a:t>USDA APHIS and CFSPH</a:t>
            </a:r>
            <a:endParaRPr lang="en-US" dirty="0"/>
          </a:p>
        </p:txBody>
      </p:sp>
      <p:sp>
        <p:nvSpPr>
          <p:cNvPr id="11" name="Footer Placeholder 5"/>
          <p:cNvSpPr>
            <a:spLocks noGrp="1"/>
          </p:cNvSpPr>
          <p:nvPr>
            <p:ph type="ftr" sz="quarter" idx="11"/>
          </p:nvPr>
        </p:nvSpPr>
        <p:spPr>
          <a:xfrm>
            <a:off x="457200" y="6356350"/>
            <a:ext cx="4572000" cy="365125"/>
          </a:xfrm>
        </p:spPr>
        <p:txBody>
          <a:bodyPr/>
          <a:lstStyle/>
          <a:p>
            <a:pPr>
              <a:defRPr/>
            </a:pPr>
            <a:r>
              <a:rPr lang="en-US" smtClean="0"/>
              <a:t>FAD PReP/NAHEMS Guidelines: MDE-Bovine</a:t>
            </a:r>
            <a:endParaRPr lang="en-US" dirty="0"/>
          </a:p>
        </p:txBody>
      </p:sp>
      <p:sp>
        <p:nvSpPr>
          <p:cNvPr id="12" name="Slide Number Placeholder 6"/>
          <p:cNvSpPr>
            <a:spLocks noGrp="1"/>
          </p:cNvSpPr>
          <p:nvPr>
            <p:ph type="sldNum" sz="quarter" idx="12"/>
          </p:nvPr>
        </p:nvSpPr>
        <p:spPr>
          <a:xfrm>
            <a:off x="3657600" y="6356350"/>
            <a:ext cx="2133600" cy="365125"/>
          </a:xfrm>
        </p:spPr>
        <p:txBody>
          <a:bodyPr/>
          <a:lstStyle/>
          <a:p>
            <a:pPr>
              <a:defRPr/>
            </a:pPr>
            <a:fld id="{39586390-EA5A-4FA1-97D3-ECFF24F4FC2A}" type="slidenum">
              <a:rPr lang="en-US" smtClean="0"/>
              <a:pPr>
                <a:defRPr/>
              </a:pPr>
              <a:t>‹#›</a:t>
            </a:fld>
            <a:endParaRPr lang="en-US" dirty="0"/>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USDA APHIS and CFSPH</a:t>
            </a:r>
            <a:endParaRPr lang="en-US"/>
          </a:p>
        </p:txBody>
      </p:sp>
      <p:sp>
        <p:nvSpPr>
          <p:cNvPr id="4" name="Footer Placeholder 3"/>
          <p:cNvSpPr>
            <a:spLocks noGrp="1"/>
          </p:cNvSpPr>
          <p:nvPr>
            <p:ph type="ftr" sz="quarter" idx="11"/>
          </p:nvPr>
        </p:nvSpPr>
        <p:spPr/>
        <p:txBody>
          <a:bodyPr/>
          <a:lstStyle/>
          <a:p>
            <a:pPr>
              <a:defRPr/>
            </a:pPr>
            <a:r>
              <a:rPr lang="en-US" smtClean="0"/>
              <a:t>FAD PReP/NAHEMS Guidelines: MDE-Bovine</a:t>
            </a:r>
            <a:endParaRPr lang="en-US" dirty="0"/>
          </a:p>
        </p:txBody>
      </p:sp>
      <p:sp>
        <p:nvSpPr>
          <p:cNvPr id="5" name="Slide Number Placeholder 4"/>
          <p:cNvSpPr>
            <a:spLocks noGrp="1"/>
          </p:cNvSpPr>
          <p:nvPr>
            <p:ph type="sldNum" sz="quarter" idx="12"/>
          </p:nvPr>
        </p:nvSpPr>
        <p:spPr/>
        <p:txBody>
          <a:bodyPr/>
          <a:lstStyle/>
          <a:p>
            <a:pPr>
              <a:defRPr/>
            </a:pPr>
            <a:fld id="{13737EC6-CFC8-4E85-A42C-1673F07EFD2A}" type="slidenum">
              <a:rPr lang="en-US" smtClean="0"/>
              <a:pPr>
                <a:defRPr/>
              </a:pPr>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USDA APHIS and CFSPH</a:t>
            </a:r>
            <a:endParaRPr lang="en-US"/>
          </a:p>
        </p:txBody>
      </p:sp>
      <p:sp>
        <p:nvSpPr>
          <p:cNvPr id="3" name="Footer Placeholder 2"/>
          <p:cNvSpPr>
            <a:spLocks noGrp="1"/>
          </p:cNvSpPr>
          <p:nvPr>
            <p:ph type="ftr" sz="quarter" idx="11"/>
          </p:nvPr>
        </p:nvSpPr>
        <p:spPr/>
        <p:txBody>
          <a:bodyPr/>
          <a:lstStyle/>
          <a:p>
            <a:pPr>
              <a:defRPr/>
            </a:pPr>
            <a:r>
              <a:rPr lang="en-US" smtClean="0"/>
              <a:t>FAD PReP/NAHEMS Guidelines: MDE-Bovine</a:t>
            </a:r>
            <a:endParaRPr lang="en-US" dirty="0"/>
          </a:p>
        </p:txBody>
      </p:sp>
      <p:sp>
        <p:nvSpPr>
          <p:cNvPr id="4" name="Slide Number Placeholder 3"/>
          <p:cNvSpPr>
            <a:spLocks noGrp="1"/>
          </p:cNvSpPr>
          <p:nvPr>
            <p:ph type="sldNum" sz="quarter" idx="12"/>
          </p:nvPr>
        </p:nvSpPr>
        <p:spPr/>
        <p:txBody>
          <a:bodyPr/>
          <a:lstStyle/>
          <a:p>
            <a:pPr>
              <a:defRPr/>
            </a:pPr>
            <a:fld id="{67570DC2-7A61-4780-B599-441A96015321}" type="slidenum">
              <a:rPr lang="en-US" smtClean="0"/>
              <a:pPr>
                <a:defRPr/>
              </a:pPr>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FAD PReP/NAHEMS Guidelines: MDE-Bovine</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6D8638C8-C0F0-4111-B0E5-561AA6AB7839}" type="slidenum">
              <a:rPr lang="en-US" smtClean="0"/>
              <a:pPr>
                <a:defRPr/>
              </a:pPr>
              <a:t>‹#›</a:t>
            </a:fld>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Placeholder 1"/>
          <p:cNvSpPr>
            <a:spLocks noGrp="1"/>
          </p:cNvSpPr>
          <p:nvPr>
            <p:ph type="title"/>
          </p:nvPr>
        </p:nvSpPr>
        <p:spPr>
          <a:xfrm>
            <a:off x="457200" y="152400"/>
            <a:ext cx="8229600" cy="838200"/>
          </a:xfrm>
          <a:prstGeom prst="rect">
            <a:avLst/>
          </a:prstGeom>
        </p:spPr>
        <p:txBody>
          <a:bodyPr rtlCol="0">
            <a:normAutofit/>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USDA APHIS and CFSPH</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FAD PReP/NAHEMS Guidelines: MDE-Bovine</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D40044A-C753-42F9-BA7F-FE2F950C6118}"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USDA APHIS and CFSPH</a:t>
            </a:r>
            <a:endParaRPr lang="en-US" dirty="0"/>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r>
              <a:rPr lang="en-US" smtClean="0"/>
              <a:t>FAD PReP/NAHEMS Guidelines: MDE-Bovine</a:t>
            </a:r>
            <a:endParaRPr lang="en-US" dirty="0"/>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defRPr/>
            </a:pPr>
            <a:fld id="{50DD62AE-008A-4239-8445-D84408A9776F}" type="slidenum">
              <a:rPr lang="en-US" smtClean="0"/>
              <a:pPr>
                <a:defRPr/>
              </a:pPr>
              <a:t>‹#›</a:t>
            </a:fld>
            <a:endParaRPr lang="en-US" dirty="0"/>
          </a:p>
        </p:txBody>
      </p:sp>
      <p:pic>
        <p:nvPicPr>
          <p:cNvPr id="8" name="Picture 7"/>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695" r:id="rId9"/>
    <p:sldLayoutId id="2147483705" r:id="rId10"/>
    <p:sldLayoutId id="2147483706" r:id="rId11"/>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s://naherc.sws.iastate.edu/"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ctrTitle"/>
          </p:nvPr>
        </p:nvSpPr>
        <p:spPr/>
        <p:txBody>
          <a:bodyPr/>
          <a:lstStyle/>
          <a:p>
            <a:pPr eaLnBrk="1" hangingPunct="1"/>
            <a:r>
              <a:rPr lang="en-US" dirty="0" smtClean="0">
                <a:latin typeface="Verdana" charset="0"/>
                <a:ea typeface="Verdana" charset="0"/>
                <a:cs typeface="Verdana" charset="0"/>
              </a:rPr>
              <a:t>Mass Depopulation </a:t>
            </a:r>
            <a:br>
              <a:rPr lang="en-US" dirty="0" smtClean="0">
                <a:latin typeface="Verdana" charset="0"/>
                <a:ea typeface="Verdana" charset="0"/>
                <a:cs typeface="Verdana" charset="0"/>
              </a:rPr>
            </a:br>
            <a:r>
              <a:rPr lang="en-US" dirty="0" smtClean="0">
                <a:latin typeface="Verdana" charset="0"/>
                <a:ea typeface="Verdana" charset="0"/>
                <a:cs typeface="Verdana" charset="0"/>
              </a:rPr>
              <a:t>&amp; Euthanasia</a:t>
            </a:r>
          </a:p>
        </p:txBody>
      </p:sp>
      <p:sp>
        <p:nvSpPr>
          <p:cNvPr id="19458" name="Subtitle 2"/>
          <p:cNvSpPr>
            <a:spLocks noGrp="1"/>
          </p:cNvSpPr>
          <p:nvPr>
            <p:ph type="subTitle" idx="1"/>
          </p:nvPr>
        </p:nvSpPr>
        <p:spPr>
          <a:xfrm>
            <a:off x="2590800" y="4149080"/>
            <a:ext cx="5867400" cy="720080"/>
          </a:xfrm>
        </p:spPr>
        <p:txBody>
          <a:bodyPr/>
          <a:lstStyle/>
          <a:p>
            <a:pPr eaLnBrk="1" hangingPunct="1"/>
            <a:r>
              <a:rPr lang="en-US" dirty="0" smtClean="0">
                <a:latin typeface="Verdana" charset="0"/>
                <a:ea typeface="Verdana" charset="0"/>
                <a:cs typeface="Verdana" charset="0"/>
              </a:rPr>
              <a:t>Bovine Euthanasia</a:t>
            </a:r>
          </a:p>
        </p:txBody>
      </p:sp>
      <p:sp>
        <p:nvSpPr>
          <p:cNvPr id="4" name="TextBox 3"/>
          <p:cNvSpPr txBox="1"/>
          <p:nvPr/>
        </p:nvSpPr>
        <p:spPr>
          <a:xfrm>
            <a:off x="2590800" y="5257800"/>
            <a:ext cx="5867400" cy="646331"/>
          </a:xfrm>
          <a:prstGeom prst="rect">
            <a:avLst/>
          </a:prstGeom>
          <a:noFill/>
        </p:spPr>
        <p:txBody>
          <a:bodyPr wrap="square" rtlCol="0">
            <a:spAutoFit/>
          </a:bodyPr>
          <a:lstStyle/>
          <a:p>
            <a:pPr algn="l"/>
            <a:r>
              <a:rPr lang="en-US" sz="1800" i="1" dirty="0" smtClean="0">
                <a:latin typeface="+mn-lt"/>
              </a:rPr>
              <a:t>Adapted from the FAD </a:t>
            </a:r>
            <a:r>
              <a:rPr lang="en-US" sz="1800" i="1" dirty="0" err="1" smtClean="0">
                <a:latin typeface="+mn-lt"/>
              </a:rPr>
              <a:t>PReP</a:t>
            </a:r>
            <a:r>
              <a:rPr lang="en-US" sz="1800" i="1" dirty="0" smtClean="0">
                <a:latin typeface="+mn-lt"/>
              </a:rPr>
              <a:t>/NAHEMS </a:t>
            </a:r>
            <a:br>
              <a:rPr lang="en-US" sz="1800" i="1" dirty="0" smtClean="0">
                <a:latin typeface="+mn-lt"/>
              </a:rPr>
            </a:br>
            <a:r>
              <a:rPr lang="en-US" sz="1800" i="1" dirty="0" smtClean="0">
                <a:latin typeface="+mn-lt"/>
              </a:rPr>
              <a:t>Guidelines: Mass Depopulation and Euthanasia (2015)</a:t>
            </a:r>
            <a:endParaRPr lang="en-US" sz="1800" i="1" dirty="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p:cNvSpPr>
          <p:nvPr>
            <p:ph idx="1"/>
          </p:nvPr>
        </p:nvSpPr>
        <p:spPr/>
        <p:txBody>
          <a:bodyPr/>
          <a:lstStyle/>
          <a:p>
            <a:r>
              <a:rPr lang="en-US" dirty="0">
                <a:latin typeface="Verdana" charset="0"/>
                <a:ea typeface="Verdana" charset="0"/>
                <a:cs typeface="Verdana" charset="0"/>
              </a:rPr>
              <a:t>N</a:t>
            </a:r>
            <a:r>
              <a:rPr lang="en-US" dirty="0" smtClean="0">
                <a:latin typeface="Verdana" charset="0"/>
                <a:ea typeface="Verdana" charset="0"/>
                <a:cs typeface="Verdana" charset="0"/>
              </a:rPr>
              <a:t>ot practical </a:t>
            </a:r>
            <a:r>
              <a:rPr lang="en-US" dirty="0">
                <a:latin typeface="Verdana" charset="0"/>
                <a:ea typeface="Verdana" charset="0"/>
                <a:cs typeface="Verdana" charset="0"/>
              </a:rPr>
              <a:t>field method </a:t>
            </a:r>
            <a:r>
              <a:rPr lang="en-US" dirty="0" smtClean="0">
                <a:latin typeface="Verdana" charset="0"/>
                <a:ea typeface="Verdana" charset="0"/>
                <a:cs typeface="Verdana" charset="0"/>
              </a:rPr>
              <a:t>for bovines</a:t>
            </a:r>
            <a:endParaRPr lang="en-US" dirty="0">
              <a:latin typeface="Verdana" charset="0"/>
              <a:ea typeface="Verdana" charset="0"/>
              <a:cs typeface="Verdana" charset="0"/>
            </a:endParaRPr>
          </a:p>
          <a:p>
            <a:pPr lvl="1"/>
            <a:r>
              <a:rPr lang="en-US" dirty="0">
                <a:latin typeface="Verdana" charset="0"/>
                <a:ea typeface="Verdana" charset="0"/>
                <a:cs typeface="Verdana" charset="0"/>
              </a:rPr>
              <a:t>Animal </a:t>
            </a:r>
            <a:r>
              <a:rPr lang="en-US" dirty="0" smtClean="0">
                <a:latin typeface="Verdana" charset="0"/>
                <a:ea typeface="Verdana" charset="0"/>
                <a:cs typeface="Verdana" charset="0"/>
              </a:rPr>
              <a:t>handling is difficult</a:t>
            </a:r>
            <a:endParaRPr lang="en-US" dirty="0">
              <a:latin typeface="Verdana" charset="0"/>
              <a:ea typeface="Verdana" charset="0"/>
              <a:cs typeface="Verdana" charset="0"/>
            </a:endParaRPr>
          </a:p>
          <a:p>
            <a:r>
              <a:rPr lang="en-US" dirty="0" smtClean="0">
                <a:latin typeface="Verdana" charset="0"/>
                <a:ea typeface="Verdana" charset="0"/>
                <a:cs typeface="Verdana" charset="0"/>
              </a:rPr>
              <a:t>If used:</a:t>
            </a:r>
          </a:p>
          <a:p>
            <a:pPr lvl="1"/>
            <a:r>
              <a:rPr lang="en-US" dirty="0" smtClean="0">
                <a:latin typeface="Verdana" charset="0"/>
                <a:ea typeface="Verdana" charset="0"/>
                <a:cs typeface="Verdana" charset="0"/>
              </a:rPr>
              <a:t>Tranquilize or sedate first</a:t>
            </a:r>
          </a:p>
          <a:p>
            <a:pPr lvl="1"/>
            <a:r>
              <a:rPr lang="en-US" dirty="0" smtClean="0">
                <a:latin typeface="Verdana" charset="0"/>
                <a:ea typeface="Verdana" charset="0"/>
                <a:cs typeface="Verdana" charset="0"/>
              </a:rPr>
              <a:t>Electric current </a:t>
            </a:r>
            <a:r>
              <a:rPr lang="en-US" dirty="0">
                <a:latin typeface="Verdana" charset="0"/>
                <a:ea typeface="Verdana" charset="0"/>
                <a:cs typeface="Verdana" charset="0"/>
              </a:rPr>
              <a:t>through </a:t>
            </a:r>
            <a:r>
              <a:rPr lang="en-US" dirty="0" smtClean="0">
                <a:latin typeface="Verdana" charset="0"/>
                <a:ea typeface="Verdana" charset="0"/>
                <a:cs typeface="Verdana" charset="0"/>
              </a:rPr>
              <a:t>brain</a:t>
            </a:r>
            <a:r>
              <a:rPr lang="en-US" dirty="0">
                <a:latin typeface="Verdana" charset="0"/>
                <a:ea typeface="Verdana" charset="0"/>
                <a:cs typeface="Verdana" charset="0"/>
              </a:rPr>
              <a:t> </a:t>
            </a:r>
            <a:r>
              <a:rPr lang="en-US" dirty="0" smtClean="0">
                <a:latin typeface="Verdana" charset="0"/>
                <a:ea typeface="Verdana" charset="0"/>
                <a:cs typeface="Verdana" charset="0"/>
              </a:rPr>
              <a:t>to stun</a:t>
            </a:r>
          </a:p>
          <a:p>
            <a:pPr lvl="2"/>
            <a:r>
              <a:rPr lang="en-US" dirty="0">
                <a:latin typeface="Verdana" charset="0"/>
                <a:ea typeface="Verdana" charset="0"/>
                <a:cs typeface="Verdana" charset="0"/>
              </a:rPr>
              <a:t>Ear to ear, poll to </a:t>
            </a:r>
            <a:r>
              <a:rPr lang="en-US" dirty="0" smtClean="0">
                <a:latin typeface="Verdana" charset="0"/>
                <a:ea typeface="Verdana" charset="0"/>
                <a:cs typeface="Verdana" charset="0"/>
              </a:rPr>
              <a:t>muzzle</a:t>
            </a:r>
          </a:p>
          <a:p>
            <a:pPr lvl="1"/>
            <a:r>
              <a:rPr lang="en-US" dirty="0" smtClean="0">
                <a:latin typeface="Verdana" charset="0"/>
                <a:ea typeface="Verdana" charset="0"/>
                <a:cs typeface="Verdana" charset="0"/>
              </a:rPr>
              <a:t>Electric current through heart </a:t>
            </a:r>
            <a:endParaRPr lang="en-US" dirty="0">
              <a:latin typeface="Verdana" charset="0"/>
              <a:ea typeface="Verdana" charset="0"/>
              <a:cs typeface="Verdana" charset="0"/>
            </a:endParaRPr>
          </a:p>
          <a:p>
            <a:pPr lvl="2"/>
            <a:r>
              <a:rPr lang="en-US" dirty="0" smtClean="0">
                <a:latin typeface="Verdana" charset="0"/>
                <a:ea typeface="Verdana" charset="0"/>
                <a:cs typeface="Verdana" charset="0"/>
              </a:rPr>
              <a:t>Sides </a:t>
            </a:r>
            <a:r>
              <a:rPr lang="en-US" dirty="0">
                <a:latin typeface="Verdana" charset="0"/>
                <a:ea typeface="Verdana" charset="0"/>
                <a:cs typeface="Verdana" charset="0"/>
              </a:rPr>
              <a:t>of animal over heart</a:t>
            </a:r>
          </a:p>
        </p:txBody>
      </p:sp>
      <p:sp>
        <p:nvSpPr>
          <p:cNvPr id="4" name="Date Placeholder 3"/>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a:latin typeface="+mn-lt"/>
              </a:rPr>
              <a:t>FAD </a:t>
            </a:r>
            <a:r>
              <a:rPr lang="en-US" dirty="0" err="1">
                <a:latin typeface="+mn-lt"/>
              </a:rPr>
              <a:t>PReP</a:t>
            </a:r>
            <a:r>
              <a:rPr lang="en-US" dirty="0">
                <a:latin typeface="+mn-lt"/>
              </a:rPr>
              <a:t>/NAHEMS Guidelines: MDE-Bovine</a:t>
            </a:r>
          </a:p>
        </p:txBody>
      </p:sp>
      <p:sp>
        <p:nvSpPr>
          <p:cNvPr id="33793" name="Rectangle 2"/>
          <p:cNvSpPr>
            <a:spLocks noGrp="1"/>
          </p:cNvSpPr>
          <p:nvPr>
            <p:ph type="title"/>
          </p:nvPr>
        </p:nvSpPr>
        <p:spPr/>
        <p:txBody>
          <a:bodyPr/>
          <a:lstStyle/>
          <a:p>
            <a:r>
              <a:rPr lang="en-US">
                <a:latin typeface="Verdana" charset="0"/>
                <a:ea typeface="Verdana" charset="0"/>
                <a:cs typeface="Verdana" charset="0"/>
              </a:rPr>
              <a:t>Electrocution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p:cNvSpPr>
          <p:nvPr>
            <p:ph idx="1"/>
          </p:nvPr>
        </p:nvSpPr>
        <p:spPr/>
        <p:txBody>
          <a:bodyPr/>
          <a:lstStyle/>
          <a:p>
            <a:r>
              <a:rPr lang="en-US" dirty="0"/>
              <a:t>Second shot</a:t>
            </a:r>
          </a:p>
          <a:p>
            <a:r>
              <a:rPr lang="en-US" dirty="0"/>
              <a:t>IV potassium chloride or magnesium sulfate</a:t>
            </a:r>
          </a:p>
          <a:p>
            <a:r>
              <a:rPr lang="en-US" dirty="0"/>
              <a:t>Pithing</a:t>
            </a:r>
          </a:p>
          <a:p>
            <a:r>
              <a:rPr lang="en-US" dirty="0"/>
              <a:t>Exsanguination</a:t>
            </a:r>
          </a:p>
        </p:txBody>
      </p:sp>
      <p:sp>
        <p:nvSpPr>
          <p:cNvPr id="4" name="Date Placeholder 3"/>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a:latin typeface="+mn-lt"/>
              </a:rPr>
              <a:t>FAD </a:t>
            </a:r>
            <a:r>
              <a:rPr lang="en-US" dirty="0" err="1">
                <a:latin typeface="+mn-lt"/>
              </a:rPr>
              <a:t>PReP</a:t>
            </a:r>
            <a:r>
              <a:rPr lang="en-US" dirty="0">
                <a:latin typeface="+mn-lt"/>
              </a:rPr>
              <a:t>/NAHEMS Guidelines: MDE-Bovine</a:t>
            </a:r>
          </a:p>
        </p:txBody>
      </p:sp>
      <p:sp>
        <p:nvSpPr>
          <p:cNvPr id="27649" name="Rectangle 2"/>
          <p:cNvSpPr>
            <a:spLocks noGrp="1"/>
          </p:cNvSpPr>
          <p:nvPr>
            <p:ph type="title"/>
          </p:nvPr>
        </p:nvSpPr>
        <p:spPr/>
        <p:txBody>
          <a:bodyPr/>
          <a:lstStyle/>
          <a:p>
            <a:r>
              <a:rPr lang="en-US" sz="3600" dirty="0" smtClean="0">
                <a:latin typeface="Verdana" charset="0"/>
                <a:ea typeface="Verdana" charset="0"/>
                <a:cs typeface="Verdana" charset="0"/>
              </a:rPr>
              <a:t>Adjunct Methods</a:t>
            </a:r>
            <a:endParaRPr lang="en-US" sz="3600" dirty="0">
              <a:latin typeface="Verdana" charset="0"/>
              <a:ea typeface="Verdana" charset="0"/>
              <a:cs typeface="Verdana"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Confirmation of death can be difficult</a:t>
            </a:r>
          </a:p>
          <a:p>
            <a:pPr lvl="1"/>
            <a:r>
              <a:rPr lang="en-US" dirty="0" smtClean="0"/>
              <a:t>Sustained lack of heartbeat and respiration</a:t>
            </a:r>
          </a:p>
          <a:p>
            <a:pPr lvl="1"/>
            <a:r>
              <a:rPr lang="en-US" dirty="0" smtClean="0"/>
              <a:t>Rigor mortis</a:t>
            </a:r>
            <a:endParaRPr lang="en-US" dirty="0"/>
          </a:p>
          <a:p>
            <a:pPr lvl="1"/>
            <a:r>
              <a:rPr lang="en-US" dirty="0"/>
              <a:t>Evaluate by competent, experienced personnel</a:t>
            </a:r>
          </a:p>
          <a:p>
            <a:pPr lvl="1"/>
            <a:endParaRPr lang="en-US" dirty="0" smtClean="0"/>
          </a:p>
          <a:p>
            <a:pPr lvl="1"/>
            <a:endParaRPr lang="en-US" dirty="0" smtClean="0"/>
          </a:p>
          <a:p>
            <a:endParaRPr lang="en-US" dirty="0" smtClean="0"/>
          </a:p>
          <a:p>
            <a:endParaRPr lang="en-US" dirty="0"/>
          </a:p>
        </p:txBody>
      </p:sp>
      <p:sp>
        <p:nvSpPr>
          <p:cNvPr id="4" name="Date Placeholder 3"/>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a:latin typeface="+mn-lt"/>
              </a:rPr>
              <a:t>FAD </a:t>
            </a:r>
            <a:r>
              <a:rPr lang="en-US" dirty="0" err="1">
                <a:latin typeface="+mn-lt"/>
              </a:rPr>
              <a:t>PReP</a:t>
            </a:r>
            <a:r>
              <a:rPr lang="en-US" dirty="0">
                <a:latin typeface="+mn-lt"/>
              </a:rPr>
              <a:t>/NAHEMS Guidelines: MDE-Bovine</a:t>
            </a:r>
          </a:p>
        </p:txBody>
      </p:sp>
      <p:sp>
        <p:nvSpPr>
          <p:cNvPr id="3" name="Title 2"/>
          <p:cNvSpPr>
            <a:spLocks noGrp="1"/>
          </p:cNvSpPr>
          <p:nvPr>
            <p:ph type="title"/>
          </p:nvPr>
        </p:nvSpPr>
        <p:spPr/>
        <p:txBody>
          <a:bodyPr/>
          <a:lstStyle/>
          <a:p>
            <a:r>
              <a:rPr lang="en-US" dirty="0" smtClean="0"/>
              <a:t>Confirmation of Death</a:t>
            </a:r>
            <a:endParaRPr lang="en-US" dirty="0"/>
          </a:p>
        </p:txBody>
      </p:sp>
    </p:spTree>
    <p:extLst>
      <p:ext uri="{BB962C8B-B14F-4D97-AF65-F5344CB8AC3E}">
        <p14:creationId xmlns:p14="http://schemas.microsoft.com/office/powerpoint/2010/main" val="6110272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251520" y="1556792"/>
            <a:ext cx="5688632" cy="4876800"/>
          </a:xfrm>
        </p:spPr>
        <p:txBody>
          <a:bodyPr>
            <a:noAutofit/>
          </a:bodyPr>
          <a:lstStyle/>
          <a:p>
            <a:r>
              <a:rPr lang="en-US" sz="2400" dirty="0" smtClean="0"/>
              <a:t>FAD </a:t>
            </a:r>
            <a:r>
              <a:rPr lang="en-US" sz="2400" dirty="0" err="1" smtClean="0"/>
              <a:t>PReP</a:t>
            </a:r>
            <a:r>
              <a:rPr lang="en-US" sz="2400" smtClean="0"/>
              <a:t>/NAHEMS Guidelines: Mass Depopulation and </a:t>
            </a:r>
            <a:r>
              <a:rPr lang="en-US" sz="2400" dirty="0" smtClean="0"/>
              <a:t>Euthanasia (MDE) (2015)</a:t>
            </a:r>
          </a:p>
          <a:p>
            <a:pPr lvl="1"/>
            <a:r>
              <a:rPr lang="en-US" sz="2000" dirty="0">
                <a:hlinkClick r:id="rId3"/>
              </a:rPr>
              <a:t>http://</a:t>
            </a:r>
            <a:r>
              <a:rPr lang="en-US" sz="2000" dirty="0" smtClean="0">
                <a:hlinkClick r:id="rId3"/>
              </a:rPr>
              <a:t>www.aphis.usda.gov/fadprep</a:t>
            </a:r>
            <a:endParaRPr lang="en-US" sz="2000" dirty="0" smtClean="0"/>
          </a:p>
          <a:p>
            <a:pPr marL="457200" lvl="1" indent="0">
              <a:buNone/>
            </a:pPr>
            <a:endParaRPr lang="en-US" sz="2000" dirty="0"/>
          </a:p>
          <a:p>
            <a:r>
              <a:rPr lang="en-US" sz="2400" dirty="0" smtClean="0"/>
              <a:t>MDE web-based training module</a:t>
            </a:r>
          </a:p>
          <a:p>
            <a:pPr lvl="1"/>
            <a:r>
              <a:rPr lang="en-US" sz="2000" dirty="0" smtClean="0">
                <a:hlinkClick r:id="rId4"/>
              </a:rPr>
              <a:t>http://naherc.sws.iastate.edu/</a:t>
            </a:r>
            <a:endParaRPr lang="en-US" sz="2000" dirty="0" smtClean="0"/>
          </a:p>
        </p:txBody>
      </p:sp>
      <p:sp>
        <p:nvSpPr>
          <p:cNvPr id="2" name="Date Placeholder 1"/>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3" name="Footer Placeholder 2"/>
          <p:cNvSpPr>
            <a:spLocks noGrp="1"/>
          </p:cNvSpPr>
          <p:nvPr>
            <p:ph type="ftr" sz="quarter" idx="3"/>
          </p:nvPr>
        </p:nvSpPr>
        <p:spPr/>
        <p:txBody>
          <a:bodyPr/>
          <a:lstStyle/>
          <a:p>
            <a:pPr algn="l">
              <a:defRPr/>
            </a:pPr>
            <a:r>
              <a:rPr lang="en-US" dirty="0">
                <a:latin typeface="+mn-lt"/>
              </a:rPr>
              <a:t>FAD </a:t>
            </a:r>
            <a:r>
              <a:rPr lang="en-US" dirty="0" err="1">
                <a:latin typeface="+mn-lt"/>
              </a:rPr>
              <a:t>PReP</a:t>
            </a:r>
            <a:r>
              <a:rPr lang="en-US" dirty="0">
                <a:latin typeface="+mn-lt"/>
              </a:rPr>
              <a:t>/NAHEMS Guidelines: MDE-Bovine</a:t>
            </a:r>
          </a:p>
        </p:txBody>
      </p:sp>
      <p:sp>
        <p:nvSpPr>
          <p:cNvPr id="39937" name="Title 1"/>
          <p:cNvSpPr>
            <a:spLocks noGrp="1"/>
          </p:cNvSpPr>
          <p:nvPr>
            <p:ph type="title"/>
          </p:nvPr>
        </p:nvSpPr>
        <p:spPr/>
        <p:txBody>
          <a:bodyPr/>
          <a:lstStyle/>
          <a:p>
            <a:r>
              <a:rPr lang="en-US" dirty="0" smtClean="0"/>
              <a:t>For More Information</a:t>
            </a:r>
          </a:p>
        </p:txBody>
      </p:sp>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015618" y="1556792"/>
            <a:ext cx="2854364" cy="3693884"/>
          </a:xfrm>
          <a:prstGeom prst="rect">
            <a:avLst/>
          </a:prstGeom>
          <a:ln w="38100">
            <a:solidFill>
              <a:srgbClr val="17375E"/>
            </a:solidFill>
          </a:ln>
        </p:spPr>
      </p:pic>
    </p:spTree>
    <p:extLst>
      <p:ext uri="{BB962C8B-B14F-4D97-AF65-F5344CB8AC3E}">
        <p14:creationId xmlns:p14="http://schemas.microsoft.com/office/powerpoint/2010/main" val="30629456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194920" cy="4876800"/>
          </a:xfrm>
        </p:spPr>
        <p:txBody>
          <a:bodyPr>
            <a:noAutofit/>
          </a:bodyPr>
          <a:lstStyle/>
          <a:p>
            <a:pPr marL="0" lvl="0" indent="0">
              <a:buNone/>
            </a:pPr>
            <a:r>
              <a:rPr lang="en-US" sz="2400" dirty="0" smtClean="0">
                <a:solidFill>
                  <a:prstClr val="black"/>
                </a:solidFill>
              </a:rPr>
              <a:t>Authors </a:t>
            </a:r>
            <a:r>
              <a:rPr lang="en-US" sz="2400" dirty="0">
                <a:solidFill>
                  <a:prstClr val="black"/>
                </a:solidFill>
              </a:rPr>
              <a:t>(CFSPH</a:t>
            </a:r>
            <a:r>
              <a:rPr lang="en-US" sz="2400" dirty="0" smtClean="0">
                <a:solidFill>
                  <a:prstClr val="black"/>
                </a:solidFill>
              </a:rPr>
              <a:t>):</a:t>
            </a:r>
            <a:endParaRPr lang="en-US" sz="2400" dirty="0">
              <a:solidFill>
                <a:prstClr val="black"/>
              </a:solidFill>
            </a:endParaRPr>
          </a:p>
          <a:p>
            <a:pPr marL="171450" lvl="0" indent="-173038">
              <a:spcBef>
                <a:spcPts val="600"/>
              </a:spcBef>
              <a:tabLst>
                <a:tab pos="1149350" algn="l"/>
              </a:tabLst>
            </a:pPr>
            <a:r>
              <a:rPr lang="en-US" sz="2000" dirty="0" err="1">
                <a:solidFill>
                  <a:prstClr val="black"/>
                </a:solidFill>
              </a:rPr>
              <a:t>Reneé</a:t>
            </a:r>
            <a:r>
              <a:rPr lang="en-US" sz="2000" dirty="0">
                <a:solidFill>
                  <a:prstClr val="black"/>
                </a:solidFill>
              </a:rPr>
              <a:t> </a:t>
            </a:r>
            <a:r>
              <a:rPr lang="en-US" sz="2000" dirty="0" err="1">
                <a:solidFill>
                  <a:prstClr val="black"/>
                </a:solidFill>
              </a:rPr>
              <a:t>Dewell</a:t>
            </a:r>
            <a:r>
              <a:rPr lang="en-US" sz="2000" dirty="0">
                <a:solidFill>
                  <a:prstClr val="black"/>
                </a:solidFill>
              </a:rPr>
              <a:t> DVM,MS</a:t>
            </a:r>
          </a:p>
          <a:p>
            <a:pPr marL="171450" lvl="0" indent="-173038">
              <a:spcBef>
                <a:spcPts val="600"/>
              </a:spcBef>
              <a:tabLst>
                <a:tab pos="1149350" algn="l"/>
              </a:tabLst>
            </a:pPr>
            <a:r>
              <a:rPr lang="en-US" sz="2000" dirty="0" err="1">
                <a:solidFill>
                  <a:prstClr val="black"/>
                </a:solidFill>
                <a:latin typeface="Verdana" charset="0"/>
                <a:ea typeface="Verdana" charset="0"/>
                <a:cs typeface="Verdana" charset="0"/>
              </a:rPr>
              <a:t>Nichollette</a:t>
            </a:r>
            <a:r>
              <a:rPr lang="en-US" sz="2000" dirty="0">
                <a:solidFill>
                  <a:prstClr val="black"/>
                </a:solidFill>
                <a:latin typeface="Verdana" charset="0"/>
                <a:ea typeface="Verdana" charset="0"/>
                <a:cs typeface="Verdana" charset="0"/>
              </a:rPr>
              <a:t> Rider, Veterinary Student</a:t>
            </a:r>
          </a:p>
          <a:p>
            <a:pPr marL="0" lvl="0" indent="0">
              <a:spcBef>
                <a:spcPts val="600"/>
              </a:spcBef>
              <a:buNone/>
              <a:tabLst>
                <a:tab pos="1149350" algn="l"/>
              </a:tabLst>
            </a:pPr>
            <a:endParaRPr lang="en-US" sz="2000" dirty="0">
              <a:solidFill>
                <a:prstClr val="black"/>
              </a:solidFill>
            </a:endParaRPr>
          </a:p>
          <a:p>
            <a:pPr marL="0" lvl="0" indent="0">
              <a:spcBef>
                <a:spcPts val="600"/>
              </a:spcBef>
              <a:buNone/>
              <a:tabLst>
                <a:tab pos="1149350" algn="l"/>
              </a:tabLst>
            </a:pPr>
            <a:r>
              <a:rPr lang="en-US" sz="2400" dirty="0">
                <a:solidFill>
                  <a:prstClr val="black"/>
                </a:solidFill>
              </a:rPr>
              <a:t>Significant contributions to the content were provided </a:t>
            </a:r>
            <a:r>
              <a:rPr lang="en-US" sz="2400">
                <a:solidFill>
                  <a:prstClr val="black"/>
                </a:solidFill>
              </a:rPr>
              <a:t>by </a:t>
            </a:r>
            <a:r>
              <a:rPr lang="en-US" sz="2400" smtClean="0">
                <a:solidFill>
                  <a:prstClr val="black"/>
                </a:solidFill>
              </a:rPr>
              <a:t/>
            </a:r>
            <a:br>
              <a:rPr lang="en-US" sz="2400" smtClean="0">
                <a:solidFill>
                  <a:prstClr val="black"/>
                </a:solidFill>
              </a:rPr>
            </a:br>
            <a:r>
              <a:rPr lang="en-US" sz="2400" smtClean="0">
                <a:solidFill>
                  <a:prstClr val="black"/>
                </a:solidFill>
              </a:rPr>
              <a:t>USDA </a:t>
            </a:r>
            <a:r>
              <a:rPr lang="en-US" sz="2400" dirty="0" smtClean="0">
                <a:solidFill>
                  <a:prstClr val="black"/>
                </a:solidFill>
              </a:rPr>
              <a:t>APHIS VS:</a:t>
            </a:r>
          </a:p>
          <a:p>
            <a:pPr marL="171450" lvl="0" indent="-173038">
              <a:spcBef>
                <a:spcPts val="600"/>
              </a:spcBef>
              <a:tabLst>
                <a:tab pos="1149350" algn="l"/>
              </a:tabLst>
            </a:pPr>
            <a:r>
              <a:rPr lang="en-US" sz="2000" dirty="0" smtClean="0">
                <a:solidFill>
                  <a:prstClr val="black"/>
                </a:solidFill>
                <a:latin typeface="Verdana" charset="0"/>
                <a:ea typeface="Verdana" charset="0"/>
                <a:cs typeface="Verdana" charset="0"/>
              </a:rPr>
              <a:t>Lori P. Miller, PE</a:t>
            </a:r>
          </a:p>
          <a:p>
            <a:pPr marL="171450" lvl="0" indent="-173038">
              <a:spcBef>
                <a:spcPts val="600"/>
              </a:spcBef>
              <a:tabLst>
                <a:tab pos="1149350" algn="l"/>
              </a:tabLst>
            </a:pPr>
            <a:r>
              <a:rPr lang="en-US" sz="2000" dirty="0" smtClean="0">
                <a:solidFill>
                  <a:prstClr val="black"/>
                </a:solidFill>
                <a:latin typeface="Verdana" charset="0"/>
                <a:ea typeface="Verdana" charset="0"/>
                <a:cs typeface="Verdana" charset="0"/>
              </a:rPr>
              <a:t>Darrel </a:t>
            </a:r>
            <a:r>
              <a:rPr lang="en-US" sz="2000" dirty="0">
                <a:solidFill>
                  <a:prstClr val="black"/>
                </a:solidFill>
                <a:latin typeface="Verdana" charset="0"/>
                <a:ea typeface="Verdana" charset="0"/>
                <a:cs typeface="Verdana" charset="0"/>
              </a:rPr>
              <a:t>K. Styles, DVM, PhD</a:t>
            </a:r>
            <a:endParaRPr lang="en-US" sz="2000" dirty="0">
              <a:solidFill>
                <a:prstClr val="black"/>
              </a:solidFill>
            </a:endParaRPr>
          </a:p>
          <a:p>
            <a:endParaRPr lang="en-US" dirty="0" smtClean="0"/>
          </a:p>
        </p:txBody>
      </p:sp>
      <p:sp>
        <p:nvSpPr>
          <p:cNvPr id="2" name="Date Placeholder 1"/>
          <p:cNvSpPr>
            <a:spLocks noGrp="1"/>
          </p:cNvSpPr>
          <p:nvPr>
            <p:ph type="dt" sz="half" idx="2"/>
          </p:nvPr>
        </p:nvSpPr>
        <p:spPr/>
        <p:txBody>
          <a:bodyPr/>
          <a:lstStyle/>
          <a:p>
            <a:pPr algn="r">
              <a:defRPr/>
            </a:pPr>
            <a:r>
              <a:rPr lang="en-US" dirty="0" smtClean="0">
                <a:solidFill>
                  <a:prstClr val="black">
                    <a:tint val="75000"/>
                  </a:prstClr>
                </a:solidFill>
                <a:latin typeface="Calibri"/>
              </a:rPr>
              <a:t>USDA APHIS and CFSPH</a:t>
            </a:r>
            <a:endParaRPr lang="en-US" dirty="0">
              <a:solidFill>
                <a:prstClr val="black">
                  <a:tint val="75000"/>
                </a:prstClr>
              </a:solidFill>
              <a:latin typeface="Calibri"/>
            </a:endParaRPr>
          </a:p>
        </p:txBody>
      </p:sp>
      <p:sp>
        <p:nvSpPr>
          <p:cNvPr id="3" name="Footer Placeholder 2"/>
          <p:cNvSpPr>
            <a:spLocks noGrp="1"/>
          </p:cNvSpPr>
          <p:nvPr>
            <p:ph type="ftr" sz="quarter" idx="3"/>
          </p:nvPr>
        </p:nvSpPr>
        <p:spPr/>
        <p:txBody>
          <a:bodyPr/>
          <a:lstStyle/>
          <a:p>
            <a:pPr algn="l">
              <a:defRPr/>
            </a:pPr>
            <a:r>
              <a:rPr lang="en-US" dirty="0" smtClean="0">
                <a:solidFill>
                  <a:prstClr val="black">
                    <a:tint val="75000"/>
                  </a:prstClr>
                </a:solidFill>
                <a:latin typeface="Calibri"/>
              </a:rPr>
              <a:t>FAD </a:t>
            </a:r>
            <a:r>
              <a:rPr lang="en-US" dirty="0" err="1" smtClean="0">
                <a:solidFill>
                  <a:prstClr val="black">
                    <a:tint val="75000"/>
                  </a:prstClr>
                </a:solidFill>
                <a:latin typeface="Calibri"/>
              </a:rPr>
              <a:t>PReP</a:t>
            </a:r>
            <a:r>
              <a:rPr lang="en-US" dirty="0" smtClean="0">
                <a:solidFill>
                  <a:prstClr val="black">
                    <a:tint val="75000"/>
                  </a:prstClr>
                </a:solidFill>
                <a:latin typeface="Calibri"/>
              </a:rPr>
              <a:t>/NAHEMS Guidelines: MDE-Bovine</a:t>
            </a:r>
            <a:endParaRPr lang="en-US" dirty="0">
              <a:solidFill>
                <a:prstClr val="black">
                  <a:tint val="75000"/>
                </a:prstClr>
              </a:solidFill>
              <a:latin typeface="Calibri"/>
            </a:endParaRPr>
          </a:p>
        </p:txBody>
      </p:sp>
      <p:sp>
        <p:nvSpPr>
          <p:cNvPr id="39937" name="Title 1"/>
          <p:cNvSpPr>
            <a:spLocks noGrp="1"/>
          </p:cNvSpPr>
          <p:nvPr>
            <p:ph type="title"/>
          </p:nvPr>
        </p:nvSpPr>
        <p:spPr/>
        <p:txBody>
          <a:bodyPr/>
          <a:lstStyle/>
          <a:p>
            <a:r>
              <a:rPr lang="en-US" dirty="0"/>
              <a:t>Guidelines Content</a:t>
            </a:r>
            <a:endParaRPr lang="en-US" dirty="0" smtClean="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5618" y="1556792"/>
            <a:ext cx="2854364" cy="3693884"/>
          </a:xfrm>
          <a:prstGeom prst="rect">
            <a:avLst/>
          </a:prstGeom>
          <a:ln w="38100">
            <a:solidFill>
              <a:srgbClr val="17375E"/>
            </a:solidFill>
          </a:ln>
        </p:spPr>
      </p:pic>
    </p:spTree>
    <p:extLst>
      <p:ext uri="{BB962C8B-B14F-4D97-AF65-F5344CB8AC3E}">
        <p14:creationId xmlns:p14="http://schemas.microsoft.com/office/powerpoint/2010/main" val="20124895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25000" lnSpcReduction="20000"/>
          </a:bodyPr>
          <a:lstStyle/>
          <a:p>
            <a:pPr algn="ctr" fontAlgn="auto">
              <a:lnSpc>
                <a:spcPct val="170000"/>
              </a:lnSpc>
              <a:spcBef>
                <a:spcPct val="20000"/>
              </a:spcBef>
              <a:spcAft>
                <a:spcPts val="0"/>
              </a:spcAft>
              <a:buClr>
                <a:srgbClr val="F47D5A"/>
              </a:buClr>
              <a:buSzPct val="100000"/>
              <a:buFont typeface="Verdana" pitchFamily="34" charset="0"/>
              <a:buNone/>
              <a:defRPr/>
            </a:pPr>
            <a:endParaRPr lang="en-US" sz="3200" dirty="0" smtClean="0">
              <a:solidFill>
                <a:prstClr val="black">
                  <a:lumMod val="85000"/>
                  <a:lumOff val="15000"/>
                </a:prstClr>
              </a:solidFill>
              <a:latin typeface="Verdana" pitchFamily="34" charset="0"/>
              <a:cs typeface="+mn-cs"/>
            </a:endParaRPr>
          </a:p>
          <a:p>
            <a:pPr fontAlgn="auto">
              <a:lnSpc>
                <a:spcPct val="170000"/>
              </a:lnSpc>
              <a:spcAft>
                <a:spcPts val="0"/>
              </a:spcAft>
              <a:buClr>
                <a:srgbClr val="F47D5A"/>
              </a:buClr>
              <a:buSzPct val="100000"/>
              <a:buFont typeface="Verdana" pitchFamily="34" charset="0"/>
              <a:buNone/>
              <a:defRPr/>
            </a:pPr>
            <a:r>
              <a:rPr lang="en-US" sz="4800" dirty="0" smtClean="0">
                <a:solidFill>
                  <a:prstClr val="black">
                    <a:lumMod val="85000"/>
                    <a:lumOff val="15000"/>
                  </a:prstClr>
                </a:solidFill>
                <a:latin typeface="Verdana" pitchFamily="34" charset="0"/>
                <a:cs typeface="+mn-cs"/>
              </a:rPr>
              <a:t>PPT Authors: Dawn Bailey, BS; Kerry </a:t>
            </a:r>
            <a:r>
              <a:rPr lang="en-US" sz="4800" dirty="0" err="1" smtClean="0">
                <a:solidFill>
                  <a:prstClr val="black">
                    <a:lumMod val="85000"/>
                    <a:lumOff val="15000"/>
                  </a:prstClr>
                </a:solidFill>
                <a:latin typeface="Verdana" pitchFamily="34" charset="0"/>
                <a:cs typeface="+mn-cs"/>
              </a:rPr>
              <a:t>Leedom</a:t>
            </a:r>
            <a:r>
              <a:rPr lang="en-US" sz="4800" dirty="0" smtClean="0">
                <a:solidFill>
                  <a:prstClr val="black">
                    <a:lumMod val="85000"/>
                    <a:lumOff val="15000"/>
                  </a:prstClr>
                </a:solidFill>
                <a:latin typeface="Verdana" pitchFamily="34" charset="0"/>
                <a:cs typeface="+mn-cs"/>
              </a:rPr>
              <a:t> Larson, DVM, </a:t>
            </a:r>
            <a:r>
              <a:rPr lang="en-US" sz="4800" dirty="0" smtClean="0">
                <a:solidFill>
                  <a:prstClr val="black">
                    <a:lumMod val="85000"/>
                    <a:lumOff val="15000"/>
                  </a:prstClr>
                </a:solidFill>
                <a:latin typeface="Verdana" pitchFamily="34" charset="0"/>
              </a:rPr>
              <a:t>MPH, PhD, DACVPM</a:t>
            </a:r>
          </a:p>
          <a:p>
            <a:pPr>
              <a:lnSpc>
                <a:spcPct val="170000"/>
              </a:lnSpc>
              <a:buClr>
                <a:srgbClr val="F47D5A"/>
              </a:buClr>
              <a:buSzPct val="100000"/>
              <a:defRPr/>
            </a:pPr>
            <a:r>
              <a:rPr lang="en-US" sz="4800" dirty="0" smtClean="0">
                <a:solidFill>
                  <a:prstClr val="black">
                    <a:lumMod val="85000"/>
                    <a:lumOff val="15000"/>
                  </a:prstClr>
                </a:solidFill>
                <a:latin typeface="Verdana" pitchFamily="34" charset="0"/>
              </a:rPr>
              <a:t>Reviewers: </a:t>
            </a:r>
            <a:r>
              <a:rPr lang="en-US" sz="4800" dirty="0">
                <a:solidFill>
                  <a:prstClr val="black">
                    <a:lumMod val="85000"/>
                    <a:lumOff val="15000"/>
                  </a:prstClr>
                </a:solidFill>
                <a:latin typeface="Verdana" pitchFamily="34" charset="0"/>
              </a:rPr>
              <a:t>Glenda Dvorak, DVM, MPH, </a:t>
            </a:r>
            <a:r>
              <a:rPr lang="en-US" sz="4800" dirty="0" smtClean="0">
                <a:solidFill>
                  <a:prstClr val="black">
                    <a:lumMod val="85000"/>
                    <a:lumOff val="15000"/>
                  </a:prstClr>
                </a:solidFill>
                <a:latin typeface="Verdana" pitchFamily="34" charset="0"/>
              </a:rPr>
              <a:t>DACVPM: Cheryl L. Eia, JD, DVM, MPH, Patricia </a:t>
            </a:r>
            <a:r>
              <a:rPr lang="en-US" sz="4800" dirty="0" err="1" smtClean="0">
                <a:solidFill>
                  <a:prstClr val="black">
                    <a:lumMod val="85000"/>
                    <a:lumOff val="15000"/>
                  </a:prstClr>
                </a:solidFill>
                <a:latin typeface="Verdana" pitchFamily="34" charset="0"/>
              </a:rPr>
              <a:t>Futoma</a:t>
            </a:r>
            <a:r>
              <a:rPr lang="en-US" sz="4800" dirty="0" smtClean="0">
                <a:solidFill>
                  <a:prstClr val="black">
                    <a:lumMod val="85000"/>
                    <a:lumOff val="15000"/>
                  </a:prstClr>
                </a:solidFill>
                <a:latin typeface="Verdana" pitchFamily="34" charset="0"/>
              </a:rPr>
              <a:t>, BS, </a:t>
            </a:r>
            <a:r>
              <a:rPr lang="en-US" sz="4800" dirty="0" smtClean="0">
                <a:solidFill>
                  <a:prstClr val="black">
                    <a:lumMod val="85000"/>
                    <a:lumOff val="15000"/>
                  </a:prstClr>
                </a:solidFill>
                <a:latin typeface="Verdana" pitchFamily="34" charset="0"/>
                <a:ea typeface="Verdana" pitchFamily="34" charset="0"/>
                <a:cs typeface="Verdana" pitchFamily="34" charset="0"/>
              </a:rPr>
              <a:t>Veterinary Student, </a:t>
            </a:r>
            <a:r>
              <a:rPr lang="en-US" sz="4800" dirty="0" err="1">
                <a:solidFill>
                  <a:prstClr val="black"/>
                </a:solidFill>
                <a:latin typeface="Verdana" pitchFamily="34" charset="0"/>
                <a:ea typeface="Verdana" pitchFamily="34" charset="0"/>
                <a:cs typeface="Verdana" pitchFamily="34" charset="0"/>
              </a:rPr>
              <a:t>Reneé</a:t>
            </a:r>
            <a:r>
              <a:rPr lang="en-US" sz="4800" dirty="0">
                <a:solidFill>
                  <a:prstClr val="black"/>
                </a:solidFill>
                <a:latin typeface="Verdana" pitchFamily="34" charset="0"/>
                <a:ea typeface="Verdana" pitchFamily="34" charset="0"/>
                <a:cs typeface="Verdana" pitchFamily="34" charset="0"/>
              </a:rPr>
              <a:t> </a:t>
            </a:r>
            <a:r>
              <a:rPr lang="en-US" sz="4800" dirty="0" err="1">
                <a:solidFill>
                  <a:prstClr val="black"/>
                </a:solidFill>
                <a:latin typeface="Verdana" pitchFamily="34" charset="0"/>
                <a:ea typeface="Verdana" pitchFamily="34" charset="0"/>
                <a:cs typeface="Verdana" pitchFamily="34" charset="0"/>
              </a:rPr>
              <a:t>Dewell</a:t>
            </a:r>
            <a:r>
              <a:rPr lang="en-US" sz="4800" dirty="0">
                <a:solidFill>
                  <a:prstClr val="black"/>
                </a:solidFill>
                <a:latin typeface="Verdana" pitchFamily="34" charset="0"/>
                <a:ea typeface="Verdana" pitchFamily="34" charset="0"/>
                <a:cs typeface="Verdana" pitchFamily="34" charset="0"/>
              </a:rPr>
              <a:t> DVM,MS</a:t>
            </a:r>
          </a:p>
          <a:p>
            <a:pPr>
              <a:lnSpc>
                <a:spcPct val="170000"/>
              </a:lnSpc>
              <a:buClr>
                <a:srgbClr val="F47D5A"/>
              </a:buClr>
              <a:buSzPct val="100000"/>
              <a:defRPr/>
            </a:pPr>
            <a:endParaRPr lang="en-US" sz="4800" dirty="0">
              <a:solidFill>
                <a:prstClr val="black">
                  <a:lumMod val="85000"/>
                  <a:lumOff val="15000"/>
                </a:prstClr>
              </a:solidFill>
              <a:latin typeface="Verdana" pitchFamily="34" charset="0"/>
            </a:endParaRPr>
          </a:p>
          <a:p>
            <a:pPr fontAlgn="auto">
              <a:lnSpc>
                <a:spcPct val="170000"/>
              </a:lnSpc>
              <a:spcAft>
                <a:spcPts val="0"/>
              </a:spcAft>
              <a:buClr>
                <a:srgbClr val="F47D5A"/>
              </a:buClr>
              <a:buSzPct val="100000"/>
              <a:buFont typeface="Verdana" pitchFamily="34" charset="0"/>
              <a:buNone/>
              <a:defRPr/>
            </a:pPr>
            <a:endParaRPr lang="en-US" sz="4300" dirty="0" smtClean="0">
              <a:solidFill>
                <a:prstClr val="black">
                  <a:lumMod val="85000"/>
                  <a:lumOff val="15000"/>
                </a:prstClr>
              </a:solidFill>
              <a:latin typeface="Verdana" pitchFamily="34" charset="0"/>
              <a:cs typeface="+mn-cs"/>
            </a:endParaRPr>
          </a:p>
          <a:p>
            <a:pPr algn="ctr" fontAlgn="auto">
              <a:lnSpc>
                <a:spcPct val="170000"/>
              </a:lnSpc>
              <a:spcBef>
                <a:spcPct val="20000"/>
              </a:spcBef>
              <a:spcAft>
                <a:spcPts val="0"/>
              </a:spcAft>
              <a:buClr>
                <a:srgbClr val="F47D5A"/>
              </a:buClr>
              <a:buSzPct val="100000"/>
              <a:buFont typeface="Verdana" pitchFamily="34" charset="0"/>
              <a:buNone/>
              <a:defRPr/>
            </a:pPr>
            <a:endParaRPr lang="en-US" sz="3200" dirty="0" smtClean="0">
              <a:solidFill>
                <a:prstClr val="black">
                  <a:lumMod val="85000"/>
                  <a:lumOff val="15000"/>
                </a:prstClr>
              </a:solidFill>
              <a:latin typeface="Verdana" pitchFamily="34" charset="0"/>
              <a:cs typeface="+mn-cs"/>
            </a:endParaRPr>
          </a:p>
          <a:p>
            <a:pPr algn="ctr" fontAlgn="auto">
              <a:lnSpc>
                <a:spcPct val="170000"/>
              </a:lnSpc>
              <a:spcBef>
                <a:spcPct val="20000"/>
              </a:spcBef>
              <a:spcAft>
                <a:spcPts val="0"/>
              </a:spcAft>
              <a:buClr>
                <a:srgbClr val="F47D5A"/>
              </a:buClr>
              <a:buSzPct val="100000"/>
              <a:buFont typeface="Verdana" pitchFamily="34" charset="0"/>
              <a:buNone/>
              <a:defRPr/>
            </a:pPr>
            <a:endParaRPr lang="en-US" sz="3200" dirty="0">
              <a:solidFill>
                <a:prstClr val="black">
                  <a:lumMod val="85000"/>
                  <a:lumOff val="15000"/>
                </a:prstClr>
              </a:solidFill>
              <a:latin typeface="Verdana" pitchFamily="34" charset="0"/>
              <a:cs typeface="+mn-cs"/>
            </a:endParaRPr>
          </a:p>
        </p:txBody>
      </p:sp>
    </p:spTree>
    <p:extLst>
      <p:ext uri="{BB962C8B-B14F-4D97-AF65-F5344CB8AC3E}">
        <p14:creationId xmlns:p14="http://schemas.microsoft.com/office/powerpoint/2010/main" val="102681362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Euthanasia</a:t>
            </a:r>
          </a:p>
          <a:p>
            <a:pPr lvl="1"/>
            <a:r>
              <a:rPr lang="en-US" dirty="0" smtClean="0"/>
              <a:t>Transitioning painlessly and stress-free as possible</a:t>
            </a:r>
          </a:p>
          <a:p>
            <a:r>
              <a:rPr lang="en-US" dirty="0" smtClean="0"/>
              <a:t>Mass Depopulation</a:t>
            </a:r>
          </a:p>
          <a:p>
            <a:pPr lvl="1"/>
            <a:r>
              <a:rPr lang="en-US" dirty="0" smtClean="0"/>
              <a:t>Large numbers, quickly and efficiently</a:t>
            </a:r>
          </a:p>
          <a:p>
            <a:pPr lvl="1"/>
            <a:r>
              <a:rPr lang="en-US" dirty="0" smtClean="0"/>
              <a:t>Consideration to welfare as practicable</a:t>
            </a:r>
          </a:p>
          <a:p>
            <a:pPr marL="342900" lvl="1" indent="-342900">
              <a:buFont typeface="Arial" pitchFamily="34" charset="0"/>
              <a:buChar char="•"/>
            </a:pPr>
            <a:r>
              <a:rPr lang="en-US" sz="3200" dirty="0"/>
              <a:t>Terms used interchangeably here</a:t>
            </a:r>
          </a:p>
          <a:p>
            <a:endParaRPr lang="en-US" dirty="0"/>
          </a:p>
        </p:txBody>
      </p:sp>
      <p:sp>
        <p:nvSpPr>
          <p:cNvPr id="3" name="Date Placeholder 2"/>
          <p:cNvSpPr>
            <a:spLocks noGrp="1"/>
          </p:cNvSpPr>
          <p:nvPr>
            <p:ph type="dt" sz="half" idx="2"/>
          </p:nvPr>
        </p:nvSpPr>
        <p:spPr/>
        <p:txBody>
          <a:bodyPr/>
          <a:lstStyle/>
          <a:p>
            <a:pPr algn="r">
              <a:defRPr/>
            </a:pPr>
            <a:r>
              <a:rPr lang="en-US" dirty="0"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4" name="Footer Placeholder 3"/>
          <p:cNvSpPr>
            <a:spLocks noGrp="1"/>
          </p:cNvSpPr>
          <p:nvPr>
            <p:ph type="ftr" sz="quarter" idx="3"/>
          </p:nvPr>
        </p:nvSpPr>
        <p:spPr/>
        <p:txBody>
          <a:bodyPr/>
          <a:lstStyle/>
          <a:p>
            <a:pPr algn="l">
              <a:defRPr/>
            </a:pPr>
            <a:r>
              <a:rPr lang="en-US" dirty="0" smtClean="0">
                <a:solidFill>
                  <a:prstClr val="black">
                    <a:tint val="75000"/>
                  </a:prstClr>
                </a:solidFill>
                <a:latin typeface="+mn-lt"/>
              </a:rPr>
              <a:t>FAD </a:t>
            </a:r>
            <a:r>
              <a:rPr lang="en-US" dirty="0" err="1" smtClean="0">
                <a:solidFill>
                  <a:prstClr val="black">
                    <a:tint val="75000"/>
                  </a:prstClr>
                </a:solidFill>
                <a:latin typeface="+mn-lt"/>
              </a:rPr>
              <a:t>PReP</a:t>
            </a:r>
            <a:r>
              <a:rPr lang="en-US" dirty="0" smtClean="0">
                <a:solidFill>
                  <a:prstClr val="black">
                    <a:tint val="75000"/>
                  </a:prstClr>
                </a:solidFill>
                <a:latin typeface="+mn-lt"/>
              </a:rPr>
              <a:t>/NAHEMS Guidelines: MDE-Bovine</a:t>
            </a:r>
            <a:endParaRPr lang="en-US" dirty="0">
              <a:solidFill>
                <a:prstClr val="black">
                  <a:tint val="75000"/>
                </a:prstClr>
              </a:solidFill>
              <a:latin typeface="+mn-lt"/>
            </a:endParaRPr>
          </a:p>
        </p:txBody>
      </p:sp>
      <p:sp>
        <p:nvSpPr>
          <p:cNvPr id="5" name="Title 4"/>
          <p:cNvSpPr>
            <a:spLocks noGrp="1"/>
          </p:cNvSpPr>
          <p:nvPr>
            <p:ph type="title"/>
          </p:nvPr>
        </p:nvSpPr>
        <p:spPr/>
        <p:txBody>
          <a:bodyPr>
            <a:normAutofit/>
          </a:bodyPr>
          <a:lstStyle/>
          <a:p>
            <a:r>
              <a:rPr lang="en-US" dirty="0" smtClean="0"/>
              <a:t>Euthanasia and Depopulation</a:t>
            </a:r>
            <a:endParaRPr lang="en-US" dirty="0"/>
          </a:p>
        </p:txBody>
      </p:sp>
    </p:spTree>
    <p:extLst>
      <p:ext uri="{BB962C8B-B14F-4D97-AF65-F5344CB8AC3E}">
        <p14:creationId xmlns:p14="http://schemas.microsoft.com/office/powerpoint/2010/main" val="4222250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May be practiced during an animal health emergency</a:t>
            </a:r>
          </a:p>
          <a:p>
            <a:r>
              <a:rPr lang="en-US" dirty="0" smtClean="0"/>
              <a:t>Goals of Euthanasia </a:t>
            </a:r>
          </a:p>
          <a:p>
            <a:pPr lvl="1"/>
            <a:r>
              <a:rPr lang="en-US" dirty="0" smtClean="0">
                <a:latin typeface="Verdana" charset="0"/>
                <a:ea typeface="Verdana" charset="0"/>
                <a:cs typeface="Verdana" charset="0"/>
              </a:rPr>
              <a:t>Provide </a:t>
            </a:r>
            <a:r>
              <a:rPr lang="en-US" dirty="0">
                <a:latin typeface="Verdana" charset="0"/>
                <a:ea typeface="Verdana" charset="0"/>
                <a:cs typeface="Verdana" charset="0"/>
              </a:rPr>
              <a:t>humane treatment</a:t>
            </a:r>
          </a:p>
          <a:p>
            <a:pPr lvl="1"/>
            <a:r>
              <a:rPr lang="en-US" dirty="0" smtClean="0">
                <a:latin typeface="Verdana" charset="0"/>
                <a:ea typeface="Verdana" charset="0"/>
                <a:cs typeface="Verdana" charset="0"/>
              </a:rPr>
              <a:t>Select </a:t>
            </a:r>
            <a:r>
              <a:rPr lang="en-US" dirty="0">
                <a:latin typeface="Verdana" charset="0"/>
                <a:ea typeface="Verdana" charset="0"/>
                <a:cs typeface="Verdana" charset="0"/>
              </a:rPr>
              <a:t>acceptable method</a:t>
            </a:r>
          </a:p>
          <a:p>
            <a:pPr lvl="1"/>
            <a:r>
              <a:rPr lang="en-US" dirty="0">
                <a:latin typeface="Verdana" charset="0"/>
                <a:ea typeface="Verdana" charset="0"/>
                <a:cs typeface="Verdana" charset="0"/>
              </a:rPr>
              <a:t>Minimize negative </a:t>
            </a:r>
            <a:r>
              <a:rPr lang="en-US" dirty="0" smtClean="0">
                <a:latin typeface="Verdana" charset="0"/>
                <a:ea typeface="Verdana" charset="0"/>
                <a:cs typeface="Verdana" charset="0"/>
              </a:rPr>
              <a:t>emotional impact</a:t>
            </a:r>
            <a:endParaRPr lang="en-US" dirty="0">
              <a:latin typeface="Verdana" charset="0"/>
              <a:ea typeface="Verdana" charset="0"/>
              <a:cs typeface="Verdana" charset="0"/>
            </a:endParaRPr>
          </a:p>
          <a:p>
            <a:pPr lvl="1"/>
            <a:r>
              <a:rPr lang="en-US" dirty="0">
                <a:latin typeface="Verdana" charset="0"/>
                <a:ea typeface="Verdana" charset="0"/>
                <a:cs typeface="Verdana" charset="0"/>
              </a:rPr>
              <a:t>Safeguard food chain</a:t>
            </a:r>
          </a:p>
          <a:p>
            <a:pPr lvl="1"/>
            <a:r>
              <a:rPr lang="en-US" dirty="0">
                <a:latin typeface="Verdana" charset="0"/>
                <a:ea typeface="Verdana" charset="0"/>
                <a:cs typeface="Verdana" charset="0"/>
              </a:rPr>
              <a:t>Prevent or mitigate disease spread</a:t>
            </a:r>
          </a:p>
          <a:p>
            <a:endParaRPr lang="en-US" dirty="0" smtClean="0"/>
          </a:p>
          <a:p>
            <a:endParaRPr lang="en-US" dirty="0"/>
          </a:p>
        </p:txBody>
      </p:sp>
      <p:sp>
        <p:nvSpPr>
          <p:cNvPr id="3" name="Date Placeholder 2"/>
          <p:cNvSpPr>
            <a:spLocks noGrp="1"/>
          </p:cNvSpPr>
          <p:nvPr>
            <p:ph type="dt" sz="half" idx="2"/>
          </p:nvPr>
        </p:nvSpPr>
        <p:spPr/>
        <p:txBody>
          <a:bodyPr/>
          <a:lstStyle/>
          <a:p>
            <a:pPr algn="r">
              <a:defRPr/>
            </a:pPr>
            <a:r>
              <a:rPr lang="en-US" smtClean="0">
                <a:solidFill>
                  <a:prstClr val="black">
                    <a:tint val="75000"/>
                  </a:prstClr>
                </a:solidFill>
                <a:latin typeface="+mn-lt"/>
              </a:rPr>
              <a:t>USDA APHIS and CFSPH</a:t>
            </a:r>
            <a:endParaRPr lang="en-US" dirty="0">
              <a:solidFill>
                <a:prstClr val="black">
                  <a:tint val="75000"/>
                </a:prstClr>
              </a:solidFill>
              <a:latin typeface="+mn-lt"/>
            </a:endParaRPr>
          </a:p>
        </p:txBody>
      </p:sp>
      <p:sp>
        <p:nvSpPr>
          <p:cNvPr id="4" name="Footer Placeholder 3"/>
          <p:cNvSpPr>
            <a:spLocks noGrp="1"/>
          </p:cNvSpPr>
          <p:nvPr>
            <p:ph type="ftr" sz="quarter" idx="3"/>
          </p:nvPr>
        </p:nvSpPr>
        <p:spPr/>
        <p:txBody>
          <a:bodyPr vert="horz" lIns="91440" tIns="45720" rIns="91440" bIns="45720" rtlCol="0" anchor="b"/>
          <a:lstStyle/>
          <a:p>
            <a:pPr algn="l"/>
            <a:r>
              <a:rPr lang="en-US" dirty="0">
                <a:solidFill>
                  <a:prstClr val="black">
                    <a:tint val="75000"/>
                  </a:prstClr>
                </a:solidFill>
                <a:latin typeface="+mn-lt"/>
              </a:rPr>
              <a:t>FAD </a:t>
            </a:r>
            <a:r>
              <a:rPr lang="en-US" dirty="0" err="1">
                <a:solidFill>
                  <a:prstClr val="black">
                    <a:tint val="75000"/>
                  </a:prstClr>
                </a:solidFill>
                <a:latin typeface="+mn-lt"/>
              </a:rPr>
              <a:t>PReP</a:t>
            </a:r>
            <a:r>
              <a:rPr lang="en-US" dirty="0">
                <a:solidFill>
                  <a:prstClr val="black">
                    <a:tint val="75000"/>
                  </a:prstClr>
                </a:solidFill>
                <a:latin typeface="+mn-lt"/>
              </a:rPr>
              <a:t>/NAHEMS Guidelines: MDE-Bovine</a:t>
            </a:r>
          </a:p>
        </p:txBody>
      </p:sp>
      <p:sp>
        <p:nvSpPr>
          <p:cNvPr id="5" name="Title 4"/>
          <p:cNvSpPr>
            <a:spLocks noGrp="1"/>
          </p:cNvSpPr>
          <p:nvPr>
            <p:ph type="title"/>
          </p:nvPr>
        </p:nvSpPr>
        <p:spPr/>
        <p:txBody>
          <a:bodyPr>
            <a:normAutofit/>
          </a:bodyPr>
          <a:lstStyle/>
          <a:p>
            <a:r>
              <a:rPr lang="en-US" dirty="0" smtClean="0"/>
              <a:t>Euthanasia and Depopulation</a:t>
            </a:r>
            <a:endParaRPr lang="en-US" dirty="0"/>
          </a:p>
        </p:txBody>
      </p:sp>
    </p:spTree>
    <p:extLst>
      <p:ext uri="{BB962C8B-B14F-4D97-AF65-F5344CB8AC3E}">
        <p14:creationId xmlns:p14="http://schemas.microsoft.com/office/powerpoint/2010/main" val="2661680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7"/>
          <p:cNvSpPr>
            <a:spLocks noGrp="1"/>
          </p:cNvSpPr>
          <p:nvPr>
            <p:ph idx="1"/>
          </p:nvPr>
        </p:nvSpPr>
        <p:spPr/>
        <p:txBody>
          <a:bodyPr>
            <a:normAutofit/>
          </a:bodyPr>
          <a:lstStyle/>
          <a:p>
            <a:pPr>
              <a:lnSpc>
                <a:spcPct val="90000"/>
              </a:lnSpc>
            </a:pPr>
            <a:r>
              <a:rPr lang="en-US" dirty="0" smtClean="0">
                <a:latin typeface="Verdana" charset="0"/>
                <a:ea typeface="Verdana" charset="0"/>
                <a:cs typeface="Verdana" charset="0"/>
              </a:rPr>
              <a:t>Goal: Humane Treatment</a:t>
            </a:r>
          </a:p>
          <a:p>
            <a:pPr lvl="1">
              <a:lnSpc>
                <a:spcPct val="90000"/>
              </a:lnSpc>
            </a:pPr>
            <a:r>
              <a:rPr lang="en-US" dirty="0" smtClean="0">
                <a:latin typeface="Verdana" charset="0"/>
                <a:ea typeface="Verdana" charset="0"/>
                <a:cs typeface="Verdana" charset="0"/>
              </a:rPr>
              <a:t>Decrease </a:t>
            </a:r>
            <a:r>
              <a:rPr lang="en-US" dirty="0">
                <a:latin typeface="Verdana" charset="0"/>
                <a:ea typeface="Verdana" charset="0"/>
                <a:cs typeface="Verdana" charset="0"/>
              </a:rPr>
              <a:t>animal </a:t>
            </a:r>
            <a:r>
              <a:rPr lang="en-US" dirty="0" smtClean="0">
                <a:latin typeface="Verdana" charset="0"/>
                <a:ea typeface="Verdana" charset="0"/>
                <a:cs typeface="Verdana" charset="0"/>
              </a:rPr>
              <a:t>stress, excitement</a:t>
            </a:r>
            <a:endParaRPr lang="en-US" dirty="0">
              <a:latin typeface="Verdana" charset="0"/>
              <a:ea typeface="Verdana" charset="0"/>
              <a:cs typeface="Verdana" charset="0"/>
            </a:endParaRPr>
          </a:p>
          <a:p>
            <a:pPr lvl="1">
              <a:lnSpc>
                <a:spcPct val="90000"/>
              </a:lnSpc>
            </a:pPr>
            <a:r>
              <a:rPr lang="en-US" dirty="0" smtClean="0">
                <a:latin typeface="Verdana" charset="0"/>
                <a:ea typeface="Verdana" charset="0"/>
                <a:cs typeface="Verdana" charset="0"/>
              </a:rPr>
              <a:t>Do not force animals to travel quickly</a:t>
            </a:r>
          </a:p>
          <a:p>
            <a:pPr lvl="1">
              <a:lnSpc>
                <a:spcPct val="90000"/>
              </a:lnSpc>
            </a:pPr>
            <a:r>
              <a:rPr lang="en-US" dirty="0" smtClean="0">
                <a:latin typeface="Verdana" charset="0"/>
                <a:ea typeface="Verdana" charset="0"/>
                <a:cs typeface="Verdana" charset="0"/>
              </a:rPr>
              <a:t>Avoid </a:t>
            </a:r>
            <a:r>
              <a:rPr lang="en-US" dirty="0">
                <a:latin typeface="Verdana" charset="0"/>
                <a:ea typeface="Verdana" charset="0"/>
                <a:cs typeface="Verdana" charset="0"/>
              </a:rPr>
              <a:t>electric prods </a:t>
            </a:r>
          </a:p>
          <a:p>
            <a:pPr lvl="2">
              <a:lnSpc>
                <a:spcPct val="90000"/>
              </a:lnSpc>
            </a:pPr>
            <a:r>
              <a:rPr lang="en-US" dirty="0" smtClean="0">
                <a:latin typeface="Verdana" charset="0"/>
                <a:ea typeface="Verdana" charset="0"/>
                <a:cs typeface="Verdana" charset="0"/>
              </a:rPr>
              <a:t>Human </a:t>
            </a:r>
            <a:r>
              <a:rPr lang="en-US" dirty="0">
                <a:latin typeface="Verdana" charset="0"/>
                <a:ea typeface="Verdana" charset="0"/>
                <a:cs typeface="Verdana" charset="0"/>
              </a:rPr>
              <a:t>body </a:t>
            </a:r>
            <a:r>
              <a:rPr lang="en-US" dirty="0" smtClean="0">
                <a:latin typeface="Verdana" charset="0"/>
                <a:ea typeface="Verdana" charset="0"/>
                <a:cs typeface="Verdana" charset="0"/>
              </a:rPr>
              <a:t>position</a:t>
            </a:r>
          </a:p>
          <a:p>
            <a:pPr lvl="2">
              <a:lnSpc>
                <a:spcPct val="90000"/>
              </a:lnSpc>
            </a:pPr>
            <a:r>
              <a:rPr lang="en-US" dirty="0" smtClean="0">
                <a:latin typeface="Verdana" charset="0"/>
                <a:ea typeface="Verdana" charset="0"/>
                <a:cs typeface="Verdana" charset="0"/>
              </a:rPr>
              <a:t>Flight zones</a:t>
            </a:r>
          </a:p>
          <a:p>
            <a:pPr lvl="2">
              <a:lnSpc>
                <a:spcPct val="90000"/>
              </a:lnSpc>
            </a:pPr>
            <a:r>
              <a:rPr lang="en-US" dirty="0" smtClean="0">
                <a:latin typeface="Verdana" charset="0"/>
                <a:ea typeface="Verdana" charset="0"/>
                <a:cs typeface="Verdana" charset="0"/>
              </a:rPr>
              <a:t>Flags</a:t>
            </a:r>
          </a:p>
          <a:p>
            <a:pPr lvl="2">
              <a:lnSpc>
                <a:spcPct val="90000"/>
              </a:lnSpc>
            </a:pPr>
            <a:r>
              <a:rPr lang="en-US" dirty="0" smtClean="0">
                <a:latin typeface="Verdana" charset="0"/>
                <a:ea typeface="Verdana" charset="0"/>
                <a:cs typeface="Verdana" charset="0"/>
              </a:rPr>
              <a:t>Plastic paddles</a:t>
            </a:r>
          </a:p>
          <a:p>
            <a:pPr lvl="1">
              <a:lnSpc>
                <a:spcPct val="90000"/>
              </a:lnSpc>
            </a:pPr>
            <a:r>
              <a:rPr lang="en-US" dirty="0" smtClean="0">
                <a:latin typeface="Verdana" charset="0"/>
                <a:ea typeface="Verdana" charset="0"/>
                <a:cs typeface="Verdana" charset="0"/>
              </a:rPr>
              <a:t>Handle animals quietly</a:t>
            </a:r>
            <a:endParaRPr lang="en-US" dirty="0">
              <a:latin typeface="Verdana" charset="0"/>
              <a:ea typeface="Verdana" charset="0"/>
              <a:cs typeface="Verdana" charset="0"/>
            </a:endParaRPr>
          </a:p>
        </p:txBody>
      </p:sp>
      <p:sp>
        <p:nvSpPr>
          <p:cNvPr id="4" name="Date Placeholder 3"/>
          <p:cNvSpPr>
            <a:spLocks noGrp="1"/>
          </p:cNvSpPr>
          <p:nvPr>
            <p:ph type="dt" sz="half" idx="2"/>
          </p:nvPr>
        </p:nvSpPr>
        <p:spPr/>
        <p:txBody>
          <a:bodyPr/>
          <a:lstStyle/>
          <a:p>
            <a:pPr algn="r">
              <a:defRPr/>
            </a:pPr>
            <a:r>
              <a:rPr lang="en-US"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MDE-Bovine</a:t>
            </a:r>
            <a:endParaRPr lang="en-US" dirty="0">
              <a:latin typeface="+mn-lt"/>
            </a:endParaRPr>
          </a:p>
        </p:txBody>
      </p:sp>
      <p:sp>
        <p:nvSpPr>
          <p:cNvPr id="23553" name="Rectangle 1026"/>
          <p:cNvSpPr>
            <a:spLocks noGrp="1"/>
          </p:cNvSpPr>
          <p:nvPr>
            <p:ph type="title"/>
          </p:nvPr>
        </p:nvSpPr>
        <p:spPr/>
        <p:txBody>
          <a:bodyPr/>
          <a:lstStyle/>
          <a:p>
            <a:r>
              <a:rPr lang="en-US" dirty="0" smtClean="0">
                <a:latin typeface="Verdana" charset="0"/>
                <a:ea typeface="Verdana" charset="0"/>
                <a:cs typeface="Verdana" charset="0"/>
              </a:rPr>
              <a:t>Handling</a:t>
            </a:r>
            <a:endParaRPr lang="en-US" dirty="0">
              <a:latin typeface="Verdana" charset="0"/>
              <a:ea typeface="Verdana" charset="0"/>
              <a:cs typeface="Verdana" charset="0"/>
            </a:endParaRPr>
          </a:p>
        </p:txBody>
      </p:sp>
      <p:pic>
        <p:nvPicPr>
          <p:cNvPr id="23555" name="Picture 1028"/>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948558" y="3366654"/>
            <a:ext cx="2695600" cy="2431473"/>
          </a:xfrm>
          <a:prstGeom prst="rect">
            <a:avLst/>
          </a:prstGeom>
          <a:noFill/>
          <a:ln w="38100">
            <a:solidFill>
              <a:srgbClr val="17375E"/>
            </a:solid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p:cNvSpPr>
          <p:nvPr>
            <p:ph idx="1"/>
          </p:nvPr>
        </p:nvSpPr>
        <p:spPr/>
        <p:txBody>
          <a:bodyPr/>
          <a:lstStyle/>
          <a:p>
            <a:r>
              <a:rPr lang="en-US" dirty="0" smtClean="0"/>
              <a:t>Acceptable (</a:t>
            </a:r>
            <a:r>
              <a:rPr lang="en-US" dirty="0" err="1" smtClean="0"/>
              <a:t>noninhalant</a:t>
            </a:r>
            <a:r>
              <a:rPr lang="en-US" dirty="0" smtClean="0"/>
              <a:t> injectable)</a:t>
            </a:r>
            <a:endParaRPr lang="en-US" dirty="0"/>
          </a:p>
          <a:p>
            <a:pPr lvl="1"/>
            <a:r>
              <a:rPr lang="en-US" dirty="0" smtClean="0"/>
              <a:t>Barbiturates</a:t>
            </a:r>
            <a:endParaRPr lang="en-US" dirty="0"/>
          </a:p>
          <a:p>
            <a:pPr lvl="1"/>
            <a:r>
              <a:rPr lang="en-US" dirty="0" smtClean="0"/>
              <a:t>Barbiturate derivatives</a:t>
            </a:r>
            <a:endParaRPr lang="en-US" dirty="0"/>
          </a:p>
          <a:p>
            <a:r>
              <a:rPr lang="en-US" dirty="0"/>
              <a:t>Conditionally </a:t>
            </a:r>
            <a:r>
              <a:rPr lang="en-US" dirty="0" smtClean="0"/>
              <a:t>Acceptable (physical)</a:t>
            </a:r>
            <a:endParaRPr lang="en-US" dirty="0"/>
          </a:p>
          <a:p>
            <a:pPr lvl="1"/>
            <a:r>
              <a:rPr lang="en-US" dirty="0" smtClean="0"/>
              <a:t>Penetrating captive bolt</a:t>
            </a:r>
            <a:endParaRPr lang="en-US" dirty="0"/>
          </a:p>
          <a:p>
            <a:pPr lvl="1"/>
            <a:r>
              <a:rPr lang="en-US" dirty="0" smtClean="0"/>
              <a:t>Gunshot</a:t>
            </a:r>
          </a:p>
          <a:p>
            <a:r>
              <a:rPr lang="en-US" dirty="0" smtClean="0"/>
              <a:t>Electrocution</a:t>
            </a:r>
            <a:endParaRPr lang="en-US" dirty="0"/>
          </a:p>
          <a:p>
            <a:pPr lvl="1"/>
            <a:endParaRPr lang="en-US" dirty="0" smtClean="0"/>
          </a:p>
          <a:p>
            <a:endParaRPr lang="en-US" dirty="0">
              <a:latin typeface="Verdana" charset="0"/>
              <a:ea typeface="Verdana" charset="0"/>
              <a:cs typeface="Verdana" charset="0"/>
            </a:endParaRPr>
          </a:p>
        </p:txBody>
      </p:sp>
      <p:sp>
        <p:nvSpPr>
          <p:cNvPr id="2" name="Date Placeholder 1"/>
          <p:cNvSpPr>
            <a:spLocks noGrp="1"/>
          </p:cNvSpPr>
          <p:nvPr>
            <p:ph type="dt" sz="half" idx="2"/>
          </p:nvPr>
        </p:nvSpPr>
        <p:spPr>
          <a:xfrm>
            <a:off x="6553200" y="6356350"/>
            <a:ext cx="2133600" cy="365125"/>
          </a:xfrm>
          <a:prstGeom prst="rect">
            <a:avLst/>
          </a:prstGeom>
        </p:spPr>
        <p:txBody>
          <a:bodyPr/>
          <a:lstStyle/>
          <a:p>
            <a:pPr algn="r">
              <a:defRPr/>
            </a:pPr>
            <a:r>
              <a:rPr lang="en-US" dirty="0" smtClean="0">
                <a:latin typeface="+mn-lt"/>
              </a:rPr>
              <a:t>USDA APHIS and CFSPH</a:t>
            </a:r>
            <a:endParaRPr lang="en-US" dirty="0">
              <a:latin typeface="+mn-lt"/>
            </a:endParaRPr>
          </a:p>
        </p:txBody>
      </p:sp>
      <p:sp>
        <p:nvSpPr>
          <p:cNvPr id="3" name="Footer Placeholder 2"/>
          <p:cNvSpPr>
            <a:spLocks noGrp="1"/>
          </p:cNvSpPr>
          <p:nvPr>
            <p:ph type="ftr" sz="quarter" idx="3"/>
          </p:nvPr>
        </p:nvSpPr>
        <p:spPr>
          <a:xfrm>
            <a:off x="457200" y="6356350"/>
            <a:ext cx="4572000" cy="365125"/>
          </a:xfrm>
          <a:prstGeom prst="rect">
            <a:avLst/>
          </a:prstGeom>
        </p:spPr>
        <p:txBody>
          <a:bodyPr/>
          <a:lstStyle/>
          <a:p>
            <a:pPr algn="l">
              <a:defRPr/>
            </a:pPr>
            <a:r>
              <a:rPr lang="en-US" dirty="0" smtClean="0">
                <a:latin typeface="+mn-lt"/>
              </a:rPr>
              <a:t>FAD </a:t>
            </a:r>
            <a:r>
              <a:rPr lang="en-US" dirty="0" err="1">
                <a:latin typeface="+mn-lt"/>
              </a:rPr>
              <a:t>PReP</a:t>
            </a:r>
            <a:r>
              <a:rPr lang="en-US" dirty="0">
                <a:latin typeface="+mn-lt"/>
              </a:rPr>
              <a:t>/NAHEMS</a:t>
            </a:r>
            <a:r>
              <a:rPr lang="en-US" dirty="0" smtClean="0">
                <a:latin typeface="+mn-lt"/>
              </a:rPr>
              <a:t> Guidelines: MDE-Bovine</a:t>
            </a:r>
            <a:endParaRPr lang="en-US" dirty="0">
              <a:latin typeface="+mn-lt"/>
            </a:endParaRPr>
          </a:p>
        </p:txBody>
      </p:sp>
      <p:sp>
        <p:nvSpPr>
          <p:cNvPr id="64514" name="Rectangle 2"/>
          <p:cNvSpPr>
            <a:spLocks noGrp="1"/>
          </p:cNvSpPr>
          <p:nvPr>
            <p:ph type="title"/>
          </p:nvPr>
        </p:nvSpPr>
        <p:spPr/>
        <p:txBody>
          <a:bodyPr/>
          <a:lstStyle/>
          <a:p>
            <a:r>
              <a:rPr lang="en-US" dirty="0" smtClean="0">
                <a:latin typeface="Verdana" charset="0"/>
                <a:ea typeface="Verdana" charset="0"/>
                <a:cs typeface="Verdana" charset="0"/>
              </a:rPr>
              <a:t>Euthanasia Methods</a:t>
            </a:r>
            <a:endParaRPr lang="en-US" dirty="0">
              <a:latin typeface="Verdana" charset="0"/>
              <a:ea typeface="Verdana" charset="0"/>
              <a:cs typeface="Verdana" charset="0"/>
            </a:endParaRPr>
          </a:p>
        </p:txBody>
      </p:sp>
    </p:spTree>
    <p:extLst>
      <p:ext uri="{BB962C8B-B14F-4D97-AF65-F5344CB8AC3E}">
        <p14:creationId xmlns:p14="http://schemas.microsoft.com/office/powerpoint/2010/main" val="33600460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p:cNvSpPr>
          <p:nvPr>
            <p:ph idx="1"/>
          </p:nvPr>
        </p:nvSpPr>
        <p:spPr/>
        <p:txBody>
          <a:bodyPr/>
          <a:lstStyle/>
          <a:p>
            <a:r>
              <a:rPr lang="en-US" dirty="0">
                <a:latin typeface="Verdana" charset="0"/>
                <a:ea typeface="Verdana" charset="0"/>
                <a:cs typeface="Verdana" charset="0"/>
              </a:rPr>
              <a:t>U</a:t>
            </a:r>
            <a:r>
              <a:rPr lang="en-US" dirty="0" smtClean="0">
                <a:latin typeface="Verdana" charset="0"/>
                <a:ea typeface="Verdana" charset="0"/>
                <a:cs typeface="Verdana" charset="0"/>
              </a:rPr>
              <a:t>sually impractical</a:t>
            </a:r>
            <a:endParaRPr lang="en-US" dirty="0">
              <a:latin typeface="Verdana" charset="0"/>
              <a:ea typeface="Verdana" charset="0"/>
              <a:cs typeface="Verdana" charset="0"/>
            </a:endParaRPr>
          </a:p>
          <a:p>
            <a:pPr lvl="1"/>
            <a:r>
              <a:rPr lang="en-US" dirty="0">
                <a:latin typeface="Verdana" charset="0"/>
                <a:ea typeface="Verdana" charset="0"/>
                <a:cs typeface="Verdana" charset="0"/>
              </a:rPr>
              <a:t>Slow process</a:t>
            </a:r>
          </a:p>
          <a:p>
            <a:pPr lvl="1"/>
            <a:r>
              <a:rPr lang="en-US" dirty="0">
                <a:latin typeface="Verdana" charset="0"/>
                <a:ea typeface="Verdana" charset="0"/>
                <a:cs typeface="Verdana" charset="0"/>
              </a:rPr>
              <a:t>Expensive</a:t>
            </a:r>
          </a:p>
          <a:p>
            <a:pPr lvl="1"/>
            <a:r>
              <a:rPr lang="en-US" dirty="0">
                <a:latin typeface="Verdana" charset="0"/>
                <a:ea typeface="Verdana" charset="0"/>
                <a:cs typeface="Verdana" charset="0"/>
              </a:rPr>
              <a:t>Carcass disposal</a:t>
            </a:r>
          </a:p>
          <a:p>
            <a:pPr lvl="1"/>
            <a:r>
              <a:rPr lang="en-US" dirty="0" smtClean="0">
                <a:latin typeface="Verdana" charset="0"/>
                <a:ea typeface="Verdana" charset="0"/>
                <a:cs typeface="Verdana" charset="0"/>
              </a:rPr>
              <a:t>Recordkeeping</a:t>
            </a:r>
            <a:endParaRPr lang="en-US" dirty="0">
              <a:latin typeface="Verdana" charset="0"/>
              <a:ea typeface="Verdana" charset="0"/>
              <a:cs typeface="Verdana" charset="0"/>
            </a:endParaRPr>
          </a:p>
          <a:p>
            <a:r>
              <a:rPr lang="en-US" dirty="0">
                <a:latin typeface="Verdana" charset="0"/>
                <a:ea typeface="Verdana" charset="0"/>
                <a:cs typeface="Verdana" charset="0"/>
              </a:rPr>
              <a:t>May be used if animal </a:t>
            </a:r>
            <a:r>
              <a:rPr lang="en-US" dirty="0" smtClean="0">
                <a:latin typeface="Verdana" charset="0"/>
                <a:ea typeface="Verdana" charset="0"/>
                <a:cs typeface="Verdana" charset="0"/>
              </a:rPr>
              <a:t>                                is</a:t>
            </a:r>
            <a:r>
              <a:rPr lang="en-US" dirty="0">
                <a:latin typeface="Verdana" charset="0"/>
                <a:ea typeface="Verdana" charset="0"/>
                <a:cs typeface="Verdana" charset="0"/>
              </a:rPr>
              <a:t> </a:t>
            </a:r>
            <a:r>
              <a:rPr lang="en-US" dirty="0" smtClean="0">
                <a:latin typeface="Verdana" charset="0"/>
                <a:ea typeface="Verdana" charset="0"/>
                <a:cs typeface="Verdana" charset="0"/>
              </a:rPr>
              <a:t>considered to be</a:t>
            </a:r>
            <a:r>
              <a:rPr lang="en-US" dirty="0">
                <a:latin typeface="Verdana" charset="0"/>
                <a:ea typeface="Verdana" charset="0"/>
                <a:cs typeface="Verdana" charset="0"/>
              </a:rPr>
              <a:t/>
            </a:r>
            <a:br>
              <a:rPr lang="en-US" dirty="0">
                <a:latin typeface="Verdana" charset="0"/>
                <a:ea typeface="Verdana" charset="0"/>
                <a:cs typeface="Verdana" charset="0"/>
              </a:rPr>
            </a:br>
            <a:r>
              <a:rPr lang="en-US" dirty="0">
                <a:latin typeface="Verdana" charset="0"/>
                <a:ea typeface="Verdana" charset="0"/>
                <a:cs typeface="Verdana" charset="0"/>
              </a:rPr>
              <a:t>pet/companion</a:t>
            </a:r>
          </a:p>
        </p:txBody>
      </p:sp>
      <p:sp>
        <p:nvSpPr>
          <p:cNvPr id="4" name="Date Placeholder 3"/>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MDE-Bovine</a:t>
            </a:r>
            <a:endParaRPr lang="en-US" dirty="0">
              <a:latin typeface="+mn-lt"/>
            </a:endParaRPr>
          </a:p>
        </p:txBody>
      </p:sp>
      <p:sp>
        <p:nvSpPr>
          <p:cNvPr id="35841" name="Rectangle 2"/>
          <p:cNvSpPr>
            <a:spLocks noGrp="1"/>
          </p:cNvSpPr>
          <p:nvPr>
            <p:ph type="title"/>
          </p:nvPr>
        </p:nvSpPr>
        <p:spPr/>
        <p:txBody>
          <a:bodyPr/>
          <a:lstStyle/>
          <a:p>
            <a:r>
              <a:rPr lang="en-US" dirty="0" err="1" smtClean="0">
                <a:latin typeface="Verdana" charset="0"/>
                <a:ea typeface="Verdana" charset="0"/>
                <a:cs typeface="Verdana" charset="0"/>
              </a:rPr>
              <a:t>Noninhalant</a:t>
            </a:r>
            <a:r>
              <a:rPr lang="en-US" dirty="0" smtClean="0">
                <a:latin typeface="Verdana" charset="0"/>
                <a:ea typeface="Verdana" charset="0"/>
                <a:cs typeface="Verdana" charset="0"/>
              </a:rPr>
              <a:t> Injectable  </a:t>
            </a:r>
            <a:endParaRPr lang="en-US" dirty="0">
              <a:latin typeface="Verdana" charset="0"/>
              <a:ea typeface="Verdana" charset="0"/>
              <a:cs typeface="Verdana" charset="0"/>
            </a:endParaRPr>
          </a:p>
        </p:txBody>
      </p:sp>
      <p:pic>
        <p:nvPicPr>
          <p:cNvPr id="35843" name="Picture 4"/>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672755" y="2420888"/>
            <a:ext cx="2932112" cy="2576947"/>
          </a:xfrm>
          <a:prstGeom prst="rect">
            <a:avLst/>
          </a:prstGeom>
          <a:noFill/>
          <a:ln w="38100">
            <a:solidFill>
              <a:srgbClr val="17375E"/>
            </a:solid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p:cNvSpPr>
          <p:nvPr>
            <p:ph idx="1"/>
          </p:nvPr>
        </p:nvSpPr>
        <p:spPr/>
        <p:txBody>
          <a:bodyPr>
            <a:normAutofit/>
          </a:bodyPr>
          <a:lstStyle/>
          <a:p>
            <a:r>
              <a:rPr lang="en-US" dirty="0" smtClean="0">
                <a:latin typeface="Verdana" charset="0"/>
                <a:ea typeface="Verdana" charset="0"/>
                <a:cs typeface="Verdana" charset="0"/>
              </a:rPr>
              <a:t>Fatal blow in one procedure</a:t>
            </a:r>
          </a:p>
          <a:p>
            <a:r>
              <a:rPr lang="en-US" dirty="0">
                <a:latin typeface="Verdana" charset="0"/>
                <a:ea typeface="Verdana" charset="0"/>
                <a:cs typeface="Verdana" charset="0"/>
              </a:rPr>
              <a:t>Use appropriate restraint </a:t>
            </a:r>
            <a:endParaRPr lang="en-US" dirty="0" smtClean="0">
              <a:latin typeface="Verdana" charset="0"/>
              <a:ea typeface="Verdana" charset="0"/>
              <a:cs typeface="Verdana" charset="0"/>
            </a:endParaRPr>
          </a:p>
          <a:p>
            <a:r>
              <a:rPr lang="en-US" dirty="0" smtClean="0">
                <a:latin typeface="Verdana" charset="0"/>
                <a:ea typeface="Verdana" charset="0"/>
                <a:cs typeface="Verdana" charset="0"/>
              </a:rPr>
              <a:t>Have adjunct measure                                available</a:t>
            </a:r>
            <a:endParaRPr lang="en-US" dirty="0">
              <a:latin typeface="Verdana" charset="0"/>
              <a:ea typeface="Verdana" charset="0"/>
              <a:cs typeface="Verdana" charset="0"/>
            </a:endParaRPr>
          </a:p>
          <a:p>
            <a:r>
              <a:rPr lang="en-US" dirty="0">
                <a:latin typeface="Verdana" charset="0"/>
                <a:ea typeface="Verdana" charset="0"/>
                <a:cs typeface="Verdana" charset="0"/>
              </a:rPr>
              <a:t>Bolt </a:t>
            </a:r>
            <a:r>
              <a:rPr lang="en-US" dirty="0" smtClean="0">
                <a:latin typeface="Verdana" charset="0"/>
                <a:ea typeface="Verdana" charset="0"/>
                <a:cs typeface="Verdana" charset="0"/>
              </a:rPr>
              <a:t>positions</a:t>
            </a:r>
            <a:endParaRPr lang="en-US" dirty="0">
              <a:latin typeface="Verdana" charset="0"/>
              <a:ea typeface="Verdana" charset="0"/>
              <a:cs typeface="Verdana" charset="0"/>
            </a:endParaRPr>
          </a:p>
          <a:p>
            <a:pPr lvl="1"/>
            <a:r>
              <a:rPr lang="en-US" dirty="0">
                <a:latin typeface="Verdana" charset="0"/>
                <a:ea typeface="Verdana" charset="0"/>
                <a:cs typeface="Verdana" charset="0"/>
              </a:rPr>
              <a:t>Horned animal</a:t>
            </a:r>
          </a:p>
          <a:p>
            <a:pPr lvl="1"/>
            <a:r>
              <a:rPr lang="en-US" dirty="0">
                <a:latin typeface="Verdana" charset="0"/>
                <a:ea typeface="Verdana" charset="0"/>
                <a:cs typeface="Verdana" charset="0"/>
              </a:rPr>
              <a:t>Developed horned base</a:t>
            </a:r>
          </a:p>
          <a:p>
            <a:pPr lvl="1"/>
            <a:r>
              <a:rPr lang="en-US" dirty="0">
                <a:latin typeface="Verdana" charset="0"/>
                <a:ea typeface="Verdana" charset="0"/>
                <a:cs typeface="Verdana" charset="0"/>
              </a:rPr>
              <a:t>Polled animal</a:t>
            </a:r>
          </a:p>
        </p:txBody>
      </p:sp>
      <p:sp>
        <p:nvSpPr>
          <p:cNvPr id="4" name="Date Placeholder 3"/>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smtClean="0">
                <a:latin typeface="+mn-lt"/>
              </a:rPr>
              <a:t>FAD </a:t>
            </a:r>
            <a:r>
              <a:rPr lang="en-US" dirty="0" err="1" smtClean="0">
                <a:latin typeface="+mn-lt"/>
              </a:rPr>
              <a:t>PReP</a:t>
            </a:r>
            <a:r>
              <a:rPr lang="en-US" dirty="0" smtClean="0">
                <a:latin typeface="+mn-lt"/>
              </a:rPr>
              <a:t>/NAHEMS Guidelines: MDE-Bovine</a:t>
            </a:r>
            <a:endParaRPr lang="en-US" dirty="0">
              <a:latin typeface="+mn-lt"/>
            </a:endParaRPr>
          </a:p>
        </p:txBody>
      </p:sp>
      <p:sp>
        <p:nvSpPr>
          <p:cNvPr id="25601" name="Rectangle 2"/>
          <p:cNvSpPr>
            <a:spLocks noGrp="1"/>
          </p:cNvSpPr>
          <p:nvPr>
            <p:ph type="title"/>
          </p:nvPr>
        </p:nvSpPr>
        <p:spPr/>
        <p:txBody>
          <a:bodyPr/>
          <a:lstStyle/>
          <a:p>
            <a:r>
              <a:rPr lang="en-US" dirty="0" smtClean="0">
                <a:latin typeface="Verdana" charset="0"/>
                <a:ea typeface="Verdana" charset="0"/>
                <a:cs typeface="Verdana" charset="0"/>
              </a:rPr>
              <a:t>Physical- </a:t>
            </a:r>
            <a:r>
              <a:rPr lang="en-US" dirty="0">
                <a:latin typeface="Verdana" charset="0"/>
                <a:ea typeface="Verdana" charset="0"/>
                <a:cs typeface="Verdana" charset="0"/>
              </a:rPr>
              <a:t>Captive Bolt</a:t>
            </a:r>
          </a:p>
        </p:txBody>
      </p:sp>
      <p:pic>
        <p:nvPicPr>
          <p:cNvPr id="25603" name="Picture 4"/>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5940152" y="2852936"/>
            <a:ext cx="2947987" cy="2826328"/>
          </a:xfrm>
          <a:prstGeom prst="rect">
            <a:avLst/>
          </a:prstGeom>
          <a:noFill/>
          <a:ln w="38100">
            <a:solidFill>
              <a:srgbClr val="17375E"/>
            </a:solid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p:cNvSpPr>
          <p:nvPr>
            <p:ph idx="1"/>
          </p:nvPr>
        </p:nvSpPr>
        <p:spPr/>
        <p:txBody>
          <a:bodyPr>
            <a:normAutofit/>
          </a:bodyPr>
          <a:lstStyle/>
          <a:p>
            <a:r>
              <a:rPr lang="en-US" dirty="0">
                <a:latin typeface="Verdana" charset="0"/>
                <a:ea typeface="Verdana" charset="0"/>
                <a:cs typeface="Verdana" charset="0"/>
              </a:rPr>
              <a:t>Conditionally </a:t>
            </a:r>
            <a:r>
              <a:rPr lang="en-US" dirty="0" smtClean="0">
                <a:latin typeface="Verdana" charset="0"/>
                <a:ea typeface="Verdana" charset="0"/>
                <a:cs typeface="Verdana" charset="0"/>
              </a:rPr>
              <a:t>acceptable</a:t>
            </a:r>
            <a:endParaRPr lang="en-US" dirty="0">
              <a:latin typeface="Verdana" charset="0"/>
              <a:ea typeface="Verdana" charset="0"/>
              <a:cs typeface="Verdana" charset="0"/>
            </a:endParaRPr>
          </a:p>
          <a:p>
            <a:pPr lvl="1"/>
            <a:r>
              <a:rPr lang="en-US" dirty="0">
                <a:latin typeface="Verdana" charset="0"/>
                <a:ea typeface="Verdana" charset="0"/>
                <a:cs typeface="Verdana" charset="0"/>
              </a:rPr>
              <a:t>Species-appropriate ammunition, appropriate caliber weapon</a:t>
            </a:r>
          </a:p>
          <a:p>
            <a:pPr lvl="1"/>
            <a:r>
              <a:rPr lang="en-US" dirty="0">
                <a:latin typeface="Verdana" charset="0"/>
                <a:ea typeface="Verdana" charset="0"/>
                <a:cs typeface="Verdana" charset="0"/>
              </a:rPr>
              <a:t>Proper training, skills, experience</a:t>
            </a:r>
          </a:p>
          <a:p>
            <a:r>
              <a:rPr lang="en-US" dirty="0">
                <a:latin typeface="Verdana" charset="0"/>
                <a:ea typeface="Verdana" charset="0"/>
                <a:cs typeface="Verdana" charset="0"/>
              </a:rPr>
              <a:t>C</a:t>
            </a:r>
            <a:r>
              <a:rPr lang="en-US" dirty="0" smtClean="0">
                <a:latin typeface="Verdana" charset="0"/>
                <a:ea typeface="Verdana" charset="0"/>
                <a:cs typeface="Verdana" charset="0"/>
              </a:rPr>
              <a:t>lose </a:t>
            </a:r>
            <a:r>
              <a:rPr lang="en-US" dirty="0">
                <a:latin typeface="Verdana" charset="0"/>
                <a:ea typeface="Verdana" charset="0"/>
                <a:cs typeface="Verdana" charset="0"/>
              </a:rPr>
              <a:t>range, same point of entry as captive bolt</a:t>
            </a:r>
          </a:p>
          <a:p>
            <a:pPr lvl="1"/>
            <a:r>
              <a:rPr lang="en-US" dirty="0">
                <a:latin typeface="Verdana" charset="0"/>
                <a:ea typeface="Verdana" charset="0"/>
                <a:cs typeface="Verdana" charset="0"/>
              </a:rPr>
              <a:t>Muzzle 2-10 inches from entry point</a:t>
            </a:r>
          </a:p>
          <a:p>
            <a:pPr lvl="1"/>
            <a:r>
              <a:rPr lang="en-US" dirty="0">
                <a:latin typeface="Verdana" charset="0"/>
                <a:ea typeface="Verdana" charset="0"/>
                <a:cs typeface="Verdana" charset="0"/>
              </a:rPr>
              <a:t>In older animals</a:t>
            </a:r>
            <a:r>
              <a:rPr lang="en-US" dirty="0" smtClean="0">
                <a:latin typeface="Verdana" charset="0"/>
                <a:ea typeface="Verdana" charset="0"/>
                <a:cs typeface="Verdana" charset="0"/>
              </a:rPr>
              <a:t>, avoid midline</a:t>
            </a:r>
          </a:p>
          <a:p>
            <a:pPr lvl="2"/>
            <a:r>
              <a:rPr lang="en-US" dirty="0" smtClean="0">
                <a:latin typeface="Verdana" charset="0"/>
                <a:ea typeface="Verdana" charset="0"/>
                <a:cs typeface="Verdana" charset="0"/>
              </a:rPr>
              <a:t>Move aiming point 1 inch to either side</a:t>
            </a:r>
            <a:endParaRPr lang="en-US" dirty="0">
              <a:latin typeface="Verdana" charset="0"/>
              <a:ea typeface="Verdana" charset="0"/>
              <a:cs typeface="Verdana" charset="0"/>
            </a:endParaRPr>
          </a:p>
        </p:txBody>
      </p:sp>
      <p:sp>
        <p:nvSpPr>
          <p:cNvPr id="4" name="Date Placeholder 3"/>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a:latin typeface="+mn-lt"/>
              </a:rPr>
              <a:t>FAD </a:t>
            </a:r>
            <a:r>
              <a:rPr lang="en-US" dirty="0" err="1">
                <a:latin typeface="+mn-lt"/>
              </a:rPr>
              <a:t>PReP</a:t>
            </a:r>
            <a:r>
              <a:rPr lang="en-US" dirty="0">
                <a:latin typeface="+mn-lt"/>
              </a:rPr>
              <a:t>/NAHEMS Guidelines: MDE-Bovine</a:t>
            </a:r>
          </a:p>
        </p:txBody>
      </p:sp>
      <p:sp>
        <p:nvSpPr>
          <p:cNvPr id="29697" name="Rectangle 2"/>
          <p:cNvSpPr>
            <a:spLocks noGrp="1"/>
          </p:cNvSpPr>
          <p:nvPr>
            <p:ph type="title"/>
          </p:nvPr>
        </p:nvSpPr>
        <p:spPr/>
        <p:txBody>
          <a:bodyPr/>
          <a:lstStyle/>
          <a:p>
            <a:r>
              <a:rPr lang="en-US" dirty="0" smtClean="0">
                <a:latin typeface="Verdana" charset="0"/>
                <a:ea typeface="Verdana" charset="0"/>
                <a:cs typeface="Verdana" charset="0"/>
              </a:rPr>
              <a:t>Physical- Gunshot</a:t>
            </a:r>
            <a:endParaRPr lang="en-US" dirty="0">
              <a:latin typeface="Verdana" charset="0"/>
              <a:ea typeface="Verdana" charset="0"/>
              <a:cs typeface="Verdana"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p:cNvSpPr>
          <p:nvPr>
            <p:ph idx="1"/>
          </p:nvPr>
        </p:nvSpPr>
        <p:spPr/>
        <p:txBody>
          <a:bodyPr>
            <a:normAutofit/>
          </a:bodyPr>
          <a:lstStyle/>
          <a:p>
            <a:r>
              <a:rPr lang="en-US" dirty="0" smtClean="0">
                <a:latin typeface="Verdana" charset="0"/>
                <a:ea typeface="Verdana" charset="0"/>
                <a:cs typeface="Verdana" charset="0"/>
              </a:rPr>
              <a:t>Gunshot at long range generally unacceptable</a:t>
            </a:r>
          </a:p>
          <a:p>
            <a:pPr lvl="1"/>
            <a:r>
              <a:rPr lang="en-US" dirty="0">
                <a:latin typeface="Verdana" charset="0"/>
                <a:ea typeface="Verdana" charset="0"/>
                <a:cs typeface="Verdana" charset="0"/>
              </a:rPr>
              <a:t>If necessary</a:t>
            </a:r>
          </a:p>
          <a:p>
            <a:pPr lvl="2"/>
            <a:r>
              <a:rPr lang="en-US" dirty="0">
                <a:latin typeface="Verdana" charset="0"/>
                <a:ea typeface="Verdana" charset="0"/>
                <a:cs typeface="Verdana" charset="0"/>
              </a:rPr>
              <a:t>Aim between eye and base of ear</a:t>
            </a:r>
          </a:p>
          <a:p>
            <a:pPr lvl="2"/>
            <a:r>
              <a:rPr lang="en-US" dirty="0">
                <a:latin typeface="Verdana" charset="0"/>
                <a:ea typeface="Verdana" charset="0"/>
                <a:cs typeface="Verdana" charset="0"/>
              </a:rPr>
              <a:t>Do not target chest or neck region</a:t>
            </a:r>
          </a:p>
          <a:p>
            <a:pPr marL="342900" lvl="2" indent="-342900"/>
            <a:r>
              <a:rPr lang="en-US" sz="3200" dirty="0" smtClean="0">
                <a:latin typeface="Verdana" charset="0"/>
                <a:ea typeface="Verdana" charset="0"/>
                <a:cs typeface="Verdana" charset="0"/>
              </a:rPr>
              <a:t>Safety reminder!</a:t>
            </a:r>
            <a:endParaRPr lang="en-US" sz="3200" dirty="0">
              <a:latin typeface="Verdana" charset="0"/>
              <a:ea typeface="Verdana" charset="0"/>
              <a:cs typeface="Verdana" charset="0"/>
            </a:endParaRPr>
          </a:p>
        </p:txBody>
      </p:sp>
      <p:sp>
        <p:nvSpPr>
          <p:cNvPr id="4" name="Date Placeholder 3"/>
          <p:cNvSpPr>
            <a:spLocks noGrp="1"/>
          </p:cNvSpPr>
          <p:nvPr>
            <p:ph type="dt" sz="half" idx="2"/>
          </p:nvPr>
        </p:nvSpPr>
        <p:spPr/>
        <p:txBody>
          <a:bodyPr/>
          <a:lstStyle/>
          <a:p>
            <a:pPr algn="r">
              <a:defRPr/>
            </a:pPr>
            <a:r>
              <a:rPr lang="en-US" dirty="0" smtClean="0">
                <a:latin typeface="+mn-lt"/>
              </a:rPr>
              <a:t>USDA APHIS and CFSPH</a:t>
            </a:r>
            <a:endParaRPr lang="en-US" dirty="0">
              <a:latin typeface="+mn-lt"/>
            </a:endParaRPr>
          </a:p>
        </p:txBody>
      </p:sp>
      <p:sp>
        <p:nvSpPr>
          <p:cNvPr id="5" name="Footer Placeholder 4"/>
          <p:cNvSpPr>
            <a:spLocks noGrp="1"/>
          </p:cNvSpPr>
          <p:nvPr>
            <p:ph type="ftr" sz="quarter" idx="3"/>
          </p:nvPr>
        </p:nvSpPr>
        <p:spPr/>
        <p:txBody>
          <a:bodyPr/>
          <a:lstStyle/>
          <a:p>
            <a:pPr algn="l">
              <a:defRPr/>
            </a:pPr>
            <a:r>
              <a:rPr lang="en-US" dirty="0">
                <a:latin typeface="+mn-lt"/>
              </a:rPr>
              <a:t>FAD </a:t>
            </a:r>
            <a:r>
              <a:rPr lang="en-US" dirty="0" err="1">
                <a:latin typeface="+mn-lt"/>
              </a:rPr>
              <a:t>PReP</a:t>
            </a:r>
            <a:r>
              <a:rPr lang="en-US" dirty="0">
                <a:latin typeface="+mn-lt"/>
              </a:rPr>
              <a:t>/NAHEMS Guidelines: MDE-Bovine</a:t>
            </a:r>
          </a:p>
        </p:txBody>
      </p:sp>
      <p:sp>
        <p:nvSpPr>
          <p:cNvPr id="31745" name="Rectangle 2"/>
          <p:cNvSpPr>
            <a:spLocks noGrp="1"/>
          </p:cNvSpPr>
          <p:nvPr>
            <p:ph type="title"/>
          </p:nvPr>
        </p:nvSpPr>
        <p:spPr/>
        <p:txBody>
          <a:bodyPr/>
          <a:lstStyle/>
          <a:p>
            <a:r>
              <a:rPr lang="en-US" dirty="0" smtClean="0">
                <a:latin typeface="Verdana" charset="0"/>
                <a:ea typeface="Verdana" charset="0"/>
                <a:cs typeface="Verdana" charset="0"/>
              </a:rPr>
              <a:t>Physical- Gunshot (cont’d)</a:t>
            </a:r>
            <a:endParaRPr lang="en-US" dirty="0">
              <a:latin typeface="Verdana" charset="0"/>
              <a:ea typeface="Verdana" charset="0"/>
              <a:cs typeface="Verdana"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4C8386E-E79A-4A30-AB2F-A134525108C1}"/>
</file>

<file path=customXml/itemProps2.xml><?xml version="1.0" encoding="utf-8"?>
<ds:datastoreItem xmlns:ds="http://schemas.openxmlformats.org/officeDocument/2006/customXml" ds:itemID="{67B1DDC7-CEEE-4D22-A0D1-712990BD5C75}"/>
</file>

<file path=customXml/itemProps3.xml><?xml version="1.0" encoding="utf-8"?>
<ds:datastoreItem xmlns:ds="http://schemas.openxmlformats.org/officeDocument/2006/customXml" ds:itemID="{74AE07DA-9396-4437-AF10-12404E2B6F4F}"/>
</file>

<file path=docProps/app.xml><?xml version="1.0" encoding="utf-8"?>
<Properties xmlns="http://schemas.openxmlformats.org/officeDocument/2006/extended-properties" xmlns:vt="http://schemas.openxmlformats.org/officeDocument/2006/docPropsVTypes">
  <Template>FAD_PReP_NAHEMS_PPT_2013-11 LogoFix</Template>
  <TotalTime>4648</TotalTime>
  <Words>2751</Words>
  <Application>Microsoft Office PowerPoint</Application>
  <PresentationFormat>On-screen Show (4:3)</PresentationFormat>
  <Paragraphs>162</Paragraphs>
  <Slides>15</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ＭＳ Ｐゴシック</vt:lpstr>
      <vt:lpstr>Arial</vt:lpstr>
      <vt:lpstr>Calibri</vt:lpstr>
      <vt:lpstr>Symbol</vt:lpstr>
      <vt:lpstr>Times New Roman</vt:lpstr>
      <vt:lpstr>Verdana</vt:lpstr>
      <vt:lpstr>FAD PReP PPT Template 2011-10</vt:lpstr>
      <vt:lpstr>Mass Depopulation  &amp; Euthanasia</vt:lpstr>
      <vt:lpstr>Euthanasia and Depopulation</vt:lpstr>
      <vt:lpstr>Euthanasia and Depopulation</vt:lpstr>
      <vt:lpstr>Handling</vt:lpstr>
      <vt:lpstr>Euthanasia Methods</vt:lpstr>
      <vt:lpstr>Noninhalant Injectable  </vt:lpstr>
      <vt:lpstr>Physical- Captive Bolt</vt:lpstr>
      <vt:lpstr>Physical- Gunshot</vt:lpstr>
      <vt:lpstr>Physical- Gunshot (cont’d)</vt:lpstr>
      <vt:lpstr>Electrocution</vt:lpstr>
      <vt:lpstr>Adjunct Methods</vt:lpstr>
      <vt:lpstr>Confirmation of Death</vt:lpstr>
      <vt:lpstr>For More Information</vt:lpstr>
      <vt:lpstr>Guidelines Content</vt:lpstr>
      <vt:lpstr>Acknowledgments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 Depopulation and Euthanasia: Bovine</dc:title>
  <dc:creator>dmbailey@iastate.edu;kleedom@mail.iastate.edu</dc:creator>
  <cp:keywords>FAD PReP/NAHEMS</cp:keywords>
  <cp:lastModifiedBy>Mogan-King, Janice P [CFSPH]</cp:lastModifiedBy>
  <cp:revision>233</cp:revision>
  <cp:lastPrinted>2011-03-29T19:20:30Z</cp:lastPrinted>
  <dcterms:created xsi:type="dcterms:W3CDTF">2011-04-11T21:56:02Z</dcterms:created>
  <dcterms:modified xsi:type="dcterms:W3CDTF">2015-08-18T21:57:18Z</dcterms:modified>
  <cp:category>FAD PReP/NAHEMS</cp:category>
</cp:coreProperties>
</file>