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4"/>
  </p:notesMasterIdLst>
  <p:sldIdLst>
    <p:sldId id="256" r:id="rId2"/>
    <p:sldId id="258" r:id="rId3"/>
    <p:sldId id="279" r:id="rId4"/>
    <p:sldId id="260" r:id="rId5"/>
    <p:sldId id="257" r:id="rId6"/>
    <p:sldId id="265" r:id="rId7"/>
    <p:sldId id="263" r:id="rId8"/>
    <p:sldId id="264" r:id="rId9"/>
    <p:sldId id="273" r:id="rId10"/>
    <p:sldId id="292" r:id="rId11"/>
    <p:sldId id="291" r:id="rId12"/>
    <p:sldId id="293" r:id="rId13"/>
    <p:sldId id="283" r:id="rId14"/>
    <p:sldId id="284" r:id="rId15"/>
    <p:sldId id="286" r:id="rId16"/>
    <p:sldId id="285" r:id="rId17"/>
    <p:sldId id="289" r:id="rId18"/>
    <p:sldId id="287" r:id="rId19"/>
    <p:sldId id="282" r:id="rId20"/>
    <p:sldId id="288" r:id="rId21"/>
    <p:sldId id="275"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6163" autoAdjust="0"/>
  </p:normalViewPr>
  <p:slideViewPr>
    <p:cSldViewPr snapToGrid="0">
      <p:cViewPr varScale="1">
        <p:scale>
          <a:sx n="88" d="100"/>
          <a:sy n="88" d="100"/>
        </p:scale>
        <p:origin x="13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4AF01-0102-4839-B019-26758681AC9E}" type="datetimeFigureOut">
              <a:rPr lang="en-US" smtClean="0"/>
              <a:t>3/19/2020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BBB22-A453-4629-86A6-6C201D3C29AB}" type="slidenum">
              <a:rPr lang="en-US" smtClean="0"/>
              <a:t>‹#›</a:t>
            </a:fld>
            <a:endParaRPr lang="en-US"/>
          </a:p>
        </p:txBody>
      </p:sp>
    </p:spTree>
    <p:extLst>
      <p:ext uri="{BB962C8B-B14F-4D97-AF65-F5344CB8AC3E}">
        <p14:creationId xmlns:p14="http://schemas.microsoft.com/office/powerpoint/2010/main" val="16273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entaur" panose="02030504050205020304" pitchFamily="18" charset="0"/>
              </a:rPr>
              <a:t>Our</a:t>
            </a:r>
            <a:r>
              <a:rPr lang="en-US" sz="1200" i="1" baseline="0" dirty="0" smtClean="0">
                <a:latin typeface="Centaur" panose="02030504050205020304" pitchFamily="18" charset="0"/>
              </a:rPr>
              <a:t> BPI team </a:t>
            </a:r>
            <a:r>
              <a:rPr lang="en-US" sz="1200" i="1" dirty="0" smtClean="0">
                <a:latin typeface="Centaur" panose="02030504050205020304" pitchFamily="18" charset="0"/>
              </a:rPr>
              <a:t>looked at the APHIS onboarding process – its existing state and ways it might be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latin typeface="Centaur" panose="020305040502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latin typeface="Centaur" panose="02030504050205020304" pitchFamily="18" charset="0"/>
              </a:rPr>
              <a:t>At a minimum,</a:t>
            </a:r>
            <a:r>
              <a:rPr lang="en-US" sz="1200" i="1" baseline="0" dirty="0" smtClean="0">
                <a:latin typeface="Centaur" panose="02030504050205020304" pitchFamily="18" charset="0"/>
              </a:rPr>
              <a:t> </a:t>
            </a:r>
            <a:r>
              <a:rPr lang="en-US" sz="1200" i="1" dirty="0" smtClean="0">
                <a:latin typeface="Centaur" panose="02030504050205020304" pitchFamily="18" charset="0"/>
              </a:rPr>
              <a:t>we want to ensure that new hires don’t arrive to an empty cube and start to forage through corridors in search of a computer and the bare necessities of office life.</a:t>
            </a:r>
          </a:p>
          <a:p>
            <a:endParaRPr lang="en-US" dirty="0"/>
          </a:p>
        </p:txBody>
      </p:sp>
      <p:sp>
        <p:nvSpPr>
          <p:cNvPr id="4" name="Slide Number Placeholder 3"/>
          <p:cNvSpPr>
            <a:spLocks noGrp="1"/>
          </p:cNvSpPr>
          <p:nvPr>
            <p:ph type="sldNum" sz="quarter" idx="10"/>
          </p:nvPr>
        </p:nvSpPr>
        <p:spPr/>
        <p:txBody>
          <a:bodyPr/>
          <a:lstStyle/>
          <a:p>
            <a:fld id="{CF9223E1-0F20-47A3-B3BA-FE04E7B2B0F8}" type="slidenum">
              <a:rPr lang="en-US" smtClean="0"/>
              <a:t>2</a:t>
            </a:fld>
            <a:endParaRPr lang="en-US"/>
          </a:p>
        </p:txBody>
      </p:sp>
    </p:spTree>
    <p:extLst>
      <p:ext uri="{BB962C8B-B14F-4D97-AF65-F5344CB8AC3E}">
        <p14:creationId xmlns:p14="http://schemas.microsoft.com/office/powerpoint/2010/main" val="254069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peek at what</a:t>
            </a:r>
            <a:r>
              <a:rPr lang="en-US" baseline="0" dirty="0" smtClean="0"/>
              <a:t> USAS Onboarding looks like from the Human Resources perspective.</a:t>
            </a:r>
          </a:p>
          <a:p>
            <a:endParaRPr lang="en-US" baseline="0" dirty="0" smtClean="0"/>
          </a:p>
          <a:p>
            <a:r>
              <a:rPr lang="en-US" baseline="0" dirty="0" smtClean="0"/>
              <a:t>Again a To Do list of tasks with assignments and due dates</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11</a:t>
            </a:fld>
            <a:endParaRPr lang="en-US"/>
          </a:p>
        </p:txBody>
      </p:sp>
    </p:spTree>
    <p:extLst>
      <p:ext uri="{BB962C8B-B14F-4D97-AF65-F5344CB8AC3E}">
        <p14:creationId xmlns:p14="http://schemas.microsoft.com/office/powerpoint/2010/main" val="26721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this is an HR perspective – </a:t>
            </a:r>
          </a:p>
          <a:p>
            <a:endParaRPr lang="en-US" baseline="0" dirty="0" smtClean="0"/>
          </a:p>
          <a:p>
            <a:r>
              <a:rPr lang="en-US" baseline="0" dirty="0" smtClean="0"/>
              <a:t>This is how the HR Service Providers see completed or uploaded documents and forms inside USAS Onboarding.    As appropriate – documents can uploaded into USAS Onboarding by the New Hire.   Any forms completed in USAS Onboarding are available to be reviewed and printed by the New Hire before submission to Human Resources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12</a:t>
            </a:fld>
            <a:endParaRPr lang="en-US"/>
          </a:p>
        </p:txBody>
      </p:sp>
    </p:spTree>
    <p:extLst>
      <p:ext uri="{BB962C8B-B14F-4D97-AF65-F5344CB8AC3E}">
        <p14:creationId xmlns:p14="http://schemas.microsoft.com/office/powerpoint/2010/main" val="15425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a Tentative Offer sent to a New Hire.   </a:t>
            </a:r>
          </a:p>
          <a:p>
            <a:endParaRPr lang="en-US" dirty="0" smtClean="0"/>
          </a:p>
          <a:p>
            <a:r>
              <a:rPr lang="en-US" b="1" u="sng" dirty="0" smtClean="0"/>
              <a:t>Please</a:t>
            </a:r>
            <a:r>
              <a:rPr lang="en-US" b="1" u="sng" baseline="0" dirty="0" smtClean="0"/>
              <a:t> Note: </a:t>
            </a:r>
          </a:p>
          <a:p>
            <a:pPr marL="171450" indent="-171450">
              <a:buFont typeface="Arial" panose="020B0604020202020204" pitchFamily="34" charset="0"/>
              <a:buChar char="•"/>
            </a:pPr>
            <a:r>
              <a:rPr lang="en-US" baseline="0" dirty="0" smtClean="0"/>
              <a:t>Hiring Managers (or whomever the Program identifies) is </a:t>
            </a:r>
            <a:r>
              <a:rPr lang="en-US" baseline="0" dirty="0" err="1" smtClean="0"/>
              <a:t>CC’d</a:t>
            </a:r>
            <a:r>
              <a:rPr lang="en-US" baseline="0" dirty="0" smtClean="0"/>
              <a:t> on correspondence with the New Hire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provided a Link to log in and accept or decline the offer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asked to read an informational document called “Onboarding Process for Selectees”, this document walks the New Hire helps them navigate USAS Onboarding.   Encourage them to read it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provided with a link to take the Information Security Awareness (ISA) Test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provided with a link to a web site “Before you Start” that provides a great deal of information </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13</a:t>
            </a:fld>
            <a:endParaRPr lang="en-US"/>
          </a:p>
        </p:txBody>
      </p:sp>
    </p:spTree>
    <p:extLst>
      <p:ext uri="{BB962C8B-B14F-4D97-AF65-F5344CB8AC3E}">
        <p14:creationId xmlns:p14="http://schemas.microsoft.com/office/powerpoint/2010/main" val="1548194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a:t>
            </a:r>
            <a:r>
              <a:rPr lang="en-US" baseline="0" dirty="0" smtClean="0"/>
              <a:t> a Fingerprint Email sent to the New Hire</a:t>
            </a:r>
          </a:p>
          <a:p>
            <a:endParaRPr lang="en-US" baseline="0" dirty="0" smtClean="0"/>
          </a:p>
          <a:p>
            <a:r>
              <a:rPr lang="en-US" b="1" u="sng" baseline="0" dirty="0" smtClean="0"/>
              <a:t>Please Note: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Hiring Managers (or whomever the Program identifies) is </a:t>
            </a:r>
            <a:r>
              <a:rPr lang="en-US" baseline="0" dirty="0" err="1" smtClean="0"/>
              <a:t>CC’d</a:t>
            </a:r>
            <a:r>
              <a:rPr lang="en-US" baseline="0" dirty="0" smtClean="0"/>
              <a:t> on correspondence with the New Hire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Supervisor is specifically identified in this email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New Hire is asked to contact the Supervisor as quickly as possible to obtain information about how to get fingerprinted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New Hire is told that the Hiring Office will help them with the HRO1197.   Much of the information on the HRO1197 is information that the USDA Office should know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New Hire is provided with information about what identification documents are acceptable </a:t>
            </a:r>
          </a:p>
          <a:p>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14</a:t>
            </a:fld>
            <a:endParaRPr lang="en-US"/>
          </a:p>
        </p:txBody>
      </p:sp>
    </p:spTree>
    <p:extLst>
      <p:ext uri="{BB962C8B-B14F-4D97-AF65-F5344CB8AC3E}">
        <p14:creationId xmlns:p14="http://schemas.microsoft.com/office/powerpoint/2010/main" val="2076307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fingerprints,</a:t>
            </a:r>
            <a:r>
              <a:rPr lang="en-US" baseline="0" dirty="0" smtClean="0"/>
              <a:t> OF306 and HRO1197 have been received by Personnel Security, they will request the Special Agreement Check (SAC) from the FBI.  </a:t>
            </a:r>
          </a:p>
          <a:p>
            <a:endParaRPr lang="en-US" baseline="0" dirty="0" smtClean="0"/>
          </a:p>
          <a:p>
            <a:r>
              <a:rPr lang="en-US" baseline="0" dirty="0" smtClean="0"/>
              <a:t>When the results are returned and “read” by a Personnel Security Specialist – the New Hire will be adjudicated.   This means that they have been found to be suitable for federal employment.    This email message is what is sent when that suitability determination has been rendered. </a:t>
            </a:r>
          </a:p>
          <a:p>
            <a:endParaRPr lang="en-US" baseline="0" dirty="0" smtClean="0"/>
          </a:p>
          <a:p>
            <a:r>
              <a:rPr lang="en-US" baseline="0" dirty="0" smtClean="0"/>
              <a:t>It is only after this – that a conversation about Entry on Duty (EOD) date can be sent or the Official Offer can be sent to the New Hire</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15</a:t>
            </a:fld>
            <a:endParaRPr lang="en-US"/>
          </a:p>
        </p:txBody>
      </p:sp>
    </p:spTree>
    <p:extLst>
      <p:ext uri="{BB962C8B-B14F-4D97-AF65-F5344CB8AC3E}">
        <p14:creationId xmlns:p14="http://schemas.microsoft.com/office/powerpoint/2010/main" val="246789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an</a:t>
            </a:r>
            <a:r>
              <a:rPr lang="en-US" baseline="0" dirty="0" smtClean="0"/>
              <a:t> </a:t>
            </a:r>
            <a:r>
              <a:rPr lang="en-US" baseline="0" dirty="0" err="1" smtClean="0"/>
              <a:t>Offical</a:t>
            </a:r>
            <a:r>
              <a:rPr lang="en-US" dirty="0" smtClean="0"/>
              <a:t> Offer sent to a New Hire.   </a:t>
            </a:r>
          </a:p>
          <a:p>
            <a:endParaRPr lang="en-US" dirty="0" smtClean="0"/>
          </a:p>
          <a:p>
            <a:r>
              <a:rPr lang="en-US" b="1" u="sng" dirty="0" smtClean="0"/>
              <a:t>Please</a:t>
            </a:r>
            <a:r>
              <a:rPr lang="en-US" b="1" u="sng" baseline="0" dirty="0" smtClean="0"/>
              <a:t> Note: </a:t>
            </a:r>
          </a:p>
          <a:p>
            <a:pPr marL="171450" indent="-171450">
              <a:buFont typeface="Arial" panose="020B0604020202020204" pitchFamily="34" charset="0"/>
              <a:buChar char="•"/>
            </a:pPr>
            <a:r>
              <a:rPr lang="en-US" baseline="0" dirty="0" smtClean="0"/>
              <a:t>Hiring Managers (or whomever the Program identifies) is </a:t>
            </a:r>
            <a:r>
              <a:rPr lang="en-US" baseline="0" dirty="0" err="1" smtClean="0"/>
              <a:t>CC’d</a:t>
            </a:r>
            <a:r>
              <a:rPr lang="en-US" baseline="0" dirty="0" smtClean="0"/>
              <a:t> on correspondence with the New Hire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Entry on Duty date is identified to the New Hire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New Hire is asked to contact the Supervisor as quickly as possible to obtain information about where and when to report for their first day of work</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asked to follow instructions about what to do and what to bring with them on Day One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The New Hire is provided with a link to a web site “Before you Start” that provides a great deal of information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New Hire is reminded that accepting this position means they agree and understand all terms and conditions stated in this letter</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16</a:t>
            </a:fld>
            <a:endParaRPr lang="en-US"/>
          </a:p>
        </p:txBody>
      </p:sp>
    </p:spTree>
    <p:extLst>
      <p:ext uri="{BB962C8B-B14F-4D97-AF65-F5344CB8AC3E}">
        <p14:creationId xmlns:p14="http://schemas.microsoft.com/office/powerpoint/2010/main" val="404598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“Day One” message the New Hire is alerted to the three Day</a:t>
            </a:r>
            <a:r>
              <a:rPr lang="en-US" baseline="0" dirty="0" smtClean="0"/>
              <a:t> One tasks that will be completed outside of USAS Onboarding and what they need to do to complete them. </a:t>
            </a:r>
          </a:p>
          <a:p>
            <a:endParaRPr lang="en-US" baseline="0" dirty="0" smtClean="0"/>
          </a:p>
          <a:p>
            <a:r>
              <a:rPr lang="en-US" baseline="0" dirty="0" smtClean="0"/>
              <a:t>They are again referred to the Before you Start page where information about Day One can be found</a:t>
            </a:r>
          </a:p>
          <a:p>
            <a:endParaRPr lang="en-US" baseline="0" dirty="0" smtClean="0"/>
          </a:p>
          <a:p>
            <a:r>
              <a:rPr lang="en-US" baseline="0" dirty="0" smtClean="0"/>
              <a:t>Finally they are reminded about Benefits and there eligibilities/timelines. </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17</a:t>
            </a:fld>
            <a:endParaRPr lang="en-US"/>
          </a:p>
        </p:txBody>
      </p:sp>
    </p:spTree>
    <p:extLst>
      <p:ext uri="{BB962C8B-B14F-4D97-AF65-F5344CB8AC3E}">
        <p14:creationId xmlns:p14="http://schemas.microsoft.com/office/powerpoint/2010/main" val="268755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Centaur" panose="02030504050205020304" pitchFamily="18" charset="0"/>
              </a:rPr>
              <a:t>Again</a:t>
            </a:r>
            <a:r>
              <a:rPr lang="en-US" sz="1200" i="0" baseline="0" dirty="0" smtClean="0">
                <a:latin typeface="Centaur" panose="02030504050205020304" pitchFamily="18" charset="0"/>
              </a:rPr>
              <a:t> – there are many places in the Onboarding process where Hiring Managers – Hiring Offices – Resource </a:t>
            </a:r>
            <a:r>
              <a:rPr lang="en-US" sz="1200" i="0" baseline="0" dirty="0" err="1" smtClean="0">
                <a:latin typeface="Centaur" panose="02030504050205020304" pitchFamily="18" charset="0"/>
              </a:rPr>
              <a:t>Mgmt</a:t>
            </a:r>
            <a:r>
              <a:rPr lang="en-US" sz="1200" i="0" baseline="0" dirty="0" smtClean="0">
                <a:latin typeface="Centaur" panose="02030504050205020304" pitchFamily="18" charset="0"/>
              </a:rPr>
              <a:t> Staffs – Supervisors can be informed about where the New Hire is in the process</a:t>
            </a:r>
            <a:endParaRPr lang="en-US" sz="1200" i="0" dirty="0" smtClean="0">
              <a:latin typeface="Centaur" panose="02030504050205020304" pitchFamily="18" charset="0"/>
            </a:endParaRPr>
          </a:p>
          <a:p>
            <a:endParaRPr lang="en-US" dirty="0"/>
          </a:p>
        </p:txBody>
      </p:sp>
      <p:sp>
        <p:nvSpPr>
          <p:cNvPr id="4" name="Slide Number Placeholder 3"/>
          <p:cNvSpPr>
            <a:spLocks noGrp="1"/>
          </p:cNvSpPr>
          <p:nvPr>
            <p:ph type="sldNum" sz="quarter" idx="10"/>
          </p:nvPr>
        </p:nvSpPr>
        <p:spPr/>
        <p:txBody>
          <a:bodyPr/>
          <a:lstStyle/>
          <a:p>
            <a:fld id="{CF9223E1-0F20-47A3-B3BA-FE04E7B2B0F8}" type="slidenum">
              <a:rPr lang="en-US" smtClean="0"/>
              <a:t>18</a:t>
            </a:fld>
            <a:endParaRPr lang="en-US"/>
          </a:p>
        </p:txBody>
      </p:sp>
    </p:spTree>
    <p:extLst>
      <p:ext uri="{BB962C8B-B14F-4D97-AF65-F5344CB8AC3E}">
        <p14:creationId xmlns:p14="http://schemas.microsoft.com/office/powerpoint/2010/main" val="193675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Day</a:t>
            </a:r>
            <a:r>
              <a:rPr lang="en-US" baseline="0" dirty="0" smtClean="0"/>
              <a:t> One tasks that the Hiring Manager – Hiring Office – Resource Management Staff – Supervisor need to ensure are completed and documents sent to the HR Processing Team</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19</a:t>
            </a:fld>
            <a:endParaRPr lang="en-US"/>
          </a:p>
        </p:txBody>
      </p:sp>
    </p:spTree>
    <p:extLst>
      <p:ext uri="{BB962C8B-B14F-4D97-AF65-F5344CB8AC3E}">
        <p14:creationId xmlns:p14="http://schemas.microsoft.com/office/powerpoint/2010/main" val="2542691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resources </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20</a:t>
            </a:fld>
            <a:endParaRPr lang="en-US"/>
          </a:p>
        </p:txBody>
      </p:sp>
    </p:spTree>
    <p:extLst>
      <p:ext uri="{BB962C8B-B14F-4D97-AF65-F5344CB8AC3E}">
        <p14:creationId xmlns:p14="http://schemas.microsoft.com/office/powerpoint/2010/main" val="70378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Calibri" panose="020F0502020204030204" pitchFamily="34" charset="0"/>
                <a:cs typeface="Calibri" panose="020F0502020204030204" pitchFamily="34" charset="0"/>
              </a:rPr>
              <a:t>There are many places in the process where Non</a:t>
            </a:r>
            <a:r>
              <a:rPr lang="en-US" sz="2400" baseline="0" dirty="0" smtClean="0">
                <a:latin typeface="Calibri" panose="020F0502020204030204" pitchFamily="34" charset="0"/>
                <a:cs typeface="Calibri" panose="020F0502020204030204" pitchFamily="34" charset="0"/>
              </a:rPr>
              <a:t> MRPBS HR people have an opportunity to know what’s happening in the process.     During the recruitment consultation (but really at any phase of the process) customers can talk to their servicing HR Staffer and ask that they are included as CC’s for all the notifications distributed in the USAS Onboarding process. </a:t>
            </a:r>
          </a:p>
          <a:p>
            <a:endParaRPr lang="en-US" sz="2400" baseline="0" dirty="0" smtClean="0">
              <a:latin typeface="Calibri" panose="020F0502020204030204" pitchFamily="34" charset="0"/>
              <a:cs typeface="Calibri" panose="020F0502020204030204" pitchFamily="34" charset="0"/>
            </a:endParaRPr>
          </a:p>
          <a:p>
            <a:r>
              <a:rPr lang="en-US" sz="2400" baseline="0" dirty="0" smtClean="0">
                <a:latin typeface="Calibri" panose="020F0502020204030204" pitchFamily="34" charset="0"/>
                <a:cs typeface="Calibri" panose="020F0502020204030204" pitchFamily="34" charset="0"/>
              </a:rPr>
              <a:t>Notification Contacts within eTracker need to be identified at the time the SF52 is being created and authorized.  </a:t>
            </a:r>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F9223E1-0F20-47A3-B3BA-FE04E7B2B0F8}" type="slidenum">
              <a:rPr lang="en-US" smtClean="0"/>
              <a:t>3</a:t>
            </a:fld>
            <a:endParaRPr lang="en-US"/>
          </a:p>
        </p:txBody>
      </p:sp>
    </p:spTree>
    <p:extLst>
      <p:ext uri="{BB962C8B-B14F-4D97-AF65-F5344CB8AC3E}">
        <p14:creationId xmlns:p14="http://schemas.microsoft.com/office/powerpoint/2010/main" val="223528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what</a:t>
            </a:r>
            <a:r>
              <a:rPr lang="en-US" baseline="0" dirty="0" smtClean="0"/>
              <a:t> the Information Security Awareness (ISA) Website looks like.    Any person can access this site from any device</a:t>
            </a:r>
          </a:p>
          <a:p>
            <a:endParaRPr lang="en-US" baseline="0" dirty="0" smtClean="0"/>
          </a:p>
          <a:p>
            <a:r>
              <a:rPr lang="en-US" baseline="0" dirty="0" smtClean="0"/>
              <a:t>Please note that the Person Model ID is not a mandatory field.    It can be left blank.   If New Hires will not believe this – tell them to use 123456</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21</a:t>
            </a:fld>
            <a:endParaRPr lang="en-US"/>
          </a:p>
        </p:txBody>
      </p:sp>
    </p:spTree>
    <p:extLst>
      <p:ext uri="{BB962C8B-B14F-4D97-AF65-F5344CB8AC3E}">
        <p14:creationId xmlns:p14="http://schemas.microsoft.com/office/powerpoint/2010/main" val="108686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p>
          <a:p>
            <a:endParaRPr lang="en-US" dirty="0" smtClean="0"/>
          </a:p>
          <a:p>
            <a:r>
              <a:rPr lang="en-US" dirty="0" smtClean="0"/>
              <a:t>Help your New Hires navigate the fingerprinting</a:t>
            </a:r>
            <a:r>
              <a:rPr lang="en-US" baseline="0" dirty="0" smtClean="0"/>
              <a:t> process.    You should have a stock of fingerprint cards AND you should know what police stations or electronic Live Scan locations are nearest to you.   The delays in obtaining and submitting fingerprint cards simply result in a delay in getting your New Hire onboard. </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4</a:t>
            </a:fld>
            <a:endParaRPr lang="en-US"/>
          </a:p>
        </p:txBody>
      </p:sp>
    </p:spTree>
    <p:extLst>
      <p:ext uri="{BB962C8B-B14F-4D97-AF65-F5344CB8AC3E}">
        <p14:creationId xmlns:p14="http://schemas.microsoft.com/office/powerpoint/2010/main" val="34080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a:t>
            </a:r>
            <a:r>
              <a:rPr lang="en-US" baseline="0" dirty="0" smtClean="0"/>
              <a:t> factors that determine HOW a new hire will ultimately come into our Agencies.     No two New Hires may have exactly the same experience.     All of the items on this slide identify potential differences in experiences for the New Hire. </a:t>
            </a:r>
          </a:p>
          <a:p>
            <a:endParaRPr lang="en-US" baseline="0" dirty="0" smtClean="0"/>
          </a:p>
          <a:p>
            <a:r>
              <a:rPr lang="en-US" baseline="0" dirty="0" smtClean="0"/>
              <a:t>If you have any questions about the tasks your specific New Hire has to accomplish, please talk to your servicing HR Staffer</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5</a:t>
            </a:fld>
            <a:endParaRPr lang="en-US"/>
          </a:p>
        </p:txBody>
      </p:sp>
    </p:spTree>
    <p:extLst>
      <p:ext uri="{BB962C8B-B14F-4D97-AF65-F5344CB8AC3E}">
        <p14:creationId xmlns:p14="http://schemas.microsoft.com/office/powerpoint/2010/main" val="306289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roles the Hiring</a:t>
            </a:r>
            <a:r>
              <a:rPr lang="en-US" baseline="0" dirty="0" smtClean="0"/>
              <a:t> Manager/Hiring Office/Selecting Official or Supervisor has in the Pre-Boarding Process</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6</a:t>
            </a:fld>
            <a:endParaRPr lang="en-US"/>
          </a:p>
        </p:txBody>
      </p:sp>
    </p:spTree>
    <p:extLst>
      <p:ext uri="{BB962C8B-B14F-4D97-AF65-F5344CB8AC3E}">
        <p14:creationId xmlns:p14="http://schemas.microsoft.com/office/powerpoint/2010/main" val="66166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New Hire’s first work week – please check in with them often to ensure they have what they need to perform the work you hired them to</a:t>
            </a:r>
            <a:r>
              <a:rPr lang="en-US" baseline="0" dirty="0" smtClean="0"/>
              <a:t> do</a:t>
            </a:r>
            <a:r>
              <a:rPr lang="en-US" dirty="0" smtClean="0"/>
              <a:t>.</a:t>
            </a:r>
            <a:r>
              <a:rPr lang="en-US" baseline="0" dirty="0" smtClean="0"/>
              <a:t>    </a:t>
            </a:r>
          </a:p>
          <a:p>
            <a:endParaRPr lang="en-US" baseline="0" dirty="0" smtClean="0"/>
          </a:p>
          <a:p>
            <a:r>
              <a:rPr lang="en-US" baseline="0" dirty="0" smtClean="0"/>
              <a:t>Within their first work week – they should have received their eAuthentication Invitation and their Linc Pass enrollment message via Email.    If they have not – reach out to HRD or ITD</a:t>
            </a:r>
          </a:p>
          <a:p>
            <a:endParaRPr lang="en-US" baseline="0" dirty="0" smtClean="0"/>
          </a:p>
          <a:p>
            <a:r>
              <a:rPr lang="en-US" baseline="0" dirty="0" err="1" smtClean="0"/>
              <a:t>eQIP</a:t>
            </a:r>
            <a:r>
              <a:rPr lang="en-US" baseline="0" dirty="0" smtClean="0"/>
              <a:t> typically doesn’t happen in the first week – but we wanted to include it as when the New Hire gets that message, they will require ample time to complete the questionnaire and we wanted Hiring Managers to know that it is a requirement for Federal employment.    </a:t>
            </a:r>
          </a:p>
          <a:p>
            <a:pPr marL="171450" indent="-171450">
              <a:buFont typeface="Arial" panose="020B0604020202020204" pitchFamily="34" charset="0"/>
              <a:buChar char="•"/>
            </a:pPr>
            <a:r>
              <a:rPr lang="en-US" baseline="0" dirty="0" smtClean="0"/>
              <a:t>If the New Hire doesn’t respond in 30 days the Supervisor is notified of the non compliance</a:t>
            </a:r>
          </a:p>
          <a:p>
            <a:pPr marL="171450" indent="-171450">
              <a:buFont typeface="Arial" panose="020B0604020202020204" pitchFamily="34" charset="0"/>
              <a:buChar char="•"/>
            </a:pPr>
            <a:r>
              <a:rPr lang="en-US" baseline="0" dirty="0" smtClean="0"/>
              <a:t>If the New Hire doesn’t respond in the next 30 days, the Supervisor and the Deputy Administrator are notified of the non compliance</a:t>
            </a:r>
          </a:p>
          <a:p>
            <a:pPr marL="171450" indent="-171450">
              <a:buFont typeface="Arial" panose="020B0604020202020204" pitchFamily="34" charset="0"/>
              <a:buChar char="•"/>
            </a:pPr>
            <a:r>
              <a:rPr lang="en-US" baseline="0" dirty="0" smtClean="0"/>
              <a:t>If the New Hire doesn’t respond in the next 30 days, Employee Relations and the Administrator’s Office are notified of the non compliance and removal actions may be started</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7</a:t>
            </a:fld>
            <a:endParaRPr lang="en-US"/>
          </a:p>
        </p:txBody>
      </p:sp>
    </p:spTree>
    <p:extLst>
      <p:ext uri="{BB962C8B-B14F-4D97-AF65-F5344CB8AC3E}">
        <p14:creationId xmlns:p14="http://schemas.microsoft.com/office/powerpoint/2010/main" val="239288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tasks</a:t>
            </a:r>
            <a:r>
              <a:rPr lang="en-US" baseline="0" dirty="0" smtClean="0"/>
              <a:t> that Human Resources will perform </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8</a:t>
            </a:fld>
            <a:endParaRPr lang="en-US"/>
          </a:p>
        </p:txBody>
      </p:sp>
    </p:spTree>
    <p:extLst>
      <p:ext uri="{BB962C8B-B14F-4D97-AF65-F5344CB8AC3E}">
        <p14:creationId xmlns:p14="http://schemas.microsoft.com/office/powerpoint/2010/main" val="66472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a:t>
            </a:r>
            <a:r>
              <a:rPr lang="en-US" baseline="0" dirty="0" smtClean="0"/>
              <a:t> been and continue to be initiatives around onboarding being carried out within the Agencies</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9</a:t>
            </a:fld>
            <a:endParaRPr lang="en-US"/>
          </a:p>
        </p:txBody>
      </p:sp>
    </p:spTree>
    <p:extLst>
      <p:ext uri="{BB962C8B-B14F-4D97-AF65-F5344CB8AC3E}">
        <p14:creationId xmlns:p14="http://schemas.microsoft.com/office/powerpoint/2010/main" val="1948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USAS Onboarding looks like for</a:t>
            </a:r>
            <a:r>
              <a:rPr lang="en-US" baseline="0" dirty="0" smtClean="0"/>
              <a:t> the New Hire</a:t>
            </a:r>
          </a:p>
          <a:p>
            <a:endParaRPr lang="en-US" baseline="0" dirty="0" smtClean="0"/>
          </a:p>
          <a:p>
            <a:r>
              <a:rPr lang="en-US" baseline="0" dirty="0" smtClean="0"/>
              <a:t>On the left – this shows the To Do List for the New Hire.   There are Incomplete (red) and Complete (green) tasks for them to do.   At the top they can see a progress bar</a:t>
            </a:r>
          </a:p>
          <a:p>
            <a:endParaRPr lang="en-US" baseline="0" dirty="0" smtClean="0"/>
          </a:p>
          <a:p>
            <a:endParaRPr lang="en-US" baseline="0" dirty="0" smtClean="0"/>
          </a:p>
          <a:p>
            <a:r>
              <a:rPr lang="en-US" baseline="0" dirty="0" smtClean="0"/>
              <a:t>On the right – this is what the “Complete New Hire Questionnaire” looks like for the New Hire.    Similar to Turbo Tax – the New Hire answers a series of questions that are stored and populated on the appropriate forms.   If a New Hire needs to make a change to an answer on a Form – just like Turbo Tax – they can not make that on the form.   They MUST return to the Questionnaire and update the response there</a:t>
            </a:r>
            <a:endParaRPr lang="en-US" dirty="0"/>
          </a:p>
        </p:txBody>
      </p:sp>
      <p:sp>
        <p:nvSpPr>
          <p:cNvPr id="4" name="Slide Number Placeholder 3"/>
          <p:cNvSpPr>
            <a:spLocks noGrp="1"/>
          </p:cNvSpPr>
          <p:nvPr>
            <p:ph type="sldNum" sz="quarter" idx="10"/>
          </p:nvPr>
        </p:nvSpPr>
        <p:spPr/>
        <p:txBody>
          <a:bodyPr/>
          <a:lstStyle/>
          <a:p>
            <a:fld id="{18ABBB22-A453-4629-86A6-6C201D3C29AB}" type="slidenum">
              <a:rPr lang="en-US" smtClean="0"/>
              <a:t>10</a:t>
            </a:fld>
            <a:endParaRPr lang="en-US"/>
          </a:p>
        </p:txBody>
      </p:sp>
    </p:spTree>
    <p:extLst>
      <p:ext uri="{BB962C8B-B14F-4D97-AF65-F5344CB8AC3E}">
        <p14:creationId xmlns:p14="http://schemas.microsoft.com/office/powerpoint/2010/main" val="365919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3/19/2020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9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096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68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402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65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76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439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774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313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1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7170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3/19/2020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44687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help.aphis.usda.gov/asm/services.do" TargetMode="External"/><Relationship Id="rId3" Type="http://schemas.openxmlformats.org/officeDocument/2006/relationships/hyperlink" Target="https://hspd12.usda.gov/lit/" TargetMode="External"/><Relationship Id="rId7" Type="http://schemas.openxmlformats.org/officeDocument/2006/relationships/hyperlink" Target="mailto:Help@aphis.usda.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bsc.usda.gov/" TargetMode="External"/><Relationship Id="rId5" Type="http://schemas.openxmlformats.org/officeDocument/2006/relationships/hyperlink" Target="https://www.gsaadvantage.gov/" TargetMode="External"/><Relationship Id="rId10" Type="http://schemas.openxmlformats.org/officeDocument/2006/relationships/hyperlink" Target="https://deliver.courseavenue.com/Login/usda" TargetMode="External"/><Relationship Id="rId4" Type="http://schemas.openxmlformats.org/officeDocument/2006/relationships/hyperlink" Target="https://app3.timetrade.com/tc/login.do?url=usaccess" TargetMode="External"/><Relationship Id="rId9" Type="http://schemas.openxmlformats.org/officeDocument/2006/relationships/hyperlink" Target="mailto:lincpass.security@aphis.usd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eems.support@ocio.usd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HSPD12Admin@usaccess.gs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phis.usda.gov/aphis/ourfocus/business-services/new_employee_orientation/before-you-sta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gcc02.safelinks.protection.outlook.com/?url=https://help.usastaffing.gov/NewHire/index.php?title%3DWelcome_New_Hire&amp;data=02|01||3debbc61758242e16fa308d7a04a94ae|ed5b36e701ee4ebc867ee03cfa0d4697|0|0|637154114810797180&amp;sdata=O3wh3RNS0EGeYTSelt/nFh54cpXL9repL3yEu0rfCAM%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41631" y="522498"/>
            <a:ext cx="2513763" cy="3044485"/>
          </a:xfrm>
        </p:spPr>
        <p:txBody>
          <a:bodyPr>
            <a:noAutofit/>
          </a:bodyPr>
          <a:lstStyle/>
          <a:p>
            <a:pPr algn="r"/>
            <a:r>
              <a:rPr lang="en-US" sz="3200" dirty="0" smtClean="0"/>
              <a:t>What you didn’t know you needed to know about USAS Onboarding!!</a:t>
            </a:r>
          </a:p>
        </p:txBody>
      </p:sp>
      <p:sp>
        <p:nvSpPr>
          <p:cNvPr id="5" name="TextBox 4"/>
          <p:cNvSpPr txBox="1"/>
          <p:nvPr/>
        </p:nvSpPr>
        <p:spPr>
          <a:xfrm>
            <a:off x="9745980" y="6054601"/>
            <a:ext cx="2164534" cy="461665"/>
          </a:xfrm>
          <a:prstGeom prst="rect">
            <a:avLst/>
          </a:prstGeom>
          <a:noFill/>
        </p:spPr>
        <p:txBody>
          <a:bodyPr wrap="square" rtlCol="0">
            <a:spAutoFit/>
          </a:bodyPr>
          <a:lstStyle/>
          <a:p>
            <a:r>
              <a:rPr lang="en-US" sz="2400" b="1" dirty="0" smtClean="0">
                <a:solidFill>
                  <a:schemeClr val="bg1"/>
                </a:solidFill>
              </a:rPr>
              <a:t>January 2020</a:t>
            </a:r>
            <a:endParaRPr lang="en-US" sz="2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08" y="340294"/>
            <a:ext cx="8828956" cy="6175972"/>
          </a:xfrm>
          <a:prstGeom prst="rect">
            <a:avLst/>
          </a:prstGeom>
        </p:spPr>
      </p:pic>
    </p:spTree>
    <p:extLst>
      <p:ext uri="{BB962C8B-B14F-4D97-AF65-F5344CB8AC3E}">
        <p14:creationId xmlns:p14="http://schemas.microsoft.com/office/powerpoint/2010/main" val="578514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tretch>
            <a:fillRect/>
          </a:stretch>
        </p:blipFill>
        <p:spPr>
          <a:xfrm>
            <a:off x="400367" y="388620"/>
            <a:ext cx="5139373" cy="3517266"/>
          </a:xfrm>
          <a:prstGeom prst="rect">
            <a:avLst/>
          </a:prstGeom>
        </p:spPr>
      </p:pic>
      <p:pic>
        <p:nvPicPr>
          <p:cNvPr id="3" name="Picture 2"/>
          <p:cNvPicPr/>
          <p:nvPr/>
        </p:nvPicPr>
        <p:blipFill>
          <a:blip r:embed="rId4"/>
          <a:stretch>
            <a:fillRect/>
          </a:stretch>
        </p:blipFill>
        <p:spPr>
          <a:xfrm>
            <a:off x="5539740" y="2545081"/>
            <a:ext cx="6309360" cy="3886198"/>
          </a:xfrm>
          <a:prstGeom prst="rect">
            <a:avLst/>
          </a:prstGeom>
        </p:spPr>
      </p:pic>
      <p:sp>
        <p:nvSpPr>
          <p:cNvPr id="4" name="Title 1"/>
          <p:cNvSpPr txBox="1">
            <a:spLocks/>
          </p:cNvSpPr>
          <p:nvPr/>
        </p:nvSpPr>
        <p:spPr>
          <a:xfrm>
            <a:off x="327660" y="4274820"/>
            <a:ext cx="5212080" cy="22174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u="sng" dirty="0" smtClean="0"/>
              <a:t>New Hire has a To Do List</a:t>
            </a:r>
          </a:p>
          <a:p>
            <a:endParaRPr lang="en-US" sz="800" u="sng" dirty="0" smtClean="0"/>
          </a:p>
          <a:p>
            <a:pPr marL="342900" indent="-342900">
              <a:buFont typeface="Arial" panose="020B0604020202020204" pitchFamily="34" charset="0"/>
              <a:buChar char="•"/>
            </a:pPr>
            <a:r>
              <a:rPr lang="en-US" sz="2000" dirty="0" smtClean="0"/>
              <a:t>Clicking on each one will display more information.  </a:t>
            </a:r>
          </a:p>
          <a:p>
            <a:endParaRPr lang="en-US" sz="800" dirty="0" smtClean="0"/>
          </a:p>
          <a:p>
            <a:pPr marL="342900" indent="-342900">
              <a:buFont typeface="Arial" panose="020B0604020202020204" pitchFamily="34" charset="0"/>
              <a:buChar char="•"/>
            </a:pPr>
            <a:r>
              <a:rPr lang="en-US" sz="2000" dirty="0" smtClean="0"/>
              <a:t>Completion Dates will appear and the red around the task will turn green when completed</a:t>
            </a:r>
            <a:endParaRPr lang="en-US" sz="2000" dirty="0"/>
          </a:p>
        </p:txBody>
      </p:sp>
      <p:sp>
        <p:nvSpPr>
          <p:cNvPr id="5" name="Title 1"/>
          <p:cNvSpPr txBox="1">
            <a:spLocks/>
          </p:cNvSpPr>
          <p:nvPr/>
        </p:nvSpPr>
        <p:spPr>
          <a:xfrm>
            <a:off x="5913120" y="388620"/>
            <a:ext cx="5791200" cy="2095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dirty="0" smtClean="0"/>
              <a:t>Questionnaires drive what information is populated on the forms.   </a:t>
            </a:r>
          </a:p>
          <a:p>
            <a:endParaRPr lang="en-US" sz="2000" dirty="0"/>
          </a:p>
          <a:p>
            <a:r>
              <a:rPr lang="en-US" sz="2000" dirty="0" smtClean="0"/>
              <a:t>You must return to the questionnaires in order to change any information on a form</a:t>
            </a:r>
            <a:endParaRPr lang="en-US" sz="2000" dirty="0"/>
          </a:p>
        </p:txBody>
      </p:sp>
    </p:spTree>
    <p:extLst>
      <p:ext uri="{BB962C8B-B14F-4D97-AF65-F5344CB8AC3E}">
        <p14:creationId xmlns:p14="http://schemas.microsoft.com/office/powerpoint/2010/main" val="179088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2560" y="327660"/>
            <a:ext cx="9517380" cy="369332"/>
          </a:xfrm>
          <a:prstGeom prst="rect">
            <a:avLst/>
          </a:prstGeom>
          <a:noFill/>
        </p:spPr>
        <p:txBody>
          <a:bodyPr wrap="square" rtlCol="0">
            <a:spAutoFit/>
          </a:bodyPr>
          <a:lstStyle/>
          <a:p>
            <a:pPr algn="ctr"/>
            <a:r>
              <a:rPr lang="en-US" b="1" dirty="0" smtClean="0"/>
              <a:t>USAS Onboarding from the HR Staffing Perspective</a:t>
            </a:r>
            <a:endParaRPr lang="en-US" b="1" dirty="0"/>
          </a:p>
        </p:txBody>
      </p:sp>
      <p:pic>
        <p:nvPicPr>
          <p:cNvPr id="4" name="Snagit_PPT486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32" y="807719"/>
            <a:ext cx="11630856" cy="5730242"/>
          </a:xfrm>
          <a:prstGeom prst="rect">
            <a:avLst/>
          </a:prstGeom>
        </p:spPr>
      </p:pic>
    </p:spTree>
    <p:extLst>
      <p:ext uri="{BB962C8B-B14F-4D97-AF65-F5344CB8AC3E}">
        <p14:creationId xmlns:p14="http://schemas.microsoft.com/office/powerpoint/2010/main" val="222391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111" y="4398668"/>
            <a:ext cx="3776301" cy="2129304"/>
          </a:xfrm>
        </p:spPr>
        <p:txBody>
          <a:bodyPr>
            <a:normAutofit/>
          </a:bodyPr>
          <a:lstStyle/>
          <a:p>
            <a:r>
              <a:rPr lang="en-US" sz="3600" dirty="0" smtClean="0"/>
              <a:t>Are available in USAS Onboarding for HR Review</a:t>
            </a:r>
            <a:endParaRPr lang="en-US" sz="3600" dirty="0"/>
          </a:p>
        </p:txBody>
      </p:sp>
      <p:pic>
        <p:nvPicPr>
          <p:cNvPr id="1026" name="Picture 2" descr="C:\Users\NBRADF~1\AppData\Local\Temp\7\SNAGHTML1a6575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431" y="320040"/>
            <a:ext cx="7890120" cy="3065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BRADF~1\AppData\Local\Temp\7\SNAGHTML1a66b48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08" y="3318962"/>
            <a:ext cx="6198086" cy="320901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78606" y="472440"/>
            <a:ext cx="3054840" cy="2853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3600" dirty="0" smtClean="0"/>
              <a:t>Documents Uploaded and Forms Completed</a:t>
            </a:r>
            <a:endParaRPr lang="en-US" sz="3600" dirty="0"/>
          </a:p>
        </p:txBody>
      </p:sp>
    </p:spTree>
    <p:extLst>
      <p:ext uri="{BB962C8B-B14F-4D97-AF65-F5344CB8AC3E}">
        <p14:creationId xmlns:p14="http://schemas.microsoft.com/office/powerpoint/2010/main" val="19061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112" y="286219"/>
            <a:ext cx="4552381" cy="1342857"/>
          </a:xfrm>
          <a:prstGeom prst="rect">
            <a:avLst/>
          </a:prstGeom>
        </p:spPr>
      </p:pic>
      <p:pic>
        <p:nvPicPr>
          <p:cNvPr id="3" name="Snagit_PPTC77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76" y="1570269"/>
            <a:ext cx="11335264" cy="4973822"/>
          </a:xfrm>
          <a:prstGeom prst="rect">
            <a:avLst/>
          </a:prstGeom>
        </p:spPr>
      </p:pic>
      <p:sp>
        <p:nvSpPr>
          <p:cNvPr id="4" name="Rectangle 3"/>
          <p:cNvSpPr/>
          <p:nvPr/>
        </p:nvSpPr>
        <p:spPr>
          <a:xfrm>
            <a:off x="7355828" y="286219"/>
            <a:ext cx="4515467"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Tentative Offer</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3226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88157" y="286219"/>
            <a:ext cx="4262706"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Fingerprinting</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3"/>
          <a:stretch>
            <a:fillRect/>
          </a:stretch>
        </p:blipFill>
        <p:spPr>
          <a:xfrm>
            <a:off x="245186" y="257431"/>
            <a:ext cx="5885714" cy="1333333"/>
          </a:xfrm>
          <a:prstGeom prst="rect">
            <a:avLst/>
          </a:prstGeom>
        </p:spPr>
      </p:pic>
      <p:pic>
        <p:nvPicPr>
          <p:cNvPr id="6" name="Snagit_PPTE2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86" y="1678878"/>
            <a:ext cx="11554016" cy="4581878"/>
          </a:xfrm>
          <a:prstGeom prst="rect">
            <a:avLst/>
          </a:prstGeom>
        </p:spPr>
      </p:pic>
    </p:spTree>
    <p:extLst>
      <p:ext uri="{BB962C8B-B14F-4D97-AF65-F5344CB8AC3E}">
        <p14:creationId xmlns:p14="http://schemas.microsoft.com/office/powerpoint/2010/main" val="30653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9894" y="257431"/>
            <a:ext cx="3089308"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Suitability</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pic>
        <p:nvPicPr>
          <p:cNvPr id="3" name="Snagit_PPT52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03" y="1432086"/>
            <a:ext cx="11335266" cy="4735232"/>
          </a:xfrm>
          <a:prstGeom prst="rect">
            <a:avLst/>
          </a:prstGeom>
        </p:spPr>
      </p:pic>
    </p:spTree>
    <p:extLst>
      <p:ext uri="{BB962C8B-B14F-4D97-AF65-F5344CB8AC3E}">
        <p14:creationId xmlns:p14="http://schemas.microsoft.com/office/powerpoint/2010/main" val="101378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15658" y="257431"/>
            <a:ext cx="3887796"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Official Offer</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pic>
        <p:nvPicPr>
          <p:cNvPr id="2" name="Picture 1"/>
          <p:cNvPicPr>
            <a:picLocks noChangeAspect="1"/>
          </p:cNvPicPr>
          <p:nvPr/>
        </p:nvPicPr>
        <p:blipFill>
          <a:blip r:embed="rId3"/>
          <a:stretch>
            <a:fillRect/>
          </a:stretch>
        </p:blipFill>
        <p:spPr>
          <a:xfrm>
            <a:off x="237495" y="315696"/>
            <a:ext cx="4352381" cy="1333333"/>
          </a:xfrm>
          <a:prstGeom prst="rect">
            <a:avLst/>
          </a:prstGeom>
        </p:spPr>
      </p:pic>
      <p:pic>
        <p:nvPicPr>
          <p:cNvPr id="3" name="Snagit_PPTB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5" y="1649029"/>
            <a:ext cx="11732086" cy="4965955"/>
          </a:xfrm>
          <a:prstGeom prst="rect">
            <a:avLst/>
          </a:prstGeom>
        </p:spPr>
      </p:pic>
    </p:spTree>
    <p:extLst>
      <p:ext uri="{BB962C8B-B14F-4D97-AF65-F5344CB8AC3E}">
        <p14:creationId xmlns:p14="http://schemas.microsoft.com/office/powerpoint/2010/main" val="370044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5220" y="257431"/>
            <a:ext cx="2648674"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Day One</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pic>
        <p:nvPicPr>
          <p:cNvPr id="6" name="Snagit_PPT69C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6" y="1383987"/>
            <a:ext cx="11137556" cy="4648496"/>
          </a:xfrm>
          <a:prstGeom prst="rect">
            <a:avLst/>
          </a:prstGeom>
        </p:spPr>
      </p:pic>
    </p:spTree>
    <p:extLst>
      <p:ext uri="{BB962C8B-B14F-4D97-AF65-F5344CB8AC3E}">
        <p14:creationId xmlns:p14="http://schemas.microsoft.com/office/powerpoint/2010/main" val="46388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426720"/>
            <a:ext cx="9875520" cy="1356360"/>
          </a:xfrm>
        </p:spPr>
        <p:txBody>
          <a:bodyPr/>
          <a:lstStyle/>
          <a:p>
            <a:r>
              <a:rPr lang="en-US" u="sng" dirty="0" smtClean="0"/>
              <a:t>Touch Points in the Process</a:t>
            </a:r>
            <a:endParaRPr lang="en-US" u="sng" dirty="0"/>
          </a:p>
        </p:txBody>
      </p:sp>
      <p:sp>
        <p:nvSpPr>
          <p:cNvPr id="7" name="Content Placeholder 6"/>
          <p:cNvSpPr>
            <a:spLocks noGrp="1"/>
          </p:cNvSpPr>
          <p:nvPr>
            <p:ph idx="1"/>
          </p:nvPr>
        </p:nvSpPr>
        <p:spPr>
          <a:xfrm>
            <a:off x="419100" y="1783080"/>
            <a:ext cx="9872871" cy="4038600"/>
          </a:xfrm>
        </p:spPr>
        <p:txBody>
          <a:bodyPr>
            <a:normAutofit/>
          </a:bodyPr>
          <a:lstStyle/>
          <a:p>
            <a:pPr marL="502920" indent="-457200">
              <a:buClrTx/>
              <a:buFont typeface="+mj-lt"/>
              <a:buAutoNum type="arabicPeriod"/>
            </a:pPr>
            <a:r>
              <a:rPr lang="en-US" dirty="0" smtClean="0">
                <a:solidFill>
                  <a:schemeClr val="tx1"/>
                </a:solidFill>
              </a:rPr>
              <a:t>Discussion of the Selection with Staffing Specialist</a:t>
            </a:r>
          </a:p>
          <a:p>
            <a:pPr marL="502920" indent="-457200">
              <a:buClr>
                <a:schemeClr val="tx1"/>
              </a:buClr>
              <a:buFont typeface="+mj-lt"/>
              <a:buAutoNum type="arabicPeriod"/>
            </a:pPr>
            <a:r>
              <a:rPr lang="en-US" dirty="0" smtClean="0">
                <a:solidFill>
                  <a:schemeClr val="tx1"/>
                </a:solidFill>
              </a:rPr>
              <a:t>Receipt of the Tentative Selection Notice (TSN) email</a:t>
            </a:r>
          </a:p>
          <a:p>
            <a:pPr marL="502920" indent="-457200">
              <a:buClr>
                <a:schemeClr val="tx1"/>
              </a:buClr>
              <a:buFont typeface="+mj-lt"/>
              <a:buAutoNum type="arabicPeriod"/>
            </a:pPr>
            <a:r>
              <a:rPr lang="en-US" dirty="0" smtClean="0">
                <a:solidFill>
                  <a:schemeClr val="tx1"/>
                </a:solidFill>
              </a:rPr>
              <a:t>Receipt of the Fingerprint email</a:t>
            </a:r>
          </a:p>
          <a:p>
            <a:pPr marL="502920" indent="-457200">
              <a:buClr>
                <a:schemeClr val="tx1"/>
              </a:buClr>
              <a:buFont typeface="+mj-lt"/>
              <a:buAutoNum type="arabicPeriod"/>
            </a:pPr>
            <a:r>
              <a:rPr lang="en-US" dirty="0" smtClean="0">
                <a:solidFill>
                  <a:schemeClr val="tx1"/>
                </a:solidFill>
              </a:rPr>
              <a:t>Receipt of Suitability Determination email</a:t>
            </a:r>
          </a:p>
          <a:p>
            <a:pPr marL="502920" indent="-457200">
              <a:buClr>
                <a:schemeClr val="tx1"/>
              </a:buClr>
              <a:buFont typeface="+mj-lt"/>
              <a:buAutoNum type="arabicPeriod"/>
            </a:pPr>
            <a:r>
              <a:rPr lang="en-US" dirty="0">
                <a:solidFill>
                  <a:schemeClr val="tx1"/>
                </a:solidFill>
              </a:rPr>
              <a:t>Discussion of the Entry on Duty (EOD) Date with </a:t>
            </a:r>
            <a:r>
              <a:rPr lang="en-US" dirty="0" smtClean="0">
                <a:solidFill>
                  <a:schemeClr val="tx1"/>
                </a:solidFill>
              </a:rPr>
              <a:t>Staffing</a:t>
            </a:r>
          </a:p>
          <a:p>
            <a:pPr marL="502920" indent="-457200">
              <a:buClr>
                <a:schemeClr val="tx1"/>
              </a:buClr>
              <a:buFont typeface="+mj-lt"/>
              <a:buAutoNum type="arabicPeriod"/>
            </a:pPr>
            <a:r>
              <a:rPr lang="en-US" dirty="0" smtClean="0">
                <a:solidFill>
                  <a:schemeClr val="tx1"/>
                </a:solidFill>
              </a:rPr>
              <a:t>Receipt of the Official Offer email</a:t>
            </a:r>
          </a:p>
          <a:p>
            <a:pPr marL="502920" indent="-457200">
              <a:buClr>
                <a:schemeClr val="tx1"/>
              </a:buClr>
              <a:buFont typeface="+mj-lt"/>
              <a:buAutoNum type="arabicPeriod"/>
            </a:pPr>
            <a:r>
              <a:rPr lang="en-US" dirty="0" smtClean="0">
                <a:solidFill>
                  <a:schemeClr val="tx1"/>
                </a:solidFill>
              </a:rPr>
              <a:t>Receipt of the Day One/Benefits email </a:t>
            </a:r>
          </a:p>
          <a:p>
            <a:pPr marL="502920" indent="-457200">
              <a:buClr>
                <a:schemeClr val="tx1"/>
              </a:buClr>
              <a:buFont typeface="+mj-lt"/>
              <a:buAutoNum type="arabicPeriod"/>
            </a:pPr>
            <a:r>
              <a:rPr lang="en-US" dirty="0" smtClean="0">
                <a:solidFill>
                  <a:schemeClr val="tx1"/>
                </a:solidFill>
              </a:rPr>
              <a:t>Tracking entries in eTracker</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858" y="647700"/>
            <a:ext cx="3621284" cy="5318760"/>
          </a:xfrm>
          <a:prstGeom prst="rect">
            <a:avLst/>
          </a:prstGeom>
        </p:spPr>
      </p:pic>
    </p:spTree>
    <p:extLst>
      <p:ext uri="{BB962C8B-B14F-4D97-AF65-F5344CB8AC3E}">
        <p14:creationId xmlns:p14="http://schemas.microsoft.com/office/powerpoint/2010/main" val="2457601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176" y="5268015"/>
            <a:ext cx="2288994" cy="1343476"/>
          </a:xfrm>
          <a:prstGeom prst="rect">
            <a:avLst/>
          </a:prstGeom>
        </p:spPr>
      </p:pic>
      <p:sp>
        <p:nvSpPr>
          <p:cNvPr id="5" name="Title 4"/>
          <p:cNvSpPr>
            <a:spLocks noGrp="1"/>
          </p:cNvSpPr>
          <p:nvPr>
            <p:ph type="title"/>
          </p:nvPr>
        </p:nvSpPr>
        <p:spPr>
          <a:xfrm>
            <a:off x="960223" y="537228"/>
            <a:ext cx="9720072" cy="930876"/>
          </a:xfrm>
        </p:spPr>
        <p:txBody>
          <a:bodyPr>
            <a:normAutofit/>
          </a:bodyPr>
          <a:lstStyle/>
          <a:p>
            <a:r>
              <a:rPr lang="en-US" u="sng" dirty="0" smtClean="0">
                <a:latin typeface="Candara" panose="020E0502030303020204" pitchFamily="34" charset="0"/>
              </a:rPr>
              <a:t>Hiring Manager’s Role – Day One</a:t>
            </a:r>
            <a:endParaRPr lang="en-US" u="sng" dirty="0">
              <a:latin typeface="Candara" panose="020E0502030303020204" pitchFamily="34" charset="0"/>
            </a:endParaRPr>
          </a:p>
        </p:txBody>
      </p:sp>
      <p:sp>
        <p:nvSpPr>
          <p:cNvPr id="6" name="Content Placeholder 5"/>
          <p:cNvSpPr>
            <a:spLocks noGrp="1"/>
          </p:cNvSpPr>
          <p:nvPr>
            <p:ph idx="1"/>
          </p:nvPr>
        </p:nvSpPr>
        <p:spPr>
          <a:xfrm>
            <a:off x="364160" y="1468104"/>
            <a:ext cx="11411418" cy="4988926"/>
          </a:xfrm>
        </p:spPr>
        <p:txBody>
          <a:bodyPr>
            <a:noAutofit/>
          </a:bodyPr>
          <a:lstStyle/>
          <a:p>
            <a:pPr>
              <a:buClrTx/>
            </a:pPr>
            <a:r>
              <a:rPr lang="en-US" sz="2800" dirty="0" smtClean="0">
                <a:solidFill>
                  <a:schemeClr val="tx1"/>
                </a:solidFill>
                <a:latin typeface="Candara" panose="020E0502030303020204" pitchFamily="34" charset="0"/>
              </a:rPr>
              <a:t>Obtain Second Signature on OF306</a:t>
            </a:r>
          </a:p>
          <a:p>
            <a:pPr lvl="1">
              <a:buClrTx/>
            </a:pPr>
            <a:r>
              <a:rPr lang="en-US" sz="2600" dirty="0" smtClean="0">
                <a:solidFill>
                  <a:schemeClr val="tx1"/>
                </a:solidFill>
                <a:latin typeface="Candara" panose="020E0502030303020204" pitchFamily="34" charset="0"/>
              </a:rPr>
              <a:t>If there are updates on the OF306 between the first time is was signed and this second time – ask for those updates on a separate piece of paper</a:t>
            </a:r>
          </a:p>
          <a:p>
            <a:pPr>
              <a:buClrTx/>
            </a:pPr>
            <a:r>
              <a:rPr lang="en-US" sz="2800" dirty="0" smtClean="0">
                <a:solidFill>
                  <a:schemeClr val="tx1"/>
                </a:solidFill>
                <a:latin typeface="Candara" panose="020E0502030303020204" pitchFamily="34" charset="0"/>
              </a:rPr>
              <a:t>Provide the Oath of Office </a:t>
            </a:r>
          </a:p>
          <a:p>
            <a:pPr>
              <a:buClrTx/>
            </a:pPr>
            <a:r>
              <a:rPr lang="en-US" sz="2800" dirty="0" smtClean="0">
                <a:solidFill>
                  <a:schemeClr val="tx1"/>
                </a:solidFill>
                <a:latin typeface="Candara" panose="020E0502030303020204" pitchFamily="34" charset="0"/>
              </a:rPr>
              <a:t>Obtain Signed SF-61</a:t>
            </a:r>
          </a:p>
          <a:p>
            <a:pPr>
              <a:buClrTx/>
            </a:pPr>
            <a:r>
              <a:rPr lang="en-US" sz="2800" dirty="0" smtClean="0">
                <a:solidFill>
                  <a:schemeClr val="tx1"/>
                </a:solidFill>
                <a:latin typeface="Candara" panose="020E0502030303020204" pitchFamily="34" charset="0"/>
              </a:rPr>
              <a:t>Verify Identification Documents</a:t>
            </a:r>
          </a:p>
          <a:p>
            <a:pPr>
              <a:buClrTx/>
            </a:pPr>
            <a:r>
              <a:rPr lang="en-US" sz="2800" dirty="0" smtClean="0">
                <a:solidFill>
                  <a:schemeClr val="tx1"/>
                </a:solidFill>
                <a:latin typeface="Candara" panose="020E0502030303020204" pitchFamily="34" charset="0"/>
              </a:rPr>
              <a:t>Complete I9 </a:t>
            </a:r>
          </a:p>
          <a:p>
            <a:pPr>
              <a:buClrTx/>
            </a:pPr>
            <a:r>
              <a:rPr lang="en-US" sz="2800" dirty="0" smtClean="0">
                <a:solidFill>
                  <a:schemeClr val="tx1"/>
                </a:solidFill>
                <a:latin typeface="Candara" panose="020E0502030303020204" pitchFamily="34" charset="0"/>
              </a:rPr>
              <a:t>Return all Day One Documents to HR Processing Team</a:t>
            </a:r>
            <a:endParaRPr lang="en-US" sz="2800" dirty="0">
              <a:solidFill>
                <a:schemeClr val="tx1"/>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59209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9180" y="535709"/>
            <a:ext cx="5571838" cy="6322291"/>
          </a:xfrm>
        </p:spPr>
        <p:txBody>
          <a:bodyPr>
            <a:noAutofit/>
          </a:bodyPr>
          <a:lstStyle/>
          <a:p>
            <a:pPr marL="0" indent="0">
              <a:buNone/>
            </a:pPr>
            <a:endParaRPr lang="en-US" sz="800" i="1" dirty="0">
              <a:latin typeface="Centaur" panose="02030504050205020304" pitchFamily="18" charset="0"/>
            </a:endParaRPr>
          </a:p>
          <a:p>
            <a:pPr marL="0" indent="0">
              <a:buNone/>
            </a:pPr>
            <a:r>
              <a:rPr lang="en-US" sz="5400" i="1" dirty="0">
                <a:latin typeface="Candara" panose="020E0502030303020204" pitchFamily="34" charset="0"/>
              </a:rPr>
              <a:t>A new hire isn’t a surprise visitor from out of town:</a:t>
            </a:r>
          </a:p>
          <a:p>
            <a:pPr marL="0" indent="0">
              <a:buNone/>
            </a:pPr>
            <a:endParaRPr lang="en-US" sz="4800" i="1" dirty="0" smtClean="0">
              <a:latin typeface="Candara" panose="020E0502030303020204" pitchFamily="34" charset="0"/>
            </a:endParaRPr>
          </a:p>
          <a:p>
            <a:pPr marL="0" indent="0" algn="ctr">
              <a:buNone/>
            </a:pPr>
            <a:r>
              <a:rPr lang="en-US" sz="4800" i="1" dirty="0" smtClean="0">
                <a:latin typeface="Candara" panose="020E0502030303020204" pitchFamily="34" charset="0"/>
              </a:rPr>
              <a:t>Plan </a:t>
            </a:r>
            <a:r>
              <a:rPr lang="en-US" sz="4800" i="1" dirty="0">
                <a:latin typeface="Candara" panose="020E0502030303020204" pitchFamily="34" charset="0"/>
              </a:rPr>
              <a:t>for each person’s </a:t>
            </a:r>
            <a:r>
              <a:rPr lang="en-US" sz="4800" i="1" dirty="0" smtClean="0">
                <a:latin typeface="Candara" panose="020E0502030303020204" pitchFamily="34" charset="0"/>
              </a:rPr>
              <a:t>arrival </a:t>
            </a:r>
            <a:endParaRPr lang="en-US" sz="4800" i="1" dirty="0">
              <a:latin typeface="Candara" panose="020E0502030303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316" y="918519"/>
            <a:ext cx="4757358" cy="4757352"/>
          </a:xfrm>
          <a:prstGeom prst="rect">
            <a:avLst/>
          </a:prstGeom>
        </p:spPr>
      </p:pic>
    </p:spTree>
    <p:extLst>
      <p:ext uri="{BB962C8B-B14F-4D97-AF65-F5344CB8AC3E}">
        <p14:creationId xmlns:p14="http://schemas.microsoft.com/office/powerpoint/2010/main" val="409016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1959" y="98394"/>
            <a:ext cx="4888774" cy="923330"/>
          </a:xfrm>
          <a:prstGeom prst="rect">
            <a:avLst/>
          </a:prstGeom>
          <a:noFill/>
        </p:spPr>
        <p:txBody>
          <a:bodyPr wrap="none" lIns="91440" tIns="45720" rIns="91440" bIns="45720">
            <a:spAutoFit/>
          </a:bodyPr>
          <a:lstStyle/>
          <a:p>
            <a:pPr algn="ctr"/>
            <a:r>
              <a:rPr lang="en-US" sz="5400" u="sng" dirty="0" smtClean="0">
                <a:ln w="0"/>
                <a:solidFill>
                  <a:schemeClr val="accent1"/>
                </a:solidFill>
                <a:effectLst>
                  <a:outerShdw blurRad="38100" dist="25400" dir="5400000" algn="ctr" rotWithShape="0">
                    <a:srgbClr val="6E747A">
                      <a:alpha val="43000"/>
                    </a:srgbClr>
                  </a:outerShdw>
                </a:effectLst>
              </a:rPr>
              <a:t>Quick Reference</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sp>
        <p:nvSpPr>
          <p:cNvPr id="5" name="Content Placeholder 2"/>
          <p:cNvSpPr txBox="1">
            <a:spLocks/>
          </p:cNvSpPr>
          <p:nvPr/>
        </p:nvSpPr>
        <p:spPr>
          <a:xfrm>
            <a:off x="321275" y="1021724"/>
            <a:ext cx="11656542" cy="565115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400" dirty="0" smtClean="0">
                <a:solidFill>
                  <a:prstClr val="black"/>
                </a:solidFill>
              </a:rPr>
              <a:t> Linc Pass Tracker: </a:t>
            </a:r>
            <a:r>
              <a:rPr lang="en-US" sz="2400" dirty="0" smtClean="0">
                <a:solidFill>
                  <a:prstClr val="black"/>
                </a:solidFill>
                <a:hlinkClick r:id="rId3"/>
              </a:rPr>
              <a:t>https://hspd12.usda.gov/lit/</a:t>
            </a:r>
            <a:endParaRPr lang="en-US" sz="2400" dirty="0" smtClean="0">
              <a:solidFill>
                <a:prstClr val="black"/>
              </a:solidFill>
            </a:endParaRPr>
          </a:p>
          <a:p>
            <a:pPr>
              <a:buFont typeface="Wingdings" panose="05000000000000000000" pitchFamily="2" charset="2"/>
              <a:buChar char="q"/>
            </a:pPr>
            <a:r>
              <a:rPr lang="en-US" sz="2400" dirty="0" smtClean="0">
                <a:solidFill>
                  <a:prstClr val="black"/>
                </a:solidFill>
              </a:rPr>
              <a:t> Linc Pass Enrollment: </a:t>
            </a:r>
            <a:r>
              <a:rPr lang="en-US" sz="2400" u="sng" dirty="0" smtClean="0">
                <a:solidFill>
                  <a:prstClr val="black"/>
                </a:solidFill>
                <a:hlinkClick r:id="rId4"/>
              </a:rPr>
              <a:t>https://app3.timetrade.com/tc/login.do?url=usaccess</a:t>
            </a:r>
            <a:endParaRPr lang="en-US" sz="2400" dirty="0" smtClean="0">
              <a:solidFill>
                <a:prstClr val="black"/>
              </a:solidFill>
            </a:endParaRPr>
          </a:p>
          <a:p>
            <a:pPr>
              <a:buFont typeface="Wingdings" panose="05000000000000000000" pitchFamily="2" charset="2"/>
              <a:buChar char="q"/>
            </a:pPr>
            <a:r>
              <a:rPr lang="en-US" sz="2400" dirty="0" smtClean="0">
                <a:solidFill>
                  <a:prstClr val="black"/>
                </a:solidFill>
              </a:rPr>
              <a:t> Ordering Fingerprint Cards: </a:t>
            </a:r>
            <a:r>
              <a:rPr lang="en-US" sz="2400" u="sng" dirty="0" smtClean="0">
                <a:solidFill>
                  <a:prstClr val="black"/>
                </a:solidFill>
                <a:hlinkClick r:id="rId5"/>
              </a:rPr>
              <a:t>https://www.gsaadvantage.gov</a:t>
            </a:r>
            <a:r>
              <a:rPr lang="en-US" sz="2400" dirty="0" smtClean="0">
                <a:solidFill>
                  <a:prstClr val="black"/>
                </a:solidFill>
              </a:rPr>
              <a:t> or </a:t>
            </a:r>
            <a:r>
              <a:rPr lang="en-US" sz="2400" u="sng" dirty="0" smtClean="0">
                <a:solidFill>
                  <a:prstClr val="black"/>
                </a:solidFill>
                <a:hlinkClick r:id="rId6"/>
              </a:rPr>
              <a:t>www.bsc.usda.gov</a:t>
            </a:r>
            <a:endParaRPr lang="en-US" sz="2400" u="sng" dirty="0" smtClean="0">
              <a:solidFill>
                <a:prstClr val="black"/>
              </a:solidFill>
            </a:endParaRPr>
          </a:p>
          <a:p>
            <a:pPr marL="0" indent="0">
              <a:buNone/>
            </a:pPr>
            <a:r>
              <a:rPr lang="en-US" sz="1400" dirty="0" smtClean="0">
                <a:solidFill>
                  <a:prstClr val="black"/>
                </a:solidFill>
              </a:rPr>
              <a:t>          </a:t>
            </a:r>
            <a:r>
              <a:rPr lang="en-US" sz="2000" dirty="0" smtClean="0">
                <a:solidFill>
                  <a:schemeClr val="accent2">
                    <a:lumMod val="50000"/>
                  </a:schemeClr>
                </a:solidFill>
              </a:rPr>
              <a:t>SF87 – Fingerprint cards for Federal Hires or FD### for Contractors or Third Party Students</a:t>
            </a:r>
          </a:p>
          <a:p>
            <a:pPr>
              <a:buFont typeface="Wingdings" panose="05000000000000000000" pitchFamily="2" charset="2"/>
              <a:buChar char="q"/>
            </a:pPr>
            <a:r>
              <a:rPr lang="en-US" sz="2400" dirty="0" smtClean="0">
                <a:solidFill>
                  <a:prstClr val="black"/>
                </a:solidFill>
              </a:rPr>
              <a:t> ATAC: </a:t>
            </a:r>
            <a:r>
              <a:rPr lang="en-US" dirty="0" smtClean="0">
                <a:solidFill>
                  <a:prstClr val="black"/>
                </a:solidFill>
                <a:hlinkClick r:id="rId7"/>
              </a:rPr>
              <a:t>Help@aphis.usda.gov</a:t>
            </a:r>
            <a:r>
              <a:rPr lang="en-US" sz="2400" dirty="0" smtClean="0">
                <a:solidFill>
                  <a:prstClr val="black"/>
                </a:solidFill>
              </a:rPr>
              <a:t> or Service Now </a:t>
            </a:r>
            <a:r>
              <a:rPr lang="en-US" dirty="0" smtClean="0">
                <a:solidFill>
                  <a:prstClr val="black"/>
                </a:solidFill>
                <a:hlinkClick r:id="rId8"/>
              </a:rPr>
              <a:t>https://help.aphis.usda.gov/asm/services.do</a:t>
            </a:r>
            <a:endParaRPr lang="en-US" dirty="0" smtClean="0">
              <a:solidFill>
                <a:prstClr val="black"/>
              </a:solidFill>
            </a:endParaRPr>
          </a:p>
          <a:p>
            <a:pPr lvl="2">
              <a:buFont typeface="Wingdings" panose="05000000000000000000" pitchFamily="2" charset="2"/>
              <a:buChar char="q"/>
            </a:pPr>
            <a:r>
              <a:rPr lang="en-US" sz="1600" dirty="0" smtClean="0">
                <a:solidFill>
                  <a:prstClr val="black"/>
                </a:solidFill>
              </a:rPr>
              <a:t>  Network &amp; Computer Set-up for APHIS New Hires</a:t>
            </a:r>
          </a:p>
          <a:p>
            <a:pPr lvl="2">
              <a:buFont typeface="Wingdings" panose="05000000000000000000" pitchFamily="2" charset="2"/>
              <a:buChar char="q"/>
            </a:pPr>
            <a:r>
              <a:rPr lang="en-US" sz="1600" dirty="0" smtClean="0">
                <a:solidFill>
                  <a:prstClr val="black"/>
                </a:solidFill>
              </a:rPr>
              <a:t>  30 Day or Single Day PIV Exception Process</a:t>
            </a:r>
          </a:p>
          <a:p>
            <a:pPr lvl="2">
              <a:buFont typeface="Wingdings" panose="05000000000000000000" pitchFamily="2" charset="2"/>
              <a:buChar char="q"/>
            </a:pPr>
            <a:r>
              <a:rPr lang="en-US" sz="1600" dirty="0" smtClean="0">
                <a:solidFill>
                  <a:prstClr val="black"/>
                </a:solidFill>
              </a:rPr>
              <a:t>  Linc Pass not working in the Computer</a:t>
            </a:r>
          </a:p>
          <a:p>
            <a:pPr lvl="2">
              <a:buFont typeface="Wingdings" panose="05000000000000000000" pitchFamily="2" charset="2"/>
              <a:buChar char="q"/>
            </a:pPr>
            <a:r>
              <a:rPr lang="en-US" sz="1600" dirty="0" smtClean="0">
                <a:solidFill>
                  <a:prstClr val="black"/>
                </a:solidFill>
              </a:rPr>
              <a:t>  eAuthentication Help</a:t>
            </a:r>
          </a:p>
          <a:p>
            <a:pPr>
              <a:buFont typeface="Wingdings" panose="05000000000000000000" pitchFamily="2" charset="2"/>
              <a:buChar char="q"/>
            </a:pPr>
            <a:r>
              <a:rPr lang="en-US" sz="2400" dirty="0" smtClean="0">
                <a:solidFill>
                  <a:prstClr val="black"/>
                </a:solidFill>
              </a:rPr>
              <a:t> Contact HRD Personnel Security: </a:t>
            </a:r>
            <a:r>
              <a:rPr lang="en-US" sz="2400" u="sng" dirty="0" smtClean="0">
                <a:solidFill>
                  <a:prstClr val="black"/>
                </a:solidFill>
                <a:hlinkClick r:id="rId9"/>
              </a:rPr>
              <a:t>lincpass.security@aphis.usda.gov</a:t>
            </a:r>
            <a:r>
              <a:rPr lang="en-US" sz="1600" dirty="0" smtClean="0">
                <a:solidFill>
                  <a:prstClr val="black"/>
                </a:solidFill>
              </a:rPr>
              <a:t> </a:t>
            </a:r>
          </a:p>
          <a:p>
            <a:pPr lvl="2">
              <a:buFont typeface="Wingdings" panose="05000000000000000000" pitchFamily="2" charset="2"/>
              <a:buChar char="q"/>
            </a:pPr>
            <a:r>
              <a:rPr lang="en-US" sz="1600" dirty="0" smtClean="0">
                <a:solidFill>
                  <a:prstClr val="black"/>
                </a:solidFill>
              </a:rPr>
              <a:t>  Lost/Damaged/Stolen Linc Pass</a:t>
            </a:r>
          </a:p>
          <a:p>
            <a:pPr>
              <a:buFont typeface="Wingdings" panose="05000000000000000000" pitchFamily="2" charset="2"/>
              <a:buChar char="q"/>
            </a:pPr>
            <a:r>
              <a:rPr lang="en-US" sz="2400" dirty="0" smtClean="0">
                <a:solidFill>
                  <a:prstClr val="black"/>
                </a:solidFill>
              </a:rPr>
              <a:t>Linc Pass PIN Reset: </a:t>
            </a:r>
            <a:r>
              <a:rPr lang="en-US" sz="2400" u="sng" dirty="0" smtClean="0">
                <a:solidFill>
                  <a:prstClr val="black"/>
                </a:solidFill>
                <a:hlinkClick r:id="rId4"/>
              </a:rPr>
              <a:t>https://app3.timetrade.com/tc/login.do?url=usaccess</a:t>
            </a:r>
            <a:endParaRPr lang="en-US" sz="2400" u="sng" dirty="0" smtClean="0">
              <a:solidFill>
                <a:prstClr val="black"/>
              </a:solidFill>
            </a:endParaRPr>
          </a:p>
          <a:p>
            <a:pPr lvl="2">
              <a:buFont typeface="Wingdings" panose="05000000000000000000" pitchFamily="2" charset="2"/>
              <a:buChar char="q"/>
            </a:pPr>
            <a:r>
              <a:rPr lang="en-US" sz="1600" dirty="0" smtClean="0">
                <a:solidFill>
                  <a:prstClr val="black"/>
                </a:solidFill>
              </a:rPr>
              <a:t>  If you enter your PIN incorrectly more than 3 times – a “Linc Pass is Blocked” message with display.  You must make an appointment at a Linc Pass office to have the PIN reset</a:t>
            </a:r>
          </a:p>
          <a:p>
            <a:pPr>
              <a:buFont typeface="Wingdings" panose="05000000000000000000" pitchFamily="2" charset="2"/>
              <a:buChar char="q"/>
            </a:pPr>
            <a:r>
              <a:rPr lang="en-US" sz="2200" dirty="0" smtClean="0">
                <a:solidFill>
                  <a:prstClr val="black"/>
                </a:solidFill>
              </a:rPr>
              <a:t>ISA Public Portal: </a:t>
            </a:r>
            <a:r>
              <a:rPr lang="en-US" sz="2200" dirty="0" smtClean="0">
                <a:solidFill>
                  <a:prstClr val="black"/>
                </a:solidFill>
                <a:hlinkClick r:id="rId10"/>
              </a:rPr>
              <a:t>https://deliver.courseavenue.com/Login/usda</a:t>
            </a:r>
            <a:r>
              <a:rPr lang="en-US" sz="2200" dirty="0" smtClean="0">
                <a:solidFill>
                  <a:prstClr val="black"/>
                </a:solidFill>
              </a:rPr>
              <a:t> </a:t>
            </a:r>
          </a:p>
          <a:p>
            <a:pPr>
              <a:buFont typeface="Wingdings" panose="05000000000000000000" pitchFamily="2" charset="2"/>
              <a:buChar char="q"/>
            </a:pPr>
            <a:endParaRPr lang="en-US" sz="2200" dirty="0">
              <a:solidFill>
                <a:prstClr val="black"/>
              </a:solidFill>
            </a:endParaRPr>
          </a:p>
        </p:txBody>
      </p:sp>
    </p:spTree>
    <p:extLst>
      <p:ext uri="{BB962C8B-B14F-4D97-AF65-F5344CB8AC3E}">
        <p14:creationId xmlns:p14="http://schemas.microsoft.com/office/powerpoint/2010/main" val="3213391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4988" y="251460"/>
            <a:ext cx="8885895" cy="1446550"/>
          </a:xfrm>
          <a:prstGeom prst="rect">
            <a:avLst/>
          </a:prstGeom>
          <a:noFill/>
        </p:spPr>
        <p:txBody>
          <a:bodyPr wrap="none" lIns="91440" tIns="45720" rIns="91440" bIns="45720">
            <a:spAutoFit/>
          </a:bodyPr>
          <a:lstStyle/>
          <a:p>
            <a:pPr algn="ctr"/>
            <a:r>
              <a:rPr lang="en-US" sz="8800" b="0" cap="none" spc="0" dirty="0" smtClean="0">
                <a:ln w="0"/>
                <a:solidFill>
                  <a:schemeClr val="accent2">
                    <a:lumMod val="60000"/>
                    <a:lumOff val="40000"/>
                  </a:schemeClr>
                </a:solidFill>
                <a:effectLst>
                  <a:reflection blurRad="6350" stA="53000" endA="300" endPos="35500" dir="5400000" sy="-90000" algn="bl" rotWithShape="0"/>
                </a:effectLst>
              </a:rPr>
              <a:t>ISA – Public Portal</a:t>
            </a:r>
            <a:endParaRPr lang="en-US" sz="8800" b="0" cap="none" spc="0" dirty="0">
              <a:ln w="0"/>
              <a:solidFill>
                <a:schemeClr val="accent2">
                  <a:lumMod val="60000"/>
                  <a:lumOff val="40000"/>
                </a:schemeClr>
              </a:solidFill>
              <a:effectLst>
                <a:reflection blurRad="6350" stA="53000" endA="300" endPos="35500" dir="5400000" sy="-90000" algn="bl" rotWithShape="0"/>
              </a:effectLst>
            </a:endParaRPr>
          </a:p>
        </p:txBody>
      </p:sp>
      <p:pic>
        <p:nvPicPr>
          <p:cNvPr id="3" name="Picture 2"/>
          <p:cNvPicPr>
            <a:picLocks noChangeAspect="1"/>
          </p:cNvPicPr>
          <p:nvPr/>
        </p:nvPicPr>
        <p:blipFill>
          <a:blip r:embed="rId3"/>
          <a:stretch>
            <a:fillRect/>
          </a:stretch>
        </p:blipFill>
        <p:spPr>
          <a:xfrm>
            <a:off x="1831982" y="1923384"/>
            <a:ext cx="5190476" cy="4580952"/>
          </a:xfrm>
          <a:prstGeom prst="rect">
            <a:avLst/>
          </a:prstGeom>
        </p:spPr>
      </p:pic>
    </p:spTree>
    <p:extLst>
      <p:ext uri="{BB962C8B-B14F-4D97-AF65-F5344CB8AC3E}">
        <p14:creationId xmlns:p14="http://schemas.microsoft.com/office/powerpoint/2010/main" val="3640376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1099" y="1585102"/>
            <a:ext cx="4924746" cy="1446550"/>
          </a:xfrm>
          <a:prstGeom prst="rect">
            <a:avLst/>
          </a:prstGeom>
          <a:noFill/>
        </p:spPr>
        <p:txBody>
          <a:bodyPr wrap="none" lIns="91440" tIns="45720" rIns="91440" bIns="45720">
            <a:spAutoFit/>
          </a:bodyPr>
          <a:lstStyle/>
          <a:p>
            <a:pPr algn="ctr"/>
            <a:r>
              <a:rPr lang="en-US" sz="8800" b="0" cap="none" spc="0" dirty="0" smtClean="0">
                <a:ln w="0"/>
                <a:solidFill>
                  <a:schemeClr val="accent2">
                    <a:lumMod val="60000"/>
                    <a:lumOff val="40000"/>
                  </a:schemeClr>
                </a:solidFill>
                <a:effectLst>
                  <a:reflection blurRad="6350" stA="53000" endA="300" endPos="35500" dir="5400000" sy="-90000" algn="bl" rotWithShape="0"/>
                </a:effectLst>
              </a:rPr>
              <a:t>Questions</a:t>
            </a:r>
            <a:endParaRPr lang="en-US" sz="8800" b="0" cap="none" spc="0" dirty="0">
              <a:ln w="0"/>
              <a:solidFill>
                <a:schemeClr val="accent2">
                  <a:lumMod val="60000"/>
                  <a:lumOff val="40000"/>
                </a:schemeClr>
              </a:solidFill>
              <a:effectLst>
                <a:reflection blurRad="6350" stA="53000" endA="300" endPos="35500" dir="5400000" sy="-90000" algn="bl" rotWithShape="0"/>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31" y="1051559"/>
            <a:ext cx="2930698" cy="5090162"/>
          </a:xfrm>
          <a:prstGeom prst="rect">
            <a:avLst/>
          </a:prstGeom>
        </p:spPr>
      </p:pic>
    </p:spTree>
    <p:extLst>
      <p:ext uri="{BB962C8B-B14F-4D97-AF65-F5344CB8AC3E}">
        <p14:creationId xmlns:p14="http://schemas.microsoft.com/office/powerpoint/2010/main" val="227028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426720"/>
            <a:ext cx="9875520" cy="1356360"/>
          </a:xfrm>
        </p:spPr>
        <p:txBody>
          <a:bodyPr/>
          <a:lstStyle/>
          <a:p>
            <a:r>
              <a:rPr lang="en-US" u="sng" dirty="0" smtClean="0"/>
              <a:t>Touch Points in the Process</a:t>
            </a:r>
            <a:endParaRPr lang="en-US" u="sng" dirty="0"/>
          </a:p>
        </p:txBody>
      </p:sp>
      <p:sp>
        <p:nvSpPr>
          <p:cNvPr id="7" name="Content Placeholder 6"/>
          <p:cNvSpPr>
            <a:spLocks noGrp="1"/>
          </p:cNvSpPr>
          <p:nvPr>
            <p:ph idx="1"/>
          </p:nvPr>
        </p:nvSpPr>
        <p:spPr>
          <a:xfrm>
            <a:off x="419100" y="1783080"/>
            <a:ext cx="9872871" cy="4038600"/>
          </a:xfrm>
        </p:spPr>
        <p:txBody>
          <a:bodyPr>
            <a:normAutofit/>
          </a:bodyPr>
          <a:lstStyle/>
          <a:p>
            <a:pPr marL="502920" indent="-457200">
              <a:buClrTx/>
              <a:buFont typeface="+mj-lt"/>
              <a:buAutoNum type="arabicPeriod"/>
            </a:pPr>
            <a:r>
              <a:rPr lang="en-US" dirty="0" smtClean="0">
                <a:solidFill>
                  <a:schemeClr val="tx1"/>
                </a:solidFill>
              </a:rPr>
              <a:t>Discussion of the Selection with Staffing Specialist</a:t>
            </a:r>
          </a:p>
          <a:p>
            <a:pPr marL="502920" indent="-457200">
              <a:buClr>
                <a:schemeClr val="tx1"/>
              </a:buClr>
              <a:buFont typeface="+mj-lt"/>
              <a:buAutoNum type="arabicPeriod"/>
            </a:pPr>
            <a:r>
              <a:rPr lang="en-US" dirty="0" smtClean="0">
                <a:solidFill>
                  <a:schemeClr val="tx1"/>
                </a:solidFill>
              </a:rPr>
              <a:t>Receipt of the Tentative Selection Notice (TSN) email</a:t>
            </a:r>
          </a:p>
          <a:p>
            <a:pPr marL="502920" indent="-457200">
              <a:buClr>
                <a:schemeClr val="tx1"/>
              </a:buClr>
              <a:buFont typeface="+mj-lt"/>
              <a:buAutoNum type="arabicPeriod"/>
            </a:pPr>
            <a:r>
              <a:rPr lang="en-US" dirty="0" smtClean="0">
                <a:solidFill>
                  <a:schemeClr val="tx1"/>
                </a:solidFill>
              </a:rPr>
              <a:t>Receipt of the Fingerprint email</a:t>
            </a:r>
          </a:p>
          <a:p>
            <a:pPr marL="502920" indent="-457200">
              <a:buClr>
                <a:schemeClr val="tx1"/>
              </a:buClr>
              <a:buFont typeface="+mj-lt"/>
              <a:buAutoNum type="arabicPeriod"/>
            </a:pPr>
            <a:r>
              <a:rPr lang="en-US" dirty="0" smtClean="0">
                <a:solidFill>
                  <a:schemeClr val="tx1"/>
                </a:solidFill>
              </a:rPr>
              <a:t>Receipt of Suitability Determination email</a:t>
            </a:r>
          </a:p>
          <a:p>
            <a:pPr marL="502920" indent="-457200">
              <a:buClr>
                <a:schemeClr val="tx1"/>
              </a:buClr>
              <a:buFont typeface="+mj-lt"/>
              <a:buAutoNum type="arabicPeriod"/>
            </a:pPr>
            <a:r>
              <a:rPr lang="en-US" dirty="0">
                <a:solidFill>
                  <a:schemeClr val="tx1"/>
                </a:solidFill>
              </a:rPr>
              <a:t>Discussion of the Entry on Duty (EOD) Date with </a:t>
            </a:r>
            <a:r>
              <a:rPr lang="en-US" dirty="0" smtClean="0">
                <a:solidFill>
                  <a:schemeClr val="tx1"/>
                </a:solidFill>
              </a:rPr>
              <a:t>Staffing</a:t>
            </a:r>
          </a:p>
          <a:p>
            <a:pPr marL="502920" indent="-457200">
              <a:buClr>
                <a:schemeClr val="tx1"/>
              </a:buClr>
              <a:buFont typeface="+mj-lt"/>
              <a:buAutoNum type="arabicPeriod"/>
            </a:pPr>
            <a:r>
              <a:rPr lang="en-US" dirty="0" smtClean="0">
                <a:solidFill>
                  <a:schemeClr val="tx1"/>
                </a:solidFill>
              </a:rPr>
              <a:t>Receipt of the Official Offer email</a:t>
            </a:r>
          </a:p>
          <a:p>
            <a:pPr marL="502920" indent="-457200">
              <a:buClr>
                <a:schemeClr val="tx1"/>
              </a:buClr>
              <a:buFont typeface="+mj-lt"/>
              <a:buAutoNum type="arabicPeriod"/>
            </a:pPr>
            <a:r>
              <a:rPr lang="en-US" dirty="0" smtClean="0">
                <a:solidFill>
                  <a:schemeClr val="tx1"/>
                </a:solidFill>
              </a:rPr>
              <a:t>Receipt of the Day One/Benefits email </a:t>
            </a:r>
          </a:p>
          <a:p>
            <a:pPr marL="502920" indent="-457200">
              <a:buClr>
                <a:schemeClr val="tx1"/>
              </a:buClr>
              <a:buFont typeface="+mj-lt"/>
              <a:buAutoNum type="arabicPeriod"/>
            </a:pPr>
            <a:r>
              <a:rPr lang="en-US" dirty="0" smtClean="0">
                <a:solidFill>
                  <a:schemeClr val="tx1"/>
                </a:solidFill>
              </a:rPr>
              <a:t>Tracking entries in eTracker</a:t>
            </a:r>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858" y="647700"/>
            <a:ext cx="3621284" cy="5318760"/>
          </a:xfrm>
          <a:prstGeom prst="rect">
            <a:avLst/>
          </a:prstGeom>
        </p:spPr>
      </p:pic>
    </p:spTree>
    <p:extLst>
      <p:ext uri="{BB962C8B-B14F-4D97-AF65-F5344CB8AC3E}">
        <p14:creationId xmlns:p14="http://schemas.microsoft.com/office/powerpoint/2010/main" val="41848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474" y="120073"/>
            <a:ext cx="9875520" cy="1356360"/>
          </a:xfrm>
        </p:spPr>
        <p:txBody>
          <a:bodyPr/>
          <a:lstStyle/>
          <a:p>
            <a:r>
              <a:rPr lang="en-US" u="sng" dirty="0" smtClean="0"/>
              <a:t>Fingerprint Requirement</a:t>
            </a:r>
            <a:endParaRPr lang="en-US" u="sng" dirty="0"/>
          </a:p>
        </p:txBody>
      </p:sp>
      <p:sp>
        <p:nvSpPr>
          <p:cNvPr id="3" name="Rectangle 2"/>
          <p:cNvSpPr/>
          <p:nvPr/>
        </p:nvSpPr>
        <p:spPr>
          <a:xfrm>
            <a:off x="774699" y="1228524"/>
            <a:ext cx="10819027" cy="5281446"/>
          </a:xfrm>
          <a:prstGeom prst="rect">
            <a:avLst/>
          </a:prstGeom>
        </p:spPr>
        <p:txBody>
          <a:bodyPr wrap="square">
            <a:spAutoFit/>
          </a:bodyPr>
          <a:lstStyle/>
          <a:p>
            <a:pPr algn="just">
              <a:lnSpc>
                <a:spcPct val="120000"/>
              </a:lnSpc>
            </a:pPr>
            <a:r>
              <a:rPr lang="en-US" sz="2200" dirty="0">
                <a:latin typeface="Candara" panose="020E0502030303020204" pitchFamily="34" charset="0"/>
              </a:rPr>
              <a:t>In an effort to align the requirements of the </a:t>
            </a:r>
            <a:r>
              <a:rPr lang="en-US" sz="2200" dirty="0" smtClean="0">
                <a:latin typeface="Candara" panose="020E0502030303020204" pitchFamily="34" charset="0"/>
              </a:rPr>
              <a:t>two factor authentication (2FA) </a:t>
            </a:r>
            <a:r>
              <a:rPr lang="en-US" sz="2200" dirty="0">
                <a:latin typeface="Candara" panose="020E0502030303020204" pitchFamily="34" charset="0"/>
              </a:rPr>
              <a:t>with our new APHIS employees, there have been some changes in the Onboarding process and </a:t>
            </a:r>
            <a:r>
              <a:rPr lang="en-US" sz="2200" dirty="0" smtClean="0">
                <a:latin typeface="Candara" panose="020E0502030303020204" pitchFamily="34" charset="0"/>
              </a:rPr>
              <a:t>                   </a:t>
            </a:r>
            <a:r>
              <a:rPr lang="en-US" sz="2600" b="1" dirty="0" smtClean="0">
                <a:latin typeface="Candara" panose="020E0502030303020204" pitchFamily="34" charset="0"/>
              </a:rPr>
              <a:t>Hiring </a:t>
            </a:r>
            <a:r>
              <a:rPr lang="en-US" sz="2600" b="1" dirty="0">
                <a:latin typeface="Candara" panose="020E0502030303020204" pitchFamily="34" charset="0"/>
              </a:rPr>
              <a:t>Managers are key to the success of this process</a:t>
            </a:r>
            <a:r>
              <a:rPr lang="en-US" sz="2200" dirty="0">
                <a:latin typeface="Candara" panose="020E0502030303020204" pitchFamily="34" charset="0"/>
              </a:rPr>
              <a:t>.  </a:t>
            </a:r>
            <a:endParaRPr lang="en-US" sz="2200" dirty="0" smtClean="0">
              <a:latin typeface="Candara" panose="020E0502030303020204" pitchFamily="34" charset="0"/>
            </a:endParaRPr>
          </a:p>
          <a:p>
            <a:pPr algn="just">
              <a:lnSpc>
                <a:spcPct val="120000"/>
              </a:lnSpc>
            </a:pPr>
            <a:endParaRPr lang="en-US" dirty="0">
              <a:latin typeface="Candara" panose="020E0502030303020204" pitchFamily="34" charset="0"/>
            </a:endParaRPr>
          </a:p>
          <a:p>
            <a:pPr algn="just">
              <a:lnSpc>
                <a:spcPct val="120000"/>
              </a:lnSpc>
            </a:pPr>
            <a:r>
              <a:rPr lang="en-US" sz="2200" dirty="0" smtClean="0">
                <a:latin typeface="Candara" panose="020E0502030303020204" pitchFamily="34" charset="0"/>
              </a:rPr>
              <a:t>HRD </a:t>
            </a:r>
            <a:r>
              <a:rPr lang="en-US" sz="2200" dirty="0">
                <a:latin typeface="Candara" panose="020E0502030303020204" pitchFamily="34" charset="0"/>
              </a:rPr>
              <a:t>will set the EOD date and issue the Final Offer Letter </a:t>
            </a:r>
            <a:r>
              <a:rPr lang="en-US" sz="2200" u="sng" dirty="0">
                <a:latin typeface="Candara" panose="020E0502030303020204" pitchFamily="34" charset="0"/>
              </a:rPr>
              <a:t>ONLY AFTER</a:t>
            </a:r>
            <a:r>
              <a:rPr lang="en-US" sz="2200" dirty="0">
                <a:latin typeface="Candara" panose="020E0502030303020204" pitchFamily="34" charset="0"/>
              </a:rPr>
              <a:t> the Tentative Selection Notice (TSN) has been accepted, the Information Security Awareness (ISA) test is finished, all onboarding documents (including official transcripts and any required </a:t>
            </a:r>
            <a:r>
              <a:rPr lang="en-US" sz="2200" dirty="0" smtClean="0">
                <a:latin typeface="Candara" panose="020E0502030303020204" pitchFamily="34" charset="0"/>
              </a:rPr>
              <a:t>medical screening/drug </a:t>
            </a:r>
            <a:r>
              <a:rPr lang="en-US" sz="2200" dirty="0">
                <a:latin typeface="Candara" panose="020E0502030303020204" pitchFamily="34" charset="0"/>
              </a:rPr>
              <a:t>testing) are received, a fingerprint Special Agency Check (SAC) is completed and a favorable </a:t>
            </a:r>
            <a:r>
              <a:rPr lang="en-US" sz="2200" dirty="0" smtClean="0">
                <a:latin typeface="Candara" panose="020E0502030303020204" pitchFamily="34" charset="0"/>
              </a:rPr>
              <a:t>suitability </a:t>
            </a:r>
            <a:r>
              <a:rPr lang="en-US" sz="2200" dirty="0">
                <a:latin typeface="Candara" panose="020E0502030303020204" pitchFamily="34" charset="0"/>
              </a:rPr>
              <a:t>determination has been made.   </a:t>
            </a:r>
          </a:p>
          <a:p>
            <a:pPr algn="just"/>
            <a:endParaRPr lang="en-US" dirty="0">
              <a:latin typeface="Candara" panose="020E0502030303020204" pitchFamily="34" charset="0"/>
            </a:endParaRPr>
          </a:p>
          <a:p>
            <a:pPr algn="just">
              <a:lnSpc>
                <a:spcPct val="120000"/>
              </a:lnSpc>
            </a:pPr>
            <a:r>
              <a:rPr lang="en-US" sz="2200" dirty="0">
                <a:latin typeface="Candara" panose="020E0502030303020204" pitchFamily="34" charset="0"/>
              </a:rPr>
              <a:t>Completion of these steps prior to </a:t>
            </a:r>
            <a:r>
              <a:rPr lang="en-US" sz="2200" dirty="0" smtClean="0">
                <a:latin typeface="Candara" panose="020E0502030303020204" pitchFamily="34" charset="0"/>
              </a:rPr>
              <a:t>the entry on duty date (EOD) </a:t>
            </a:r>
            <a:r>
              <a:rPr lang="en-US" sz="2200" dirty="0">
                <a:latin typeface="Candara" panose="020E0502030303020204" pitchFamily="34" charset="0"/>
              </a:rPr>
              <a:t>ensures that the New Hire can receive their eAuthentication and their Linc Pass within the 30 day grace period allowed by ITD.    </a:t>
            </a:r>
          </a:p>
        </p:txBody>
      </p:sp>
    </p:spTree>
    <p:extLst>
      <p:ext uri="{BB962C8B-B14F-4D97-AF65-F5344CB8AC3E}">
        <p14:creationId xmlns:p14="http://schemas.microsoft.com/office/powerpoint/2010/main" val="78423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82" y="175491"/>
            <a:ext cx="9875520" cy="1006764"/>
          </a:xfrm>
        </p:spPr>
        <p:txBody>
          <a:bodyPr/>
          <a:lstStyle/>
          <a:p>
            <a:r>
              <a:rPr lang="en-US" u="sng" dirty="0" smtClean="0">
                <a:latin typeface="Candara" panose="020E0502030303020204" pitchFamily="34" charset="0"/>
              </a:rPr>
              <a:t>Each New Hire may be Different</a:t>
            </a:r>
            <a:endParaRPr lang="en-US" u="sng" dirty="0">
              <a:latin typeface="Candara" panose="020E0502030303020204" pitchFamily="34" charset="0"/>
            </a:endParaRPr>
          </a:p>
        </p:txBody>
      </p:sp>
      <p:sp>
        <p:nvSpPr>
          <p:cNvPr id="7" name="TextBox 6"/>
          <p:cNvSpPr txBox="1"/>
          <p:nvPr/>
        </p:nvSpPr>
        <p:spPr>
          <a:xfrm>
            <a:off x="410688" y="1001354"/>
            <a:ext cx="11270860" cy="553997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Candara" panose="020E0502030303020204" pitchFamily="34" charset="0"/>
              </a:rPr>
              <a:t>Recruitment Process may be Different</a:t>
            </a:r>
          </a:p>
          <a:p>
            <a:pPr marL="742950" lvl="1" indent="-285750">
              <a:buFont typeface="Arial" panose="020B0604020202020204" pitchFamily="34" charset="0"/>
              <a:buChar char="•"/>
            </a:pPr>
            <a:r>
              <a:rPr lang="en-US" dirty="0" smtClean="0">
                <a:latin typeface="Candara" panose="020E0502030303020204" pitchFamily="34" charset="0"/>
              </a:rPr>
              <a:t>Competitive Hire – Announce &amp; Apply through USA Jobs</a:t>
            </a:r>
          </a:p>
          <a:p>
            <a:pPr marL="742950" lvl="1" indent="-285750">
              <a:buFont typeface="Arial" panose="020B0604020202020204" pitchFamily="34" charset="0"/>
              <a:buChar char="•"/>
            </a:pPr>
            <a:r>
              <a:rPr lang="en-US" dirty="0" smtClean="0">
                <a:latin typeface="Candara" panose="020E0502030303020204" pitchFamily="34" charset="0"/>
              </a:rPr>
              <a:t>Excepted Hire or Limited Appointment Hire – there is no announcement or application thru USA Jobs</a:t>
            </a:r>
          </a:p>
          <a:p>
            <a:pPr marL="742950" lvl="1" indent="-285750">
              <a:buFont typeface="Arial" panose="020B0604020202020204" pitchFamily="34" charset="0"/>
              <a:buChar char="•"/>
            </a:pPr>
            <a:r>
              <a:rPr lang="en-US" dirty="0" smtClean="0">
                <a:latin typeface="Candara" panose="020E0502030303020204" pitchFamily="34" charset="0"/>
              </a:rPr>
              <a:t>Internal movement within Team/Program/Agency</a:t>
            </a:r>
          </a:p>
          <a:p>
            <a:pPr lvl="1"/>
            <a:endParaRPr lang="en-US" sz="2000" dirty="0">
              <a:latin typeface="Candara" panose="020E0502030303020204" pitchFamily="34" charset="0"/>
            </a:endParaRPr>
          </a:p>
          <a:p>
            <a:pPr marL="285750" indent="-285750">
              <a:buFont typeface="Arial" panose="020B0604020202020204" pitchFamily="34" charset="0"/>
              <a:buChar char="•"/>
            </a:pPr>
            <a:r>
              <a:rPr lang="en-US" sz="2400" dirty="0" smtClean="0">
                <a:latin typeface="Candara" panose="020E0502030303020204" pitchFamily="34" charset="0"/>
              </a:rPr>
              <a:t>Fingerprinting Options may be Different</a:t>
            </a:r>
          </a:p>
          <a:p>
            <a:pPr marL="742950" lvl="1" indent="-285750">
              <a:buFont typeface="Arial" panose="020B0604020202020204" pitchFamily="34" charset="0"/>
              <a:buChar char="•"/>
            </a:pPr>
            <a:r>
              <a:rPr lang="en-US" dirty="0" smtClean="0">
                <a:latin typeface="Candara" panose="020E0502030303020204" pitchFamily="34" charset="0"/>
              </a:rPr>
              <a:t>Ability to use the Live Scan machines if located near MD/DC or MN or IA or NC or CO</a:t>
            </a:r>
          </a:p>
          <a:p>
            <a:pPr marL="1200150" lvl="2" indent="-285750">
              <a:buFont typeface="Arial" panose="020B0604020202020204" pitchFamily="34" charset="0"/>
              <a:buChar char="•"/>
            </a:pPr>
            <a:r>
              <a:rPr lang="en-US" dirty="0" smtClean="0">
                <a:latin typeface="Candara" panose="020E0502030303020204" pitchFamily="34" charset="0"/>
              </a:rPr>
              <a:t>There is no cost to the New Hire</a:t>
            </a:r>
          </a:p>
          <a:p>
            <a:pPr marL="742950" lvl="1" indent="-285750">
              <a:buFont typeface="Arial" panose="020B0604020202020204" pitchFamily="34" charset="0"/>
              <a:buChar char="•"/>
            </a:pPr>
            <a:r>
              <a:rPr lang="en-US" dirty="0" smtClean="0">
                <a:latin typeface="Candara" panose="020E0502030303020204" pitchFamily="34" charset="0"/>
              </a:rPr>
              <a:t>Must provide fingerprint cards and send to local Police Station or UPS or TSA Office</a:t>
            </a:r>
          </a:p>
          <a:p>
            <a:pPr marL="1200150" lvl="2" indent="-285750">
              <a:buFont typeface="Arial" panose="020B0604020202020204" pitchFamily="34" charset="0"/>
              <a:buChar char="•"/>
            </a:pPr>
            <a:r>
              <a:rPr lang="en-US" dirty="0" smtClean="0">
                <a:latin typeface="Candara" panose="020E0502030303020204" pitchFamily="34" charset="0"/>
              </a:rPr>
              <a:t>Often there is a cost for </a:t>
            </a:r>
            <a:r>
              <a:rPr lang="en-US" dirty="0" smtClean="0">
                <a:latin typeface="Candara" panose="020E0502030303020204" pitchFamily="34" charset="0"/>
              </a:rPr>
              <a:t>fingerprinting</a:t>
            </a:r>
          </a:p>
          <a:p>
            <a:pPr marL="742950" lvl="1" indent="-285750">
              <a:buFont typeface="Arial" panose="020B0604020202020204" pitchFamily="34" charset="0"/>
              <a:buChar char="•"/>
            </a:pPr>
            <a:r>
              <a:rPr lang="en-US" dirty="0" smtClean="0">
                <a:latin typeface="Candara" panose="020E0502030303020204" pitchFamily="34" charset="0"/>
              </a:rPr>
              <a:t>Fingerprints are on file because of employment with another Agency </a:t>
            </a:r>
            <a:endParaRPr lang="en-US" dirty="0" smtClean="0">
              <a:latin typeface="Candara" panose="020E0502030303020204" pitchFamily="34" charset="0"/>
            </a:endParaRPr>
          </a:p>
          <a:p>
            <a:pPr lvl="2"/>
            <a:endParaRPr lang="en-US" sz="2000" dirty="0">
              <a:latin typeface="Candara" panose="020E0502030303020204" pitchFamily="34" charset="0"/>
            </a:endParaRPr>
          </a:p>
          <a:p>
            <a:pPr marL="285750" indent="-285750">
              <a:buFont typeface="Arial" panose="020B0604020202020204" pitchFamily="34" charset="0"/>
              <a:buChar char="•"/>
            </a:pPr>
            <a:r>
              <a:rPr lang="en-US" sz="2400" dirty="0" smtClean="0">
                <a:latin typeface="Candara" panose="020E0502030303020204" pitchFamily="34" charset="0"/>
              </a:rPr>
              <a:t>Use of the automated Onboarding Application may be Different</a:t>
            </a:r>
          </a:p>
          <a:p>
            <a:pPr marL="742950" lvl="1" indent="-285750">
              <a:buFont typeface="Arial" panose="020B0604020202020204" pitchFamily="34" charset="0"/>
              <a:buChar char="•"/>
            </a:pPr>
            <a:r>
              <a:rPr lang="en-US" dirty="0" smtClean="0">
                <a:latin typeface="Candara" panose="020E0502030303020204" pitchFamily="34" charset="0"/>
              </a:rPr>
              <a:t>Permanent Full Time New to the Government Hires, Transfers &amp; Students typically use Onboarding</a:t>
            </a:r>
          </a:p>
          <a:p>
            <a:pPr marL="742950" lvl="1" indent="-285750">
              <a:buFont typeface="Arial" panose="020B0604020202020204" pitchFamily="34" charset="0"/>
              <a:buChar char="•"/>
            </a:pPr>
            <a:r>
              <a:rPr lang="en-US" dirty="0" smtClean="0">
                <a:latin typeface="Candara" panose="020E0502030303020204" pitchFamily="34" charset="0"/>
              </a:rPr>
              <a:t>Temporary, Term, Intermittent, Seasonal </a:t>
            </a:r>
            <a:r>
              <a:rPr lang="en-US" b="1" u="sng" dirty="0" smtClean="0">
                <a:latin typeface="Candara" panose="020E0502030303020204" pitchFamily="34" charset="0"/>
              </a:rPr>
              <a:t>may</a:t>
            </a:r>
            <a:r>
              <a:rPr lang="en-US" dirty="0" smtClean="0">
                <a:latin typeface="Candara" panose="020E0502030303020204" pitchFamily="34" charset="0"/>
              </a:rPr>
              <a:t> not use the Onboarding Application</a:t>
            </a:r>
          </a:p>
          <a:p>
            <a:pPr marL="742950" lvl="1" indent="-285750">
              <a:buFont typeface="Arial" panose="020B0604020202020204" pitchFamily="34" charset="0"/>
              <a:buChar char="•"/>
            </a:pPr>
            <a:r>
              <a:rPr lang="en-US" dirty="0" smtClean="0">
                <a:latin typeface="Candara" panose="020E0502030303020204" pitchFamily="34" charset="0"/>
              </a:rPr>
              <a:t>Employees moving internally within their own Program or Agency may receive the Official Offer only</a:t>
            </a:r>
          </a:p>
          <a:p>
            <a:pPr lvl="1"/>
            <a:endParaRPr lang="en-US" sz="2000" dirty="0">
              <a:latin typeface="Candara" panose="020E0502030303020204" pitchFamily="34" charset="0"/>
            </a:endParaRPr>
          </a:p>
          <a:p>
            <a:pPr marL="285750" indent="-285750">
              <a:buFont typeface="Arial" panose="020B0604020202020204" pitchFamily="34" charset="0"/>
              <a:buChar char="•"/>
            </a:pPr>
            <a:r>
              <a:rPr lang="en-US" sz="2400" dirty="0" smtClean="0">
                <a:latin typeface="Candara" panose="020E0502030303020204" pitchFamily="34" charset="0"/>
              </a:rPr>
              <a:t>IT Process for requesting Equipment &amp; Network access may be Different by Agency</a:t>
            </a:r>
            <a:endParaRPr lang="en-US" sz="2400" dirty="0">
              <a:latin typeface="Candara" panose="020E0502030303020204" pitchFamily="34" charset="0"/>
            </a:endParaRPr>
          </a:p>
        </p:txBody>
      </p:sp>
    </p:spTree>
    <p:extLst>
      <p:ext uri="{BB962C8B-B14F-4D97-AF65-F5344CB8AC3E}">
        <p14:creationId xmlns:p14="http://schemas.microsoft.com/office/powerpoint/2010/main" val="87240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8176" y="5268015"/>
            <a:ext cx="2288994" cy="1343476"/>
          </a:xfrm>
          <a:prstGeom prst="rect">
            <a:avLst/>
          </a:prstGeom>
        </p:spPr>
      </p:pic>
      <p:sp>
        <p:nvSpPr>
          <p:cNvPr id="5" name="Title 4"/>
          <p:cNvSpPr>
            <a:spLocks noGrp="1"/>
          </p:cNvSpPr>
          <p:nvPr>
            <p:ph type="title"/>
          </p:nvPr>
        </p:nvSpPr>
        <p:spPr>
          <a:xfrm>
            <a:off x="960223" y="537228"/>
            <a:ext cx="9720072" cy="930876"/>
          </a:xfrm>
        </p:spPr>
        <p:txBody>
          <a:bodyPr>
            <a:normAutofit/>
          </a:bodyPr>
          <a:lstStyle/>
          <a:p>
            <a:r>
              <a:rPr lang="en-US" u="sng" dirty="0" smtClean="0">
                <a:latin typeface="Candara" panose="020E0502030303020204" pitchFamily="34" charset="0"/>
              </a:rPr>
              <a:t>Hiring Manager’s Role - Pre-Boarding</a:t>
            </a:r>
            <a:endParaRPr lang="en-US" u="sng" dirty="0">
              <a:latin typeface="Candara" panose="020E0502030303020204" pitchFamily="34" charset="0"/>
            </a:endParaRPr>
          </a:p>
        </p:txBody>
      </p:sp>
      <p:sp>
        <p:nvSpPr>
          <p:cNvPr id="6" name="Content Placeholder 5"/>
          <p:cNvSpPr>
            <a:spLocks noGrp="1"/>
          </p:cNvSpPr>
          <p:nvPr>
            <p:ph idx="1"/>
          </p:nvPr>
        </p:nvSpPr>
        <p:spPr>
          <a:xfrm>
            <a:off x="379400" y="1754774"/>
            <a:ext cx="11411418" cy="4988926"/>
          </a:xfrm>
        </p:spPr>
        <p:txBody>
          <a:bodyPr>
            <a:noAutofit/>
          </a:bodyPr>
          <a:lstStyle/>
          <a:p>
            <a:pPr>
              <a:buClrTx/>
            </a:pPr>
            <a:r>
              <a:rPr lang="en-US" sz="2800" dirty="0" smtClean="0">
                <a:solidFill>
                  <a:schemeClr val="tx1"/>
                </a:solidFill>
                <a:latin typeface="Candara" panose="020E0502030303020204" pitchFamily="34" charset="0"/>
              </a:rPr>
              <a:t>Obtain Fingerprints (</a:t>
            </a:r>
            <a:r>
              <a:rPr lang="en-US" sz="2800" i="1" dirty="0" smtClean="0">
                <a:solidFill>
                  <a:schemeClr val="tx1"/>
                </a:solidFill>
                <a:latin typeface="Candara" panose="020E0502030303020204" pitchFamily="34" charset="0"/>
              </a:rPr>
              <a:t>two sets</a:t>
            </a:r>
            <a:r>
              <a:rPr lang="en-US" sz="2800" dirty="0" smtClean="0">
                <a:solidFill>
                  <a:schemeClr val="tx1"/>
                </a:solidFill>
                <a:latin typeface="Candara" panose="020E0502030303020204" pitchFamily="34" charset="0"/>
              </a:rPr>
              <a:t>)</a:t>
            </a:r>
          </a:p>
          <a:p>
            <a:pPr>
              <a:buClrTx/>
            </a:pPr>
            <a:r>
              <a:rPr lang="en-US" sz="2800" dirty="0" smtClean="0">
                <a:solidFill>
                  <a:schemeClr val="tx1"/>
                </a:solidFill>
                <a:latin typeface="Candara" panose="020E0502030303020204" pitchFamily="34" charset="0"/>
              </a:rPr>
              <a:t>Send Fingerprint Cards &amp; HRO 1197 to HR PSS in Minneapolis </a:t>
            </a:r>
          </a:p>
          <a:p>
            <a:pPr>
              <a:buClrTx/>
            </a:pPr>
            <a:r>
              <a:rPr lang="en-US" sz="2800" dirty="0" smtClean="0">
                <a:solidFill>
                  <a:schemeClr val="tx1"/>
                </a:solidFill>
                <a:latin typeface="Candara" panose="020E0502030303020204" pitchFamily="34" charset="0"/>
              </a:rPr>
              <a:t>Request Equipment</a:t>
            </a:r>
          </a:p>
          <a:p>
            <a:pPr lvl="1">
              <a:buClrTx/>
            </a:pPr>
            <a:r>
              <a:rPr lang="en-US" sz="2600" i="1" dirty="0" smtClean="0">
                <a:solidFill>
                  <a:schemeClr val="tx1"/>
                </a:solidFill>
                <a:latin typeface="Candara" panose="020E0502030303020204" pitchFamily="34" charset="0"/>
              </a:rPr>
              <a:t>Configuration can occur once the New Hire’s AD account is enabled</a:t>
            </a:r>
          </a:p>
          <a:p>
            <a:pPr>
              <a:buClrTx/>
            </a:pPr>
            <a:r>
              <a:rPr lang="en-US" sz="2800" dirty="0" smtClean="0">
                <a:solidFill>
                  <a:schemeClr val="tx1"/>
                </a:solidFill>
                <a:latin typeface="Candara" panose="020E0502030303020204" pitchFamily="34" charset="0"/>
              </a:rPr>
              <a:t>Submit the Network Access form to ITD</a:t>
            </a:r>
          </a:p>
          <a:p>
            <a:pPr>
              <a:buClrTx/>
            </a:pPr>
            <a:r>
              <a:rPr lang="en-US" sz="2800" dirty="0" smtClean="0">
                <a:solidFill>
                  <a:schemeClr val="tx1"/>
                </a:solidFill>
                <a:latin typeface="Candara" panose="020E0502030303020204" pitchFamily="34" charset="0"/>
              </a:rPr>
              <a:t>Submit </a:t>
            </a:r>
            <a:r>
              <a:rPr lang="en-US" sz="2800" dirty="0">
                <a:solidFill>
                  <a:schemeClr val="tx1"/>
                </a:solidFill>
                <a:latin typeface="Candara" panose="020E0502030303020204" pitchFamily="34" charset="0"/>
              </a:rPr>
              <a:t>a </a:t>
            </a:r>
            <a:r>
              <a:rPr lang="en-US" sz="2800" dirty="0" smtClean="0">
                <a:solidFill>
                  <a:schemeClr val="tx1"/>
                </a:solidFill>
                <a:latin typeface="Candara" panose="020E0502030303020204" pitchFamily="34" charset="0"/>
              </a:rPr>
              <a:t>30 day PIV Exception </a:t>
            </a:r>
            <a:r>
              <a:rPr lang="en-US" sz="2800" dirty="0">
                <a:solidFill>
                  <a:schemeClr val="tx1"/>
                </a:solidFill>
                <a:latin typeface="Candara" panose="020E0502030303020204" pitchFamily="34" charset="0"/>
              </a:rPr>
              <a:t>R</a:t>
            </a:r>
            <a:r>
              <a:rPr lang="en-US" sz="2800" dirty="0" smtClean="0">
                <a:solidFill>
                  <a:schemeClr val="tx1"/>
                </a:solidFill>
                <a:latin typeface="Candara" panose="020E0502030303020204" pitchFamily="34" charset="0"/>
              </a:rPr>
              <a:t>equest via the Service Now Portal </a:t>
            </a:r>
          </a:p>
          <a:p>
            <a:pPr>
              <a:buClrTx/>
            </a:pPr>
            <a:r>
              <a:rPr lang="en-US" sz="2800" dirty="0" smtClean="0">
                <a:solidFill>
                  <a:schemeClr val="tx1"/>
                </a:solidFill>
                <a:latin typeface="Candara" panose="020E0502030303020204" pitchFamily="34" charset="0"/>
              </a:rPr>
              <a:t>Confirm Medical </a:t>
            </a:r>
            <a:r>
              <a:rPr lang="en-US" sz="2800" dirty="0">
                <a:solidFill>
                  <a:schemeClr val="tx1"/>
                </a:solidFill>
                <a:latin typeface="Candara" panose="020E0502030303020204" pitchFamily="34" charset="0"/>
              </a:rPr>
              <a:t>S</a:t>
            </a:r>
            <a:r>
              <a:rPr lang="en-US" sz="2800" dirty="0" smtClean="0">
                <a:solidFill>
                  <a:schemeClr val="tx1"/>
                </a:solidFill>
                <a:latin typeface="Candara" panose="020E0502030303020204" pitchFamily="34" charset="0"/>
              </a:rPr>
              <a:t>creening or Drug </a:t>
            </a:r>
            <a:r>
              <a:rPr lang="en-US" sz="2800" dirty="0">
                <a:solidFill>
                  <a:schemeClr val="tx1"/>
                </a:solidFill>
                <a:latin typeface="Candara" panose="020E0502030303020204" pitchFamily="34" charset="0"/>
              </a:rPr>
              <a:t>T</a:t>
            </a:r>
            <a:r>
              <a:rPr lang="en-US" sz="2800" dirty="0" smtClean="0">
                <a:solidFill>
                  <a:schemeClr val="tx1"/>
                </a:solidFill>
                <a:latin typeface="Candara" panose="020E0502030303020204" pitchFamily="34" charset="0"/>
              </a:rPr>
              <a:t>esting is Completed</a:t>
            </a:r>
            <a:endParaRPr lang="en-US" sz="2800" dirty="0">
              <a:solidFill>
                <a:schemeClr val="tx1"/>
              </a:solidFill>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09279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9265" y="294233"/>
            <a:ext cx="9720072" cy="930876"/>
          </a:xfrm>
        </p:spPr>
        <p:txBody>
          <a:bodyPr>
            <a:normAutofit/>
          </a:bodyPr>
          <a:lstStyle/>
          <a:p>
            <a:r>
              <a:rPr lang="en-US" u="sng" dirty="0" smtClean="0">
                <a:latin typeface="Candara" panose="020E0502030303020204" pitchFamily="34" charset="0"/>
              </a:rPr>
              <a:t>Hiring Manager’s Role – Week One</a:t>
            </a:r>
            <a:endParaRPr lang="en-US" u="sng" dirty="0">
              <a:latin typeface="Candara" panose="020E0502030303020204" pitchFamily="34" charset="0"/>
            </a:endParaRPr>
          </a:p>
        </p:txBody>
      </p:sp>
      <p:sp>
        <p:nvSpPr>
          <p:cNvPr id="6" name="Content Placeholder 5"/>
          <p:cNvSpPr>
            <a:spLocks noGrp="1"/>
          </p:cNvSpPr>
          <p:nvPr>
            <p:ph idx="1"/>
          </p:nvPr>
        </p:nvSpPr>
        <p:spPr>
          <a:xfrm>
            <a:off x="318867" y="1563164"/>
            <a:ext cx="11281254" cy="4923691"/>
          </a:xfrm>
        </p:spPr>
        <p:txBody>
          <a:bodyPr>
            <a:normAutofit/>
          </a:bodyPr>
          <a:lstStyle/>
          <a:p>
            <a:r>
              <a:rPr lang="en-US" sz="2400" dirty="0" smtClean="0">
                <a:solidFill>
                  <a:schemeClr val="tx1"/>
                </a:solidFill>
                <a:latin typeface="Candara" panose="020E0502030303020204" pitchFamily="34" charset="0"/>
              </a:rPr>
              <a:t>Confirm </a:t>
            </a:r>
            <a:r>
              <a:rPr lang="en-US" sz="2400" dirty="0">
                <a:solidFill>
                  <a:schemeClr val="tx1"/>
                </a:solidFill>
                <a:latin typeface="Candara" panose="020E0502030303020204" pitchFamily="34" charset="0"/>
              </a:rPr>
              <a:t>with the New Hire that they have received and responded to the registration email messages coming from eAuthentication and HSPD12 (Linc Pass</a:t>
            </a:r>
            <a:r>
              <a:rPr lang="en-US" sz="2400" dirty="0" smtClean="0">
                <a:solidFill>
                  <a:schemeClr val="tx1"/>
                </a:solidFill>
                <a:latin typeface="Candara" panose="020E0502030303020204" pitchFamily="34" charset="0"/>
              </a:rPr>
              <a:t>)  </a:t>
            </a:r>
          </a:p>
          <a:p>
            <a:endParaRPr lang="en-US" sz="800" dirty="0" smtClean="0">
              <a:solidFill>
                <a:schemeClr val="tx1"/>
              </a:solidFill>
              <a:latin typeface="Candara" panose="020E0502030303020204" pitchFamily="34" charset="0"/>
            </a:endParaRPr>
          </a:p>
          <a:p>
            <a:pPr lvl="2"/>
            <a:r>
              <a:rPr lang="en-US" dirty="0" smtClean="0">
                <a:solidFill>
                  <a:schemeClr val="tx1"/>
                </a:solidFill>
                <a:latin typeface="Candara" panose="020E0502030303020204" pitchFamily="34" charset="0"/>
              </a:rPr>
              <a:t>The </a:t>
            </a:r>
            <a:r>
              <a:rPr lang="en-US" dirty="0">
                <a:solidFill>
                  <a:schemeClr val="tx1"/>
                </a:solidFill>
                <a:latin typeface="Candara" panose="020E0502030303020204" pitchFamily="34" charset="0"/>
              </a:rPr>
              <a:t>eAuth message will come from </a:t>
            </a:r>
            <a:r>
              <a:rPr lang="en-US" u="sng" dirty="0">
                <a:solidFill>
                  <a:schemeClr val="tx1"/>
                </a:solidFill>
                <a:latin typeface="Candara" panose="020E0502030303020204" pitchFamily="34" charset="0"/>
                <a:hlinkClick r:id="rId3"/>
              </a:rPr>
              <a:t>eems.support@ocio.usda.gov</a:t>
            </a:r>
            <a:r>
              <a:rPr lang="en-US" dirty="0">
                <a:solidFill>
                  <a:schemeClr val="tx1"/>
                </a:solidFill>
                <a:latin typeface="Candara" panose="020E0502030303020204" pitchFamily="34" charset="0"/>
              </a:rPr>
              <a:t>  Employees need to follow the instructions in the message to </a:t>
            </a:r>
            <a:r>
              <a:rPr lang="en-US" b="1" i="1" u="sng" dirty="0">
                <a:solidFill>
                  <a:schemeClr val="tx1"/>
                </a:solidFill>
                <a:latin typeface="Candara" panose="020E0502030303020204" pitchFamily="34" charset="0"/>
              </a:rPr>
              <a:t>Register</a:t>
            </a:r>
            <a:r>
              <a:rPr lang="en-US" dirty="0">
                <a:solidFill>
                  <a:schemeClr val="tx1"/>
                </a:solidFill>
                <a:latin typeface="Candara" panose="020E0502030303020204" pitchFamily="34" charset="0"/>
              </a:rPr>
              <a:t> their account </a:t>
            </a:r>
          </a:p>
          <a:p>
            <a:pPr lvl="2"/>
            <a:r>
              <a:rPr lang="en-US" dirty="0">
                <a:solidFill>
                  <a:schemeClr val="tx1"/>
                </a:solidFill>
                <a:latin typeface="Candara" panose="020E0502030303020204" pitchFamily="34" charset="0"/>
              </a:rPr>
              <a:t>The </a:t>
            </a:r>
            <a:r>
              <a:rPr lang="en-US" dirty="0" smtClean="0">
                <a:solidFill>
                  <a:schemeClr val="tx1"/>
                </a:solidFill>
                <a:latin typeface="Candara" panose="020E0502030303020204" pitchFamily="34" charset="0"/>
              </a:rPr>
              <a:t>Linc Pass </a:t>
            </a:r>
            <a:r>
              <a:rPr lang="en-US" dirty="0">
                <a:solidFill>
                  <a:schemeClr val="tx1"/>
                </a:solidFill>
                <a:latin typeface="Candara" panose="020E0502030303020204" pitchFamily="34" charset="0"/>
              </a:rPr>
              <a:t>message will come from </a:t>
            </a:r>
            <a:r>
              <a:rPr lang="en-US" u="sng" dirty="0">
                <a:solidFill>
                  <a:schemeClr val="tx1"/>
                </a:solidFill>
                <a:latin typeface="Candara" panose="020E0502030303020204" pitchFamily="34" charset="0"/>
                <a:hlinkClick r:id="rId4"/>
              </a:rPr>
              <a:t>HSPD12Admin@usaccess.gsa.gov</a:t>
            </a:r>
            <a:r>
              <a:rPr lang="en-US" dirty="0">
                <a:solidFill>
                  <a:schemeClr val="tx1"/>
                </a:solidFill>
                <a:latin typeface="Candara" panose="020E0502030303020204" pitchFamily="34" charset="0"/>
              </a:rPr>
              <a:t>  Employees need to make an appointment to </a:t>
            </a:r>
            <a:r>
              <a:rPr lang="en-US" b="1" i="1" u="sng" dirty="0">
                <a:solidFill>
                  <a:schemeClr val="tx1"/>
                </a:solidFill>
                <a:latin typeface="Candara" panose="020E0502030303020204" pitchFamily="34" charset="0"/>
              </a:rPr>
              <a:t>Enroll</a:t>
            </a:r>
            <a:r>
              <a:rPr lang="en-US" dirty="0">
                <a:solidFill>
                  <a:schemeClr val="tx1"/>
                </a:solidFill>
                <a:latin typeface="Candara" panose="020E0502030303020204" pitchFamily="34" charset="0"/>
              </a:rPr>
              <a:t> at nearest Enrollment Station </a:t>
            </a:r>
            <a:endParaRPr lang="en-US" dirty="0" smtClean="0">
              <a:solidFill>
                <a:schemeClr val="tx1"/>
              </a:solidFill>
              <a:latin typeface="Candara" panose="020E0502030303020204" pitchFamily="34" charset="0"/>
            </a:endParaRPr>
          </a:p>
          <a:p>
            <a:pPr marL="548640" lvl="2" indent="0">
              <a:buNone/>
            </a:pPr>
            <a:endParaRPr lang="en-US" dirty="0" smtClean="0">
              <a:solidFill>
                <a:schemeClr val="tx1"/>
              </a:solidFill>
              <a:latin typeface="Candara" panose="020E0502030303020204" pitchFamily="34" charset="0"/>
            </a:endParaRPr>
          </a:p>
          <a:p>
            <a:r>
              <a:rPr lang="en-US" sz="2600" dirty="0">
                <a:solidFill>
                  <a:schemeClr val="tx1"/>
                </a:solidFill>
                <a:latin typeface="Candara" panose="020E0502030303020204" pitchFamily="34" charset="0"/>
              </a:rPr>
              <a:t>Ensure that the New Hire has the equipment needed to perform their </a:t>
            </a:r>
            <a:r>
              <a:rPr lang="en-US" sz="2600" dirty="0" smtClean="0">
                <a:solidFill>
                  <a:schemeClr val="tx1"/>
                </a:solidFill>
                <a:latin typeface="Candara" panose="020E0502030303020204" pitchFamily="34" charset="0"/>
              </a:rPr>
              <a:t>duties</a:t>
            </a:r>
          </a:p>
          <a:p>
            <a:pPr marL="45720" indent="0">
              <a:buNone/>
            </a:pPr>
            <a:endParaRPr lang="en-US" sz="2600" dirty="0" smtClean="0">
              <a:solidFill>
                <a:schemeClr val="tx1"/>
              </a:solidFill>
              <a:latin typeface="Candara" panose="020E0502030303020204" pitchFamily="34" charset="0"/>
            </a:endParaRPr>
          </a:p>
          <a:p>
            <a:r>
              <a:rPr lang="en-US" sz="2400" dirty="0" smtClean="0">
                <a:solidFill>
                  <a:schemeClr val="tx1"/>
                </a:solidFill>
                <a:latin typeface="Candara" panose="020E0502030303020204" pitchFamily="34" charset="0"/>
              </a:rPr>
              <a:t>Provide </a:t>
            </a:r>
            <a:r>
              <a:rPr lang="en-US" sz="2400" dirty="0">
                <a:solidFill>
                  <a:schemeClr val="tx1"/>
                </a:solidFill>
                <a:latin typeface="Candara" panose="020E0502030303020204" pitchFamily="34" charset="0"/>
              </a:rPr>
              <a:t>the New Hire the time needed to complete their e-QIP (electronic Questionnaire for Investigation Processing) </a:t>
            </a:r>
          </a:p>
          <a:p>
            <a:pPr lvl="1"/>
            <a:endParaRPr lang="en-US" sz="2400" dirty="0" smtClean="0">
              <a:solidFill>
                <a:schemeClr val="tx1"/>
              </a:solidFill>
              <a:latin typeface="Candara" panose="020E0502030303020204" pitchFamily="34" charset="0"/>
            </a:endParaRPr>
          </a:p>
          <a:p>
            <a:pPr marL="0" indent="0">
              <a:buNone/>
            </a:pPr>
            <a:endParaRPr lang="en-US" sz="2400" dirty="0"/>
          </a:p>
          <a:p>
            <a:pPr marL="0" lvl="0" indent="0">
              <a:buNone/>
            </a:pP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624772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7794"/>
            <a:ext cx="10058400" cy="836141"/>
          </a:xfrm>
        </p:spPr>
        <p:txBody>
          <a:bodyPr/>
          <a:lstStyle/>
          <a:p>
            <a:r>
              <a:rPr lang="en-US" u="sng" dirty="0" smtClean="0">
                <a:latin typeface="Candara" panose="020E0502030303020204" pitchFamily="34" charset="0"/>
              </a:rPr>
              <a:t>Human Resources Operations (HRO) Role</a:t>
            </a:r>
            <a:endParaRPr lang="en-US" u="sng" dirty="0">
              <a:latin typeface="Candara" panose="020E0502030303020204" pitchFamily="34" charset="0"/>
            </a:endParaRPr>
          </a:p>
        </p:txBody>
      </p:sp>
      <p:sp>
        <p:nvSpPr>
          <p:cNvPr id="3" name="Content Placeholder 2"/>
          <p:cNvSpPr>
            <a:spLocks noGrp="1"/>
          </p:cNvSpPr>
          <p:nvPr>
            <p:ph idx="1"/>
          </p:nvPr>
        </p:nvSpPr>
        <p:spPr>
          <a:xfrm>
            <a:off x="655782" y="1313935"/>
            <a:ext cx="10538691" cy="5161006"/>
          </a:xfrm>
        </p:spPr>
        <p:txBody>
          <a:bodyPr>
            <a:normAutofit fontScale="92500" lnSpcReduction="20000"/>
          </a:bodyPr>
          <a:lstStyle/>
          <a:p>
            <a:pPr marL="0" lvl="0" indent="0">
              <a:buNone/>
            </a:pPr>
            <a:endParaRPr lang="en-US" sz="2400" dirty="0" smtClean="0"/>
          </a:p>
          <a:p>
            <a:r>
              <a:rPr lang="en-US" sz="2800" dirty="0" smtClean="0">
                <a:solidFill>
                  <a:schemeClr val="tx1"/>
                </a:solidFill>
                <a:latin typeface="Candara" panose="020E0502030303020204" pitchFamily="34" charset="0"/>
              </a:rPr>
              <a:t>Establish an EOD date after all documents have been returned &amp; suitability has been determined</a:t>
            </a:r>
          </a:p>
          <a:p>
            <a:endParaRPr lang="en-US" sz="800" dirty="0" smtClean="0">
              <a:solidFill>
                <a:schemeClr val="tx1"/>
              </a:solidFill>
              <a:latin typeface="Candara" panose="020E0502030303020204" pitchFamily="34" charset="0"/>
            </a:endParaRPr>
          </a:p>
          <a:p>
            <a:r>
              <a:rPr lang="en-US" sz="2800" dirty="0" smtClean="0">
                <a:solidFill>
                  <a:schemeClr val="tx1"/>
                </a:solidFill>
                <a:latin typeface="Candara" panose="020E0502030303020204" pitchFamily="34" charset="0"/>
              </a:rPr>
              <a:t>Provide ITD the required information to establish a Government email upon receipt of the ISA completion certificate </a:t>
            </a:r>
          </a:p>
          <a:p>
            <a:pPr marL="45720" indent="0">
              <a:buNone/>
            </a:pPr>
            <a:endParaRPr lang="en-US" sz="800" dirty="0">
              <a:solidFill>
                <a:schemeClr val="tx1"/>
              </a:solidFill>
              <a:latin typeface="Candara" panose="020E0502030303020204" pitchFamily="34" charset="0"/>
            </a:endParaRPr>
          </a:p>
          <a:p>
            <a:r>
              <a:rPr lang="en-US" sz="2800" dirty="0" smtClean="0">
                <a:solidFill>
                  <a:schemeClr val="tx1"/>
                </a:solidFill>
                <a:latin typeface="Candara" panose="020E0502030303020204" pitchFamily="34" charset="0"/>
              </a:rPr>
              <a:t>Process </a:t>
            </a:r>
            <a:r>
              <a:rPr lang="en-US" sz="2800" dirty="0">
                <a:solidFill>
                  <a:schemeClr val="tx1"/>
                </a:solidFill>
                <a:latin typeface="Candara" panose="020E0502030303020204" pitchFamily="34" charset="0"/>
              </a:rPr>
              <a:t>the Personnel Action Request (PAR) </a:t>
            </a:r>
            <a:r>
              <a:rPr lang="en-US" sz="2800" dirty="0" smtClean="0">
                <a:solidFill>
                  <a:schemeClr val="tx1"/>
                </a:solidFill>
                <a:latin typeface="Candara" panose="020E0502030303020204" pitchFamily="34" charset="0"/>
              </a:rPr>
              <a:t>within 7 days of the </a:t>
            </a:r>
            <a:r>
              <a:rPr lang="en-US" sz="2800" dirty="0">
                <a:solidFill>
                  <a:schemeClr val="tx1"/>
                </a:solidFill>
                <a:latin typeface="Candara" panose="020E0502030303020204" pitchFamily="34" charset="0"/>
              </a:rPr>
              <a:t>New Hire’s </a:t>
            </a:r>
            <a:r>
              <a:rPr lang="en-US" sz="2800" dirty="0" smtClean="0">
                <a:solidFill>
                  <a:schemeClr val="tx1"/>
                </a:solidFill>
                <a:latin typeface="Candara" panose="020E0502030303020204" pitchFamily="34" charset="0"/>
              </a:rPr>
              <a:t>Entry on Duty date </a:t>
            </a:r>
          </a:p>
          <a:p>
            <a:endParaRPr lang="en-US" sz="900" dirty="0">
              <a:solidFill>
                <a:schemeClr val="tx1"/>
              </a:solidFill>
              <a:latin typeface="Candara" panose="020E0502030303020204" pitchFamily="34" charset="0"/>
            </a:endParaRPr>
          </a:p>
          <a:p>
            <a:r>
              <a:rPr lang="en-US" sz="2800" dirty="0" smtClean="0">
                <a:solidFill>
                  <a:schemeClr val="tx1"/>
                </a:solidFill>
                <a:latin typeface="Candara" panose="020E0502030303020204" pitchFamily="34" charset="0"/>
              </a:rPr>
              <a:t>Sponsor </a:t>
            </a:r>
            <a:r>
              <a:rPr lang="en-US" sz="2800" dirty="0">
                <a:solidFill>
                  <a:schemeClr val="tx1"/>
                </a:solidFill>
                <a:latin typeface="Candara" panose="020E0502030303020204" pitchFamily="34" charset="0"/>
              </a:rPr>
              <a:t>and Adjudicate the New Hire for their Linc </a:t>
            </a:r>
            <a:r>
              <a:rPr lang="en-US" sz="2800" dirty="0" smtClean="0">
                <a:solidFill>
                  <a:schemeClr val="tx1"/>
                </a:solidFill>
                <a:latin typeface="Candara" panose="020E0502030303020204" pitchFamily="34" charset="0"/>
              </a:rPr>
              <a:t>Pass</a:t>
            </a:r>
          </a:p>
          <a:p>
            <a:endParaRPr lang="en-US" sz="900" dirty="0">
              <a:solidFill>
                <a:schemeClr val="tx1"/>
              </a:solidFill>
              <a:latin typeface="Candara" panose="020E0502030303020204" pitchFamily="34" charset="0"/>
            </a:endParaRPr>
          </a:p>
          <a:p>
            <a:r>
              <a:rPr lang="en-US" sz="2800" dirty="0" smtClean="0">
                <a:solidFill>
                  <a:schemeClr val="tx1"/>
                </a:solidFill>
                <a:latin typeface="Candara" panose="020E0502030303020204" pitchFamily="34" charset="0"/>
              </a:rPr>
              <a:t>Update AgLearn with </a:t>
            </a:r>
            <a:r>
              <a:rPr lang="en-US" sz="2800" dirty="0">
                <a:solidFill>
                  <a:schemeClr val="tx1"/>
                </a:solidFill>
                <a:latin typeface="Candara" panose="020E0502030303020204" pitchFamily="34" charset="0"/>
              </a:rPr>
              <a:t>the New Hire’s ISA completion </a:t>
            </a:r>
            <a:r>
              <a:rPr lang="en-US" sz="2800" dirty="0" smtClean="0">
                <a:solidFill>
                  <a:schemeClr val="tx1"/>
                </a:solidFill>
                <a:latin typeface="Candara" panose="020E0502030303020204" pitchFamily="34" charset="0"/>
              </a:rPr>
              <a:t>date if they took the course through the Public Portal</a:t>
            </a:r>
            <a:endParaRPr lang="en-US" sz="2800" dirty="0">
              <a:solidFill>
                <a:schemeClr val="tx1"/>
              </a:solidFill>
              <a:latin typeface="Candara" panose="020E0502030303020204" pitchFamily="34" charset="0"/>
            </a:endParaRP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212547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66" y="253050"/>
            <a:ext cx="10314913" cy="891046"/>
          </a:xfrm>
        </p:spPr>
        <p:txBody>
          <a:bodyPr>
            <a:normAutofit fontScale="90000"/>
          </a:bodyPr>
          <a:lstStyle/>
          <a:p>
            <a:r>
              <a:rPr lang="en-US" u="sng" dirty="0" smtClean="0">
                <a:latin typeface="Candara" panose="020E0502030303020204" pitchFamily="34" charset="0"/>
              </a:rPr>
              <a:t>Onboarding Business Process Improvement</a:t>
            </a:r>
            <a:endParaRPr lang="en-US" u="sng" dirty="0">
              <a:latin typeface="Candara" panose="020E0502030303020204" pitchFamily="34" charset="0"/>
            </a:endParaRPr>
          </a:p>
        </p:txBody>
      </p:sp>
      <p:sp>
        <p:nvSpPr>
          <p:cNvPr id="3" name="Content Placeholder 2"/>
          <p:cNvSpPr>
            <a:spLocks noGrp="1"/>
          </p:cNvSpPr>
          <p:nvPr>
            <p:ph idx="1"/>
          </p:nvPr>
        </p:nvSpPr>
        <p:spPr>
          <a:xfrm>
            <a:off x="301542" y="1066801"/>
            <a:ext cx="11403331" cy="4183379"/>
          </a:xfrm>
        </p:spPr>
        <p:txBody>
          <a:bodyPr>
            <a:normAutofit fontScale="92500" lnSpcReduction="10000"/>
          </a:bodyPr>
          <a:lstStyle/>
          <a:p>
            <a:pPr marL="45720" indent="0" algn="just">
              <a:lnSpc>
                <a:spcPct val="110000"/>
              </a:lnSpc>
              <a:buNone/>
            </a:pPr>
            <a:r>
              <a:rPr lang="en-US" sz="2400" dirty="0" smtClean="0">
                <a:solidFill>
                  <a:schemeClr val="tx1"/>
                </a:solidFill>
                <a:latin typeface="Candara" panose="020E0502030303020204" pitchFamily="34" charset="0"/>
              </a:rPr>
              <a:t>The APHIS Administrator’s Office requested a BPI group consisting members from all Programs be formed to look at the Onboarding process, especially how employees are handled from Day One through their first year.   </a:t>
            </a:r>
            <a:endParaRPr lang="en-US" sz="2400" dirty="0">
              <a:solidFill>
                <a:schemeClr val="tx1"/>
              </a:solidFill>
              <a:latin typeface="Candara" panose="020E0502030303020204" pitchFamily="34" charset="0"/>
            </a:endParaRPr>
          </a:p>
          <a:p>
            <a:pPr marL="45720" indent="0" algn="just">
              <a:lnSpc>
                <a:spcPct val="110000"/>
              </a:lnSpc>
              <a:buNone/>
            </a:pPr>
            <a:endParaRPr lang="en-US" sz="800" dirty="0">
              <a:solidFill>
                <a:schemeClr val="tx1"/>
              </a:solidFill>
              <a:latin typeface="Candara" panose="020E0502030303020204" pitchFamily="34" charset="0"/>
            </a:endParaRPr>
          </a:p>
          <a:p>
            <a:pPr lvl="2" algn="just">
              <a:lnSpc>
                <a:spcPct val="110000"/>
              </a:lnSpc>
            </a:pPr>
            <a:r>
              <a:rPr lang="en-US" sz="2000" dirty="0" smtClean="0">
                <a:solidFill>
                  <a:schemeClr val="tx1"/>
                </a:solidFill>
                <a:latin typeface="Candara" panose="020E0502030303020204" pitchFamily="34" charset="0"/>
              </a:rPr>
              <a:t>Supervisory Responsibilities (Resource Guides, Checklists, POC Listings, Creation of Additional </a:t>
            </a:r>
            <a:r>
              <a:rPr lang="en-US" sz="2000" dirty="0">
                <a:solidFill>
                  <a:schemeClr val="tx1"/>
                </a:solidFill>
                <a:latin typeface="Candara" panose="020E0502030303020204" pitchFamily="34" charset="0"/>
              </a:rPr>
              <a:t>M</a:t>
            </a:r>
            <a:r>
              <a:rPr lang="en-US" sz="2000" dirty="0" smtClean="0">
                <a:solidFill>
                  <a:schemeClr val="tx1"/>
                </a:solidFill>
                <a:latin typeface="Candara" panose="020E0502030303020204" pitchFamily="34" charset="0"/>
              </a:rPr>
              <a:t>aterials to be included in FHRM Training)</a:t>
            </a:r>
          </a:p>
          <a:p>
            <a:pPr lvl="2" algn="just">
              <a:lnSpc>
                <a:spcPct val="110000"/>
              </a:lnSpc>
            </a:pPr>
            <a:r>
              <a:rPr lang="en-US" sz="2000" dirty="0" smtClean="0">
                <a:solidFill>
                  <a:schemeClr val="tx1"/>
                </a:solidFill>
                <a:latin typeface="Candara" panose="020E0502030303020204" pitchFamily="34" charset="0"/>
              </a:rPr>
              <a:t>New Employee Resources (Points of Contact, Checklists, etc.)</a:t>
            </a:r>
          </a:p>
          <a:p>
            <a:pPr lvl="2" algn="just">
              <a:lnSpc>
                <a:spcPct val="110000"/>
              </a:lnSpc>
            </a:pPr>
            <a:r>
              <a:rPr lang="en-US" sz="2000" dirty="0" smtClean="0">
                <a:solidFill>
                  <a:schemeClr val="tx1"/>
                </a:solidFill>
                <a:latin typeface="Candara" panose="020E0502030303020204" pitchFamily="34" charset="0"/>
              </a:rPr>
              <a:t>Day One Orientations</a:t>
            </a:r>
          </a:p>
          <a:p>
            <a:pPr lvl="2">
              <a:lnSpc>
                <a:spcPct val="110000"/>
              </a:lnSpc>
            </a:pPr>
            <a:r>
              <a:rPr lang="en-US" sz="2000" dirty="0" smtClean="0">
                <a:solidFill>
                  <a:schemeClr val="tx1"/>
                </a:solidFill>
                <a:latin typeface="Candara" panose="020E0502030303020204" pitchFamily="34" charset="0"/>
              </a:rPr>
              <a:t>APHIS wide materials will need to be supplemented with Program/District/State/Lab specific information</a:t>
            </a:r>
          </a:p>
          <a:p>
            <a:pPr lvl="2">
              <a:lnSpc>
                <a:spcPct val="110000"/>
              </a:lnSpc>
            </a:pPr>
            <a:r>
              <a:rPr lang="en-US" sz="2000" dirty="0" err="1" smtClean="0">
                <a:solidFill>
                  <a:schemeClr val="tx1"/>
                </a:solidFill>
                <a:latin typeface="Candara" panose="020E0502030303020204" pitchFamily="34" charset="0"/>
              </a:rPr>
              <a:t>Offboarding</a:t>
            </a:r>
            <a:endParaRPr lang="en-US" sz="2000" dirty="0" smtClean="0">
              <a:solidFill>
                <a:schemeClr val="tx1"/>
              </a:solidFill>
              <a:latin typeface="Candara" panose="020E0502030303020204" pitchFamily="34" charset="0"/>
            </a:endParaRPr>
          </a:p>
          <a:p>
            <a:pPr lvl="2">
              <a:lnSpc>
                <a:spcPct val="110000"/>
              </a:lnSpc>
            </a:pPr>
            <a:r>
              <a:rPr lang="en-US" sz="2000" b="1" dirty="0" smtClean="0">
                <a:solidFill>
                  <a:schemeClr val="tx1"/>
                </a:solidFill>
                <a:latin typeface="Candara" panose="020E0502030303020204" pitchFamily="34" charset="0"/>
              </a:rPr>
              <a:t>Intermediate Leadership Development Program (ILDP) has a project looking at PPQ Onboarding</a:t>
            </a:r>
          </a:p>
        </p:txBody>
      </p:sp>
      <p:sp>
        <p:nvSpPr>
          <p:cNvPr id="5" name="Slide Number Placeholder 4"/>
          <p:cNvSpPr>
            <a:spLocks noGrp="1"/>
          </p:cNvSpPr>
          <p:nvPr>
            <p:ph type="sldNum" sz="quarter" idx="12"/>
          </p:nvPr>
        </p:nvSpPr>
        <p:spPr/>
        <p:txBody>
          <a:bodyPr/>
          <a:lstStyle/>
          <a:p>
            <a:fld id="{4FAB73BC-B049-4115-A692-8D63A059BFB8}" type="slidenum">
              <a:rPr lang="en-US" smtClean="0"/>
              <a:t>9</a:t>
            </a:fld>
            <a:endParaRPr lang="en-US" dirty="0"/>
          </a:p>
        </p:txBody>
      </p:sp>
      <p:sp>
        <p:nvSpPr>
          <p:cNvPr id="4" name="TextBox 3"/>
          <p:cNvSpPr txBox="1"/>
          <p:nvPr/>
        </p:nvSpPr>
        <p:spPr>
          <a:xfrm>
            <a:off x="382105" y="5462081"/>
            <a:ext cx="11633753" cy="1523494"/>
          </a:xfrm>
          <a:prstGeom prst="rect">
            <a:avLst/>
          </a:prstGeom>
          <a:noFill/>
        </p:spPr>
        <p:txBody>
          <a:bodyPr wrap="square" rtlCol="0">
            <a:spAutoFit/>
          </a:bodyPr>
          <a:lstStyle/>
          <a:p>
            <a:r>
              <a:rPr lang="en-US" sz="1900" b="1" u="sng" dirty="0">
                <a:solidFill>
                  <a:schemeClr val="accent2">
                    <a:lumMod val="75000"/>
                  </a:schemeClr>
                </a:solidFill>
                <a:hlinkClick r:id="rId3"/>
              </a:rPr>
              <a:t>https://</a:t>
            </a:r>
            <a:r>
              <a:rPr lang="en-US" sz="1900" b="1" u="sng" dirty="0" smtClean="0">
                <a:solidFill>
                  <a:schemeClr val="accent2">
                    <a:lumMod val="75000"/>
                  </a:schemeClr>
                </a:solidFill>
                <a:hlinkClick r:id="rId3"/>
              </a:rPr>
              <a:t>www.aphis.usda.gov/aphis/ourfocus/business-services/new_employee_orientation/before-you-start</a:t>
            </a:r>
            <a:endParaRPr lang="en-US" sz="1900" b="1" u="sng" dirty="0" smtClean="0">
              <a:solidFill>
                <a:schemeClr val="accent2">
                  <a:lumMod val="75000"/>
                </a:schemeClr>
              </a:solidFill>
            </a:endParaRPr>
          </a:p>
          <a:p>
            <a:endParaRPr lang="en-US" sz="1900" b="1" u="sng" dirty="0" smtClean="0">
              <a:solidFill>
                <a:schemeClr val="accent2">
                  <a:lumMod val="75000"/>
                </a:schemeClr>
              </a:solidFill>
            </a:endParaRPr>
          </a:p>
          <a:p>
            <a:r>
              <a:rPr lang="en-US" b="1" u="sng" dirty="0" smtClean="0">
                <a:hlinkClick r:id="rId4"/>
              </a:rPr>
              <a:t>https</a:t>
            </a:r>
            <a:r>
              <a:rPr lang="en-US" b="1" u="sng" dirty="0">
                <a:hlinkClick r:id="rId4"/>
              </a:rPr>
              <a:t>://help.usastaffing.gov/NewHire/index.php?title=Welcome_New_Hire</a:t>
            </a:r>
            <a:endParaRPr lang="en-US" b="1" dirty="0"/>
          </a:p>
          <a:p>
            <a:endParaRPr lang="en-US" sz="1900" b="1" dirty="0">
              <a:solidFill>
                <a:schemeClr val="accent2">
                  <a:lumMod val="75000"/>
                </a:schemeClr>
              </a:solidFill>
              <a:latin typeface="Candara" panose="020E0502030303020204" pitchFamily="34" charset="0"/>
            </a:endParaRPr>
          </a:p>
          <a:p>
            <a:endParaRPr lang="en-US" dirty="0"/>
          </a:p>
        </p:txBody>
      </p:sp>
    </p:spTree>
    <p:extLst>
      <p:ext uri="{BB962C8B-B14F-4D97-AF65-F5344CB8AC3E}">
        <p14:creationId xmlns:p14="http://schemas.microsoft.com/office/powerpoint/2010/main" val="2155167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1035</TotalTime>
  <Words>2463</Words>
  <Application>Microsoft Office PowerPoint</Application>
  <PresentationFormat>Widescreen</PresentationFormat>
  <Paragraphs>245</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Candara</vt:lpstr>
      <vt:lpstr>Centaur</vt:lpstr>
      <vt:lpstr>Corbel</vt:lpstr>
      <vt:lpstr>Wingdings</vt:lpstr>
      <vt:lpstr>Basis</vt:lpstr>
      <vt:lpstr>PowerPoint Presentation</vt:lpstr>
      <vt:lpstr>PowerPoint Presentation</vt:lpstr>
      <vt:lpstr>Touch Points in the Process</vt:lpstr>
      <vt:lpstr>Fingerprint Requirement</vt:lpstr>
      <vt:lpstr>Each New Hire may be Different</vt:lpstr>
      <vt:lpstr>Hiring Manager’s Role - Pre-Boarding</vt:lpstr>
      <vt:lpstr>Hiring Manager’s Role – Week One</vt:lpstr>
      <vt:lpstr>Human Resources Operations (HRO) Role</vt:lpstr>
      <vt:lpstr>Onboarding Business Process Improvement</vt:lpstr>
      <vt:lpstr>PowerPoint Presentation</vt:lpstr>
      <vt:lpstr>PowerPoint Presentation</vt:lpstr>
      <vt:lpstr>Are available in USAS Onboarding for HR Review</vt:lpstr>
      <vt:lpstr>PowerPoint Presentation</vt:lpstr>
      <vt:lpstr>PowerPoint Presentation</vt:lpstr>
      <vt:lpstr>PowerPoint Presentation</vt:lpstr>
      <vt:lpstr>PowerPoint Presentation</vt:lpstr>
      <vt:lpstr>PowerPoint Presentation</vt:lpstr>
      <vt:lpstr>Touch Points in the Process</vt:lpstr>
      <vt:lpstr>Hiring Manager’s Role – Day One</vt:lpstr>
      <vt:lpstr>PowerPoint Presentation</vt:lpstr>
      <vt:lpstr>PowerPoint Presentation</vt:lpstr>
      <vt:lpstr>PowerPoint Presentation</vt:lpstr>
    </vt:vector>
  </TitlesOfParts>
  <Company>USDA APHIS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Nancy L - APHIS</dc:creator>
  <cp:lastModifiedBy>Bradford, Nancy L - APHIS</cp:lastModifiedBy>
  <cp:revision>73</cp:revision>
  <dcterms:created xsi:type="dcterms:W3CDTF">2018-04-23T19:02:53Z</dcterms:created>
  <dcterms:modified xsi:type="dcterms:W3CDTF">2020-03-19T22:49:43Z</dcterms:modified>
</cp:coreProperties>
</file>