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72" r:id="rId1"/>
  </p:sldMasterIdLst>
  <p:sldIdLst>
    <p:sldId id="257" r:id="rId2"/>
  </p:sldIdLst>
  <p:sldSz cx="7772400" cy="100584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010" autoAdjust="0"/>
    <p:restoredTop sz="94660"/>
  </p:normalViewPr>
  <p:slideViewPr>
    <p:cSldViewPr snapToGrid="0">
      <p:cViewPr>
        <p:scale>
          <a:sx n="112" d="100"/>
          <a:sy n="112" d="100"/>
        </p:scale>
        <p:origin x="1003" y="-24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2930" y="1646133"/>
            <a:ext cx="6606540" cy="3501813"/>
          </a:xfrm>
          <a:prstGeom prst="rect">
            <a:avLst/>
          </a:prstGeom>
        </p:spPr>
        <p:txBody>
          <a:bodyPr anchor="b"/>
          <a:lstStyle>
            <a:lvl1pPr algn="ctr"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71550" y="5282989"/>
            <a:ext cx="5829300" cy="2428451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040"/>
            </a:lvl1pPr>
            <a:lvl2pPr marL="388620" indent="0" algn="ctr">
              <a:buNone/>
              <a:defRPr sz="1700"/>
            </a:lvl2pPr>
            <a:lvl3pPr marL="777240" indent="0" algn="ctr">
              <a:buNone/>
              <a:defRPr sz="1530"/>
            </a:lvl3pPr>
            <a:lvl4pPr marL="1165860" indent="0" algn="ctr">
              <a:buNone/>
              <a:defRPr sz="1360"/>
            </a:lvl4pPr>
            <a:lvl5pPr marL="1554480" indent="0" algn="ctr">
              <a:buNone/>
              <a:defRPr sz="1360"/>
            </a:lvl5pPr>
            <a:lvl6pPr marL="1943100" indent="0" algn="ctr">
              <a:buNone/>
              <a:defRPr sz="1360"/>
            </a:lvl6pPr>
            <a:lvl7pPr marL="2331720" indent="0" algn="ctr">
              <a:buNone/>
              <a:defRPr sz="1360"/>
            </a:lvl7pPr>
            <a:lvl8pPr marL="2720340" indent="0" algn="ctr">
              <a:buNone/>
              <a:defRPr sz="1360"/>
            </a:lvl8pPr>
            <a:lvl9pPr marL="3108960" indent="0" algn="ctr">
              <a:buNone/>
              <a:defRPr sz="136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F2DC4743-71DF-4669-9437-763E0A81DFA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1E820B2C-CCE0-43FD-98C4-24589A9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340737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F2DC4743-71DF-4669-9437-763E0A81DFA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1E820B2C-CCE0-43FD-98C4-24589A9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4456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0305" y="2507618"/>
            <a:ext cx="6703695" cy="4184014"/>
          </a:xfrm>
          <a:prstGeom prst="rect">
            <a:avLst/>
          </a:prstGeom>
        </p:spPr>
        <p:txBody>
          <a:bodyPr anchor="b"/>
          <a:lstStyle>
            <a:lvl1pPr>
              <a:defRPr sz="51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0305" y="6731215"/>
            <a:ext cx="6703695" cy="2200274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40">
                <a:solidFill>
                  <a:schemeClr val="tx1">
                    <a:tint val="82000"/>
                  </a:schemeClr>
                </a:solidFill>
              </a:defRPr>
            </a:lvl1pPr>
            <a:lvl2pPr marL="388620" indent="0">
              <a:buNone/>
              <a:defRPr sz="1700">
                <a:solidFill>
                  <a:schemeClr val="tx1">
                    <a:tint val="82000"/>
                  </a:schemeClr>
                </a:solidFill>
              </a:defRPr>
            </a:lvl2pPr>
            <a:lvl3pPr marL="777240" indent="0">
              <a:buNone/>
              <a:defRPr sz="1530">
                <a:solidFill>
                  <a:schemeClr val="tx1">
                    <a:tint val="82000"/>
                  </a:schemeClr>
                </a:solidFill>
              </a:defRPr>
            </a:lvl3pPr>
            <a:lvl4pPr marL="11658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4pPr>
            <a:lvl5pPr marL="155448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5pPr>
            <a:lvl6pPr marL="194310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6pPr>
            <a:lvl7pPr marL="233172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7pPr>
            <a:lvl8pPr marL="272034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8pPr>
            <a:lvl9pPr marL="3108960" indent="0">
              <a:buNone/>
              <a:defRPr sz="136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F2DC4743-71DF-4669-9437-763E0A81DFA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1E820B2C-CCE0-43FD-98C4-24589A9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0522227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34353" y="2677584"/>
            <a:ext cx="3303270" cy="6381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934778" y="2677584"/>
            <a:ext cx="3303270" cy="63819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F2DC4743-71DF-4669-9437-763E0A81DFA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1E820B2C-CCE0-43FD-98C4-24589A9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4663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535519"/>
            <a:ext cx="6703695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35366" y="2465706"/>
            <a:ext cx="3288089" cy="12084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35366" y="3674110"/>
            <a:ext cx="3288089" cy="54040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34778" y="2465706"/>
            <a:ext cx="3304282" cy="1208404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40" b="1"/>
            </a:lvl1pPr>
            <a:lvl2pPr marL="388620" indent="0">
              <a:buNone/>
              <a:defRPr sz="1700" b="1"/>
            </a:lvl2pPr>
            <a:lvl3pPr marL="777240" indent="0">
              <a:buNone/>
              <a:defRPr sz="1530" b="1"/>
            </a:lvl3pPr>
            <a:lvl4pPr marL="1165860" indent="0">
              <a:buNone/>
              <a:defRPr sz="1360" b="1"/>
            </a:lvl4pPr>
            <a:lvl5pPr marL="1554480" indent="0">
              <a:buNone/>
              <a:defRPr sz="1360" b="1"/>
            </a:lvl5pPr>
            <a:lvl6pPr marL="1943100" indent="0">
              <a:buNone/>
              <a:defRPr sz="1360" b="1"/>
            </a:lvl6pPr>
            <a:lvl7pPr marL="2331720" indent="0">
              <a:buNone/>
              <a:defRPr sz="1360" b="1"/>
            </a:lvl7pPr>
            <a:lvl8pPr marL="2720340" indent="0">
              <a:buNone/>
              <a:defRPr sz="1360" b="1"/>
            </a:lvl8pPr>
            <a:lvl9pPr marL="3108960" indent="0">
              <a:buNone/>
              <a:defRPr sz="136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934778" y="3674110"/>
            <a:ext cx="3304282" cy="5404062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F2DC4743-71DF-4669-9437-763E0A81DFA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1E820B2C-CCE0-43FD-98C4-24589A9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64194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F2DC4743-71DF-4669-9437-763E0A81DFA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1E820B2C-CCE0-43FD-98C4-24589A9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85298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F2DC4743-71DF-4669-9437-763E0A81DFA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1E820B2C-CCE0-43FD-98C4-24589A9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94521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</p:spPr>
        <p:txBody>
          <a:bodyPr/>
          <a:lstStyle>
            <a:lvl1pPr>
              <a:defRPr sz="2720"/>
            </a:lvl1pPr>
            <a:lvl2pPr>
              <a:defRPr sz="2380"/>
            </a:lvl2pPr>
            <a:lvl3pPr>
              <a:defRPr sz="2040"/>
            </a:lvl3pPr>
            <a:lvl4pPr>
              <a:defRPr sz="1700"/>
            </a:lvl4pPr>
            <a:lvl5pPr>
              <a:defRPr sz="1700"/>
            </a:lvl5pPr>
            <a:lvl6pPr>
              <a:defRPr sz="1700"/>
            </a:lvl6pPr>
            <a:lvl7pPr>
              <a:defRPr sz="1700"/>
            </a:lvl7pPr>
            <a:lvl8pPr>
              <a:defRPr sz="1700"/>
            </a:lvl8pPr>
            <a:lvl9pPr>
              <a:defRPr sz="17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F2DC4743-71DF-4669-9437-763E0A81DFA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1E820B2C-CCE0-43FD-98C4-24589A9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568520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5365" y="670560"/>
            <a:ext cx="2506801" cy="2346960"/>
          </a:xfrm>
          <a:prstGeom prst="rect">
            <a:avLst/>
          </a:prstGeom>
        </p:spPr>
        <p:txBody>
          <a:bodyPr anchor="b"/>
          <a:lstStyle>
            <a:lvl1pPr>
              <a:defRPr sz="272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304282" y="1448226"/>
            <a:ext cx="3934778" cy="7147983"/>
          </a:xfrm>
          <a:prstGeom prst="rect">
            <a:avLst/>
          </a:prstGeom>
        </p:spPr>
        <p:txBody>
          <a:bodyPr anchor="t"/>
          <a:lstStyle>
            <a:lvl1pPr marL="0" indent="0">
              <a:buNone/>
              <a:defRPr sz="2720"/>
            </a:lvl1pPr>
            <a:lvl2pPr marL="388620" indent="0">
              <a:buNone/>
              <a:defRPr sz="2380"/>
            </a:lvl2pPr>
            <a:lvl3pPr marL="777240" indent="0">
              <a:buNone/>
              <a:defRPr sz="2040"/>
            </a:lvl3pPr>
            <a:lvl4pPr marL="1165860" indent="0">
              <a:buNone/>
              <a:defRPr sz="1700"/>
            </a:lvl4pPr>
            <a:lvl5pPr marL="1554480" indent="0">
              <a:buNone/>
              <a:defRPr sz="1700"/>
            </a:lvl5pPr>
            <a:lvl6pPr marL="1943100" indent="0">
              <a:buNone/>
              <a:defRPr sz="1700"/>
            </a:lvl6pPr>
            <a:lvl7pPr marL="2331720" indent="0">
              <a:buNone/>
              <a:defRPr sz="1700"/>
            </a:lvl7pPr>
            <a:lvl8pPr marL="2720340" indent="0">
              <a:buNone/>
              <a:defRPr sz="1700"/>
            </a:lvl8pPr>
            <a:lvl9pPr marL="3108960" indent="0">
              <a:buNone/>
              <a:defRPr sz="17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35365" y="3017520"/>
            <a:ext cx="2506801" cy="559032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360"/>
            </a:lvl1pPr>
            <a:lvl2pPr marL="388620" indent="0">
              <a:buNone/>
              <a:defRPr sz="1190"/>
            </a:lvl2pPr>
            <a:lvl3pPr marL="777240" indent="0">
              <a:buNone/>
              <a:defRPr sz="1020"/>
            </a:lvl3pPr>
            <a:lvl4pPr marL="1165860" indent="0">
              <a:buNone/>
              <a:defRPr sz="850"/>
            </a:lvl4pPr>
            <a:lvl5pPr marL="1554480" indent="0">
              <a:buNone/>
              <a:defRPr sz="850"/>
            </a:lvl5pPr>
            <a:lvl6pPr marL="1943100" indent="0">
              <a:buNone/>
              <a:defRPr sz="850"/>
            </a:lvl6pPr>
            <a:lvl7pPr marL="2331720" indent="0">
              <a:buNone/>
              <a:defRPr sz="850"/>
            </a:lvl7pPr>
            <a:lvl8pPr marL="2720340" indent="0">
              <a:buNone/>
              <a:defRPr sz="850"/>
            </a:lvl8pPr>
            <a:lvl9pPr marL="3108960" indent="0">
              <a:buNone/>
              <a:defRPr sz="85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F2DC4743-71DF-4669-9437-763E0A81DFA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1E820B2C-CCE0-43FD-98C4-24589A9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31221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34353" y="535519"/>
            <a:ext cx="6703695" cy="1944159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2677584"/>
            <a:ext cx="6703695" cy="6381962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F2DC4743-71DF-4669-9437-763E0A81DFA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1E820B2C-CCE0-43FD-98C4-24589A9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50684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562124" y="535517"/>
            <a:ext cx="1675924" cy="8524029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34353" y="535517"/>
            <a:ext cx="4930616" cy="8524029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4353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F2DC4743-71DF-4669-9437-763E0A81DFAD}" type="datetimeFigureOut">
              <a:rPr lang="en-US" smtClean="0"/>
              <a:t>8/31/2026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74608" y="9322649"/>
            <a:ext cx="2623185" cy="535517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489258" y="9322649"/>
            <a:ext cx="1748790" cy="535517"/>
          </a:xfrm>
          <a:prstGeom prst="rect">
            <a:avLst/>
          </a:prstGeom>
        </p:spPr>
        <p:txBody>
          <a:bodyPr/>
          <a:lstStyle/>
          <a:p>
            <a:fld id="{1E820B2C-CCE0-43FD-98C4-24589A91102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80301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542233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777240" rtl="0" eaLnBrk="1" latinLnBrk="0" hangingPunct="1">
        <a:lnSpc>
          <a:spcPct val="90000"/>
        </a:lnSpc>
        <a:spcBef>
          <a:spcPct val="0"/>
        </a:spcBef>
        <a:buNone/>
        <a:defRPr sz="37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94310" indent="-194310" algn="l" defTabSz="777240" rtl="0" eaLnBrk="1" latinLnBrk="0" hangingPunct="1">
        <a:lnSpc>
          <a:spcPct val="90000"/>
        </a:lnSpc>
        <a:spcBef>
          <a:spcPts val="850"/>
        </a:spcBef>
        <a:buFont typeface="Arial" panose="020B0604020202020204" pitchFamily="34" charset="0"/>
        <a:buChar char="•"/>
        <a:defRPr sz="2380" kern="1200">
          <a:solidFill>
            <a:schemeClr val="tx1"/>
          </a:solidFill>
          <a:latin typeface="+mn-lt"/>
          <a:ea typeface="+mn-ea"/>
          <a:cs typeface="+mn-cs"/>
        </a:defRPr>
      </a:lvl1pPr>
      <a:lvl2pPr marL="5829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2040" kern="1200">
          <a:solidFill>
            <a:schemeClr val="tx1"/>
          </a:solidFill>
          <a:latin typeface="+mn-lt"/>
          <a:ea typeface="+mn-ea"/>
          <a:cs typeface="+mn-cs"/>
        </a:defRPr>
      </a:lvl2pPr>
      <a:lvl3pPr marL="9715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700" kern="1200">
          <a:solidFill>
            <a:schemeClr val="tx1"/>
          </a:solidFill>
          <a:latin typeface="+mn-lt"/>
          <a:ea typeface="+mn-ea"/>
          <a:cs typeface="+mn-cs"/>
        </a:defRPr>
      </a:lvl3pPr>
      <a:lvl4pPr marL="13601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74879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213741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52603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91465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303270" indent="-194310" algn="l" defTabSz="777240" rtl="0" eaLnBrk="1" latinLnBrk="0" hangingPunct="1">
        <a:lnSpc>
          <a:spcPct val="90000"/>
        </a:lnSpc>
        <a:spcBef>
          <a:spcPts val="425"/>
        </a:spcBef>
        <a:buFont typeface="Arial" panose="020B0604020202020204" pitchFamily="34" charset="0"/>
        <a:buChar char="•"/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1pPr>
      <a:lvl2pPr marL="3886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2pPr>
      <a:lvl3pPr marL="7772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3pPr>
      <a:lvl4pPr marL="11658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4pPr>
      <a:lvl5pPr marL="155448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5pPr>
      <a:lvl6pPr marL="194310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6pPr>
      <a:lvl7pPr marL="233172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7pPr>
      <a:lvl8pPr marL="272034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8pPr>
      <a:lvl9pPr marL="3108960" algn="l" defTabSz="777240" rtl="0" eaLnBrk="1" latinLnBrk="0" hangingPunct="1">
        <a:defRPr sz="153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jpeg"/><Relationship Id="rId5" Type="http://schemas.openxmlformats.org/officeDocument/2006/relationships/image" Target="../media/image4.jp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unters and Outdoor Enthusiasts circle icon">
            <a:extLst>
              <a:ext uri="{FF2B5EF4-FFF2-40B4-BE49-F238E27FC236}">
                <a16:creationId xmlns:a16="http://schemas.microsoft.com/office/drawing/2014/main" id="{E328B9DD-5B31-9D64-E42D-C57BF870B5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458" y="536321"/>
            <a:ext cx="1463040" cy="146304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19F1C4E-9D51-22F3-DEE1-D3BFF6022B1A}"/>
              </a:ext>
            </a:extLst>
          </p:cNvPr>
          <p:cNvSpPr txBox="1"/>
          <p:nvPr/>
        </p:nvSpPr>
        <p:spPr>
          <a:xfrm>
            <a:off x="1487993" y="1036585"/>
            <a:ext cx="4598631" cy="71942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Protect Wildlife. </a:t>
            </a:r>
          </a:p>
          <a:p>
            <a:pPr marL="0" marR="0" lvl="0" indent="0" algn="l" defTabSz="457200" rtl="0" eaLnBrk="1" fontAlgn="auto" latinLnBrk="0" hangingPunct="1">
              <a:lnSpc>
                <a:spcPts val="2000"/>
              </a:lnSpc>
              <a:spcBef>
                <a:spcPts val="0"/>
              </a:spcBef>
              <a:spcAft>
                <a:spcPts val="8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Stop New World Screwworm. 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CE9DD1B1-7B18-B6C8-71E1-D1182323D41C}"/>
              </a:ext>
            </a:extLst>
          </p:cNvPr>
          <p:cNvSpPr txBox="1"/>
          <p:nvPr/>
        </p:nvSpPr>
        <p:spPr>
          <a:xfrm>
            <a:off x="204774" y="1980919"/>
            <a:ext cx="3664297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lvl="0"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New World screwworm </a:t>
            </a:r>
            <a:r>
              <a:rPr lang="en-US" sz="1100" kern="100" dirty="0">
                <a:solidFill>
                  <a:prstClr val="black"/>
                </a:solidFill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1100" i="1" kern="100" dirty="0">
                <a:solidFill>
                  <a:prstClr val="black"/>
                </a:solidFill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Cochliomyia hominivorax, </a:t>
            </a: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NWS) is a pest that poses a serious threat to wildlife and other animals by feeding on living tissue. Hunters, conservationists, and outdoor enthusiasts can play a critical role in monitoring NWS. Whether you’re hunting, conducting research, or working with wildlife, your observations help protect U.S. animals. </a:t>
            </a:r>
          </a:p>
        </p:txBody>
      </p:sp>
      <p:pic>
        <p:nvPicPr>
          <p:cNvPr id="15" name="Picture 14" descr="Adult screwworm fly is slightly larger than a housefly, with red eyes, metallic blue-green body, and three black stripes on its back. Photo by USDA.">
            <a:extLst>
              <a:ext uri="{FF2B5EF4-FFF2-40B4-BE49-F238E27FC236}">
                <a16:creationId xmlns:a16="http://schemas.microsoft.com/office/drawing/2014/main" id="{8EB2E7AD-23FC-5572-8376-8931623673F6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1021" y="3370415"/>
            <a:ext cx="1554480" cy="101186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FF07812B-312E-673B-B807-E92B8EC1B949}"/>
              </a:ext>
            </a:extLst>
          </p:cNvPr>
          <p:cNvSpPr txBox="1"/>
          <p:nvPr/>
        </p:nvSpPr>
        <p:spPr>
          <a:xfrm>
            <a:off x="1855501" y="3418624"/>
            <a:ext cx="177179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 adult </a:t>
            </a:r>
            <a:r>
              <a:rPr kumimoji="0" lang="en-US" sz="9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screwworm fly is slightly larger than a housefly, with red eyes, metallic blue-green body, and three black stripes on its back. Photo by USDA.</a:t>
            </a:r>
            <a:endParaRPr kumimoji="0" lang="en-US" sz="9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DE2B36DF-2BAB-D3C2-8AE5-9B8CF5C09E02}"/>
              </a:ext>
            </a:extLst>
          </p:cNvPr>
          <p:cNvSpPr txBox="1"/>
          <p:nvPr/>
        </p:nvSpPr>
        <p:spPr>
          <a:xfrm>
            <a:off x="210576" y="4479025"/>
            <a:ext cx="3568049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NWS flies lay eggs in open wounds or body openings of animals. When the eggs hatch, the larvae (maggots) feed on living tissue, causing a severe infestation called myiasis. </a:t>
            </a: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E98D048-20B5-A784-C6A2-E1DCC0B8CAEF}"/>
              </a:ext>
            </a:extLst>
          </p:cNvPr>
          <p:cNvSpPr txBox="1"/>
          <p:nvPr/>
        </p:nvSpPr>
        <p:spPr>
          <a:xfrm>
            <a:off x="209832" y="5230610"/>
            <a:ext cx="3666941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Learn the Signs: Knowing What </a:t>
            </a:r>
            <a:r>
              <a:rPr lang="en-US" sz="1200" b="1" kern="100" dirty="0">
                <a:solidFill>
                  <a:prstClr val="black"/>
                </a:solidFill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r>
              <a:rPr kumimoji="0" lang="en-US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 </a:t>
            </a:r>
            <a:r>
              <a:rPr lang="en-US" sz="1200" b="1" kern="100" dirty="0">
                <a:solidFill>
                  <a:prstClr val="black"/>
                </a:solidFill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L</a:t>
            </a:r>
            <a:r>
              <a:rPr kumimoji="0" lang="en-US" sz="1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ook</a:t>
            </a:r>
            <a:r>
              <a:rPr kumimoji="0" lang="en-US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for Can </a:t>
            </a:r>
            <a:r>
              <a:rPr lang="en-US" sz="1200" b="1" kern="100" dirty="0">
                <a:solidFill>
                  <a:prstClr val="black"/>
                </a:solidFill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H</a:t>
            </a:r>
            <a:r>
              <a:rPr kumimoji="0" lang="en-US" sz="1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elp</a:t>
            </a:r>
            <a:r>
              <a:rPr kumimoji="0" lang="en-US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kern="100" dirty="0">
                <a:solidFill>
                  <a:prstClr val="black"/>
                </a:solidFill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kumimoji="0" lang="en-US" sz="1200" b="1" i="0" u="none" strike="noStrike" kern="1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rotect</a:t>
            </a:r>
            <a:r>
              <a:rPr kumimoji="0" lang="en-US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Wildlife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9A0B16D-BF38-F45A-5253-F2BBF42E15B0}"/>
              </a:ext>
            </a:extLst>
          </p:cNvPr>
          <p:cNvSpPr txBox="1"/>
          <p:nvPr/>
        </p:nvSpPr>
        <p:spPr>
          <a:xfrm>
            <a:off x="200405" y="5707000"/>
            <a:ext cx="3550920" cy="110799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Visible maggots (larvae) or white egg masses in wounds or body openings like nose, ears, genitalia, or the navel of newborn animals. </a:t>
            </a: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Wounds that ooze or have a strong, foul smell.</a:t>
            </a: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Animals that look in pain</a:t>
            </a:r>
            <a:r>
              <a:rPr lang="en-US" sz="1100" kern="100" dirty="0">
                <a:solidFill>
                  <a:prstClr val="black"/>
                </a:solidFill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or are</a:t>
            </a: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 lethargic, unusually aggressive, or isolating themselves.</a:t>
            </a: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19" name="drawing" descr="Severe infestations in animals. In severe cases of New World screwworm infestation, animals may exhibit visible maggots, wounds with bloody discharge and a strong, unpleasant odor, along with the presence of other insects attracted to the affected area. Photo by USDA.">
            <a:extLst>
              <a:ext uri="{FF2B5EF4-FFF2-40B4-BE49-F238E27FC236}">
                <a16:creationId xmlns:a16="http://schemas.microsoft.com/office/drawing/2014/main" id="{B35A3DE9-8ED8-6C7C-44BB-D6239B719ED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-544" t="12761" r="-532" b="10414"/>
          <a:stretch>
            <a:fillRect/>
          </a:stretch>
        </p:blipFill>
        <p:spPr>
          <a:xfrm>
            <a:off x="306959" y="6914246"/>
            <a:ext cx="1554480" cy="101592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21" name="Picture 20" descr="Severe infestations in animals. In severe cases of New World screwworm infestation, animals may exhibit visible maggots, wounds with bloody discharge and a strong, unpleasant odor, along with the presence of other insects attracted to the affected area. Photo by USDA.">
            <a:extLst>
              <a:ext uri="{FF2B5EF4-FFF2-40B4-BE49-F238E27FC236}">
                <a16:creationId xmlns:a16="http://schemas.microsoft.com/office/drawing/2014/main" id="{987DF2DD-81C8-7241-55C5-1175B8E77F6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2811" b="29209"/>
          <a:stretch>
            <a:fillRect/>
          </a:stretch>
        </p:blipFill>
        <p:spPr>
          <a:xfrm>
            <a:off x="2101001" y="6904618"/>
            <a:ext cx="1555438" cy="101498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D9228302-62B3-1DBC-5E83-D37D3962733A}"/>
              </a:ext>
            </a:extLst>
          </p:cNvPr>
          <p:cNvSpPr txBox="1"/>
          <p:nvPr/>
        </p:nvSpPr>
        <p:spPr>
          <a:xfrm>
            <a:off x="218510" y="8008144"/>
            <a:ext cx="340803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9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Severe infestations in animals. In severe cases of NWS infestation, animals may have visible maggots; wounds with bloody discharge; a strong, unpleasant odor; and other insects attracted to the affected area. Photo by USDA.</a:t>
            </a:r>
            <a:endParaRPr kumimoji="0" lang="en-US" sz="9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EB748EEE-CEF8-CF9F-3C55-4835B9105808}"/>
              </a:ext>
            </a:extLst>
          </p:cNvPr>
          <p:cNvSpPr txBox="1"/>
          <p:nvPr/>
        </p:nvSpPr>
        <p:spPr>
          <a:xfrm>
            <a:off x="3886200" y="1944597"/>
            <a:ext cx="355092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0B0004020202020204" pitchFamily="34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Inspect. Report. Protect.</a:t>
            </a:r>
            <a:endParaRPr kumimoji="0" lang="en-US" sz="20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0B0004020202020204" pitchFamily="34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1EEA8D54-A7EB-3117-1B0C-41FA54F9CC3D}"/>
              </a:ext>
            </a:extLst>
          </p:cNvPr>
          <p:cNvSpPr txBox="1"/>
          <p:nvPr/>
        </p:nvSpPr>
        <p:spPr>
          <a:xfrm>
            <a:off x="3883415" y="2317531"/>
            <a:ext cx="3548685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Not all maggot infestations in tissue (myiasis) are caused by NWS, but any maggots on living animals should be treated as suspicious and reported immediately.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4E4A3667-35C6-FA06-8F48-80751E8C967A}"/>
              </a:ext>
            </a:extLst>
          </p:cNvPr>
          <p:cNvSpPr txBox="1"/>
          <p:nvPr/>
        </p:nvSpPr>
        <p:spPr>
          <a:xfrm>
            <a:off x="3895666" y="3060500"/>
            <a:ext cx="3519188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Stay Alert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B5A1FCAA-20A1-8980-D693-6F1A0DF4E1C0}"/>
              </a:ext>
            </a:extLst>
          </p:cNvPr>
          <p:cNvSpPr txBox="1"/>
          <p:nvPr/>
        </p:nvSpPr>
        <p:spPr>
          <a:xfrm>
            <a:off x="3891236" y="3345595"/>
            <a:ext cx="3523515" cy="161582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100" b="0" i="0" u="none" strike="noStrike" kern="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Observe wildlife for signs of infestation.</a:t>
            </a: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Inspect harvested game for maggots or unusual wounds. </a:t>
            </a: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Avoid unintentionally spreading screwworm if the animal has suspicious wounds and maggots or you are hunting in an NWS-affected area.</a:t>
            </a: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Always wear gloves or wash hands after handling affected animals; NWS is not contagious, but wounds can be infected with bacteria.</a:t>
            </a: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" name="Rectangle 2" descr="call out box">
            <a:extLst>
              <a:ext uri="{FF2B5EF4-FFF2-40B4-BE49-F238E27FC236}">
                <a16:creationId xmlns:a16="http://schemas.microsoft.com/office/drawing/2014/main" id="{A98544BD-150D-9AC1-6E46-2AD94BEE7374}"/>
              </a:ext>
            </a:extLst>
          </p:cNvPr>
          <p:cNvSpPr/>
          <p:nvPr/>
        </p:nvSpPr>
        <p:spPr>
          <a:xfrm>
            <a:off x="4011686" y="5008431"/>
            <a:ext cx="3412492" cy="744772"/>
          </a:xfrm>
          <a:prstGeom prst="rect">
            <a:avLst/>
          </a:prstGeom>
          <a:solidFill>
            <a:srgbClr val="E1D0B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C754259F-4C7A-73F9-B1CD-FD08E6A43B73}"/>
              </a:ext>
            </a:extLst>
          </p:cNvPr>
          <p:cNvSpPr txBox="1"/>
          <p:nvPr/>
        </p:nvSpPr>
        <p:spPr>
          <a:xfrm>
            <a:off x="3993777" y="5080735"/>
            <a:ext cx="3536457" cy="6001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 Medium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NWS does not spread directly from animal to animal or from animals to people. Affected animals and people can recover if treated promptly.</a:t>
            </a:r>
            <a:endParaRPr kumimoji="0" lang="en-US" sz="110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 Medium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BA6C8DD6-B992-6CA1-B8C6-E7AC6BD8D0B2}"/>
              </a:ext>
            </a:extLst>
          </p:cNvPr>
          <p:cNvSpPr txBox="1"/>
          <p:nvPr/>
        </p:nvSpPr>
        <p:spPr>
          <a:xfrm>
            <a:off x="3891236" y="5830738"/>
            <a:ext cx="35364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Report Suspicious Wounds or Infestations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5DA19EB-0398-C43C-3262-602A89E2AB3B}"/>
              </a:ext>
            </a:extLst>
          </p:cNvPr>
          <p:cNvSpPr txBox="1"/>
          <p:nvPr/>
        </p:nvSpPr>
        <p:spPr>
          <a:xfrm>
            <a:off x="3887721" y="6107180"/>
            <a:ext cx="3536457" cy="12772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Document the location (using GPS if possible), date, species, and wound description. </a:t>
            </a: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Take photos or videos of the wound when possible.</a:t>
            </a: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  <a:p>
            <a:pPr marL="176213" marR="0" lvl="0" indent="-176213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Symbol" panose="05050102010706020507" pitchFamily="18" charset="2"/>
              <a:buChar char=""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Contact local wildlife authorities or USDA Wildlife Services at 866-4USDA-WS (866-487-3297) immediately. </a:t>
            </a:r>
            <a:r>
              <a:rPr kumimoji="0" lang="en-US" sz="11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A8A24513-E94E-F950-7545-C27036A78B72}"/>
              </a:ext>
            </a:extLst>
          </p:cNvPr>
          <p:cNvSpPr txBox="1"/>
          <p:nvPr/>
        </p:nvSpPr>
        <p:spPr>
          <a:xfrm>
            <a:off x="3895643" y="7343960"/>
            <a:ext cx="3536457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Wildlife Are Counting on You!</a:t>
            </a:r>
            <a:endParaRPr kumimoji="0" lang="en-US" sz="12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FDBB2617-07B6-59B4-5944-D44E3C3CB39F}"/>
              </a:ext>
            </a:extLst>
          </p:cNvPr>
          <p:cNvSpPr txBox="1"/>
          <p:nvPr/>
        </p:nvSpPr>
        <p:spPr>
          <a:xfrm>
            <a:off x="3891771" y="7621694"/>
            <a:ext cx="3522980" cy="2616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0" i="0" u="none" strike="noStrike" kern="1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Instrument Sans" pitchFamily="2" charset="0"/>
                <a:ea typeface="Times New Roman" panose="02020603050405020304" pitchFamily="18" charset="0"/>
                <a:cs typeface="Times New Roman" panose="02020603050405020304" pitchFamily="18" charset="0"/>
              </a:rPr>
              <a:t>For more information, visit screwworm.gov. </a:t>
            </a:r>
            <a:endParaRPr kumimoji="0" lang="en-US" sz="1100" b="0" i="0" u="none" strike="noStrike" kern="1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Instrument Sans" pitchFamily="2" charset="0"/>
              <a:ea typeface="Aptos" panose="020B0004020202020204" pitchFamily="34" charset="0"/>
              <a:cs typeface="Times New Roman" panose="02020603050405020304" pitchFamily="18" charset="0"/>
            </a:endParaRPr>
          </a:p>
        </p:txBody>
      </p:sp>
      <p:pic>
        <p:nvPicPr>
          <p:cNvPr id="45" name="Picture 44" descr="QR Code - screwworm.gov">
            <a:extLst>
              <a:ext uri="{FF2B5EF4-FFF2-40B4-BE49-F238E27FC236}">
                <a16:creationId xmlns:a16="http://schemas.microsoft.com/office/drawing/2014/main" id="{B618FC1E-4350-EA06-0DF6-5B6D10466EE0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66291" y="7842965"/>
            <a:ext cx="1019675" cy="101967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/>
        </p:spPr>
      </p:pic>
      <p:pic>
        <p:nvPicPr>
          <p:cNvPr id="47" name="Picture 46" descr="NWS logo&#10;">
            <a:extLst>
              <a:ext uri="{FF2B5EF4-FFF2-40B4-BE49-F238E27FC236}">
                <a16:creationId xmlns:a16="http://schemas.microsoft.com/office/drawing/2014/main" id="{C68BCD6E-E13D-3476-4D25-A2E37771CA59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553606" y="8025110"/>
            <a:ext cx="1295620" cy="629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8436824"/>
      </p:ext>
    </p:extLst>
  </p:cSld>
  <p:clrMapOvr>
    <a:masterClrMapping/>
  </p:clrMapOvr>
</p:sld>
</file>

<file path=ppt/theme/theme1.xml><?xml version="1.0" encoding="utf-8"?>
<a:theme xmlns:a="http://schemas.openxmlformats.org/drawingml/2006/main" name="APHIS New World Screwworm MS Office theme">
  <a:themeElements>
    <a:clrScheme name="APHIS New World Screwworm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003D2D"/>
      </a:accent1>
      <a:accent2>
        <a:srgbClr val="004785"/>
      </a:accent2>
      <a:accent3>
        <a:srgbClr val="196B24"/>
      </a:accent3>
      <a:accent4>
        <a:srgbClr val="FCFBE6"/>
      </a:accent4>
      <a:accent5>
        <a:srgbClr val="CB0000"/>
      </a:accent5>
      <a:accent6>
        <a:srgbClr val="5B7742"/>
      </a:accent6>
      <a:hlink>
        <a:srgbClr val="467886"/>
      </a:hlink>
      <a:folHlink>
        <a:srgbClr val="96607D"/>
      </a:folHlink>
    </a:clrScheme>
    <a:fontScheme name="APHIS New World Screwworm">
      <a:majorFont>
        <a:latin typeface="Instrument Sans SemiBold"/>
        <a:ea typeface=""/>
        <a:cs typeface=""/>
      </a:majorFont>
      <a:minorFont>
        <a:latin typeface="Instrument Sans"/>
        <a:ea typeface=""/>
        <a:cs typeface=""/>
      </a:minorFont>
    </a:fontScheme>
    <a:fmtScheme name="Office 2007-2010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APHIS New World Screwworm MS Office theme" id="{2F683E09-D32F-483E-A7B5-8606501F9A25}" vid="{AF251852-CEF4-4E05-8036-F5DF7509BAC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APHIS New World Screwworm MS Office theme</Template>
  <TotalTime>0</TotalTime>
  <Words>435</Words>
  <Application>Microsoft Office PowerPoint</Application>
  <PresentationFormat>Custom</PresentationFormat>
  <Paragraphs>24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7" baseType="lpstr">
      <vt:lpstr>Aptos</vt:lpstr>
      <vt:lpstr>Arial</vt:lpstr>
      <vt:lpstr>Instrument Sans</vt:lpstr>
      <vt:lpstr>Instrument Sans Medium</vt:lpstr>
      <vt:lpstr>Symbol</vt:lpstr>
      <vt:lpstr>APHIS New World Screwworm MS 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NWS Wildlife General Fact Sheet</dc:title>
  <dc:creator/>
  <cp:keywords/>
  <cp:lastModifiedBy/>
  <cp:revision>1</cp:revision>
  <dcterms:created xsi:type="dcterms:W3CDTF">2026-08-28T15:07:12Z</dcterms:created>
  <dcterms:modified xsi:type="dcterms:W3CDTF">2026-08-31T23:57:32Z</dcterms:modified>
  <cp:category/>
</cp:coreProperties>
</file>