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5"/>
  </p:sldMasterIdLst>
  <p:notesMasterIdLst>
    <p:notesMasterId r:id="rId46"/>
  </p:notesMasterIdLst>
  <p:sldIdLst>
    <p:sldId id="302" r:id="rId6"/>
    <p:sldId id="305" r:id="rId7"/>
    <p:sldId id="309" r:id="rId8"/>
    <p:sldId id="392" r:id="rId9"/>
    <p:sldId id="341" r:id="rId10"/>
    <p:sldId id="342" r:id="rId11"/>
    <p:sldId id="343" r:id="rId12"/>
    <p:sldId id="354" r:id="rId13"/>
    <p:sldId id="310" r:id="rId14"/>
    <p:sldId id="259" r:id="rId15"/>
    <p:sldId id="260" r:id="rId16"/>
    <p:sldId id="298" r:id="rId17"/>
    <p:sldId id="261" r:id="rId18"/>
    <p:sldId id="337" r:id="rId19"/>
    <p:sldId id="263" r:id="rId20"/>
    <p:sldId id="398" r:id="rId21"/>
    <p:sldId id="399" r:id="rId22"/>
    <p:sldId id="400" r:id="rId23"/>
    <p:sldId id="401" r:id="rId24"/>
    <p:sldId id="402" r:id="rId25"/>
    <p:sldId id="403" r:id="rId26"/>
    <p:sldId id="404" r:id="rId27"/>
    <p:sldId id="408" r:id="rId28"/>
    <p:sldId id="322" r:id="rId29"/>
    <p:sldId id="405" r:id="rId30"/>
    <p:sldId id="406" r:id="rId31"/>
    <p:sldId id="407" r:id="rId32"/>
    <p:sldId id="356" r:id="rId33"/>
    <p:sldId id="409" r:id="rId34"/>
    <p:sldId id="410" r:id="rId35"/>
    <p:sldId id="328" r:id="rId36"/>
    <p:sldId id="397" r:id="rId37"/>
    <p:sldId id="361" r:id="rId38"/>
    <p:sldId id="362" r:id="rId39"/>
    <p:sldId id="363" r:id="rId40"/>
    <p:sldId id="364" r:id="rId41"/>
    <p:sldId id="391" r:id="rId42"/>
    <p:sldId id="365" r:id="rId43"/>
    <p:sldId id="300" r:id="rId44"/>
    <p:sldId id="292"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ewski, Paul W - APHIS" initials="MPWA" lastIdx="6" clrIdx="0">
    <p:extLst>
      <p:ext uri="{19B8F6BF-5375-455C-9EA6-DF929625EA0E}">
        <p15:presenceInfo xmlns:p15="http://schemas.microsoft.com/office/powerpoint/2012/main" userId="S::paul.w.majewski@usda.gov::8f67ad0e-27dd-4fdf-bfd0-128eeae90a69" providerId="AD"/>
      </p:ext>
    </p:extLst>
  </p:cmAuthor>
  <p:cmAuthor id="2" name="Weeks, Ronald D - APHIS" initials="WRDA" lastIdx="8" clrIdx="1">
    <p:extLst>
      <p:ext uri="{19B8F6BF-5375-455C-9EA6-DF929625EA0E}">
        <p15:presenceInfo xmlns:p15="http://schemas.microsoft.com/office/powerpoint/2012/main" userId="S::ron.d.weeks@usda.gov::f3d052a2-da34-44dc-8a46-e3c39b32a39a" providerId="AD"/>
      </p:ext>
    </p:extLst>
  </p:cmAuthor>
  <p:cmAuthor id="3" name="Jennings, Sharla M - APHIS" initials="JA" lastIdx="2" clrIdx="2">
    <p:extLst>
      <p:ext uri="{19B8F6BF-5375-455C-9EA6-DF929625EA0E}">
        <p15:presenceInfo xmlns:p15="http://schemas.microsoft.com/office/powerpoint/2012/main" userId="S::sharla.m.jennings@usda.gov::2c4b81d1-764d-4586-b31b-9826231bbb71" providerId="AD"/>
      </p:ext>
    </p:extLst>
  </p:cmAuthor>
  <p:cmAuthor id="4" name="Pichler, Van N - APHIS" initials="PA" lastIdx="4" clrIdx="3">
    <p:extLst>
      <p:ext uri="{19B8F6BF-5375-455C-9EA6-DF929625EA0E}">
        <p15:presenceInfo xmlns:p15="http://schemas.microsoft.com/office/powerpoint/2012/main" userId="S::van.n.pichler@usda.gov::97f10cb7-0fc0-4c57-976b-196654eeace7" providerId="AD"/>
      </p:ext>
    </p:extLst>
  </p:cmAuthor>
  <p:cmAuthor id="5" name="Marrero, Glorimar - MRP-APHIS" initials="MGMA" lastIdx="3" clrIdx="4">
    <p:extLst>
      <p:ext uri="{19B8F6BF-5375-455C-9EA6-DF929625EA0E}">
        <p15:presenceInfo xmlns:p15="http://schemas.microsoft.com/office/powerpoint/2012/main" userId="S::glorimar.marrero@usda.gov::a2f8a4a8-c942-4c4b-a093-09d5b548a09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99"/>
    <a:srgbClr val="00517A"/>
    <a:srgbClr val="00CC00"/>
    <a:srgbClr val="FFFF00"/>
    <a:srgbClr val="90C9EC"/>
    <a:srgbClr val="08EC6F"/>
    <a:srgbClr val="FFFF99"/>
    <a:srgbClr val="CC99FF"/>
    <a:srgbClr val="DCE6F2"/>
    <a:srgbClr val="A6D4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F52EF3-EC99-4232-8069-EC2C523761D8}" v="17519" dt="2023-06-07T20:19:50.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54" autoAdjust="0"/>
    <p:restoredTop sz="75710" autoAdjust="0"/>
  </p:normalViewPr>
  <p:slideViewPr>
    <p:cSldViewPr snapToGrid="0">
      <p:cViewPr varScale="1">
        <p:scale>
          <a:sx n="70" d="100"/>
          <a:sy n="70" d="100"/>
        </p:scale>
        <p:origin x="702" y="60"/>
      </p:cViewPr>
      <p:guideLst>
        <p:guide orient="horz" pos="2160"/>
        <p:guide pos="2880"/>
      </p:guideLst>
    </p:cSldViewPr>
  </p:slideViewPr>
  <p:outlineViewPr>
    <p:cViewPr>
      <p:scale>
        <a:sx n="33" d="100"/>
        <a:sy n="33" d="100"/>
      </p:scale>
      <p:origin x="0" y="-23560"/>
    </p:cViewPr>
  </p:outlineViewPr>
  <p:notesTextViewPr>
    <p:cViewPr>
      <p:scale>
        <a:sx n="3" d="2"/>
        <a:sy n="3" d="2"/>
      </p:scale>
      <p:origin x="0" y="0"/>
    </p:cViewPr>
  </p:notesTextViewPr>
  <p:notesViewPr>
    <p:cSldViewPr snapToGrid="0">
      <p:cViewPr varScale="1">
        <p:scale>
          <a:sx n="48" d="100"/>
          <a:sy n="48" d="100"/>
        </p:scale>
        <p:origin x="2684"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G"/></Relationships>
</file>

<file path=ppt/diagrams/_rels/data3.xml.rels><?xml version="1.0" encoding="UTF-8" standalone="yes"?>
<Relationships xmlns="http://schemas.openxmlformats.org/package/2006/relationships"><Relationship Id="rId1" Type="http://schemas.openxmlformats.org/officeDocument/2006/relationships/image" Target="../media/image24.JPG"/></Relationships>
</file>

<file path=ppt/diagrams/_rels/data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image" Target="../media/image25.JPG"/></Relationships>
</file>

<file path=ppt/diagrams/_rels/data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image" Target="../media/image29.JPG"/></Relationships>
</file>

<file path=ppt/diagrams/_rels/data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image" Target="../media/image9.JPG"/></Relationships>
</file>

<file path=ppt/diagrams/_rels/drawing3.xml.rels><?xml version="1.0" encoding="UTF-8" standalone="yes"?>
<Relationships xmlns="http://schemas.openxmlformats.org/package/2006/relationships"><Relationship Id="rId1" Type="http://schemas.openxmlformats.org/officeDocument/2006/relationships/image" Target="../media/image24.JPG"/></Relationships>
</file>

<file path=ppt/diagrams/_rels/drawing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image" Target="../media/image25.JPG"/></Relationships>
</file>

<file path=ppt/diagrams/_rels/drawing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image" Target="../media/image29.JPG"/></Relationships>
</file>

<file path=ppt/diagrams/_rels/drawing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BDA18B-A39B-476F-91CE-98DCB685E54F}"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FCFC8714-8AF7-41AD-BFB9-1F530B966FFC}">
      <dgm:prSet phldrT="[Text]"/>
      <dgm:spPr/>
      <dgm:t>
        <a:bodyPr/>
        <a:lstStyle/>
        <a:p>
          <a:r>
            <a:rPr lang="en-US" b="1" dirty="0"/>
            <a:t>Register for a ‘Customer’ </a:t>
          </a:r>
          <a:r>
            <a:rPr lang="en-US" b="1" dirty="0" err="1"/>
            <a:t>eAuth</a:t>
          </a:r>
          <a:r>
            <a:rPr lang="en-US" b="1" dirty="0"/>
            <a:t> Account</a:t>
          </a:r>
          <a:endParaRPr lang="en-US" dirty="0"/>
        </a:p>
      </dgm:t>
    </dgm:pt>
    <dgm:pt modelId="{0FA21B56-4D8A-4134-BD3B-412FE266F750}" type="parTrans" cxnId="{E4989446-0B87-4C00-AE4E-B3495D95CB13}">
      <dgm:prSet/>
      <dgm:spPr/>
      <dgm:t>
        <a:bodyPr/>
        <a:lstStyle/>
        <a:p>
          <a:endParaRPr lang="en-US"/>
        </a:p>
      </dgm:t>
    </dgm:pt>
    <dgm:pt modelId="{F02EC49F-3147-4C85-8150-81C21CE7EEA7}" type="sibTrans" cxnId="{E4989446-0B87-4C00-AE4E-B3495D95CB13}">
      <dgm:prSet/>
      <dgm:spPr/>
      <dgm:t>
        <a:bodyPr/>
        <a:lstStyle/>
        <a:p>
          <a:endParaRPr lang="en-US"/>
        </a:p>
      </dgm:t>
    </dgm:pt>
    <dgm:pt modelId="{96775D31-AB6D-4F36-8875-6FB978FA6F82}">
      <dgm:prSet phldrT="[Text]"/>
      <dgm:spPr/>
      <dgm:t>
        <a:bodyPr/>
        <a:lstStyle/>
        <a:p>
          <a:r>
            <a:rPr lang="en-US" b="1" dirty="0"/>
            <a:t>Respond to confirmation link and fill in required information</a:t>
          </a:r>
          <a:endParaRPr lang="en-US" dirty="0"/>
        </a:p>
      </dgm:t>
    </dgm:pt>
    <dgm:pt modelId="{9448A370-7FC1-4D29-A65D-DF2406760349}" type="parTrans" cxnId="{2C3A9186-7DBE-4D29-85C9-3D2E4EE35408}">
      <dgm:prSet/>
      <dgm:spPr/>
      <dgm:t>
        <a:bodyPr/>
        <a:lstStyle/>
        <a:p>
          <a:endParaRPr lang="en-US"/>
        </a:p>
      </dgm:t>
    </dgm:pt>
    <dgm:pt modelId="{0155149E-632C-4462-AB32-74354FB7AEE9}" type="sibTrans" cxnId="{2C3A9186-7DBE-4D29-85C9-3D2E4EE35408}">
      <dgm:prSet/>
      <dgm:spPr/>
      <dgm:t>
        <a:bodyPr/>
        <a:lstStyle/>
        <a:p>
          <a:endParaRPr lang="en-US"/>
        </a:p>
      </dgm:t>
    </dgm:pt>
    <dgm:pt modelId="{AF565A65-4D1B-43D9-AC8B-ECE765BEC180}">
      <dgm:prSet phldrT="[Text]"/>
      <dgm:spPr/>
      <dgm:t>
        <a:bodyPr/>
        <a:lstStyle/>
        <a:p>
          <a:r>
            <a:rPr lang="en-US" b="1" dirty="0"/>
            <a:t>Create a password</a:t>
          </a:r>
          <a:endParaRPr lang="en-US" dirty="0"/>
        </a:p>
      </dgm:t>
    </dgm:pt>
    <dgm:pt modelId="{FD29D490-6CB1-401D-8759-DB5711543A23}" type="parTrans" cxnId="{9D567EC4-44E5-4D92-9A1A-EF265656E2EF}">
      <dgm:prSet/>
      <dgm:spPr/>
      <dgm:t>
        <a:bodyPr/>
        <a:lstStyle/>
        <a:p>
          <a:endParaRPr lang="en-US"/>
        </a:p>
      </dgm:t>
    </dgm:pt>
    <dgm:pt modelId="{0E73BCB8-6BFF-4C79-A77C-FDC480A7F0D5}" type="sibTrans" cxnId="{9D567EC4-44E5-4D92-9A1A-EF265656E2EF}">
      <dgm:prSet/>
      <dgm:spPr/>
      <dgm:t>
        <a:bodyPr/>
        <a:lstStyle/>
        <a:p>
          <a:endParaRPr lang="en-US"/>
        </a:p>
      </dgm:t>
    </dgm:pt>
    <dgm:pt modelId="{BA24423E-8CC8-42A2-AC03-2447AF2F89A0}">
      <dgm:prSet/>
      <dgm:spPr/>
      <dgm:t>
        <a:bodyPr/>
        <a:lstStyle/>
        <a:p>
          <a:r>
            <a:rPr lang="en-US" b="1" dirty="0"/>
            <a:t>Access and submit suggestions in ServiceNow</a:t>
          </a:r>
          <a:endParaRPr lang="en-US" dirty="0"/>
        </a:p>
      </dgm:t>
    </dgm:pt>
    <dgm:pt modelId="{905C57AA-77AF-412A-89EA-FD2E24E1BC3F}" type="parTrans" cxnId="{116D2491-C9BF-4D7E-87A9-0FE6EC38CED3}">
      <dgm:prSet/>
      <dgm:spPr/>
      <dgm:t>
        <a:bodyPr/>
        <a:lstStyle/>
        <a:p>
          <a:endParaRPr lang="en-US"/>
        </a:p>
      </dgm:t>
    </dgm:pt>
    <dgm:pt modelId="{F80407EF-CEEF-4AAD-94AF-EA9A30FA5DC1}" type="sibTrans" cxnId="{116D2491-C9BF-4D7E-87A9-0FE6EC38CED3}">
      <dgm:prSet/>
      <dgm:spPr/>
      <dgm:t>
        <a:bodyPr/>
        <a:lstStyle/>
        <a:p>
          <a:endParaRPr lang="en-US"/>
        </a:p>
      </dgm:t>
    </dgm:pt>
    <dgm:pt modelId="{FADB9EE9-7BD8-4760-BDC3-36053B53653F}" type="pres">
      <dgm:prSet presAssocID="{64BDA18B-A39B-476F-91CE-98DCB685E54F}" presName="linearFlow" presStyleCnt="0">
        <dgm:presLayoutVars>
          <dgm:dir/>
          <dgm:resizeHandles val="exact"/>
        </dgm:presLayoutVars>
      </dgm:prSet>
      <dgm:spPr/>
    </dgm:pt>
    <dgm:pt modelId="{B315F5C0-7252-437B-A5CC-10D75DD51EB7}" type="pres">
      <dgm:prSet presAssocID="{FCFC8714-8AF7-41AD-BFB9-1F530B966FFC}" presName="composite" presStyleCnt="0"/>
      <dgm:spPr/>
    </dgm:pt>
    <dgm:pt modelId="{AF16528F-43D7-4CB7-9721-C12F45F03528}" type="pres">
      <dgm:prSet presAssocID="{FCFC8714-8AF7-41AD-BFB9-1F530B966FFC}" presName="imgShp" presStyleLbl="fgImgPlace1" presStyleIdx="0" presStyleCnt="4"/>
      <dgm:spPr>
        <a:blipFill dpi="0" rotWithShape="1">
          <a:blip xmlns:r="http://schemas.openxmlformats.org/officeDocument/2006/relationships" r:embed="rId1"/>
          <a:srcRect/>
          <a:stretch>
            <a:fillRect l="-13097" t="-478" r="-13097" b="-478"/>
          </a:stretch>
        </a:blipFill>
        <a:ln>
          <a:solidFill>
            <a:schemeClr val="bg1"/>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B5231B4-7525-49DD-A177-7CD6CC614CC6}" type="pres">
      <dgm:prSet presAssocID="{FCFC8714-8AF7-41AD-BFB9-1F530B966FFC}" presName="txShp" presStyleLbl="node1" presStyleIdx="0" presStyleCnt="4">
        <dgm:presLayoutVars>
          <dgm:bulletEnabled val="1"/>
        </dgm:presLayoutVars>
      </dgm:prSet>
      <dgm:spPr/>
    </dgm:pt>
    <dgm:pt modelId="{CEECF9E3-2B8F-4FB8-B41F-981F2DDBAF2E}" type="pres">
      <dgm:prSet presAssocID="{F02EC49F-3147-4C85-8150-81C21CE7EEA7}" presName="spacing" presStyleCnt="0"/>
      <dgm:spPr/>
    </dgm:pt>
    <dgm:pt modelId="{15E5AE2D-CE7C-4B02-910B-0D8E5D8AADBA}" type="pres">
      <dgm:prSet presAssocID="{96775D31-AB6D-4F36-8875-6FB978FA6F82}" presName="composite" presStyleCnt="0"/>
      <dgm:spPr/>
    </dgm:pt>
    <dgm:pt modelId="{77E5A65D-8FA2-4A37-AA4E-842C77D42C0B}" type="pres">
      <dgm:prSet presAssocID="{96775D31-AB6D-4F36-8875-6FB978FA6F82}" presName="imgShp" presStyleLbl="fgImgPlace1" presStyleIdx="1" presStyleCnt="4"/>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pt>
    <dgm:pt modelId="{F4849444-CB2A-4A8E-9C83-0E8B956E0AC1}" type="pres">
      <dgm:prSet presAssocID="{96775D31-AB6D-4F36-8875-6FB978FA6F82}" presName="txShp" presStyleLbl="node1" presStyleIdx="1" presStyleCnt="4">
        <dgm:presLayoutVars>
          <dgm:bulletEnabled val="1"/>
        </dgm:presLayoutVars>
      </dgm:prSet>
      <dgm:spPr/>
    </dgm:pt>
    <dgm:pt modelId="{2773F6D3-F7CE-40DB-A57C-2771ABCB9EEA}" type="pres">
      <dgm:prSet presAssocID="{0155149E-632C-4462-AB32-74354FB7AEE9}" presName="spacing" presStyleCnt="0"/>
      <dgm:spPr/>
    </dgm:pt>
    <dgm:pt modelId="{8F955FA2-77A3-4C6A-A21E-C3BBDC32BA37}" type="pres">
      <dgm:prSet presAssocID="{AF565A65-4D1B-43D9-AC8B-ECE765BEC180}" presName="composite" presStyleCnt="0"/>
      <dgm:spPr/>
    </dgm:pt>
    <dgm:pt modelId="{D53A6B77-27F5-46D0-B371-BAD4BF7C56AB}" type="pres">
      <dgm:prSet presAssocID="{AF565A65-4D1B-43D9-AC8B-ECE765BEC180}" presName="imgShp" presStyleLbl="fgImgPlace1" presStyleIdx="2" presStyleCnt="4"/>
      <dgm:sp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12B88274-04C7-4A5F-ACAA-1B459AE40D83}" type="pres">
      <dgm:prSet presAssocID="{AF565A65-4D1B-43D9-AC8B-ECE765BEC180}" presName="txShp" presStyleLbl="node1" presStyleIdx="2" presStyleCnt="4">
        <dgm:presLayoutVars>
          <dgm:bulletEnabled val="1"/>
        </dgm:presLayoutVars>
      </dgm:prSet>
      <dgm:spPr/>
    </dgm:pt>
    <dgm:pt modelId="{2DB87F46-7C71-4546-B795-8CD349D03ACA}" type="pres">
      <dgm:prSet presAssocID="{0E73BCB8-6BFF-4C79-A77C-FDC480A7F0D5}" presName="spacing" presStyleCnt="0"/>
      <dgm:spPr/>
    </dgm:pt>
    <dgm:pt modelId="{CAACCD31-0E34-4A37-8AD4-9B3EAF77BF03}" type="pres">
      <dgm:prSet presAssocID="{BA24423E-8CC8-42A2-AC03-2447AF2F89A0}" presName="composite" presStyleCnt="0"/>
      <dgm:spPr/>
    </dgm:pt>
    <dgm:pt modelId="{4E57CC44-0D5F-4B75-9A6B-B78128B6BBA9}" type="pres">
      <dgm:prSet presAssocID="{BA24423E-8CC8-42A2-AC03-2447AF2F89A0}" presName="imgShp" presStyleLbl="fgImgPlace1" presStyleIdx="3" presStyleCnt="4"/>
      <dgm:spPr>
        <a:blipFill dpi="0" rotWithShape="1">
          <a:blip xmlns:r="http://schemas.openxmlformats.org/officeDocument/2006/relationships" r:embed="rId2"/>
          <a:srcRect/>
          <a:stretch>
            <a:fillRect l="2046" t="3728" r="-3002" b="3728"/>
          </a:stretch>
        </a:blipFill>
        <a:ln w="28575">
          <a:solidFill>
            <a:schemeClr val="bg1"/>
          </a:solid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86C870C0-2129-4EB6-AB44-6B498E08F1FA}" type="pres">
      <dgm:prSet presAssocID="{BA24423E-8CC8-42A2-AC03-2447AF2F89A0}" presName="txShp" presStyleLbl="node1" presStyleIdx="3" presStyleCnt="4">
        <dgm:presLayoutVars>
          <dgm:bulletEnabled val="1"/>
        </dgm:presLayoutVars>
      </dgm:prSet>
      <dgm:spPr/>
    </dgm:pt>
  </dgm:ptLst>
  <dgm:cxnLst>
    <dgm:cxn modelId="{97698311-5D67-4A69-8174-7F7C3836CDFB}" type="presOf" srcId="{BA24423E-8CC8-42A2-AC03-2447AF2F89A0}" destId="{86C870C0-2129-4EB6-AB44-6B498E08F1FA}" srcOrd="0" destOrd="0" presId="urn:microsoft.com/office/officeart/2005/8/layout/vList3"/>
    <dgm:cxn modelId="{7AF5E244-604A-45FA-B198-7B762C0879D1}" type="presOf" srcId="{FCFC8714-8AF7-41AD-BFB9-1F530B966FFC}" destId="{1B5231B4-7525-49DD-A177-7CD6CC614CC6}" srcOrd="0" destOrd="0" presId="urn:microsoft.com/office/officeart/2005/8/layout/vList3"/>
    <dgm:cxn modelId="{E4989446-0B87-4C00-AE4E-B3495D95CB13}" srcId="{64BDA18B-A39B-476F-91CE-98DCB685E54F}" destId="{FCFC8714-8AF7-41AD-BFB9-1F530B966FFC}" srcOrd="0" destOrd="0" parTransId="{0FA21B56-4D8A-4134-BD3B-412FE266F750}" sibTransId="{F02EC49F-3147-4C85-8150-81C21CE7EEA7}"/>
    <dgm:cxn modelId="{EF13F76F-9922-4367-A4EA-C4D016848315}" type="presOf" srcId="{96775D31-AB6D-4F36-8875-6FB978FA6F82}" destId="{F4849444-CB2A-4A8E-9C83-0E8B956E0AC1}" srcOrd="0" destOrd="0" presId="urn:microsoft.com/office/officeart/2005/8/layout/vList3"/>
    <dgm:cxn modelId="{2C3A9186-7DBE-4D29-85C9-3D2E4EE35408}" srcId="{64BDA18B-A39B-476F-91CE-98DCB685E54F}" destId="{96775D31-AB6D-4F36-8875-6FB978FA6F82}" srcOrd="1" destOrd="0" parTransId="{9448A370-7FC1-4D29-A65D-DF2406760349}" sibTransId="{0155149E-632C-4462-AB32-74354FB7AEE9}"/>
    <dgm:cxn modelId="{51AC7B8B-8CBF-4429-BAB2-3ACCA657EDF2}" type="presOf" srcId="{64BDA18B-A39B-476F-91CE-98DCB685E54F}" destId="{FADB9EE9-7BD8-4760-BDC3-36053B53653F}" srcOrd="0" destOrd="0" presId="urn:microsoft.com/office/officeart/2005/8/layout/vList3"/>
    <dgm:cxn modelId="{116D2491-C9BF-4D7E-87A9-0FE6EC38CED3}" srcId="{64BDA18B-A39B-476F-91CE-98DCB685E54F}" destId="{BA24423E-8CC8-42A2-AC03-2447AF2F89A0}" srcOrd="3" destOrd="0" parTransId="{905C57AA-77AF-412A-89EA-FD2E24E1BC3F}" sibTransId="{F80407EF-CEEF-4AAD-94AF-EA9A30FA5DC1}"/>
    <dgm:cxn modelId="{9D567EC4-44E5-4D92-9A1A-EF265656E2EF}" srcId="{64BDA18B-A39B-476F-91CE-98DCB685E54F}" destId="{AF565A65-4D1B-43D9-AC8B-ECE765BEC180}" srcOrd="2" destOrd="0" parTransId="{FD29D490-6CB1-401D-8759-DB5711543A23}" sibTransId="{0E73BCB8-6BFF-4C79-A77C-FDC480A7F0D5}"/>
    <dgm:cxn modelId="{E052F2D5-7C3C-4B81-9C86-F64DA34C0484}" type="presOf" srcId="{AF565A65-4D1B-43D9-AC8B-ECE765BEC180}" destId="{12B88274-04C7-4A5F-ACAA-1B459AE40D83}" srcOrd="0" destOrd="0" presId="urn:microsoft.com/office/officeart/2005/8/layout/vList3"/>
    <dgm:cxn modelId="{AEA82737-03B6-4AD2-B5A2-C06C97B1F4C8}" type="presParOf" srcId="{FADB9EE9-7BD8-4760-BDC3-36053B53653F}" destId="{B315F5C0-7252-437B-A5CC-10D75DD51EB7}" srcOrd="0" destOrd="0" presId="urn:microsoft.com/office/officeart/2005/8/layout/vList3"/>
    <dgm:cxn modelId="{BAFC981C-4736-4DC2-8991-DFFB2E10BD87}" type="presParOf" srcId="{B315F5C0-7252-437B-A5CC-10D75DD51EB7}" destId="{AF16528F-43D7-4CB7-9721-C12F45F03528}" srcOrd="0" destOrd="0" presId="urn:microsoft.com/office/officeart/2005/8/layout/vList3"/>
    <dgm:cxn modelId="{CDE67286-B8CC-4CFF-9D67-26774F2CCDE8}" type="presParOf" srcId="{B315F5C0-7252-437B-A5CC-10D75DD51EB7}" destId="{1B5231B4-7525-49DD-A177-7CD6CC614CC6}" srcOrd="1" destOrd="0" presId="urn:microsoft.com/office/officeart/2005/8/layout/vList3"/>
    <dgm:cxn modelId="{73129F05-8FCF-42CA-ACAD-2551C3B76061}" type="presParOf" srcId="{FADB9EE9-7BD8-4760-BDC3-36053B53653F}" destId="{CEECF9E3-2B8F-4FB8-B41F-981F2DDBAF2E}" srcOrd="1" destOrd="0" presId="urn:microsoft.com/office/officeart/2005/8/layout/vList3"/>
    <dgm:cxn modelId="{6549A00E-33DB-4185-9E3F-15FD75730A60}" type="presParOf" srcId="{FADB9EE9-7BD8-4760-BDC3-36053B53653F}" destId="{15E5AE2D-CE7C-4B02-910B-0D8E5D8AADBA}" srcOrd="2" destOrd="0" presId="urn:microsoft.com/office/officeart/2005/8/layout/vList3"/>
    <dgm:cxn modelId="{4951B805-DB78-468C-A1C8-9487C6B8F6C6}" type="presParOf" srcId="{15E5AE2D-CE7C-4B02-910B-0D8E5D8AADBA}" destId="{77E5A65D-8FA2-4A37-AA4E-842C77D42C0B}" srcOrd="0" destOrd="0" presId="urn:microsoft.com/office/officeart/2005/8/layout/vList3"/>
    <dgm:cxn modelId="{6D40973F-98BB-47A4-939E-BA12E2090C33}" type="presParOf" srcId="{15E5AE2D-CE7C-4B02-910B-0D8E5D8AADBA}" destId="{F4849444-CB2A-4A8E-9C83-0E8B956E0AC1}" srcOrd="1" destOrd="0" presId="urn:microsoft.com/office/officeart/2005/8/layout/vList3"/>
    <dgm:cxn modelId="{A0000847-FDC9-48DD-8AAB-195F1DC5EE1A}" type="presParOf" srcId="{FADB9EE9-7BD8-4760-BDC3-36053B53653F}" destId="{2773F6D3-F7CE-40DB-A57C-2771ABCB9EEA}" srcOrd="3" destOrd="0" presId="urn:microsoft.com/office/officeart/2005/8/layout/vList3"/>
    <dgm:cxn modelId="{A3899E86-557A-4E06-A88C-1321E0B2EC5C}" type="presParOf" srcId="{FADB9EE9-7BD8-4760-BDC3-36053B53653F}" destId="{8F955FA2-77A3-4C6A-A21E-C3BBDC32BA37}" srcOrd="4" destOrd="0" presId="urn:microsoft.com/office/officeart/2005/8/layout/vList3"/>
    <dgm:cxn modelId="{30859857-40C6-4FA3-A3A7-32378A233FF2}" type="presParOf" srcId="{8F955FA2-77A3-4C6A-A21E-C3BBDC32BA37}" destId="{D53A6B77-27F5-46D0-B371-BAD4BF7C56AB}" srcOrd="0" destOrd="0" presId="urn:microsoft.com/office/officeart/2005/8/layout/vList3"/>
    <dgm:cxn modelId="{C80EF687-FE6A-41FB-A1A0-A40EE7F43264}" type="presParOf" srcId="{8F955FA2-77A3-4C6A-A21E-C3BBDC32BA37}" destId="{12B88274-04C7-4A5F-ACAA-1B459AE40D83}" srcOrd="1" destOrd="0" presId="urn:microsoft.com/office/officeart/2005/8/layout/vList3"/>
    <dgm:cxn modelId="{A7EEC508-D5E2-4A8D-B19B-68F9693FDB15}" type="presParOf" srcId="{FADB9EE9-7BD8-4760-BDC3-36053B53653F}" destId="{2DB87F46-7C71-4546-B795-8CD349D03ACA}" srcOrd="5" destOrd="0" presId="urn:microsoft.com/office/officeart/2005/8/layout/vList3"/>
    <dgm:cxn modelId="{0C94D043-0CF8-4E71-85DB-C0BD725D54D0}" type="presParOf" srcId="{FADB9EE9-7BD8-4760-BDC3-36053B53653F}" destId="{CAACCD31-0E34-4A37-8AD4-9B3EAF77BF03}" srcOrd="6" destOrd="0" presId="urn:microsoft.com/office/officeart/2005/8/layout/vList3"/>
    <dgm:cxn modelId="{F9FB83C8-F125-4CCD-BB0B-9A17BB2B81B3}" type="presParOf" srcId="{CAACCD31-0E34-4A37-8AD4-9B3EAF77BF03}" destId="{4E57CC44-0D5F-4B75-9A6B-B78128B6BBA9}" srcOrd="0" destOrd="0" presId="urn:microsoft.com/office/officeart/2005/8/layout/vList3"/>
    <dgm:cxn modelId="{DEEBF183-C1E8-463F-BA32-6DE360498817}" type="presParOf" srcId="{CAACCD31-0E34-4A37-8AD4-9B3EAF77BF03}" destId="{86C870C0-2129-4EB6-AB44-6B498E08F1F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654C3E-6509-440B-9B27-1C98C8CAC60B}" type="doc">
      <dgm:prSet loTypeId="urn:diagrams.loki3.com/VaryingWidthList" loCatId="list" qsTypeId="urn:microsoft.com/office/officeart/2005/8/quickstyle/simple1" qsCatId="simple" csTypeId="urn:microsoft.com/office/officeart/2005/8/colors/accent1_2" csCatId="accent1" phldr="1"/>
      <dgm:spPr/>
    </dgm:pt>
    <dgm:pt modelId="{253DC06A-F09E-4B01-AE68-28D07D5FB2C3}">
      <dgm:prSet phldrT="[Text]"/>
      <dgm:spPr/>
      <dgm:t>
        <a:bodyPr/>
        <a:lstStyle/>
        <a:p>
          <a:r>
            <a:rPr lang="en-US" dirty="0"/>
            <a:t>1</a:t>
          </a:r>
        </a:p>
      </dgm:t>
    </dgm:pt>
    <dgm:pt modelId="{34246BC3-25A1-404C-B938-C8548BE7C8E6}" type="parTrans" cxnId="{02B28BEC-549C-4E96-A455-CBD51EBA612E}">
      <dgm:prSet/>
      <dgm:spPr/>
      <dgm:t>
        <a:bodyPr/>
        <a:lstStyle/>
        <a:p>
          <a:endParaRPr lang="en-US"/>
        </a:p>
      </dgm:t>
    </dgm:pt>
    <dgm:pt modelId="{B5885751-045C-4EB6-BE3F-79C6D9E52EBC}" type="sibTrans" cxnId="{02B28BEC-549C-4E96-A455-CBD51EBA612E}">
      <dgm:prSet/>
      <dgm:spPr/>
      <dgm:t>
        <a:bodyPr/>
        <a:lstStyle/>
        <a:p>
          <a:endParaRPr lang="en-US"/>
        </a:p>
      </dgm:t>
    </dgm:pt>
    <dgm:pt modelId="{B4A92B9B-CF15-48AE-BF45-447956ED62D5}">
      <dgm:prSet phldrT="[Text]"/>
      <dgm:spPr/>
      <dgm:t>
        <a:bodyPr/>
        <a:lstStyle/>
        <a:p>
          <a:r>
            <a:rPr lang="en-US" dirty="0"/>
            <a:t>2</a:t>
          </a:r>
        </a:p>
      </dgm:t>
    </dgm:pt>
    <dgm:pt modelId="{959A0046-1C4D-4A79-856E-320210CD07B3}" type="parTrans" cxnId="{1790F714-3816-4839-92CA-340192EDBFE4}">
      <dgm:prSet/>
      <dgm:spPr/>
      <dgm:t>
        <a:bodyPr/>
        <a:lstStyle/>
        <a:p>
          <a:endParaRPr lang="en-US"/>
        </a:p>
      </dgm:t>
    </dgm:pt>
    <dgm:pt modelId="{94A4B38E-D305-4712-AF1C-A855B98C56C0}" type="sibTrans" cxnId="{1790F714-3816-4839-92CA-340192EDBFE4}">
      <dgm:prSet/>
      <dgm:spPr/>
      <dgm:t>
        <a:bodyPr/>
        <a:lstStyle/>
        <a:p>
          <a:endParaRPr lang="en-US"/>
        </a:p>
      </dgm:t>
    </dgm:pt>
    <dgm:pt modelId="{17CFB167-59B0-4D69-ADBF-95CBAF6A9C3B}">
      <dgm:prSet phldrT="[Text]"/>
      <dgm:spPr/>
      <dgm:t>
        <a:bodyPr/>
        <a:lstStyle/>
        <a:p>
          <a:r>
            <a:rPr lang="en-US" dirty="0"/>
            <a:t>3</a:t>
          </a:r>
        </a:p>
      </dgm:t>
    </dgm:pt>
    <dgm:pt modelId="{37711633-EC70-447C-ABC5-565A47E34844}" type="parTrans" cxnId="{EE2715A4-43EF-4BCF-ADB2-3F5D8269C168}">
      <dgm:prSet/>
      <dgm:spPr/>
      <dgm:t>
        <a:bodyPr/>
        <a:lstStyle/>
        <a:p>
          <a:endParaRPr lang="en-US"/>
        </a:p>
      </dgm:t>
    </dgm:pt>
    <dgm:pt modelId="{255E0007-E49A-484C-9213-87AA2B5445FB}" type="sibTrans" cxnId="{EE2715A4-43EF-4BCF-ADB2-3F5D8269C168}">
      <dgm:prSet/>
      <dgm:spPr/>
      <dgm:t>
        <a:bodyPr/>
        <a:lstStyle/>
        <a:p>
          <a:endParaRPr lang="en-US"/>
        </a:p>
      </dgm:t>
    </dgm:pt>
    <dgm:pt modelId="{6921DA83-8FD8-41A2-8487-A2245446EEB2}">
      <dgm:prSet/>
      <dgm:spPr/>
      <dgm:t>
        <a:bodyPr/>
        <a:lstStyle/>
        <a:p>
          <a:r>
            <a:rPr lang="en-US" dirty="0"/>
            <a:t>4</a:t>
          </a:r>
        </a:p>
      </dgm:t>
    </dgm:pt>
    <dgm:pt modelId="{315B14E7-D20C-44C4-83E5-3D23224D4196}" type="parTrans" cxnId="{B9BEA70A-B1BE-43C1-B785-5496817F19AB}">
      <dgm:prSet/>
      <dgm:spPr/>
      <dgm:t>
        <a:bodyPr/>
        <a:lstStyle/>
        <a:p>
          <a:endParaRPr lang="en-US"/>
        </a:p>
      </dgm:t>
    </dgm:pt>
    <dgm:pt modelId="{B3940BFC-8953-4FBB-88BA-2A1D1EEFC9A0}" type="sibTrans" cxnId="{B9BEA70A-B1BE-43C1-B785-5496817F19AB}">
      <dgm:prSet/>
      <dgm:spPr/>
      <dgm:t>
        <a:bodyPr/>
        <a:lstStyle/>
        <a:p>
          <a:endParaRPr lang="en-US"/>
        </a:p>
      </dgm:t>
    </dgm:pt>
    <dgm:pt modelId="{D72743A5-2571-41D2-A791-2F0EC167DE83}" type="pres">
      <dgm:prSet presAssocID="{F4654C3E-6509-440B-9B27-1C98C8CAC60B}" presName="Name0" presStyleCnt="0">
        <dgm:presLayoutVars>
          <dgm:resizeHandles/>
        </dgm:presLayoutVars>
      </dgm:prSet>
      <dgm:spPr/>
    </dgm:pt>
    <dgm:pt modelId="{851D1A29-1B2C-42E0-B814-452EA69100FA}" type="pres">
      <dgm:prSet presAssocID="{253DC06A-F09E-4B01-AE68-28D07D5FB2C3}" presName="text" presStyleLbl="node1" presStyleIdx="0" presStyleCnt="4">
        <dgm:presLayoutVars>
          <dgm:bulletEnabled val="1"/>
        </dgm:presLayoutVars>
      </dgm:prSet>
      <dgm:spPr/>
    </dgm:pt>
    <dgm:pt modelId="{3CE1F447-3FB5-441C-8D2F-15A691CEB8F8}" type="pres">
      <dgm:prSet presAssocID="{B5885751-045C-4EB6-BE3F-79C6D9E52EBC}" presName="space" presStyleCnt="0"/>
      <dgm:spPr/>
    </dgm:pt>
    <dgm:pt modelId="{EE1539D2-E80C-4185-A394-8E928997D7F1}" type="pres">
      <dgm:prSet presAssocID="{B4A92B9B-CF15-48AE-BF45-447956ED62D5}" presName="text" presStyleLbl="node1" presStyleIdx="1" presStyleCnt="4">
        <dgm:presLayoutVars>
          <dgm:bulletEnabled val="1"/>
        </dgm:presLayoutVars>
      </dgm:prSet>
      <dgm:spPr/>
    </dgm:pt>
    <dgm:pt modelId="{6CC7C5F7-4BF7-4C3D-8E5F-717B52DDD554}" type="pres">
      <dgm:prSet presAssocID="{94A4B38E-D305-4712-AF1C-A855B98C56C0}" presName="space" presStyleCnt="0"/>
      <dgm:spPr/>
    </dgm:pt>
    <dgm:pt modelId="{B43FD313-1AF6-453F-A1B7-DCF33B67272A}" type="pres">
      <dgm:prSet presAssocID="{17CFB167-59B0-4D69-ADBF-95CBAF6A9C3B}" presName="text" presStyleLbl="node1" presStyleIdx="2" presStyleCnt="4">
        <dgm:presLayoutVars>
          <dgm:bulletEnabled val="1"/>
        </dgm:presLayoutVars>
      </dgm:prSet>
      <dgm:spPr/>
    </dgm:pt>
    <dgm:pt modelId="{856EA057-4DF8-4730-A75C-857B73A0DEAF}" type="pres">
      <dgm:prSet presAssocID="{255E0007-E49A-484C-9213-87AA2B5445FB}" presName="space" presStyleCnt="0"/>
      <dgm:spPr/>
    </dgm:pt>
    <dgm:pt modelId="{3507DCC3-0F55-4D00-AD66-DE4A405E1515}" type="pres">
      <dgm:prSet presAssocID="{6921DA83-8FD8-41A2-8487-A2245446EEB2}" presName="text" presStyleLbl="node1" presStyleIdx="3" presStyleCnt="4">
        <dgm:presLayoutVars>
          <dgm:bulletEnabled val="1"/>
        </dgm:presLayoutVars>
      </dgm:prSet>
      <dgm:spPr/>
    </dgm:pt>
  </dgm:ptLst>
  <dgm:cxnLst>
    <dgm:cxn modelId="{B9BEA70A-B1BE-43C1-B785-5496817F19AB}" srcId="{F4654C3E-6509-440B-9B27-1C98C8CAC60B}" destId="{6921DA83-8FD8-41A2-8487-A2245446EEB2}" srcOrd="3" destOrd="0" parTransId="{315B14E7-D20C-44C4-83E5-3D23224D4196}" sibTransId="{B3940BFC-8953-4FBB-88BA-2A1D1EEFC9A0}"/>
    <dgm:cxn modelId="{1790F714-3816-4839-92CA-340192EDBFE4}" srcId="{F4654C3E-6509-440B-9B27-1C98C8CAC60B}" destId="{B4A92B9B-CF15-48AE-BF45-447956ED62D5}" srcOrd="1" destOrd="0" parTransId="{959A0046-1C4D-4A79-856E-320210CD07B3}" sibTransId="{94A4B38E-D305-4712-AF1C-A855B98C56C0}"/>
    <dgm:cxn modelId="{0FE71A3E-9774-49FF-9F51-4EB96D7BAAD2}" type="presOf" srcId="{6921DA83-8FD8-41A2-8487-A2245446EEB2}" destId="{3507DCC3-0F55-4D00-AD66-DE4A405E1515}" srcOrd="0" destOrd="0" presId="urn:diagrams.loki3.com/VaryingWidthList"/>
    <dgm:cxn modelId="{EE2715A4-43EF-4BCF-ADB2-3F5D8269C168}" srcId="{F4654C3E-6509-440B-9B27-1C98C8CAC60B}" destId="{17CFB167-59B0-4D69-ADBF-95CBAF6A9C3B}" srcOrd="2" destOrd="0" parTransId="{37711633-EC70-447C-ABC5-565A47E34844}" sibTransId="{255E0007-E49A-484C-9213-87AA2B5445FB}"/>
    <dgm:cxn modelId="{200C0DA7-FBEB-40EC-A4DD-E186E5080576}" type="presOf" srcId="{F4654C3E-6509-440B-9B27-1C98C8CAC60B}" destId="{D72743A5-2571-41D2-A791-2F0EC167DE83}" srcOrd="0" destOrd="0" presId="urn:diagrams.loki3.com/VaryingWidthList"/>
    <dgm:cxn modelId="{734A3ABC-96FB-4CCB-B9A6-91A70A2BC22C}" type="presOf" srcId="{17CFB167-59B0-4D69-ADBF-95CBAF6A9C3B}" destId="{B43FD313-1AF6-453F-A1B7-DCF33B67272A}" srcOrd="0" destOrd="0" presId="urn:diagrams.loki3.com/VaryingWidthList"/>
    <dgm:cxn modelId="{7DFEF6C5-B305-40D0-A515-BBE140322476}" type="presOf" srcId="{B4A92B9B-CF15-48AE-BF45-447956ED62D5}" destId="{EE1539D2-E80C-4185-A394-8E928997D7F1}" srcOrd="0" destOrd="0" presId="urn:diagrams.loki3.com/VaryingWidthList"/>
    <dgm:cxn modelId="{02B28BEC-549C-4E96-A455-CBD51EBA612E}" srcId="{F4654C3E-6509-440B-9B27-1C98C8CAC60B}" destId="{253DC06A-F09E-4B01-AE68-28D07D5FB2C3}" srcOrd="0" destOrd="0" parTransId="{34246BC3-25A1-404C-B938-C8548BE7C8E6}" sibTransId="{B5885751-045C-4EB6-BE3F-79C6D9E52EBC}"/>
    <dgm:cxn modelId="{3B8B98FC-8AD1-4D11-B48F-53704B994C83}" type="presOf" srcId="{253DC06A-F09E-4B01-AE68-28D07D5FB2C3}" destId="{851D1A29-1B2C-42E0-B814-452EA69100FA}" srcOrd="0" destOrd="0" presId="urn:diagrams.loki3.com/VaryingWidthList"/>
    <dgm:cxn modelId="{950BA77D-9290-42B7-8218-EEAF467128C0}" type="presParOf" srcId="{D72743A5-2571-41D2-A791-2F0EC167DE83}" destId="{851D1A29-1B2C-42E0-B814-452EA69100FA}" srcOrd="0" destOrd="0" presId="urn:diagrams.loki3.com/VaryingWidthList"/>
    <dgm:cxn modelId="{3ACEDBA5-573D-4B45-BF7F-5D90D6EB768B}" type="presParOf" srcId="{D72743A5-2571-41D2-A791-2F0EC167DE83}" destId="{3CE1F447-3FB5-441C-8D2F-15A691CEB8F8}" srcOrd="1" destOrd="0" presId="urn:diagrams.loki3.com/VaryingWidthList"/>
    <dgm:cxn modelId="{7DC6E392-3264-4BE1-9B45-017E0001C0F4}" type="presParOf" srcId="{D72743A5-2571-41D2-A791-2F0EC167DE83}" destId="{EE1539D2-E80C-4185-A394-8E928997D7F1}" srcOrd="2" destOrd="0" presId="urn:diagrams.loki3.com/VaryingWidthList"/>
    <dgm:cxn modelId="{1DB05F8B-F60E-4C7E-A112-D2E3FEA4FB5C}" type="presParOf" srcId="{D72743A5-2571-41D2-A791-2F0EC167DE83}" destId="{6CC7C5F7-4BF7-4C3D-8E5F-717B52DDD554}" srcOrd="3" destOrd="0" presId="urn:diagrams.loki3.com/VaryingWidthList"/>
    <dgm:cxn modelId="{4741371A-4CC6-46A9-BCD1-E97BCF00775B}" type="presParOf" srcId="{D72743A5-2571-41D2-A791-2F0EC167DE83}" destId="{B43FD313-1AF6-453F-A1B7-DCF33B67272A}" srcOrd="4" destOrd="0" presId="urn:diagrams.loki3.com/VaryingWidthList"/>
    <dgm:cxn modelId="{4C807665-3384-4EF4-84F8-CFEF31D12C8F}" type="presParOf" srcId="{D72743A5-2571-41D2-A791-2F0EC167DE83}" destId="{856EA057-4DF8-4730-A75C-857B73A0DEAF}" srcOrd="5" destOrd="0" presId="urn:diagrams.loki3.com/VaryingWidthList"/>
    <dgm:cxn modelId="{73FC60E7-FB14-4395-A50F-03DB5E2ED898}" type="presParOf" srcId="{D72743A5-2571-41D2-A791-2F0EC167DE83}" destId="{3507DCC3-0F55-4D00-AD66-DE4A405E1515}" srcOrd="6" destOrd="0" presId="urn:diagrams.loki3.com/VaryingWidth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42D90C-D450-4585-841A-74EBF0FEB99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4678522B-391B-4AB3-A900-FA6EBF6B03F8}">
      <dgm:prSet phldrT="[Text]"/>
      <dgm:spPr/>
      <dgm:t>
        <a:bodyPr/>
        <a:lstStyle/>
        <a:p>
          <a:r>
            <a:rPr lang="en-US" dirty="0"/>
            <a:t>Tribal Colleges and Universities</a:t>
          </a:r>
        </a:p>
      </dgm:t>
    </dgm:pt>
    <dgm:pt modelId="{8C1F7CC0-C96A-42C0-B8A1-B8168D132269}" type="parTrans" cxnId="{82EFB3CB-7F21-49F2-B7EE-C40413A79405}">
      <dgm:prSet/>
      <dgm:spPr/>
      <dgm:t>
        <a:bodyPr/>
        <a:lstStyle/>
        <a:p>
          <a:endParaRPr lang="en-US"/>
        </a:p>
      </dgm:t>
    </dgm:pt>
    <dgm:pt modelId="{EAD92D5F-BEAA-41EB-B432-C914A106EEF5}" type="sibTrans" cxnId="{82EFB3CB-7F21-49F2-B7EE-C40413A79405}">
      <dgm:prSet/>
      <dgm:spPr/>
      <dgm:t>
        <a:bodyPr/>
        <a:lstStyle/>
        <a:p>
          <a:endParaRPr lang="en-US"/>
        </a:p>
      </dgm:t>
    </dgm:pt>
    <dgm:pt modelId="{FB8DFC43-FADE-4DB4-B3EC-2EB47F3B0703}">
      <dgm:prSet phldrT="[Text]"/>
      <dgm:spPr/>
      <dgm:t>
        <a:bodyPr/>
        <a:lstStyle/>
        <a:p>
          <a:r>
            <a:rPr lang="en-US" dirty="0"/>
            <a:t>Hispanic-Serving Institutions </a:t>
          </a:r>
        </a:p>
      </dgm:t>
    </dgm:pt>
    <dgm:pt modelId="{489A5E3D-99B4-401D-80DA-A9B56C24D79B}" type="parTrans" cxnId="{BA8BEF04-7B53-4553-BB69-B9EC4343C88B}">
      <dgm:prSet/>
      <dgm:spPr/>
      <dgm:t>
        <a:bodyPr/>
        <a:lstStyle/>
        <a:p>
          <a:endParaRPr lang="en-US"/>
        </a:p>
      </dgm:t>
    </dgm:pt>
    <dgm:pt modelId="{63E5AEED-BAB8-42DC-9021-483781C94134}" type="sibTrans" cxnId="{BA8BEF04-7B53-4553-BB69-B9EC4343C88B}">
      <dgm:prSet/>
      <dgm:spPr/>
      <dgm:t>
        <a:bodyPr/>
        <a:lstStyle/>
        <a:p>
          <a:endParaRPr lang="en-US"/>
        </a:p>
      </dgm:t>
    </dgm:pt>
    <dgm:pt modelId="{9F2D1DEB-0ACA-4FF8-8D7C-5885D7994CAF}">
      <dgm:prSet custT="1"/>
      <dgm:spPr/>
      <dgm:t>
        <a:bodyPr/>
        <a:lstStyle/>
        <a:p>
          <a:r>
            <a:rPr lang="en-US" sz="1500" b="0" i="0" baseline="0" dirty="0"/>
            <a:t>Public institutions of higher education charted by federally recognized Indian tribes or the federal government, with majority Native American or Alaska Native student enrollment.</a:t>
          </a:r>
          <a:endParaRPr lang="en-US" sz="1500" baseline="0" dirty="0"/>
        </a:p>
      </dgm:t>
    </dgm:pt>
    <dgm:pt modelId="{206DBBE3-ACBF-4370-AD36-E95183F1990B}" type="parTrans" cxnId="{9A7A7955-B173-46D5-8B43-00D6AFFCD331}">
      <dgm:prSet/>
      <dgm:spPr/>
      <dgm:t>
        <a:bodyPr/>
        <a:lstStyle/>
        <a:p>
          <a:endParaRPr lang="en-US"/>
        </a:p>
      </dgm:t>
    </dgm:pt>
    <dgm:pt modelId="{FE00166F-D17A-462A-AAD5-A0E54B79CBE7}" type="sibTrans" cxnId="{9A7A7955-B173-46D5-8B43-00D6AFFCD331}">
      <dgm:prSet/>
      <dgm:spPr/>
      <dgm:t>
        <a:bodyPr/>
        <a:lstStyle/>
        <a:p>
          <a:endParaRPr lang="en-US"/>
        </a:p>
      </dgm:t>
    </dgm:pt>
    <dgm:pt modelId="{9C831909-AAD5-4DBF-9CB6-651937F97C19}">
      <dgm:prSet/>
      <dgm:spPr/>
      <dgm:t>
        <a:bodyPr/>
        <a:lstStyle/>
        <a:p>
          <a:r>
            <a:rPr lang="en-US" dirty="0"/>
            <a:t>An academic institution, whether college or university, where Hispanic students comprise at least 25% of the full-time equivalent student body, according to the U.S. Department of Education, and is certified as a Hispanic Serving Institution by the U.S. Department of Education.</a:t>
          </a:r>
        </a:p>
      </dgm:t>
    </dgm:pt>
    <dgm:pt modelId="{226FAD0B-D2F5-46DF-99AA-954CA6E4E856}" type="parTrans" cxnId="{15374181-2F2E-4ECC-AB58-96AE5D76AFA7}">
      <dgm:prSet/>
      <dgm:spPr/>
      <dgm:t>
        <a:bodyPr/>
        <a:lstStyle/>
        <a:p>
          <a:endParaRPr lang="en-US"/>
        </a:p>
      </dgm:t>
    </dgm:pt>
    <dgm:pt modelId="{C0DC4A51-3030-4D1F-9E49-3184713DFD11}" type="sibTrans" cxnId="{15374181-2F2E-4ECC-AB58-96AE5D76AFA7}">
      <dgm:prSet/>
      <dgm:spPr/>
      <dgm:t>
        <a:bodyPr/>
        <a:lstStyle/>
        <a:p>
          <a:endParaRPr lang="en-US"/>
        </a:p>
      </dgm:t>
    </dgm:pt>
    <dgm:pt modelId="{33801E90-3D51-4D45-987E-DC4BE6B07AAA}" type="pres">
      <dgm:prSet presAssocID="{7642D90C-D450-4585-841A-74EBF0FEB996}" presName="diagram" presStyleCnt="0">
        <dgm:presLayoutVars>
          <dgm:dir/>
          <dgm:animLvl val="lvl"/>
          <dgm:resizeHandles val="exact"/>
        </dgm:presLayoutVars>
      </dgm:prSet>
      <dgm:spPr/>
    </dgm:pt>
    <dgm:pt modelId="{6F52E3DF-2FD5-49D0-9CC1-231BB38FFDA7}" type="pres">
      <dgm:prSet presAssocID="{4678522B-391B-4AB3-A900-FA6EBF6B03F8}" presName="compNode" presStyleCnt="0"/>
      <dgm:spPr/>
    </dgm:pt>
    <dgm:pt modelId="{B204852C-7500-4749-9419-E5590BC0CC11}" type="pres">
      <dgm:prSet presAssocID="{4678522B-391B-4AB3-A900-FA6EBF6B03F8}" presName="childRect" presStyleLbl="bgAcc1" presStyleIdx="0" presStyleCnt="2">
        <dgm:presLayoutVars>
          <dgm:bulletEnabled val="1"/>
        </dgm:presLayoutVars>
      </dgm:prSet>
      <dgm:spPr/>
    </dgm:pt>
    <dgm:pt modelId="{E3D6719A-F228-48AF-B863-C285CC87BB0B}" type="pres">
      <dgm:prSet presAssocID="{4678522B-391B-4AB3-A900-FA6EBF6B03F8}" presName="parentText" presStyleLbl="node1" presStyleIdx="0" presStyleCnt="0">
        <dgm:presLayoutVars>
          <dgm:chMax val="0"/>
          <dgm:bulletEnabled val="1"/>
        </dgm:presLayoutVars>
      </dgm:prSet>
      <dgm:spPr/>
    </dgm:pt>
    <dgm:pt modelId="{EB4C0122-3B8F-43D9-B14E-8999E834D659}" type="pres">
      <dgm:prSet presAssocID="{4678522B-391B-4AB3-A900-FA6EBF6B03F8}" presName="parentRect" presStyleLbl="alignNode1" presStyleIdx="0" presStyleCnt="2"/>
      <dgm:spPr/>
    </dgm:pt>
    <dgm:pt modelId="{EDB4D6A5-B01D-4DF4-8B9E-1397EDBFB3EA}" type="pres">
      <dgm:prSet presAssocID="{4678522B-391B-4AB3-A900-FA6EBF6B03F8}" presName="adorn" presStyleLbl="fgAccFollow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dgm:spPr>
    </dgm:pt>
    <dgm:pt modelId="{959C6FC8-6EA8-4F6D-A83E-FAC1F4077DBF}" type="pres">
      <dgm:prSet presAssocID="{EAD92D5F-BEAA-41EB-B432-C914A106EEF5}" presName="sibTrans" presStyleLbl="sibTrans2D1" presStyleIdx="0" presStyleCnt="0"/>
      <dgm:spPr/>
    </dgm:pt>
    <dgm:pt modelId="{51E6A5A6-1E45-4BDC-884F-82B1594C748F}" type="pres">
      <dgm:prSet presAssocID="{FB8DFC43-FADE-4DB4-B3EC-2EB47F3B0703}" presName="compNode" presStyleCnt="0"/>
      <dgm:spPr/>
    </dgm:pt>
    <dgm:pt modelId="{17420A76-D11E-41A7-9C58-DA67272A6E02}" type="pres">
      <dgm:prSet presAssocID="{FB8DFC43-FADE-4DB4-B3EC-2EB47F3B0703}" presName="childRect" presStyleLbl="bgAcc1" presStyleIdx="1" presStyleCnt="2" custLinFactNeighborX="-4104">
        <dgm:presLayoutVars>
          <dgm:bulletEnabled val="1"/>
        </dgm:presLayoutVars>
      </dgm:prSet>
      <dgm:spPr/>
    </dgm:pt>
    <dgm:pt modelId="{410180EF-1C4B-4EA5-A2B1-AEA0A84CE094}" type="pres">
      <dgm:prSet presAssocID="{FB8DFC43-FADE-4DB4-B3EC-2EB47F3B0703}" presName="parentText" presStyleLbl="node1" presStyleIdx="0" presStyleCnt="0">
        <dgm:presLayoutVars>
          <dgm:chMax val="0"/>
          <dgm:bulletEnabled val="1"/>
        </dgm:presLayoutVars>
      </dgm:prSet>
      <dgm:spPr/>
    </dgm:pt>
    <dgm:pt modelId="{32C5090B-07FD-4B8F-9322-FD7EA950E191}" type="pres">
      <dgm:prSet presAssocID="{FB8DFC43-FADE-4DB4-B3EC-2EB47F3B0703}" presName="parentRect" presStyleLbl="alignNode1" presStyleIdx="1" presStyleCnt="2" custLinFactNeighborX="-4104"/>
      <dgm:spPr/>
    </dgm:pt>
    <dgm:pt modelId="{7A74788E-008A-4F65-9D70-27F360858159}" type="pres">
      <dgm:prSet presAssocID="{FB8DFC43-FADE-4DB4-B3EC-2EB47F3B0703}" presName="adorn" presStyleLbl="fgAccFollowNode1" presStyleIdx="1" presStyleCnt="2" custScaleY="103230" custLinFactNeighborX="-20430"/>
      <dgm:spPr>
        <a:blipFill dpi="0" rotWithShape="1">
          <a:blip xmlns:r="http://schemas.openxmlformats.org/officeDocument/2006/relationships" r:embed="rId1"/>
          <a:srcRect/>
          <a:stretch>
            <a:fillRect l="-1615" t="-4545" r="-1615" b="-4545"/>
          </a:stretch>
        </a:blipFill>
      </dgm:spPr>
    </dgm:pt>
  </dgm:ptLst>
  <dgm:cxnLst>
    <dgm:cxn modelId="{BA8BEF04-7B53-4553-BB69-B9EC4343C88B}" srcId="{7642D90C-D450-4585-841A-74EBF0FEB996}" destId="{FB8DFC43-FADE-4DB4-B3EC-2EB47F3B0703}" srcOrd="1" destOrd="0" parTransId="{489A5E3D-99B4-401D-80DA-A9B56C24D79B}" sibTransId="{63E5AEED-BAB8-42DC-9021-483781C94134}"/>
    <dgm:cxn modelId="{3805B12D-0D89-4359-BEE5-046FEF64FDCD}" type="presOf" srcId="{FB8DFC43-FADE-4DB4-B3EC-2EB47F3B0703}" destId="{32C5090B-07FD-4B8F-9322-FD7EA950E191}" srcOrd="1" destOrd="0" presId="urn:microsoft.com/office/officeart/2005/8/layout/bList2"/>
    <dgm:cxn modelId="{A49D9C48-C9A8-4C3E-930C-FD6191E47B5D}" type="presOf" srcId="{9C831909-AAD5-4DBF-9CB6-651937F97C19}" destId="{17420A76-D11E-41A7-9C58-DA67272A6E02}" srcOrd="0" destOrd="0" presId="urn:microsoft.com/office/officeart/2005/8/layout/bList2"/>
    <dgm:cxn modelId="{9A7A7955-B173-46D5-8B43-00D6AFFCD331}" srcId="{4678522B-391B-4AB3-A900-FA6EBF6B03F8}" destId="{9F2D1DEB-0ACA-4FF8-8D7C-5885D7994CAF}" srcOrd="0" destOrd="0" parTransId="{206DBBE3-ACBF-4370-AD36-E95183F1990B}" sibTransId="{FE00166F-D17A-462A-AAD5-A0E54B79CBE7}"/>
    <dgm:cxn modelId="{9D523577-9FC4-4B2A-AAD7-0879F7BF2B43}" type="presOf" srcId="{FB8DFC43-FADE-4DB4-B3EC-2EB47F3B0703}" destId="{410180EF-1C4B-4EA5-A2B1-AEA0A84CE094}" srcOrd="0" destOrd="0" presId="urn:microsoft.com/office/officeart/2005/8/layout/bList2"/>
    <dgm:cxn modelId="{15374181-2F2E-4ECC-AB58-96AE5D76AFA7}" srcId="{FB8DFC43-FADE-4DB4-B3EC-2EB47F3B0703}" destId="{9C831909-AAD5-4DBF-9CB6-651937F97C19}" srcOrd="0" destOrd="0" parTransId="{226FAD0B-D2F5-46DF-99AA-954CA6E4E856}" sibTransId="{C0DC4A51-3030-4D1F-9E49-3184713DFD11}"/>
    <dgm:cxn modelId="{B4C18995-FFA5-4B66-8D43-A37EEFFD5390}" type="presOf" srcId="{4678522B-391B-4AB3-A900-FA6EBF6B03F8}" destId="{E3D6719A-F228-48AF-B863-C285CC87BB0B}" srcOrd="0" destOrd="0" presId="urn:microsoft.com/office/officeart/2005/8/layout/bList2"/>
    <dgm:cxn modelId="{8AC41CA1-36E8-48B7-A921-472AC74AC4BC}" type="presOf" srcId="{4678522B-391B-4AB3-A900-FA6EBF6B03F8}" destId="{EB4C0122-3B8F-43D9-B14E-8999E834D659}" srcOrd="1" destOrd="0" presId="urn:microsoft.com/office/officeart/2005/8/layout/bList2"/>
    <dgm:cxn modelId="{82EFB3CB-7F21-49F2-B7EE-C40413A79405}" srcId="{7642D90C-D450-4585-841A-74EBF0FEB996}" destId="{4678522B-391B-4AB3-A900-FA6EBF6B03F8}" srcOrd="0" destOrd="0" parTransId="{8C1F7CC0-C96A-42C0-B8A1-B8168D132269}" sibTransId="{EAD92D5F-BEAA-41EB-B432-C914A106EEF5}"/>
    <dgm:cxn modelId="{290872CC-16FD-43E8-9887-B2EA5BB2B575}" type="presOf" srcId="{EAD92D5F-BEAA-41EB-B432-C914A106EEF5}" destId="{959C6FC8-6EA8-4F6D-A83E-FAC1F4077DBF}" srcOrd="0" destOrd="0" presId="urn:microsoft.com/office/officeart/2005/8/layout/bList2"/>
    <dgm:cxn modelId="{76797FDD-1D14-4D68-A0EF-261EA7D4DE56}" type="presOf" srcId="{7642D90C-D450-4585-841A-74EBF0FEB996}" destId="{33801E90-3D51-4D45-987E-DC4BE6B07AAA}" srcOrd="0" destOrd="0" presId="urn:microsoft.com/office/officeart/2005/8/layout/bList2"/>
    <dgm:cxn modelId="{C405C0FC-FE76-40DA-8165-460219ACDA0D}" type="presOf" srcId="{9F2D1DEB-0ACA-4FF8-8D7C-5885D7994CAF}" destId="{B204852C-7500-4749-9419-E5590BC0CC11}" srcOrd="0" destOrd="0" presId="urn:microsoft.com/office/officeart/2005/8/layout/bList2"/>
    <dgm:cxn modelId="{AEFB40E6-6C1B-4C9D-BEF4-310DF35AE5AC}" type="presParOf" srcId="{33801E90-3D51-4D45-987E-DC4BE6B07AAA}" destId="{6F52E3DF-2FD5-49D0-9CC1-231BB38FFDA7}" srcOrd="0" destOrd="0" presId="urn:microsoft.com/office/officeart/2005/8/layout/bList2"/>
    <dgm:cxn modelId="{15ABE5B6-8778-4762-9A10-521BDBEEBCFD}" type="presParOf" srcId="{6F52E3DF-2FD5-49D0-9CC1-231BB38FFDA7}" destId="{B204852C-7500-4749-9419-E5590BC0CC11}" srcOrd="0" destOrd="0" presId="urn:microsoft.com/office/officeart/2005/8/layout/bList2"/>
    <dgm:cxn modelId="{D94D2C9A-4109-4CB7-8656-5BDD979BDAE0}" type="presParOf" srcId="{6F52E3DF-2FD5-49D0-9CC1-231BB38FFDA7}" destId="{E3D6719A-F228-48AF-B863-C285CC87BB0B}" srcOrd="1" destOrd="0" presId="urn:microsoft.com/office/officeart/2005/8/layout/bList2"/>
    <dgm:cxn modelId="{C5725E53-0547-44F6-AC09-83C89D44353E}" type="presParOf" srcId="{6F52E3DF-2FD5-49D0-9CC1-231BB38FFDA7}" destId="{EB4C0122-3B8F-43D9-B14E-8999E834D659}" srcOrd="2" destOrd="0" presId="urn:microsoft.com/office/officeart/2005/8/layout/bList2"/>
    <dgm:cxn modelId="{5F27295A-E7E9-41E1-B8A7-558A9DA4EFE8}" type="presParOf" srcId="{6F52E3DF-2FD5-49D0-9CC1-231BB38FFDA7}" destId="{EDB4D6A5-B01D-4DF4-8B9E-1397EDBFB3EA}" srcOrd="3" destOrd="0" presId="urn:microsoft.com/office/officeart/2005/8/layout/bList2"/>
    <dgm:cxn modelId="{F3A5EF3E-0B1A-4797-8217-A3E2AD22F0B8}" type="presParOf" srcId="{33801E90-3D51-4D45-987E-DC4BE6B07AAA}" destId="{959C6FC8-6EA8-4F6D-A83E-FAC1F4077DBF}" srcOrd="1" destOrd="0" presId="urn:microsoft.com/office/officeart/2005/8/layout/bList2"/>
    <dgm:cxn modelId="{4C51A834-EB84-4387-BC8B-6F43D5B05870}" type="presParOf" srcId="{33801E90-3D51-4D45-987E-DC4BE6B07AAA}" destId="{51E6A5A6-1E45-4BDC-884F-82B1594C748F}" srcOrd="2" destOrd="0" presId="urn:microsoft.com/office/officeart/2005/8/layout/bList2"/>
    <dgm:cxn modelId="{7764E94D-FE66-486E-9CE7-22564BBA4CE0}" type="presParOf" srcId="{51E6A5A6-1E45-4BDC-884F-82B1594C748F}" destId="{17420A76-D11E-41A7-9C58-DA67272A6E02}" srcOrd="0" destOrd="0" presId="urn:microsoft.com/office/officeart/2005/8/layout/bList2"/>
    <dgm:cxn modelId="{E1100785-8F90-4397-8925-E8908306C193}" type="presParOf" srcId="{51E6A5A6-1E45-4BDC-884F-82B1594C748F}" destId="{410180EF-1C4B-4EA5-A2B1-AEA0A84CE094}" srcOrd="1" destOrd="0" presId="urn:microsoft.com/office/officeart/2005/8/layout/bList2"/>
    <dgm:cxn modelId="{70E2D1CF-2635-499C-B8CF-E4FDE2F64353}" type="presParOf" srcId="{51E6A5A6-1E45-4BDC-884F-82B1594C748F}" destId="{32C5090B-07FD-4B8F-9322-FD7EA950E191}" srcOrd="2" destOrd="0" presId="urn:microsoft.com/office/officeart/2005/8/layout/bList2"/>
    <dgm:cxn modelId="{DCA0E4F1-BD53-4195-80FC-107FE16DBBBF}" type="presParOf" srcId="{51E6A5A6-1E45-4BDC-884F-82B1594C748F}" destId="{7A74788E-008A-4F65-9D70-27F360858159}" srcOrd="3" destOrd="0" presId="urn:microsoft.com/office/officeart/2005/8/layout/b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42D90C-D450-4585-841A-74EBF0FEB996}"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4678522B-391B-4AB3-A900-FA6EBF6B03F8}">
      <dgm:prSet phldrT="[Text]"/>
      <dgm:spPr/>
      <dgm:t>
        <a:bodyPr/>
        <a:lstStyle/>
        <a:p>
          <a:r>
            <a:rPr lang="en-US" dirty="0"/>
            <a:t>HBCUs &amp; 1890 Land Grant Institutions</a:t>
          </a:r>
        </a:p>
      </dgm:t>
    </dgm:pt>
    <dgm:pt modelId="{8C1F7CC0-C96A-42C0-B8A1-B8168D132269}" type="parTrans" cxnId="{82EFB3CB-7F21-49F2-B7EE-C40413A79405}">
      <dgm:prSet/>
      <dgm:spPr/>
      <dgm:t>
        <a:bodyPr/>
        <a:lstStyle/>
        <a:p>
          <a:endParaRPr lang="en-US"/>
        </a:p>
      </dgm:t>
    </dgm:pt>
    <dgm:pt modelId="{EAD92D5F-BEAA-41EB-B432-C914A106EEF5}" type="sibTrans" cxnId="{82EFB3CB-7F21-49F2-B7EE-C40413A79405}">
      <dgm:prSet/>
      <dgm:spPr/>
      <dgm:t>
        <a:bodyPr/>
        <a:lstStyle/>
        <a:p>
          <a:endParaRPr lang="en-US"/>
        </a:p>
      </dgm:t>
    </dgm:pt>
    <dgm:pt modelId="{FB8DFC43-FADE-4DB4-B3EC-2EB47F3B0703}">
      <dgm:prSet phldrT="[Text]"/>
      <dgm:spPr/>
      <dgm:t>
        <a:bodyPr/>
        <a:lstStyle/>
        <a:p>
          <a:r>
            <a:rPr lang="en-US" dirty="0"/>
            <a:t>Other Minority Affiliated Institutions</a:t>
          </a:r>
        </a:p>
      </dgm:t>
    </dgm:pt>
    <dgm:pt modelId="{489A5E3D-99B4-401D-80DA-A9B56C24D79B}" type="parTrans" cxnId="{BA8BEF04-7B53-4553-BB69-B9EC4343C88B}">
      <dgm:prSet/>
      <dgm:spPr/>
      <dgm:t>
        <a:bodyPr/>
        <a:lstStyle/>
        <a:p>
          <a:endParaRPr lang="en-US"/>
        </a:p>
      </dgm:t>
    </dgm:pt>
    <dgm:pt modelId="{63E5AEED-BAB8-42DC-9021-483781C94134}" type="sibTrans" cxnId="{BA8BEF04-7B53-4553-BB69-B9EC4343C88B}">
      <dgm:prSet/>
      <dgm:spPr/>
      <dgm:t>
        <a:bodyPr/>
        <a:lstStyle/>
        <a:p>
          <a:endParaRPr lang="en-US"/>
        </a:p>
      </dgm:t>
    </dgm:pt>
    <dgm:pt modelId="{3840554E-5CAD-489D-91C4-97EE9B339CC6}">
      <dgm:prSet/>
      <dgm:spPr/>
      <dgm:t>
        <a:bodyPr/>
        <a:lstStyle/>
        <a:p>
          <a:r>
            <a:rPr lang="en-US" b="0" i="0" dirty="0"/>
            <a:t>Minority Serving Institutions are institutions of higher education that serve minority populations. They are unique both in their </a:t>
          </a:r>
          <a:r>
            <a:rPr lang="en-US" b="0" i="0" u="sng" dirty="0"/>
            <a:t>missions</a:t>
          </a:r>
          <a:r>
            <a:rPr lang="en-US" b="0" i="0" dirty="0"/>
            <a:t> and in their </a:t>
          </a:r>
          <a:r>
            <a:rPr lang="en-US" b="0" i="0" u="sng" dirty="0"/>
            <a:t>day-to-day operations</a:t>
          </a:r>
          <a:r>
            <a:rPr lang="en-US" b="0" i="0" dirty="0"/>
            <a:t>.</a:t>
          </a:r>
          <a:endParaRPr lang="en-US" dirty="0"/>
        </a:p>
      </dgm:t>
    </dgm:pt>
    <dgm:pt modelId="{7E1913B2-D2BD-4056-9853-CC0ED1179227}" type="parTrans" cxnId="{6A8443F1-0DB0-4E04-861F-5B2ED68438D4}">
      <dgm:prSet/>
      <dgm:spPr/>
      <dgm:t>
        <a:bodyPr/>
        <a:lstStyle/>
        <a:p>
          <a:endParaRPr lang="en-US"/>
        </a:p>
      </dgm:t>
    </dgm:pt>
    <dgm:pt modelId="{446D6A18-667A-44E3-8D49-77F0A1CA12AD}" type="sibTrans" cxnId="{6A8443F1-0DB0-4E04-861F-5B2ED68438D4}">
      <dgm:prSet/>
      <dgm:spPr/>
      <dgm:t>
        <a:bodyPr/>
        <a:lstStyle/>
        <a:p>
          <a:endParaRPr lang="en-US"/>
        </a:p>
      </dgm:t>
    </dgm:pt>
    <dgm:pt modelId="{9851C464-5B1C-4D9D-8BC3-34C1FBB0E168}">
      <dgm:prSet/>
      <dgm:spPr/>
      <dgm:t>
        <a:bodyPr/>
        <a:lstStyle/>
        <a:p>
          <a:r>
            <a:rPr lang="en-US" b="0" i="0" dirty="0"/>
            <a:t>Any historically black college or university (HBCU) that was established prior to 1964, whose principal mission was, and is, the education of black Americans and includes those historically black universities that were established under the Second Morrill Act of 1890.</a:t>
          </a:r>
          <a:endParaRPr lang="en-US" dirty="0"/>
        </a:p>
      </dgm:t>
    </dgm:pt>
    <dgm:pt modelId="{97FB2A73-D99D-4CB9-B5B8-24CCD42E3DB0}" type="parTrans" cxnId="{5953E0C8-11BF-47F1-8352-CEE8640EC012}">
      <dgm:prSet/>
      <dgm:spPr/>
      <dgm:t>
        <a:bodyPr/>
        <a:lstStyle/>
        <a:p>
          <a:endParaRPr lang="en-US"/>
        </a:p>
      </dgm:t>
    </dgm:pt>
    <dgm:pt modelId="{96102F23-D184-4B88-96D8-D68CF67D29C6}" type="sibTrans" cxnId="{5953E0C8-11BF-47F1-8352-CEE8640EC012}">
      <dgm:prSet/>
      <dgm:spPr/>
      <dgm:t>
        <a:bodyPr/>
        <a:lstStyle/>
        <a:p>
          <a:endParaRPr lang="en-US"/>
        </a:p>
      </dgm:t>
    </dgm:pt>
    <dgm:pt modelId="{33801E90-3D51-4D45-987E-DC4BE6B07AAA}" type="pres">
      <dgm:prSet presAssocID="{7642D90C-D450-4585-841A-74EBF0FEB996}" presName="diagram" presStyleCnt="0">
        <dgm:presLayoutVars>
          <dgm:dir/>
          <dgm:animLvl val="lvl"/>
          <dgm:resizeHandles val="exact"/>
        </dgm:presLayoutVars>
      </dgm:prSet>
      <dgm:spPr/>
    </dgm:pt>
    <dgm:pt modelId="{6F52E3DF-2FD5-49D0-9CC1-231BB38FFDA7}" type="pres">
      <dgm:prSet presAssocID="{4678522B-391B-4AB3-A900-FA6EBF6B03F8}" presName="compNode" presStyleCnt="0"/>
      <dgm:spPr/>
    </dgm:pt>
    <dgm:pt modelId="{B204852C-7500-4749-9419-E5590BC0CC11}" type="pres">
      <dgm:prSet presAssocID="{4678522B-391B-4AB3-A900-FA6EBF6B03F8}" presName="childRect" presStyleLbl="bgAcc1" presStyleIdx="0" presStyleCnt="2">
        <dgm:presLayoutVars>
          <dgm:bulletEnabled val="1"/>
        </dgm:presLayoutVars>
      </dgm:prSet>
      <dgm:spPr/>
    </dgm:pt>
    <dgm:pt modelId="{E3D6719A-F228-48AF-B863-C285CC87BB0B}" type="pres">
      <dgm:prSet presAssocID="{4678522B-391B-4AB3-A900-FA6EBF6B03F8}" presName="parentText" presStyleLbl="node1" presStyleIdx="0" presStyleCnt="0">
        <dgm:presLayoutVars>
          <dgm:chMax val="0"/>
          <dgm:bulletEnabled val="1"/>
        </dgm:presLayoutVars>
      </dgm:prSet>
      <dgm:spPr/>
    </dgm:pt>
    <dgm:pt modelId="{EB4C0122-3B8F-43D9-B14E-8999E834D659}" type="pres">
      <dgm:prSet presAssocID="{4678522B-391B-4AB3-A900-FA6EBF6B03F8}" presName="parentRect" presStyleLbl="alignNode1" presStyleIdx="0" presStyleCnt="2"/>
      <dgm:spPr/>
    </dgm:pt>
    <dgm:pt modelId="{EDB4D6A5-B01D-4DF4-8B9E-1397EDBFB3EA}" type="pres">
      <dgm:prSet presAssocID="{4678522B-391B-4AB3-A900-FA6EBF6B03F8}" presName="adorn" presStyleLbl="fgAccFollowNode1" presStyleIdx="0" presStyleCnt="2"/>
      <dgm:spPr>
        <a:blipFill>
          <a:blip xmlns:r="http://schemas.openxmlformats.org/officeDocument/2006/relationships" r:embed="rId1"/>
          <a:srcRect/>
          <a:stretch>
            <a:fillRect l="-1000" r="-1000"/>
          </a:stretch>
        </a:blipFill>
      </dgm:spPr>
    </dgm:pt>
    <dgm:pt modelId="{959C6FC8-6EA8-4F6D-A83E-FAC1F4077DBF}" type="pres">
      <dgm:prSet presAssocID="{EAD92D5F-BEAA-41EB-B432-C914A106EEF5}" presName="sibTrans" presStyleLbl="sibTrans2D1" presStyleIdx="0" presStyleCnt="0"/>
      <dgm:spPr/>
    </dgm:pt>
    <dgm:pt modelId="{51E6A5A6-1E45-4BDC-884F-82B1594C748F}" type="pres">
      <dgm:prSet presAssocID="{FB8DFC43-FADE-4DB4-B3EC-2EB47F3B0703}" presName="compNode" presStyleCnt="0"/>
      <dgm:spPr/>
    </dgm:pt>
    <dgm:pt modelId="{17420A76-D11E-41A7-9C58-DA67272A6E02}" type="pres">
      <dgm:prSet presAssocID="{FB8DFC43-FADE-4DB4-B3EC-2EB47F3B0703}" presName="childRect" presStyleLbl="bgAcc1" presStyleIdx="1" presStyleCnt="2" custLinFactNeighborX="-4560">
        <dgm:presLayoutVars>
          <dgm:bulletEnabled val="1"/>
        </dgm:presLayoutVars>
      </dgm:prSet>
      <dgm:spPr/>
    </dgm:pt>
    <dgm:pt modelId="{410180EF-1C4B-4EA5-A2B1-AEA0A84CE094}" type="pres">
      <dgm:prSet presAssocID="{FB8DFC43-FADE-4DB4-B3EC-2EB47F3B0703}" presName="parentText" presStyleLbl="node1" presStyleIdx="0" presStyleCnt="0">
        <dgm:presLayoutVars>
          <dgm:chMax val="0"/>
          <dgm:bulletEnabled val="1"/>
        </dgm:presLayoutVars>
      </dgm:prSet>
      <dgm:spPr/>
    </dgm:pt>
    <dgm:pt modelId="{32C5090B-07FD-4B8F-9322-FD7EA950E191}" type="pres">
      <dgm:prSet presAssocID="{FB8DFC43-FADE-4DB4-B3EC-2EB47F3B0703}" presName="parentRect" presStyleLbl="alignNode1" presStyleIdx="1" presStyleCnt="2" custLinFactNeighborX="-4560"/>
      <dgm:spPr/>
    </dgm:pt>
    <dgm:pt modelId="{7A74788E-008A-4F65-9D70-27F360858159}" type="pres">
      <dgm:prSet presAssocID="{FB8DFC43-FADE-4DB4-B3EC-2EB47F3B0703}" presName="adorn" presStyleLbl="fgAccFollowNode1" presStyleIdx="1" presStyleCnt="2" custLinFactNeighborX="-19545"/>
      <dgm:spPr>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dgm:spPr>
    </dgm:pt>
  </dgm:ptLst>
  <dgm:cxnLst>
    <dgm:cxn modelId="{BA8BEF04-7B53-4553-BB69-B9EC4343C88B}" srcId="{7642D90C-D450-4585-841A-74EBF0FEB996}" destId="{FB8DFC43-FADE-4DB4-B3EC-2EB47F3B0703}" srcOrd="1" destOrd="0" parTransId="{489A5E3D-99B4-401D-80DA-A9B56C24D79B}" sibTransId="{63E5AEED-BAB8-42DC-9021-483781C94134}"/>
    <dgm:cxn modelId="{3805B12D-0D89-4359-BEE5-046FEF64FDCD}" type="presOf" srcId="{FB8DFC43-FADE-4DB4-B3EC-2EB47F3B0703}" destId="{32C5090B-07FD-4B8F-9322-FD7EA950E191}" srcOrd="1" destOrd="0" presId="urn:microsoft.com/office/officeart/2005/8/layout/bList2"/>
    <dgm:cxn modelId="{9D523577-9FC4-4B2A-AAD7-0879F7BF2B43}" type="presOf" srcId="{FB8DFC43-FADE-4DB4-B3EC-2EB47F3B0703}" destId="{410180EF-1C4B-4EA5-A2B1-AEA0A84CE094}" srcOrd="0" destOrd="0" presId="urn:microsoft.com/office/officeart/2005/8/layout/bList2"/>
    <dgm:cxn modelId="{B4C18995-FFA5-4B66-8D43-A37EEFFD5390}" type="presOf" srcId="{4678522B-391B-4AB3-A900-FA6EBF6B03F8}" destId="{E3D6719A-F228-48AF-B863-C285CC87BB0B}" srcOrd="0" destOrd="0" presId="urn:microsoft.com/office/officeart/2005/8/layout/bList2"/>
    <dgm:cxn modelId="{88BDAE98-C5AF-486C-8AA2-E1CD513E25B8}" type="presOf" srcId="{3840554E-5CAD-489D-91C4-97EE9B339CC6}" destId="{17420A76-D11E-41A7-9C58-DA67272A6E02}" srcOrd="0" destOrd="0" presId="urn:microsoft.com/office/officeart/2005/8/layout/bList2"/>
    <dgm:cxn modelId="{8AC41CA1-36E8-48B7-A921-472AC74AC4BC}" type="presOf" srcId="{4678522B-391B-4AB3-A900-FA6EBF6B03F8}" destId="{EB4C0122-3B8F-43D9-B14E-8999E834D659}" srcOrd="1" destOrd="0" presId="urn:microsoft.com/office/officeart/2005/8/layout/bList2"/>
    <dgm:cxn modelId="{5CC5BCC2-F4A9-4375-B9D6-3A8E6C10FAED}" type="presOf" srcId="{9851C464-5B1C-4D9D-8BC3-34C1FBB0E168}" destId="{B204852C-7500-4749-9419-E5590BC0CC11}" srcOrd="0" destOrd="0" presId="urn:microsoft.com/office/officeart/2005/8/layout/bList2"/>
    <dgm:cxn modelId="{5953E0C8-11BF-47F1-8352-CEE8640EC012}" srcId="{4678522B-391B-4AB3-A900-FA6EBF6B03F8}" destId="{9851C464-5B1C-4D9D-8BC3-34C1FBB0E168}" srcOrd="0" destOrd="0" parTransId="{97FB2A73-D99D-4CB9-B5B8-24CCD42E3DB0}" sibTransId="{96102F23-D184-4B88-96D8-D68CF67D29C6}"/>
    <dgm:cxn modelId="{82EFB3CB-7F21-49F2-B7EE-C40413A79405}" srcId="{7642D90C-D450-4585-841A-74EBF0FEB996}" destId="{4678522B-391B-4AB3-A900-FA6EBF6B03F8}" srcOrd="0" destOrd="0" parTransId="{8C1F7CC0-C96A-42C0-B8A1-B8168D132269}" sibTransId="{EAD92D5F-BEAA-41EB-B432-C914A106EEF5}"/>
    <dgm:cxn modelId="{290872CC-16FD-43E8-9887-B2EA5BB2B575}" type="presOf" srcId="{EAD92D5F-BEAA-41EB-B432-C914A106EEF5}" destId="{959C6FC8-6EA8-4F6D-A83E-FAC1F4077DBF}" srcOrd="0" destOrd="0" presId="urn:microsoft.com/office/officeart/2005/8/layout/bList2"/>
    <dgm:cxn modelId="{76797FDD-1D14-4D68-A0EF-261EA7D4DE56}" type="presOf" srcId="{7642D90C-D450-4585-841A-74EBF0FEB996}" destId="{33801E90-3D51-4D45-987E-DC4BE6B07AAA}" srcOrd="0" destOrd="0" presId="urn:microsoft.com/office/officeart/2005/8/layout/bList2"/>
    <dgm:cxn modelId="{6A8443F1-0DB0-4E04-861F-5B2ED68438D4}" srcId="{FB8DFC43-FADE-4DB4-B3EC-2EB47F3B0703}" destId="{3840554E-5CAD-489D-91C4-97EE9B339CC6}" srcOrd="0" destOrd="0" parTransId="{7E1913B2-D2BD-4056-9853-CC0ED1179227}" sibTransId="{446D6A18-667A-44E3-8D49-77F0A1CA12AD}"/>
    <dgm:cxn modelId="{AEFB40E6-6C1B-4C9D-BEF4-310DF35AE5AC}" type="presParOf" srcId="{33801E90-3D51-4D45-987E-DC4BE6B07AAA}" destId="{6F52E3DF-2FD5-49D0-9CC1-231BB38FFDA7}" srcOrd="0" destOrd="0" presId="urn:microsoft.com/office/officeart/2005/8/layout/bList2"/>
    <dgm:cxn modelId="{15ABE5B6-8778-4762-9A10-521BDBEEBCFD}" type="presParOf" srcId="{6F52E3DF-2FD5-49D0-9CC1-231BB38FFDA7}" destId="{B204852C-7500-4749-9419-E5590BC0CC11}" srcOrd="0" destOrd="0" presId="urn:microsoft.com/office/officeart/2005/8/layout/bList2"/>
    <dgm:cxn modelId="{D94D2C9A-4109-4CB7-8656-5BDD979BDAE0}" type="presParOf" srcId="{6F52E3DF-2FD5-49D0-9CC1-231BB38FFDA7}" destId="{E3D6719A-F228-48AF-B863-C285CC87BB0B}" srcOrd="1" destOrd="0" presId="urn:microsoft.com/office/officeart/2005/8/layout/bList2"/>
    <dgm:cxn modelId="{C5725E53-0547-44F6-AC09-83C89D44353E}" type="presParOf" srcId="{6F52E3DF-2FD5-49D0-9CC1-231BB38FFDA7}" destId="{EB4C0122-3B8F-43D9-B14E-8999E834D659}" srcOrd="2" destOrd="0" presId="urn:microsoft.com/office/officeart/2005/8/layout/bList2"/>
    <dgm:cxn modelId="{5F27295A-E7E9-41E1-B8A7-558A9DA4EFE8}" type="presParOf" srcId="{6F52E3DF-2FD5-49D0-9CC1-231BB38FFDA7}" destId="{EDB4D6A5-B01D-4DF4-8B9E-1397EDBFB3EA}" srcOrd="3" destOrd="0" presId="urn:microsoft.com/office/officeart/2005/8/layout/bList2"/>
    <dgm:cxn modelId="{F3A5EF3E-0B1A-4797-8217-A3E2AD22F0B8}" type="presParOf" srcId="{33801E90-3D51-4D45-987E-DC4BE6B07AAA}" destId="{959C6FC8-6EA8-4F6D-A83E-FAC1F4077DBF}" srcOrd="1" destOrd="0" presId="urn:microsoft.com/office/officeart/2005/8/layout/bList2"/>
    <dgm:cxn modelId="{4C51A834-EB84-4387-BC8B-6F43D5B05870}" type="presParOf" srcId="{33801E90-3D51-4D45-987E-DC4BE6B07AAA}" destId="{51E6A5A6-1E45-4BDC-884F-82B1594C748F}" srcOrd="2" destOrd="0" presId="urn:microsoft.com/office/officeart/2005/8/layout/bList2"/>
    <dgm:cxn modelId="{7764E94D-FE66-486E-9CE7-22564BBA4CE0}" type="presParOf" srcId="{51E6A5A6-1E45-4BDC-884F-82B1594C748F}" destId="{17420A76-D11E-41A7-9C58-DA67272A6E02}" srcOrd="0" destOrd="0" presId="urn:microsoft.com/office/officeart/2005/8/layout/bList2"/>
    <dgm:cxn modelId="{E1100785-8F90-4397-8925-E8908306C193}" type="presParOf" srcId="{51E6A5A6-1E45-4BDC-884F-82B1594C748F}" destId="{410180EF-1C4B-4EA5-A2B1-AEA0A84CE094}" srcOrd="1" destOrd="0" presId="urn:microsoft.com/office/officeart/2005/8/layout/bList2"/>
    <dgm:cxn modelId="{70E2D1CF-2635-499C-B8CF-E4FDE2F64353}" type="presParOf" srcId="{51E6A5A6-1E45-4BDC-884F-82B1594C748F}" destId="{32C5090B-07FD-4B8F-9322-FD7EA950E191}" srcOrd="2" destOrd="0" presId="urn:microsoft.com/office/officeart/2005/8/layout/bList2"/>
    <dgm:cxn modelId="{DCA0E4F1-BD53-4195-80FC-107FE16DBBBF}" type="presParOf" srcId="{51E6A5A6-1E45-4BDC-884F-82B1594C748F}" destId="{7A74788E-008A-4F65-9D70-27F360858159}" srcOrd="3" destOrd="0" presId="urn:microsoft.com/office/officeart/2005/8/layout/b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4F67CDD-965A-41B7-A224-792AB0035243}"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572DB882-5E62-4926-A5E4-5864B1FE9537}">
      <dgm:prSet phldrT="[Text]"/>
      <dgm:spPr/>
      <dgm:t>
        <a:bodyPr/>
        <a:lstStyle/>
        <a:p>
          <a:r>
            <a:rPr lang="en-US" dirty="0"/>
            <a:t>Project Pest or Plant Disease</a:t>
          </a:r>
        </a:p>
      </dgm:t>
    </dgm:pt>
    <dgm:pt modelId="{0CF2C427-EAFA-4EA1-8AE1-F706A2B49DEA}" type="parTrans" cxnId="{613DE223-7034-4958-9C69-1926B47A0EA3}">
      <dgm:prSet/>
      <dgm:spPr/>
      <dgm:t>
        <a:bodyPr/>
        <a:lstStyle/>
        <a:p>
          <a:endParaRPr lang="en-US"/>
        </a:p>
      </dgm:t>
    </dgm:pt>
    <dgm:pt modelId="{26DDE969-E14F-4208-94F1-A9EC47F0D85E}" type="sibTrans" cxnId="{613DE223-7034-4958-9C69-1926B47A0EA3}">
      <dgm:prSet/>
      <dgm:spPr/>
      <dgm:t>
        <a:bodyPr/>
        <a:lstStyle/>
        <a:p>
          <a:endParaRPr lang="en-US"/>
        </a:p>
      </dgm:t>
    </dgm:pt>
    <dgm:pt modelId="{ACE0FEC9-51F8-4282-895F-FDCFD80E2F36}">
      <dgm:prSet phldrT="[Text]"/>
      <dgm:spPr/>
      <dgm:t>
        <a:bodyPr/>
        <a:lstStyle/>
        <a:p>
          <a:r>
            <a:rPr lang="en-US" dirty="0"/>
            <a:t>PPA 7721 Attributes</a:t>
          </a:r>
        </a:p>
      </dgm:t>
    </dgm:pt>
    <dgm:pt modelId="{B209FFF5-B120-460F-B0BC-B6E5AAE8B867}" type="parTrans" cxnId="{6B547358-E78C-4EEC-8AAD-E20D1E94D54B}">
      <dgm:prSet/>
      <dgm:spPr/>
      <dgm:t>
        <a:bodyPr/>
        <a:lstStyle/>
        <a:p>
          <a:endParaRPr lang="en-US"/>
        </a:p>
      </dgm:t>
    </dgm:pt>
    <dgm:pt modelId="{46C67190-58B4-48EA-AB5E-AA38276B54AD}" type="sibTrans" cxnId="{6B547358-E78C-4EEC-8AAD-E20D1E94D54B}">
      <dgm:prSet/>
      <dgm:spPr/>
      <dgm:t>
        <a:bodyPr/>
        <a:lstStyle/>
        <a:p>
          <a:endParaRPr lang="en-US"/>
        </a:p>
      </dgm:t>
    </dgm:pt>
    <dgm:pt modelId="{88C8B6BA-ACA2-4D08-89DE-6287CE723D7D}" type="pres">
      <dgm:prSet presAssocID="{E4F67CDD-965A-41B7-A224-792AB0035243}" presName="Name0" presStyleCnt="0">
        <dgm:presLayoutVars>
          <dgm:dir/>
          <dgm:resizeHandles val="exact"/>
        </dgm:presLayoutVars>
      </dgm:prSet>
      <dgm:spPr/>
    </dgm:pt>
    <dgm:pt modelId="{80A49557-5A87-496A-B9EA-0B3FE27886D6}" type="pres">
      <dgm:prSet presAssocID="{572DB882-5E62-4926-A5E4-5864B1FE9537}" presName="compNode" presStyleCnt="0"/>
      <dgm:spPr/>
    </dgm:pt>
    <dgm:pt modelId="{1AB90B08-6E58-4278-BF6A-5CF98F49FEA8}" type="pres">
      <dgm:prSet presAssocID="{572DB882-5E62-4926-A5E4-5864B1FE9537}" presName="pict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a:solidFill>
            <a:schemeClr val="accent1"/>
          </a:solidFill>
        </a:ln>
      </dgm:spPr>
    </dgm:pt>
    <dgm:pt modelId="{7C405A46-464A-4D1E-8267-824BCA2F7CFB}" type="pres">
      <dgm:prSet presAssocID="{572DB882-5E62-4926-A5E4-5864B1FE9537}" presName="textRect" presStyleLbl="revTx" presStyleIdx="0" presStyleCnt="2">
        <dgm:presLayoutVars>
          <dgm:bulletEnabled val="1"/>
        </dgm:presLayoutVars>
      </dgm:prSet>
      <dgm:spPr/>
    </dgm:pt>
    <dgm:pt modelId="{EF917747-59F6-4D2F-917D-77D667F62AC5}" type="pres">
      <dgm:prSet presAssocID="{26DDE969-E14F-4208-94F1-A9EC47F0D85E}" presName="sibTrans" presStyleLbl="sibTrans2D1" presStyleIdx="0" presStyleCnt="0"/>
      <dgm:spPr/>
    </dgm:pt>
    <dgm:pt modelId="{69064A24-5569-4FBD-88FE-0025B9D41D89}" type="pres">
      <dgm:prSet presAssocID="{ACE0FEC9-51F8-4282-895F-FDCFD80E2F36}" presName="compNode" presStyleCnt="0"/>
      <dgm:spPr/>
    </dgm:pt>
    <dgm:pt modelId="{64D624E0-3829-48A2-BDB0-51BBFC780637}" type="pres">
      <dgm:prSet presAssocID="{ACE0FEC9-51F8-4282-895F-FDCFD80E2F36}" presName="pictRect" presStyleLbl="node1" presStyleIdx="1" presStyleCnt="2"/>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a:solidFill>
            <a:schemeClr val="accent1"/>
          </a:solidFill>
        </a:ln>
      </dgm:spPr>
    </dgm:pt>
    <dgm:pt modelId="{32D06562-FECE-432C-8025-97F78FA5F4DE}" type="pres">
      <dgm:prSet presAssocID="{ACE0FEC9-51F8-4282-895F-FDCFD80E2F36}" presName="textRect" presStyleLbl="revTx" presStyleIdx="1" presStyleCnt="2">
        <dgm:presLayoutVars>
          <dgm:bulletEnabled val="1"/>
        </dgm:presLayoutVars>
      </dgm:prSet>
      <dgm:spPr/>
    </dgm:pt>
  </dgm:ptLst>
  <dgm:cxnLst>
    <dgm:cxn modelId="{23E8F111-6B82-469D-948D-459144628FBC}" type="presOf" srcId="{E4F67CDD-965A-41B7-A224-792AB0035243}" destId="{88C8B6BA-ACA2-4D08-89DE-6287CE723D7D}" srcOrd="0" destOrd="0" presId="urn:microsoft.com/office/officeart/2005/8/layout/pList1"/>
    <dgm:cxn modelId="{613DE223-7034-4958-9C69-1926B47A0EA3}" srcId="{E4F67CDD-965A-41B7-A224-792AB0035243}" destId="{572DB882-5E62-4926-A5E4-5864B1FE9537}" srcOrd="0" destOrd="0" parTransId="{0CF2C427-EAFA-4EA1-8AE1-F706A2B49DEA}" sibTransId="{26DDE969-E14F-4208-94F1-A9EC47F0D85E}"/>
    <dgm:cxn modelId="{81095B2D-C08E-4411-AF0C-E650C34F2829}" type="presOf" srcId="{26DDE969-E14F-4208-94F1-A9EC47F0D85E}" destId="{EF917747-59F6-4D2F-917D-77D667F62AC5}" srcOrd="0" destOrd="0" presId="urn:microsoft.com/office/officeart/2005/8/layout/pList1"/>
    <dgm:cxn modelId="{4C289C65-B219-4C10-B2E6-384B89A5DD43}" type="presOf" srcId="{572DB882-5E62-4926-A5E4-5864B1FE9537}" destId="{7C405A46-464A-4D1E-8267-824BCA2F7CFB}" srcOrd="0" destOrd="0" presId="urn:microsoft.com/office/officeart/2005/8/layout/pList1"/>
    <dgm:cxn modelId="{6B547358-E78C-4EEC-8AAD-E20D1E94D54B}" srcId="{E4F67CDD-965A-41B7-A224-792AB0035243}" destId="{ACE0FEC9-51F8-4282-895F-FDCFD80E2F36}" srcOrd="1" destOrd="0" parTransId="{B209FFF5-B120-460F-B0BC-B6E5AAE8B867}" sibTransId="{46C67190-58B4-48EA-AB5E-AA38276B54AD}"/>
    <dgm:cxn modelId="{0EBF81BF-C347-4A78-8E8C-928C2ED85E9D}" type="presOf" srcId="{ACE0FEC9-51F8-4282-895F-FDCFD80E2F36}" destId="{32D06562-FECE-432C-8025-97F78FA5F4DE}" srcOrd="0" destOrd="0" presId="urn:microsoft.com/office/officeart/2005/8/layout/pList1"/>
    <dgm:cxn modelId="{A44392ED-A12E-475F-A1A2-6E5D42B3C19F}" type="presParOf" srcId="{88C8B6BA-ACA2-4D08-89DE-6287CE723D7D}" destId="{80A49557-5A87-496A-B9EA-0B3FE27886D6}" srcOrd="0" destOrd="0" presId="urn:microsoft.com/office/officeart/2005/8/layout/pList1"/>
    <dgm:cxn modelId="{4A37BB7C-75C3-4761-969A-1164EF531FDC}" type="presParOf" srcId="{80A49557-5A87-496A-B9EA-0B3FE27886D6}" destId="{1AB90B08-6E58-4278-BF6A-5CF98F49FEA8}" srcOrd="0" destOrd="0" presId="urn:microsoft.com/office/officeart/2005/8/layout/pList1"/>
    <dgm:cxn modelId="{9E5CE750-3127-41F5-B360-F2CE08713656}" type="presParOf" srcId="{80A49557-5A87-496A-B9EA-0B3FE27886D6}" destId="{7C405A46-464A-4D1E-8267-824BCA2F7CFB}" srcOrd="1" destOrd="0" presId="urn:microsoft.com/office/officeart/2005/8/layout/pList1"/>
    <dgm:cxn modelId="{7595D156-AD12-4388-9BD7-2D07E2CC5594}" type="presParOf" srcId="{88C8B6BA-ACA2-4D08-89DE-6287CE723D7D}" destId="{EF917747-59F6-4D2F-917D-77D667F62AC5}" srcOrd="1" destOrd="0" presId="urn:microsoft.com/office/officeart/2005/8/layout/pList1"/>
    <dgm:cxn modelId="{32DB0ACD-43B1-4C7E-ACB6-E5CA74450CAE}" type="presParOf" srcId="{88C8B6BA-ACA2-4D08-89DE-6287CE723D7D}" destId="{69064A24-5569-4FBD-88FE-0025B9D41D89}" srcOrd="2" destOrd="0" presId="urn:microsoft.com/office/officeart/2005/8/layout/pList1"/>
    <dgm:cxn modelId="{D9024F97-E8BD-4291-902D-5E97593F43F8}" type="presParOf" srcId="{69064A24-5569-4FBD-88FE-0025B9D41D89}" destId="{64D624E0-3829-48A2-BDB0-51BBFC780637}" srcOrd="0" destOrd="0" presId="urn:microsoft.com/office/officeart/2005/8/layout/pList1"/>
    <dgm:cxn modelId="{66DDD7D1-A3DB-4526-A807-3A37D2E10C57}" type="presParOf" srcId="{69064A24-5569-4FBD-88FE-0025B9D41D89}" destId="{32D06562-FECE-432C-8025-97F78FA5F4D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174DD2-4B0A-4AEF-AA50-263D7963CAFD}"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95F84F5-9A4A-41EC-BE7C-C4B3D38F8DF4}">
      <dgm:prSet custT="1"/>
      <dgm:spPr/>
      <dgm:t>
        <a:bodyPr/>
        <a:lstStyle/>
        <a:p>
          <a:pPr>
            <a:defRPr cap="all"/>
          </a:pPr>
          <a:r>
            <a:rPr lang="en-US" sz="1700" b="1" dirty="0"/>
            <a:t>Strategic Alignment</a:t>
          </a:r>
          <a:r>
            <a:rPr lang="en-US" sz="1700" dirty="0"/>
            <a:t> </a:t>
          </a:r>
        </a:p>
        <a:p>
          <a:pPr>
            <a:defRPr cap="all"/>
          </a:pPr>
          <a:r>
            <a:rPr lang="en-US" sz="1700" dirty="0"/>
            <a:t>Does the suggestion align with the strategic objectives of PPA’s Sec. 7721?</a:t>
          </a:r>
        </a:p>
      </dgm:t>
    </dgm:pt>
    <dgm:pt modelId="{3C9081AA-8E5B-46B6-BD4E-7E0E84DC223D}" type="parTrans" cxnId="{BF167710-B3B8-482A-8142-320EE9B07590}">
      <dgm:prSet/>
      <dgm:spPr/>
      <dgm:t>
        <a:bodyPr/>
        <a:lstStyle/>
        <a:p>
          <a:endParaRPr lang="en-US"/>
        </a:p>
      </dgm:t>
    </dgm:pt>
    <dgm:pt modelId="{6F0090FE-E0C5-4295-9F31-21C7EAACBC49}" type="sibTrans" cxnId="{BF167710-B3B8-482A-8142-320EE9B07590}">
      <dgm:prSet/>
      <dgm:spPr/>
      <dgm:t>
        <a:bodyPr/>
        <a:lstStyle/>
        <a:p>
          <a:endParaRPr lang="en-US"/>
        </a:p>
      </dgm:t>
    </dgm:pt>
    <dgm:pt modelId="{49DFCC55-7676-43A1-BA54-2D1480521632}">
      <dgm:prSet custT="1"/>
      <dgm:spPr/>
      <dgm:t>
        <a:bodyPr/>
        <a:lstStyle/>
        <a:p>
          <a:pPr>
            <a:defRPr cap="all"/>
          </a:pPr>
          <a:r>
            <a:rPr lang="en-US" sz="1700" b="1" dirty="0"/>
            <a:t>Impact/Outcome</a:t>
          </a:r>
        </a:p>
        <a:p>
          <a:pPr>
            <a:defRPr cap="all"/>
          </a:pPr>
          <a:r>
            <a:rPr lang="en-US" sz="1700" dirty="0"/>
            <a:t> Will the project make an impact and produce results as defined by the individual goal area?</a:t>
          </a:r>
        </a:p>
      </dgm:t>
    </dgm:pt>
    <dgm:pt modelId="{7DFACC2A-B302-4E65-BB06-F5C7E0318AA9}" type="parTrans" cxnId="{0362CC10-32CB-46C1-B2F6-9695B82884DB}">
      <dgm:prSet/>
      <dgm:spPr/>
      <dgm:t>
        <a:bodyPr/>
        <a:lstStyle/>
        <a:p>
          <a:endParaRPr lang="en-US"/>
        </a:p>
      </dgm:t>
    </dgm:pt>
    <dgm:pt modelId="{2DFCA0F9-8BD6-4C5C-ACC3-8BB6E81BB4BD}" type="sibTrans" cxnId="{0362CC10-32CB-46C1-B2F6-9695B82884DB}">
      <dgm:prSet/>
      <dgm:spPr/>
      <dgm:t>
        <a:bodyPr/>
        <a:lstStyle/>
        <a:p>
          <a:endParaRPr lang="en-US"/>
        </a:p>
      </dgm:t>
    </dgm:pt>
    <dgm:pt modelId="{7B400599-5038-42E2-B546-6BC08AD258F0}">
      <dgm:prSet custT="1"/>
      <dgm:spPr/>
      <dgm:t>
        <a:bodyPr/>
        <a:lstStyle/>
        <a:p>
          <a:pPr>
            <a:defRPr cap="all"/>
          </a:pPr>
          <a:r>
            <a:rPr lang="en-US" sz="1700" b="1" dirty="0"/>
            <a:t>Feasibility</a:t>
          </a:r>
          <a:r>
            <a:rPr lang="en-US" sz="1700" dirty="0"/>
            <a:t>  </a:t>
          </a:r>
        </a:p>
        <a:p>
          <a:pPr>
            <a:defRPr cap="all"/>
          </a:pPr>
          <a:r>
            <a:rPr lang="en-US" sz="1700" dirty="0"/>
            <a:t>Can the project be accomplished based on key factors such as resources, collaborative partnerships, and clearly defined process?</a:t>
          </a:r>
        </a:p>
      </dgm:t>
    </dgm:pt>
    <dgm:pt modelId="{898F5EFE-A11E-4724-898B-FF3152E0DADB}" type="parTrans" cxnId="{A34D3E4C-E628-4B0D-B620-FA7C3E3D568A}">
      <dgm:prSet/>
      <dgm:spPr/>
      <dgm:t>
        <a:bodyPr/>
        <a:lstStyle/>
        <a:p>
          <a:endParaRPr lang="en-US"/>
        </a:p>
      </dgm:t>
    </dgm:pt>
    <dgm:pt modelId="{34F8C1EE-B757-4E45-A8B5-E48C03FF3723}" type="sibTrans" cxnId="{A34D3E4C-E628-4B0D-B620-FA7C3E3D568A}">
      <dgm:prSet/>
      <dgm:spPr/>
      <dgm:t>
        <a:bodyPr/>
        <a:lstStyle/>
        <a:p>
          <a:endParaRPr lang="en-US"/>
        </a:p>
      </dgm:t>
    </dgm:pt>
    <dgm:pt modelId="{18116FF5-572A-45C9-883B-B85B22B48E91}">
      <dgm:prSet custT="1"/>
      <dgm:spPr/>
      <dgm:t>
        <a:bodyPr/>
        <a:lstStyle/>
        <a:p>
          <a:pPr>
            <a:defRPr cap="all"/>
          </a:pPr>
          <a:r>
            <a:rPr lang="en-US" sz="1700" b="1" dirty="0"/>
            <a:t>Past Performance, Best Practices and Innovation</a:t>
          </a:r>
          <a:r>
            <a:rPr lang="en-US" sz="1700" dirty="0"/>
            <a:t> Will the project be successful based on previous experience in similar endeavors or to the extent in which the project utilizes best practices and innovation to achieving success? </a:t>
          </a:r>
        </a:p>
      </dgm:t>
    </dgm:pt>
    <dgm:pt modelId="{568C97FD-C1B6-4B80-B953-40A59755A5BC}" type="parTrans" cxnId="{F3B18F2E-29AF-4A25-B953-0EFFA24466BE}">
      <dgm:prSet/>
      <dgm:spPr/>
      <dgm:t>
        <a:bodyPr/>
        <a:lstStyle/>
        <a:p>
          <a:endParaRPr lang="en-US"/>
        </a:p>
      </dgm:t>
    </dgm:pt>
    <dgm:pt modelId="{91A10D74-FCF2-4693-8C64-38CE5C702C47}" type="sibTrans" cxnId="{F3B18F2E-29AF-4A25-B953-0EFFA24466BE}">
      <dgm:prSet/>
      <dgm:spPr/>
      <dgm:t>
        <a:bodyPr/>
        <a:lstStyle/>
        <a:p>
          <a:endParaRPr lang="en-US"/>
        </a:p>
      </dgm:t>
    </dgm:pt>
    <dgm:pt modelId="{B349AE4E-71AB-4BC1-9009-A22D2D782118}" type="pres">
      <dgm:prSet presAssocID="{84174DD2-4B0A-4AEF-AA50-263D7963CAFD}" presName="root" presStyleCnt="0">
        <dgm:presLayoutVars>
          <dgm:dir/>
          <dgm:resizeHandles val="exact"/>
        </dgm:presLayoutVars>
      </dgm:prSet>
      <dgm:spPr/>
    </dgm:pt>
    <dgm:pt modelId="{FEE5C259-1E9E-4B8F-9412-ED6448281CF9}" type="pres">
      <dgm:prSet presAssocID="{295F84F5-9A4A-41EC-BE7C-C4B3D38F8DF4}" presName="compNode" presStyleCnt="0"/>
      <dgm:spPr/>
    </dgm:pt>
    <dgm:pt modelId="{A1B5A869-C1B5-4B4E-BAEE-1A1D2A7BF072}" type="pres">
      <dgm:prSet presAssocID="{295F84F5-9A4A-41EC-BE7C-C4B3D38F8DF4}" presName="iconBgRect" presStyleLbl="bgShp" presStyleIdx="0" presStyleCnt="4" custScaleX="90909" custScaleY="90909" custLinFactNeighborX="16100"/>
      <dgm:spPr/>
    </dgm:pt>
    <dgm:pt modelId="{7B7FBC8E-27F9-4727-A1D6-F338DEBD24B8}" type="pres">
      <dgm:prSet presAssocID="{295F84F5-9A4A-41EC-BE7C-C4B3D38F8DF4}" presName="iconRect" presStyleLbl="node1" presStyleIdx="0" presStyleCnt="4" custLinFactNeighborX="2186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laybook"/>
        </a:ext>
      </dgm:extLst>
    </dgm:pt>
    <dgm:pt modelId="{27745E7F-947A-4C4B-AC5A-1CC1E9CBAC99}" type="pres">
      <dgm:prSet presAssocID="{295F84F5-9A4A-41EC-BE7C-C4B3D38F8DF4}" presName="spaceRect" presStyleCnt="0"/>
      <dgm:spPr/>
    </dgm:pt>
    <dgm:pt modelId="{82327420-6538-4B8D-8B5D-994A1F549F08}" type="pres">
      <dgm:prSet presAssocID="{295F84F5-9A4A-41EC-BE7C-C4B3D38F8DF4}" presName="textRect" presStyleLbl="revTx" presStyleIdx="0" presStyleCnt="4" custScaleX="100138" custLinFactNeighborX="11194" custLinFactNeighborY="-5580">
        <dgm:presLayoutVars>
          <dgm:chMax val="1"/>
          <dgm:chPref val="1"/>
        </dgm:presLayoutVars>
      </dgm:prSet>
      <dgm:spPr/>
    </dgm:pt>
    <dgm:pt modelId="{D70CF3BB-43B6-459C-B25D-F173DBC0F0A6}" type="pres">
      <dgm:prSet presAssocID="{6F0090FE-E0C5-4295-9F31-21C7EAACBC49}" presName="sibTrans" presStyleCnt="0"/>
      <dgm:spPr/>
    </dgm:pt>
    <dgm:pt modelId="{AF7A38FD-12E4-48C1-A29B-B41C5167CDB7}" type="pres">
      <dgm:prSet presAssocID="{49DFCC55-7676-43A1-BA54-2D1480521632}" presName="compNode" presStyleCnt="0"/>
      <dgm:spPr/>
    </dgm:pt>
    <dgm:pt modelId="{7D2B35E2-27AC-4C93-A10A-D9B74CDBDC99}" type="pres">
      <dgm:prSet presAssocID="{49DFCC55-7676-43A1-BA54-2D1480521632}" presName="iconBgRect" presStyleLbl="bgShp" presStyleIdx="1" presStyleCnt="4" custScaleX="90909" custScaleY="90909" custLinFactNeighborX="3450"/>
      <dgm:spPr/>
    </dgm:pt>
    <dgm:pt modelId="{BC79310D-D0AB-480A-B9E2-E84CCB5F9E0B}" type="pres">
      <dgm:prSet presAssocID="{49DFCC55-7676-43A1-BA54-2D1480521632}" presName="iconRect" presStyleLbl="node1" presStyleIdx="1" presStyleCnt="4" custLinFactNeighborX="546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ullseye"/>
        </a:ext>
      </dgm:extLst>
    </dgm:pt>
    <dgm:pt modelId="{76CA4255-F0E1-41E8-B496-4A383C53B1A3}" type="pres">
      <dgm:prSet presAssocID="{49DFCC55-7676-43A1-BA54-2D1480521632}" presName="spaceRect" presStyleCnt="0"/>
      <dgm:spPr/>
    </dgm:pt>
    <dgm:pt modelId="{68721FCD-79DC-4C36-9D31-303E8CB85193}" type="pres">
      <dgm:prSet presAssocID="{49DFCC55-7676-43A1-BA54-2D1480521632}" presName="textRect" presStyleLbl="revTx" presStyleIdx="1" presStyleCnt="4" custLinFactNeighborX="1914" custLinFactNeighborY="-5580">
        <dgm:presLayoutVars>
          <dgm:chMax val="1"/>
          <dgm:chPref val="1"/>
        </dgm:presLayoutVars>
      </dgm:prSet>
      <dgm:spPr/>
    </dgm:pt>
    <dgm:pt modelId="{43784547-151E-41E3-AA4E-390117D43651}" type="pres">
      <dgm:prSet presAssocID="{2DFCA0F9-8BD6-4C5C-ACC3-8BB6E81BB4BD}" presName="sibTrans" presStyleCnt="0"/>
      <dgm:spPr/>
    </dgm:pt>
    <dgm:pt modelId="{9CA62920-C47A-4151-BBBF-A525BE33C578}" type="pres">
      <dgm:prSet presAssocID="{7B400599-5038-42E2-B546-6BC08AD258F0}" presName="compNode" presStyleCnt="0"/>
      <dgm:spPr/>
    </dgm:pt>
    <dgm:pt modelId="{CA6086FE-50B1-42FC-8372-BA0183F1FED7}" type="pres">
      <dgm:prSet presAssocID="{7B400599-5038-42E2-B546-6BC08AD258F0}" presName="iconBgRect" presStyleLbl="bgShp" presStyleIdx="2" presStyleCnt="4" custScaleX="90910" custScaleY="90910" custLinFactNeighborX="-3450"/>
      <dgm:spPr/>
    </dgm:pt>
    <dgm:pt modelId="{140DA654-4086-46F0-9356-2BDE62A564D1}" type="pres">
      <dgm:prSet presAssocID="{7B400599-5038-42E2-B546-6BC08AD258F0}" presName="iconRect" presStyleLbl="node1" presStyleIdx="2" presStyleCnt="4" custLinFactNeighborX="-546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E960317D-9128-49FE-BE39-85E5D4C890BD}" type="pres">
      <dgm:prSet presAssocID="{7B400599-5038-42E2-B546-6BC08AD258F0}" presName="spaceRect" presStyleCnt="0"/>
      <dgm:spPr/>
    </dgm:pt>
    <dgm:pt modelId="{AABF2CF5-D438-4D27-82B9-4744B685C657}" type="pres">
      <dgm:prSet presAssocID="{7B400599-5038-42E2-B546-6BC08AD258F0}" presName="textRect" presStyleLbl="revTx" presStyleIdx="2" presStyleCnt="4" custScaleX="110015" custLinFactNeighborX="-1914" custLinFactNeighborY="-5580">
        <dgm:presLayoutVars>
          <dgm:chMax val="1"/>
          <dgm:chPref val="1"/>
        </dgm:presLayoutVars>
      </dgm:prSet>
      <dgm:spPr/>
    </dgm:pt>
    <dgm:pt modelId="{03AAFEDE-3582-4F15-83C6-251E2EAB9FFF}" type="pres">
      <dgm:prSet presAssocID="{34F8C1EE-B757-4E45-A8B5-E48C03FF3723}" presName="sibTrans" presStyleCnt="0"/>
      <dgm:spPr/>
    </dgm:pt>
    <dgm:pt modelId="{E485B6DC-CE80-40F5-AB78-B37224F960B5}" type="pres">
      <dgm:prSet presAssocID="{18116FF5-572A-45C9-883B-B85B22B48E91}" presName="compNode" presStyleCnt="0"/>
      <dgm:spPr/>
    </dgm:pt>
    <dgm:pt modelId="{ECA95716-E921-4F81-B172-C23561B49EE0}" type="pres">
      <dgm:prSet presAssocID="{18116FF5-572A-45C9-883B-B85B22B48E91}" presName="iconBgRect" presStyleLbl="bgShp" presStyleIdx="3" presStyleCnt="4" custScaleX="90910" custScaleY="90910" custLinFactNeighborX="-13800"/>
      <dgm:spPr/>
    </dgm:pt>
    <dgm:pt modelId="{AF485798-EE70-4A0F-951B-8F221BBDA374}" type="pres">
      <dgm:prSet presAssocID="{18116FF5-572A-45C9-883B-B85B22B48E91}" presName="iconRect" presStyleLbl="node1" presStyleIdx="3" presStyleCnt="4" custScaleX="90909" custScaleY="90909" custLinFactNeighborX="-2204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Light Bulb and Gear"/>
        </a:ext>
      </dgm:extLst>
    </dgm:pt>
    <dgm:pt modelId="{6B3A7BFD-9149-4366-8FA1-8356744CF5ED}" type="pres">
      <dgm:prSet presAssocID="{18116FF5-572A-45C9-883B-B85B22B48E91}" presName="spaceRect" presStyleCnt="0"/>
      <dgm:spPr/>
    </dgm:pt>
    <dgm:pt modelId="{6500001D-A49F-4814-B0DB-03D094AADF77}" type="pres">
      <dgm:prSet presAssocID="{18116FF5-572A-45C9-883B-B85B22B48E91}" presName="textRect" presStyleLbl="revTx" presStyleIdx="3" presStyleCnt="4" custScaleX="97504" custLinFactNeighborX="-7848" custLinFactNeighborY="-5580">
        <dgm:presLayoutVars>
          <dgm:chMax val="1"/>
          <dgm:chPref val="1"/>
        </dgm:presLayoutVars>
      </dgm:prSet>
      <dgm:spPr/>
    </dgm:pt>
  </dgm:ptLst>
  <dgm:cxnLst>
    <dgm:cxn modelId="{D573D908-545C-4FD9-8DB1-3FC2645B499D}" type="presOf" srcId="{49DFCC55-7676-43A1-BA54-2D1480521632}" destId="{68721FCD-79DC-4C36-9D31-303E8CB85193}" srcOrd="0" destOrd="0" presId="urn:microsoft.com/office/officeart/2018/5/layout/IconCircleLabelList"/>
    <dgm:cxn modelId="{BF167710-B3B8-482A-8142-320EE9B07590}" srcId="{84174DD2-4B0A-4AEF-AA50-263D7963CAFD}" destId="{295F84F5-9A4A-41EC-BE7C-C4B3D38F8DF4}" srcOrd="0" destOrd="0" parTransId="{3C9081AA-8E5B-46B6-BD4E-7E0E84DC223D}" sibTransId="{6F0090FE-E0C5-4295-9F31-21C7EAACBC49}"/>
    <dgm:cxn modelId="{0362CC10-32CB-46C1-B2F6-9695B82884DB}" srcId="{84174DD2-4B0A-4AEF-AA50-263D7963CAFD}" destId="{49DFCC55-7676-43A1-BA54-2D1480521632}" srcOrd="1" destOrd="0" parTransId="{7DFACC2A-B302-4E65-BB06-F5C7E0318AA9}" sibTransId="{2DFCA0F9-8BD6-4C5C-ACC3-8BB6E81BB4BD}"/>
    <dgm:cxn modelId="{F3B18F2E-29AF-4A25-B953-0EFFA24466BE}" srcId="{84174DD2-4B0A-4AEF-AA50-263D7963CAFD}" destId="{18116FF5-572A-45C9-883B-B85B22B48E91}" srcOrd="3" destOrd="0" parTransId="{568C97FD-C1B6-4B80-B953-40A59755A5BC}" sibTransId="{91A10D74-FCF2-4693-8C64-38CE5C702C47}"/>
    <dgm:cxn modelId="{8BB03640-FCF0-416F-AB24-683D30853F7C}" type="presOf" srcId="{84174DD2-4B0A-4AEF-AA50-263D7963CAFD}" destId="{B349AE4E-71AB-4BC1-9009-A22D2D782118}" srcOrd="0" destOrd="0" presId="urn:microsoft.com/office/officeart/2018/5/layout/IconCircleLabelList"/>
    <dgm:cxn modelId="{A34D3E4C-E628-4B0D-B620-FA7C3E3D568A}" srcId="{84174DD2-4B0A-4AEF-AA50-263D7963CAFD}" destId="{7B400599-5038-42E2-B546-6BC08AD258F0}" srcOrd="2" destOrd="0" parTransId="{898F5EFE-A11E-4724-898B-FF3152E0DADB}" sibTransId="{34F8C1EE-B757-4E45-A8B5-E48C03FF3723}"/>
    <dgm:cxn modelId="{9EF6E575-9F46-43E1-B277-8AC331AB8FC6}" type="presOf" srcId="{7B400599-5038-42E2-B546-6BC08AD258F0}" destId="{AABF2CF5-D438-4D27-82B9-4744B685C657}" srcOrd="0" destOrd="0" presId="urn:microsoft.com/office/officeart/2018/5/layout/IconCircleLabelList"/>
    <dgm:cxn modelId="{40C0EB7B-EF7E-4279-A4EC-3A0CCF24CB03}" type="presOf" srcId="{295F84F5-9A4A-41EC-BE7C-C4B3D38F8DF4}" destId="{82327420-6538-4B8D-8B5D-994A1F549F08}" srcOrd="0" destOrd="0" presId="urn:microsoft.com/office/officeart/2018/5/layout/IconCircleLabelList"/>
    <dgm:cxn modelId="{B2321CEE-4443-4F04-9736-FFE7A438EF30}" type="presOf" srcId="{18116FF5-572A-45C9-883B-B85B22B48E91}" destId="{6500001D-A49F-4814-B0DB-03D094AADF77}" srcOrd="0" destOrd="0" presId="urn:microsoft.com/office/officeart/2018/5/layout/IconCircleLabelList"/>
    <dgm:cxn modelId="{E0754341-5512-492A-B09C-271E047EFB84}" type="presParOf" srcId="{B349AE4E-71AB-4BC1-9009-A22D2D782118}" destId="{FEE5C259-1E9E-4B8F-9412-ED6448281CF9}" srcOrd="0" destOrd="0" presId="urn:microsoft.com/office/officeart/2018/5/layout/IconCircleLabelList"/>
    <dgm:cxn modelId="{E6B8ECB4-8683-42E1-9FBA-F0E515AB8CD6}" type="presParOf" srcId="{FEE5C259-1E9E-4B8F-9412-ED6448281CF9}" destId="{A1B5A869-C1B5-4B4E-BAEE-1A1D2A7BF072}" srcOrd="0" destOrd="0" presId="urn:microsoft.com/office/officeart/2018/5/layout/IconCircleLabelList"/>
    <dgm:cxn modelId="{F84FABC6-B828-4D3E-8FF2-6D280F304EE5}" type="presParOf" srcId="{FEE5C259-1E9E-4B8F-9412-ED6448281CF9}" destId="{7B7FBC8E-27F9-4727-A1D6-F338DEBD24B8}" srcOrd="1" destOrd="0" presId="urn:microsoft.com/office/officeart/2018/5/layout/IconCircleLabelList"/>
    <dgm:cxn modelId="{34BC680C-DE10-4682-9C15-A8D0F9B05EC4}" type="presParOf" srcId="{FEE5C259-1E9E-4B8F-9412-ED6448281CF9}" destId="{27745E7F-947A-4C4B-AC5A-1CC1E9CBAC99}" srcOrd="2" destOrd="0" presId="urn:microsoft.com/office/officeart/2018/5/layout/IconCircleLabelList"/>
    <dgm:cxn modelId="{E064B095-DF48-464F-A780-0F8C353AF14F}" type="presParOf" srcId="{FEE5C259-1E9E-4B8F-9412-ED6448281CF9}" destId="{82327420-6538-4B8D-8B5D-994A1F549F08}" srcOrd="3" destOrd="0" presId="urn:microsoft.com/office/officeart/2018/5/layout/IconCircleLabelList"/>
    <dgm:cxn modelId="{DF8484E3-BF48-4889-80D1-D18DCE0D20E5}" type="presParOf" srcId="{B349AE4E-71AB-4BC1-9009-A22D2D782118}" destId="{D70CF3BB-43B6-459C-B25D-F173DBC0F0A6}" srcOrd="1" destOrd="0" presId="urn:microsoft.com/office/officeart/2018/5/layout/IconCircleLabelList"/>
    <dgm:cxn modelId="{77B7E5FC-C61F-4A96-9D85-78B020D657D9}" type="presParOf" srcId="{B349AE4E-71AB-4BC1-9009-A22D2D782118}" destId="{AF7A38FD-12E4-48C1-A29B-B41C5167CDB7}" srcOrd="2" destOrd="0" presId="urn:microsoft.com/office/officeart/2018/5/layout/IconCircleLabelList"/>
    <dgm:cxn modelId="{1EBE962B-03FB-43FA-B2AC-5EFFD4DAFD2B}" type="presParOf" srcId="{AF7A38FD-12E4-48C1-A29B-B41C5167CDB7}" destId="{7D2B35E2-27AC-4C93-A10A-D9B74CDBDC99}" srcOrd="0" destOrd="0" presId="urn:microsoft.com/office/officeart/2018/5/layout/IconCircleLabelList"/>
    <dgm:cxn modelId="{9911CC6E-3AFA-4067-BF14-A29CC9837AF1}" type="presParOf" srcId="{AF7A38FD-12E4-48C1-A29B-B41C5167CDB7}" destId="{BC79310D-D0AB-480A-B9E2-E84CCB5F9E0B}" srcOrd="1" destOrd="0" presId="urn:microsoft.com/office/officeart/2018/5/layout/IconCircleLabelList"/>
    <dgm:cxn modelId="{DC2061C6-DD74-4E5D-89D2-EA0F89DCD68B}" type="presParOf" srcId="{AF7A38FD-12E4-48C1-A29B-B41C5167CDB7}" destId="{76CA4255-F0E1-41E8-B496-4A383C53B1A3}" srcOrd="2" destOrd="0" presId="urn:microsoft.com/office/officeart/2018/5/layout/IconCircleLabelList"/>
    <dgm:cxn modelId="{73FA27B2-305C-4F26-B168-DE8F7F90E26A}" type="presParOf" srcId="{AF7A38FD-12E4-48C1-A29B-B41C5167CDB7}" destId="{68721FCD-79DC-4C36-9D31-303E8CB85193}" srcOrd="3" destOrd="0" presId="urn:microsoft.com/office/officeart/2018/5/layout/IconCircleLabelList"/>
    <dgm:cxn modelId="{43340FE3-E554-444E-87A0-CB8ED358340D}" type="presParOf" srcId="{B349AE4E-71AB-4BC1-9009-A22D2D782118}" destId="{43784547-151E-41E3-AA4E-390117D43651}" srcOrd="3" destOrd="0" presId="urn:microsoft.com/office/officeart/2018/5/layout/IconCircleLabelList"/>
    <dgm:cxn modelId="{F1F77115-E4BA-4443-9C79-B51AF8F46B27}" type="presParOf" srcId="{B349AE4E-71AB-4BC1-9009-A22D2D782118}" destId="{9CA62920-C47A-4151-BBBF-A525BE33C578}" srcOrd="4" destOrd="0" presId="urn:microsoft.com/office/officeart/2018/5/layout/IconCircleLabelList"/>
    <dgm:cxn modelId="{5D7992CC-1B6C-45A8-BDDE-59DA9893554E}" type="presParOf" srcId="{9CA62920-C47A-4151-BBBF-A525BE33C578}" destId="{CA6086FE-50B1-42FC-8372-BA0183F1FED7}" srcOrd="0" destOrd="0" presId="urn:microsoft.com/office/officeart/2018/5/layout/IconCircleLabelList"/>
    <dgm:cxn modelId="{4C51175F-C66D-433B-976A-1B7B376BD095}" type="presParOf" srcId="{9CA62920-C47A-4151-BBBF-A525BE33C578}" destId="{140DA654-4086-46F0-9356-2BDE62A564D1}" srcOrd="1" destOrd="0" presId="urn:microsoft.com/office/officeart/2018/5/layout/IconCircleLabelList"/>
    <dgm:cxn modelId="{51F96CF9-0932-4F5A-8422-33D7E94E111C}" type="presParOf" srcId="{9CA62920-C47A-4151-BBBF-A525BE33C578}" destId="{E960317D-9128-49FE-BE39-85E5D4C890BD}" srcOrd="2" destOrd="0" presId="urn:microsoft.com/office/officeart/2018/5/layout/IconCircleLabelList"/>
    <dgm:cxn modelId="{E2F27F51-9B21-44C1-89CC-4B21D74A2C8E}" type="presParOf" srcId="{9CA62920-C47A-4151-BBBF-A525BE33C578}" destId="{AABF2CF5-D438-4D27-82B9-4744B685C657}" srcOrd="3" destOrd="0" presId="urn:microsoft.com/office/officeart/2018/5/layout/IconCircleLabelList"/>
    <dgm:cxn modelId="{F67725D8-6AA1-4659-A76B-49C63B125517}" type="presParOf" srcId="{B349AE4E-71AB-4BC1-9009-A22D2D782118}" destId="{03AAFEDE-3582-4F15-83C6-251E2EAB9FFF}" srcOrd="5" destOrd="0" presId="urn:microsoft.com/office/officeart/2018/5/layout/IconCircleLabelList"/>
    <dgm:cxn modelId="{BD95FA11-A7E2-4886-9C93-A977F69C0087}" type="presParOf" srcId="{B349AE4E-71AB-4BC1-9009-A22D2D782118}" destId="{E485B6DC-CE80-40F5-AB78-B37224F960B5}" srcOrd="6" destOrd="0" presId="urn:microsoft.com/office/officeart/2018/5/layout/IconCircleLabelList"/>
    <dgm:cxn modelId="{66EA2D79-5E74-4E14-8C3B-7F5D68C9CC18}" type="presParOf" srcId="{E485B6DC-CE80-40F5-AB78-B37224F960B5}" destId="{ECA95716-E921-4F81-B172-C23561B49EE0}" srcOrd="0" destOrd="0" presId="urn:microsoft.com/office/officeart/2018/5/layout/IconCircleLabelList"/>
    <dgm:cxn modelId="{82FD3D66-24AD-4867-AACC-00DF1FF359C1}" type="presParOf" srcId="{E485B6DC-CE80-40F5-AB78-B37224F960B5}" destId="{AF485798-EE70-4A0F-951B-8F221BBDA374}" srcOrd="1" destOrd="0" presId="urn:microsoft.com/office/officeart/2018/5/layout/IconCircleLabelList"/>
    <dgm:cxn modelId="{068F9DAA-030F-4C5E-83DB-D4F5B9EDFC3B}" type="presParOf" srcId="{E485B6DC-CE80-40F5-AB78-B37224F960B5}" destId="{6B3A7BFD-9149-4366-8FA1-8356744CF5ED}" srcOrd="2" destOrd="0" presId="urn:microsoft.com/office/officeart/2018/5/layout/IconCircleLabelList"/>
    <dgm:cxn modelId="{E0FA7332-58A0-4782-9FDC-3E00D5FC16F4}" type="presParOf" srcId="{E485B6DC-CE80-40F5-AB78-B37224F960B5}" destId="{6500001D-A49F-4814-B0DB-03D094AADF77}"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E48EBE6-009A-4F37-9CCF-18B01A38E340}" type="doc">
      <dgm:prSet loTypeId="urn:microsoft.com/office/officeart/2005/8/layout/hList6" loCatId="list" qsTypeId="urn:microsoft.com/office/officeart/2005/8/quickstyle/simple2" qsCatId="simple" csTypeId="urn:microsoft.com/office/officeart/2005/8/colors/accent0_3" csCatId="mainScheme" phldr="1"/>
      <dgm:spPr/>
      <dgm:t>
        <a:bodyPr/>
        <a:lstStyle/>
        <a:p>
          <a:endParaRPr lang="en-US"/>
        </a:p>
      </dgm:t>
    </dgm:pt>
    <dgm:pt modelId="{0F52E02E-9CC0-4BE0-9A83-AD7C8A14CC78}">
      <dgm:prSet phldrT="[Text]" custT="1"/>
      <dgm:spPr>
        <a:xfrm rot="16200000">
          <a:off x="-872535" y="874171"/>
          <a:ext cx="3353594" cy="1605250"/>
        </a:xfrm>
        <a:prstGeom prst="flowChartManualOperation">
          <a:avLst/>
        </a:prstGeom>
      </dgm:spPr>
      <dgm:t>
        <a:bodyPr/>
        <a:lstStyle/>
        <a:p>
          <a:pPr>
            <a:buFont typeface="+mj-lt"/>
            <a:buNone/>
          </a:pPr>
          <a:r>
            <a:rPr lang="en-US" sz="1700" dirty="0">
              <a:latin typeface="Calibri"/>
              <a:ea typeface="+mn-ea"/>
              <a:cs typeface="+mn-cs"/>
            </a:rPr>
            <a:t>Missing </a:t>
          </a:r>
          <a:r>
            <a:rPr lang="en-US" sz="1700" b="1" dirty="0">
              <a:latin typeface="Calibri"/>
              <a:ea typeface="+mn-ea"/>
              <a:cs typeface="+mn-cs"/>
            </a:rPr>
            <a:t>Accomplishment Reports or Status Updates </a:t>
          </a:r>
          <a:r>
            <a:rPr lang="en-US" sz="1700" dirty="0">
              <a:latin typeface="Calibri"/>
              <a:ea typeface="+mn-ea"/>
              <a:cs typeface="+mn-cs"/>
            </a:rPr>
            <a:t>for previous years </a:t>
          </a:r>
        </a:p>
      </dgm:t>
    </dgm:pt>
    <dgm:pt modelId="{DB3F4645-77BB-4A92-BE5A-7A390FE555AA}" type="parTrans" cxnId="{9497E578-CD51-4E8D-BA65-A0FB70005DBF}">
      <dgm:prSet/>
      <dgm:spPr/>
      <dgm:t>
        <a:bodyPr/>
        <a:lstStyle/>
        <a:p>
          <a:endParaRPr lang="en-US"/>
        </a:p>
      </dgm:t>
    </dgm:pt>
    <dgm:pt modelId="{7527CF92-6C55-47DA-82A4-CF4E94C93307}" type="sibTrans" cxnId="{9497E578-CD51-4E8D-BA65-A0FB70005DBF}">
      <dgm:prSet/>
      <dgm:spPr/>
      <dgm:t>
        <a:bodyPr/>
        <a:lstStyle/>
        <a:p>
          <a:endParaRPr lang="en-US"/>
        </a:p>
      </dgm:t>
    </dgm:pt>
    <dgm:pt modelId="{D666ACBC-B59B-4E23-9981-E2BCA0EDEAEF}">
      <dgm:prSet phldrT="[Text]" custT="1"/>
      <dgm:spPr>
        <a:xfrm rot="16200000">
          <a:off x="853108" y="874171"/>
          <a:ext cx="3353594" cy="1605250"/>
        </a:xfrm>
        <a:prstGeom prst="flowChartManualOperation">
          <a:avLst/>
        </a:prstGeom>
      </dgm:spPr>
      <dgm:t>
        <a:bodyPr/>
        <a:lstStyle/>
        <a:p>
          <a:pPr>
            <a:buNone/>
          </a:pPr>
          <a:r>
            <a:rPr lang="en-US" sz="2000" dirty="0">
              <a:latin typeface="Calibri"/>
              <a:ea typeface="+mn-ea"/>
              <a:cs typeface="+mn-cs"/>
            </a:rPr>
            <a:t>Confusing or unreasonable </a:t>
          </a:r>
          <a:r>
            <a:rPr lang="en-US" sz="2000" b="1" dirty="0">
              <a:latin typeface="Calibri"/>
              <a:ea typeface="+mn-ea"/>
              <a:cs typeface="+mn-cs"/>
            </a:rPr>
            <a:t>Budgets</a:t>
          </a:r>
          <a:r>
            <a:rPr lang="en-US" sz="2000" dirty="0">
              <a:latin typeface="Calibri"/>
              <a:ea typeface="+mn-ea"/>
              <a:cs typeface="+mn-cs"/>
            </a:rPr>
            <a:t> </a:t>
          </a:r>
        </a:p>
      </dgm:t>
    </dgm:pt>
    <dgm:pt modelId="{07307992-957F-4916-93FD-8548B80969F7}" type="parTrans" cxnId="{0C16952D-9D79-46E2-9103-2201BC1AFDEF}">
      <dgm:prSet/>
      <dgm:spPr/>
      <dgm:t>
        <a:bodyPr/>
        <a:lstStyle/>
        <a:p>
          <a:endParaRPr lang="en-US"/>
        </a:p>
      </dgm:t>
    </dgm:pt>
    <dgm:pt modelId="{6A402B39-CD1B-4B6D-AE27-70E4B20383F2}" type="sibTrans" cxnId="{0C16952D-9D79-46E2-9103-2201BC1AFDEF}">
      <dgm:prSet/>
      <dgm:spPr/>
      <dgm:t>
        <a:bodyPr/>
        <a:lstStyle/>
        <a:p>
          <a:endParaRPr lang="en-US"/>
        </a:p>
      </dgm:t>
    </dgm:pt>
    <dgm:pt modelId="{765BC91A-D1D1-42BE-8433-5131A94EF240}">
      <dgm:prSet phldrT="[Text]"/>
      <dgm:spPr>
        <a:xfrm rot="16200000">
          <a:off x="2578752" y="874171"/>
          <a:ext cx="3353594" cy="1605250"/>
        </a:xfrm>
        <a:prstGeom prst="flowChartManualOperation">
          <a:avLst/>
        </a:prstGeom>
      </dgm:spPr>
      <dgm:t>
        <a:bodyPr/>
        <a:lstStyle/>
        <a:p>
          <a:pPr>
            <a:buFont typeface="+mj-lt"/>
            <a:buNone/>
          </a:pPr>
          <a:r>
            <a:rPr lang="en-US" dirty="0">
              <a:latin typeface="Calibri"/>
              <a:ea typeface="+mn-ea"/>
              <a:cs typeface="+mn-cs"/>
            </a:rPr>
            <a:t>Unclear A</a:t>
          </a:r>
          <a:r>
            <a:rPr lang="en-US" b="1" dirty="0">
              <a:latin typeface="Calibri"/>
              <a:ea typeface="+mn-ea"/>
              <a:cs typeface="+mn-cs"/>
            </a:rPr>
            <a:t>pproach</a:t>
          </a:r>
          <a:r>
            <a:rPr lang="en-US" b="0" dirty="0">
              <a:latin typeface="Calibri"/>
              <a:ea typeface="+mn-ea"/>
              <a:cs typeface="+mn-cs"/>
            </a:rPr>
            <a:t>, deliverables, and/</a:t>
          </a:r>
          <a:r>
            <a:rPr lang="en-US" b="0">
              <a:latin typeface="Calibri"/>
              <a:ea typeface="+mn-ea"/>
              <a:cs typeface="+mn-cs"/>
            </a:rPr>
            <a:t>or </a:t>
          </a:r>
          <a:r>
            <a:rPr lang="en-US" b="1">
              <a:latin typeface="Calibri"/>
              <a:ea typeface="+mn-ea"/>
              <a:cs typeface="+mn-cs"/>
            </a:rPr>
            <a:t>Performance Measures</a:t>
          </a:r>
          <a:endParaRPr lang="en-US" b="1" dirty="0">
            <a:latin typeface="Calibri"/>
            <a:ea typeface="+mn-ea"/>
            <a:cs typeface="+mn-cs"/>
          </a:endParaRPr>
        </a:p>
      </dgm:t>
    </dgm:pt>
    <dgm:pt modelId="{B5FBA0EA-D185-4AE9-96C7-3EB073031FFB}" type="parTrans" cxnId="{974B28EB-48F9-4A2C-A4AF-750DA8CDE08D}">
      <dgm:prSet/>
      <dgm:spPr/>
      <dgm:t>
        <a:bodyPr/>
        <a:lstStyle/>
        <a:p>
          <a:endParaRPr lang="en-US"/>
        </a:p>
      </dgm:t>
    </dgm:pt>
    <dgm:pt modelId="{B45759A7-7797-4C9E-8B6E-DDBDA2DC85BF}" type="sibTrans" cxnId="{974B28EB-48F9-4A2C-A4AF-750DA8CDE08D}">
      <dgm:prSet/>
      <dgm:spPr/>
      <dgm:t>
        <a:bodyPr/>
        <a:lstStyle/>
        <a:p>
          <a:endParaRPr lang="en-US"/>
        </a:p>
      </dgm:t>
    </dgm:pt>
    <dgm:pt modelId="{F46FF78C-D614-4674-BAC2-EF265B985914}">
      <dgm:prSet/>
      <dgm:spPr>
        <a:xfrm rot="16200000">
          <a:off x="4304396" y="874171"/>
          <a:ext cx="3353594" cy="1605250"/>
        </a:xfrm>
        <a:prstGeom prst="flowChartManualOperation">
          <a:avLst/>
        </a:prstGeom>
      </dgm:spPr>
      <dgm:t>
        <a:bodyPr/>
        <a:lstStyle/>
        <a:p>
          <a:pPr>
            <a:buNone/>
          </a:pPr>
          <a:r>
            <a:rPr lang="en-US" b="0" dirty="0">
              <a:latin typeface="Calibri"/>
              <a:ea typeface="+mn-ea"/>
              <a:cs typeface="+mn-cs"/>
            </a:rPr>
            <a:t>Poorly defined </a:t>
          </a:r>
          <a:r>
            <a:rPr lang="en-US" b="1" dirty="0">
              <a:latin typeface="Calibri"/>
              <a:ea typeface="+mn-ea"/>
              <a:cs typeface="+mn-cs"/>
            </a:rPr>
            <a:t>Milestones</a:t>
          </a:r>
        </a:p>
        <a:p>
          <a:pPr>
            <a:buNone/>
          </a:pPr>
          <a:endParaRPr lang="en-US" i="1" dirty="0">
            <a:latin typeface="Calibri"/>
            <a:ea typeface="+mn-ea"/>
            <a:cs typeface="+mn-cs"/>
          </a:endParaRPr>
        </a:p>
      </dgm:t>
    </dgm:pt>
    <dgm:pt modelId="{B9CFAE27-19FC-4E54-9140-7945F4514CE3}" type="parTrans" cxnId="{186E3B72-7FD4-4CEB-A96D-D57169802250}">
      <dgm:prSet/>
      <dgm:spPr/>
      <dgm:t>
        <a:bodyPr/>
        <a:lstStyle/>
        <a:p>
          <a:endParaRPr lang="en-US"/>
        </a:p>
      </dgm:t>
    </dgm:pt>
    <dgm:pt modelId="{E0F815A3-A93B-455E-96A8-6EA7013A623E}" type="sibTrans" cxnId="{186E3B72-7FD4-4CEB-A96D-D57169802250}">
      <dgm:prSet/>
      <dgm:spPr/>
      <dgm:t>
        <a:bodyPr/>
        <a:lstStyle/>
        <a:p>
          <a:endParaRPr lang="en-US"/>
        </a:p>
      </dgm:t>
    </dgm:pt>
    <dgm:pt modelId="{C537361C-A863-4EE6-8878-7B50B6FCED1A}" type="pres">
      <dgm:prSet presAssocID="{EE48EBE6-009A-4F37-9CCF-18B01A38E340}" presName="Name0" presStyleCnt="0">
        <dgm:presLayoutVars>
          <dgm:dir/>
          <dgm:resizeHandles val="exact"/>
        </dgm:presLayoutVars>
      </dgm:prSet>
      <dgm:spPr/>
    </dgm:pt>
    <dgm:pt modelId="{84DA67DD-72CB-4E85-9F1F-DF5CD8D98314}" type="pres">
      <dgm:prSet presAssocID="{0F52E02E-9CC0-4BE0-9A83-AD7C8A14CC78}" presName="node" presStyleLbl="node1" presStyleIdx="0" presStyleCnt="4" custLinFactNeighborY="-68">
        <dgm:presLayoutVars>
          <dgm:bulletEnabled val="1"/>
        </dgm:presLayoutVars>
      </dgm:prSet>
      <dgm:spPr/>
    </dgm:pt>
    <dgm:pt modelId="{4E94CB62-9D9A-47C9-AE62-6AA2F3FC8FE8}" type="pres">
      <dgm:prSet presAssocID="{7527CF92-6C55-47DA-82A4-CF4E94C93307}" presName="sibTrans" presStyleCnt="0"/>
      <dgm:spPr/>
    </dgm:pt>
    <dgm:pt modelId="{21ED68D5-A098-4976-8190-E59AFDB61E35}" type="pres">
      <dgm:prSet presAssocID="{D666ACBC-B59B-4E23-9981-E2BCA0EDEAEF}" presName="node" presStyleLbl="node1" presStyleIdx="1" presStyleCnt="4" custLinFactNeighborY="213">
        <dgm:presLayoutVars>
          <dgm:bulletEnabled val="1"/>
        </dgm:presLayoutVars>
      </dgm:prSet>
      <dgm:spPr/>
    </dgm:pt>
    <dgm:pt modelId="{B7F8568E-50CE-4813-81B3-28C3C934640B}" type="pres">
      <dgm:prSet presAssocID="{6A402B39-CD1B-4B6D-AE27-70E4B20383F2}" presName="sibTrans" presStyleCnt="0"/>
      <dgm:spPr/>
    </dgm:pt>
    <dgm:pt modelId="{D127413A-0CBF-46D7-81F2-26E235DC8AB0}" type="pres">
      <dgm:prSet presAssocID="{765BC91A-D1D1-42BE-8433-5131A94EF240}" presName="node" presStyleLbl="node1" presStyleIdx="2" presStyleCnt="4">
        <dgm:presLayoutVars>
          <dgm:bulletEnabled val="1"/>
        </dgm:presLayoutVars>
      </dgm:prSet>
      <dgm:spPr/>
    </dgm:pt>
    <dgm:pt modelId="{DC2566BB-CC05-4154-8094-EC20692B903F}" type="pres">
      <dgm:prSet presAssocID="{B45759A7-7797-4C9E-8B6E-DDBDA2DC85BF}" presName="sibTrans" presStyleCnt="0"/>
      <dgm:spPr/>
    </dgm:pt>
    <dgm:pt modelId="{1622469E-4B0D-4A3A-B497-F328508E3FD9}" type="pres">
      <dgm:prSet presAssocID="{F46FF78C-D614-4674-BAC2-EF265B985914}" presName="node" presStyleLbl="node1" presStyleIdx="3" presStyleCnt="4">
        <dgm:presLayoutVars>
          <dgm:bulletEnabled val="1"/>
        </dgm:presLayoutVars>
      </dgm:prSet>
      <dgm:spPr/>
    </dgm:pt>
  </dgm:ptLst>
  <dgm:cxnLst>
    <dgm:cxn modelId="{D8B22329-8A99-4FF3-9F4D-2D025E5FE37A}" type="presOf" srcId="{D666ACBC-B59B-4E23-9981-E2BCA0EDEAEF}" destId="{21ED68D5-A098-4976-8190-E59AFDB61E35}" srcOrd="0" destOrd="0" presId="urn:microsoft.com/office/officeart/2005/8/layout/hList6"/>
    <dgm:cxn modelId="{0C16952D-9D79-46E2-9103-2201BC1AFDEF}" srcId="{EE48EBE6-009A-4F37-9CCF-18B01A38E340}" destId="{D666ACBC-B59B-4E23-9981-E2BCA0EDEAEF}" srcOrd="1" destOrd="0" parTransId="{07307992-957F-4916-93FD-8548B80969F7}" sibTransId="{6A402B39-CD1B-4B6D-AE27-70E4B20383F2}"/>
    <dgm:cxn modelId="{C5C2E542-CDF1-4E52-86B1-13BEC4464474}" type="presOf" srcId="{F46FF78C-D614-4674-BAC2-EF265B985914}" destId="{1622469E-4B0D-4A3A-B497-F328508E3FD9}" srcOrd="0" destOrd="0" presId="urn:microsoft.com/office/officeart/2005/8/layout/hList6"/>
    <dgm:cxn modelId="{186E3B72-7FD4-4CEB-A96D-D57169802250}" srcId="{EE48EBE6-009A-4F37-9CCF-18B01A38E340}" destId="{F46FF78C-D614-4674-BAC2-EF265B985914}" srcOrd="3" destOrd="0" parTransId="{B9CFAE27-19FC-4E54-9140-7945F4514CE3}" sibTransId="{E0F815A3-A93B-455E-96A8-6EA7013A623E}"/>
    <dgm:cxn modelId="{9497E578-CD51-4E8D-BA65-A0FB70005DBF}" srcId="{EE48EBE6-009A-4F37-9CCF-18B01A38E340}" destId="{0F52E02E-9CC0-4BE0-9A83-AD7C8A14CC78}" srcOrd="0" destOrd="0" parTransId="{DB3F4645-77BB-4A92-BE5A-7A390FE555AA}" sibTransId="{7527CF92-6C55-47DA-82A4-CF4E94C93307}"/>
    <dgm:cxn modelId="{CA1CAF86-A422-45F3-BB44-C3D3068824C3}" type="presOf" srcId="{765BC91A-D1D1-42BE-8433-5131A94EF240}" destId="{D127413A-0CBF-46D7-81F2-26E235DC8AB0}" srcOrd="0" destOrd="0" presId="urn:microsoft.com/office/officeart/2005/8/layout/hList6"/>
    <dgm:cxn modelId="{92F0A493-6C37-4250-94F0-775F161CF0E8}" type="presOf" srcId="{EE48EBE6-009A-4F37-9CCF-18B01A38E340}" destId="{C537361C-A863-4EE6-8878-7B50B6FCED1A}" srcOrd="0" destOrd="0" presId="urn:microsoft.com/office/officeart/2005/8/layout/hList6"/>
    <dgm:cxn modelId="{5B9861D2-59B8-4F11-AC1C-2245D9435CB1}" type="presOf" srcId="{0F52E02E-9CC0-4BE0-9A83-AD7C8A14CC78}" destId="{84DA67DD-72CB-4E85-9F1F-DF5CD8D98314}" srcOrd="0" destOrd="0" presId="urn:microsoft.com/office/officeart/2005/8/layout/hList6"/>
    <dgm:cxn modelId="{974B28EB-48F9-4A2C-A4AF-750DA8CDE08D}" srcId="{EE48EBE6-009A-4F37-9CCF-18B01A38E340}" destId="{765BC91A-D1D1-42BE-8433-5131A94EF240}" srcOrd="2" destOrd="0" parTransId="{B5FBA0EA-D185-4AE9-96C7-3EB073031FFB}" sibTransId="{B45759A7-7797-4C9E-8B6E-DDBDA2DC85BF}"/>
    <dgm:cxn modelId="{10D0E366-DF27-4E53-96F5-CF825125B75A}" type="presParOf" srcId="{C537361C-A863-4EE6-8878-7B50B6FCED1A}" destId="{84DA67DD-72CB-4E85-9F1F-DF5CD8D98314}" srcOrd="0" destOrd="0" presId="urn:microsoft.com/office/officeart/2005/8/layout/hList6"/>
    <dgm:cxn modelId="{5EB2E017-31D6-4421-8A1B-390E9D2D1B58}" type="presParOf" srcId="{C537361C-A863-4EE6-8878-7B50B6FCED1A}" destId="{4E94CB62-9D9A-47C9-AE62-6AA2F3FC8FE8}" srcOrd="1" destOrd="0" presId="urn:microsoft.com/office/officeart/2005/8/layout/hList6"/>
    <dgm:cxn modelId="{4DB54BF3-0AC0-4373-BCB1-F757E0135CF0}" type="presParOf" srcId="{C537361C-A863-4EE6-8878-7B50B6FCED1A}" destId="{21ED68D5-A098-4976-8190-E59AFDB61E35}" srcOrd="2" destOrd="0" presId="urn:microsoft.com/office/officeart/2005/8/layout/hList6"/>
    <dgm:cxn modelId="{8631EC09-A6C0-4433-BE1A-4D095F9BBE72}" type="presParOf" srcId="{C537361C-A863-4EE6-8878-7B50B6FCED1A}" destId="{B7F8568E-50CE-4813-81B3-28C3C934640B}" srcOrd="3" destOrd="0" presId="urn:microsoft.com/office/officeart/2005/8/layout/hList6"/>
    <dgm:cxn modelId="{79FA7116-5795-40D8-B5A2-C6C81475FC1F}" type="presParOf" srcId="{C537361C-A863-4EE6-8878-7B50B6FCED1A}" destId="{D127413A-0CBF-46D7-81F2-26E235DC8AB0}" srcOrd="4" destOrd="0" presId="urn:microsoft.com/office/officeart/2005/8/layout/hList6"/>
    <dgm:cxn modelId="{9330C29F-C420-4639-9E0A-C4604FE7B108}" type="presParOf" srcId="{C537361C-A863-4EE6-8878-7B50B6FCED1A}" destId="{DC2566BB-CC05-4154-8094-EC20692B903F}" srcOrd="5" destOrd="0" presId="urn:microsoft.com/office/officeart/2005/8/layout/hList6"/>
    <dgm:cxn modelId="{215621F3-FF6A-4888-85F3-90B33B2F582D}" type="presParOf" srcId="{C537361C-A863-4EE6-8878-7B50B6FCED1A}" destId="{1622469E-4B0D-4A3A-B497-F328508E3FD9}"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5231B4-7525-49DD-A177-7CD6CC614CC6}">
      <dsp:nvSpPr>
        <dsp:cNvPr id="0" name=""/>
        <dsp:cNvSpPr/>
      </dsp:nvSpPr>
      <dsp:spPr>
        <a:xfrm rot="10800000">
          <a:off x="1292802" y="1786"/>
          <a:ext cx="4053840" cy="108689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28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Register for a ‘Customer’ </a:t>
          </a:r>
          <a:r>
            <a:rPr lang="en-US" sz="2100" b="1" kern="1200" dirty="0" err="1"/>
            <a:t>eAuth</a:t>
          </a:r>
          <a:r>
            <a:rPr lang="en-US" sz="2100" b="1" kern="1200" dirty="0"/>
            <a:t> Account</a:t>
          </a:r>
          <a:endParaRPr lang="en-US" sz="2100" kern="1200" dirty="0"/>
        </a:p>
      </dsp:txBody>
      <dsp:txXfrm rot="10800000">
        <a:off x="1564525" y="1786"/>
        <a:ext cx="3782117" cy="1086891"/>
      </dsp:txXfrm>
    </dsp:sp>
    <dsp:sp modelId="{AF16528F-43D7-4CB7-9721-C12F45F03528}">
      <dsp:nvSpPr>
        <dsp:cNvPr id="0" name=""/>
        <dsp:cNvSpPr/>
      </dsp:nvSpPr>
      <dsp:spPr>
        <a:xfrm>
          <a:off x="749357" y="1786"/>
          <a:ext cx="1086891" cy="1086891"/>
        </a:xfrm>
        <a:prstGeom prst="ellipse">
          <a:avLst/>
        </a:prstGeom>
        <a:blipFill dpi="0" rotWithShape="1">
          <a:blip xmlns:r="http://schemas.openxmlformats.org/officeDocument/2006/relationships" r:embed="rId1"/>
          <a:srcRect/>
          <a:stretch>
            <a:fillRect l="-13097" t="-478" r="-13097" b="-478"/>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F4849444-CB2A-4A8E-9C83-0E8B956E0AC1}">
      <dsp:nvSpPr>
        <dsp:cNvPr id="0" name=""/>
        <dsp:cNvSpPr/>
      </dsp:nvSpPr>
      <dsp:spPr>
        <a:xfrm rot="10800000">
          <a:off x="1292802" y="1413123"/>
          <a:ext cx="4053840" cy="108689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28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Respond to confirmation link and fill in required information</a:t>
          </a:r>
          <a:endParaRPr lang="en-US" sz="2100" kern="1200" dirty="0"/>
        </a:p>
      </dsp:txBody>
      <dsp:txXfrm rot="10800000">
        <a:off x="1564525" y="1413123"/>
        <a:ext cx="3782117" cy="1086891"/>
      </dsp:txXfrm>
    </dsp:sp>
    <dsp:sp modelId="{77E5A65D-8FA2-4A37-AA4E-842C77D42C0B}">
      <dsp:nvSpPr>
        <dsp:cNvPr id="0" name=""/>
        <dsp:cNvSpPr/>
      </dsp:nvSpPr>
      <dsp:spPr>
        <a:xfrm>
          <a:off x="749357" y="1413123"/>
          <a:ext cx="1086891" cy="1086891"/>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2B88274-04C7-4A5F-ACAA-1B459AE40D83}">
      <dsp:nvSpPr>
        <dsp:cNvPr id="0" name=""/>
        <dsp:cNvSpPr/>
      </dsp:nvSpPr>
      <dsp:spPr>
        <a:xfrm rot="10800000">
          <a:off x="1292802" y="2824460"/>
          <a:ext cx="4053840" cy="108689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28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Create a password</a:t>
          </a:r>
          <a:endParaRPr lang="en-US" sz="2100" kern="1200" dirty="0"/>
        </a:p>
      </dsp:txBody>
      <dsp:txXfrm rot="10800000">
        <a:off x="1564525" y="2824460"/>
        <a:ext cx="3782117" cy="1086891"/>
      </dsp:txXfrm>
    </dsp:sp>
    <dsp:sp modelId="{D53A6B77-27F5-46D0-B371-BAD4BF7C56AB}">
      <dsp:nvSpPr>
        <dsp:cNvPr id="0" name=""/>
        <dsp:cNvSpPr/>
      </dsp:nvSpPr>
      <dsp:spPr>
        <a:xfrm>
          <a:off x="749357" y="2824460"/>
          <a:ext cx="1086891" cy="1086891"/>
        </a:xfrm>
        <a:prstGeom prst="ellipse">
          <a:avLst/>
        </a:prstGeom>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C870C0-2129-4EB6-AB44-6B498E08F1FA}">
      <dsp:nvSpPr>
        <dsp:cNvPr id="0" name=""/>
        <dsp:cNvSpPr/>
      </dsp:nvSpPr>
      <dsp:spPr>
        <a:xfrm rot="10800000">
          <a:off x="1292802" y="4235797"/>
          <a:ext cx="4053840" cy="108689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79289"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b="1" kern="1200" dirty="0"/>
            <a:t>Access and submit suggestions in ServiceNow</a:t>
          </a:r>
          <a:endParaRPr lang="en-US" sz="2100" kern="1200" dirty="0"/>
        </a:p>
      </dsp:txBody>
      <dsp:txXfrm rot="10800000">
        <a:off x="1564525" y="4235797"/>
        <a:ext cx="3782117" cy="1086891"/>
      </dsp:txXfrm>
    </dsp:sp>
    <dsp:sp modelId="{4E57CC44-0D5F-4B75-9A6B-B78128B6BBA9}">
      <dsp:nvSpPr>
        <dsp:cNvPr id="0" name=""/>
        <dsp:cNvSpPr/>
      </dsp:nvSpPr>
      <dsp:spPr>
        <a:xfrm>
          <a:off x="749357" y="4235797"/>
          <a:ext cx="1086891" cy="1086891"/>
        </a:xfrm>
        <a:prstGeom prst="ellipse">
          <a:avLst/>
        </a:prstGeom>
        <a:blipFill dpi="0" rotWithShape="1">
          <a:blip xmlns:r="http://schemas.openxmlformats.org/officeDocument/2006/relationships" r:embed="rId2"/>
          <a:srcRect/>
          <a:stretch>
            <a:fillRect l="2046" t="3728" r="-3002" b="3728"/>
          </a:stretch>
        </a:blipFill>
        <a:ln w="28575"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1D1A29-1B2C-42E0-B814-452EA69100FA}">
      <dsp:nvSpPr>
        <dsp:cNvPr id="0" name=""/>
        <dsp:cNvSpPr/>
      </dsp:nvSpPr>
      <dsp:spPr>
        <a:xfrm>
          <a:off x="2665500" y="2597"/>
          <a:ext cx="765000" cy="12492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1</a:t>
          </a:r>
        </a:p>
      </dsp:txBody>
      <dsp:txXfrm>
        <a:off x="2665500" y="2597"/>
        <a:ext cx="765000" cy="1249233"/>
      </dsp:txXfrm>
    </dsp:sp>
    <dsp:sp modelId="{EE1539D2-E80C-4185-A394-8E928997D7F1}">
      <dsp:nvSpPr>
        <dsp:cNvPr id="0" name=""/>
        <dsp:cNvSpPr/>
      </dsp:nvSpPr>
      <dsp:spPr>
        <a:xfrm>
          <a:off x="2665500" y="1314292"/>
          <a:ext cx="765000" cy="12492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2</a:t>
          </a:r>
        </a:p>
      </dsp:txBody>
      <dsp:txXfrm>
        <a:off x="2665500" y="1314292"/>
        <a:ext cx="765000" cy="1249233"/>
      </dsp:txXfrm>
    </dsp:sp>
    <dsp:sp modelId="{B43FD313-1AF6-453F-A1B7-DCF33B67272A}">
      <dsp:nvSpPr>
        <dsp:cNvPr id="0" name=""/>
        <dsp:cNvSpPr/>
      </dsp:nvSpPr>
      <dsp:spPr>
        <a:xfrm>
          <a:off x="2665500" y="2625988"/>
          <a:ext cx="765000" cy="12492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3</a:t>
          </a:r>
        </a:p>
      </dsp:txBody>
      <dsp:txXfrm>
        <a:off x="2665500" y="2625988"/>
        <a:ext cx="765000" cy="1249233"/>
      </dsp:txXfrm>
    </dsp:sp>
    <dsp:sp modelId="{3507DCC3-0F55-4D00-AD66-DE4A405E1515}">
      <dsp:nvSpPr>
        <dsp:cNvPr id="0" name=""/>
        <dsp:cNvSpPr/>
      </dsp:nvSpPr>
      <dsp:spPr>
        <a:xfrm>
          <a:off x="2665500" y="3937683"/>
          <a:ext cx="765000" cy="12492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0" tIns="165100" rIns="165100" bIns="165100" numCol="1" spcCol="1270" anchor="ctr" anchorCtr="0">
          <a:noAutofit/>
        </a:bodyPr>
        <a:lstStyle/>
        <a:p>
          <a:pPr marL="0" lvl="0" indent="0" algn="ctr" defTabSz="2889250">
            <a:lnSpc>
              <a:spcPct val="90000"/>
            </a:lnSpc>
            <a:spcBef>
              <a:spcPct val="0"/>
            </a:spcBef>
            <a:spcAft>
              <a:spcPct val="35000"/>
            </a:spcAft>
            <a:buNone/>
          </a:pPr>
          <a:r>
            <a:rPr lang="en-US" sz="6500" kern="1200" dirty="0"/>
            <a:t>4</a:t>
          </a:r>
        </a:p>
      </dsp:txBody>
      <dsp:txXfrm>
        <a:off x="2665500" y="3937683"/>
        <a:ext cx="765000" cy="12492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4852C-7500-4749-9419-E5590BC0CC11}">
      <dsp:nvSpPr>
        <dsp:cNvPr id="0" name=""/>
        <dsp:cNvSpPr/>
      </dsp:nvSpPr>
      <dsp:spPr>
        <a:xfrm>
          <a:off x="2575" y="206177"/>
          <a:ext cx="2783916" cy="20781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0" i="0" kern="1200" baseline="0" dirty="0"/>
            <a:t>Public institutions of higher education charted by federally recognized Indian tribes or the federal government, with majority Native American or Alaska Native student enrollment.</a:t>
          </a:r>
          <a:endParaRPr lang="en-US" sz="1500" kern="1200" baseline="0" dirty="0"/>
        </a:p>
      </dsp:txBody>
      <dsp:txXfrm>
        <a:off x="51268" y="254870"/>
        <a:ext cx="2686530" cy="2029441"/>
      </dsp:txXfrm>
    </dsp:sp>
    <dsp:sp modelId="{EB4C0122-3B8F-43D9-B14E-8999E834D659}">
      <dsp:nvSpPr>
        <dsp:cNvPr id="0" name=""/>
        <dsp:cNvSpPr/>
      </dsp:nvSpPr>
      <dsp:spPr>
        <a:xfrm>
          <a:off x="2575" y="2284312"/>
          <a:ext cx="2783916" cy="893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Tribal Colleges and Universities</a:t>
          </a:r>
        </a:p>
      </dsp:txBody>
      <dsp:txXfrm>
        <a:off x="2575" y="2284312"/>
        <a:ext cx="1960504" cy="893597"/>
      </dsp:txXfrm>
    </dsp:sp>
    <dsp:sp modelId="{EDB4D6A5-B01D-4DF4-8B9E-1397EDBFB3EA}">
      <dsp:nvSpPr>
        <dsp:cNvPr id="0" name=""/>
        <dsp:cNvSpPr/>
      </dsp:nvSpPr>
      <dsp:spPr>
        <a:xfrm>
          <a:off x="2041832" y="2426251"/>
          <a:ext cx="974370" cy="97437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000" r="-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420A76-D11E-41A7-9C58-DA67272A6E02}">
      <dsp:nvSpPr>
        <dsp:cNvPr id="0" name=""/>
        <dsp:cNvSpPr/>
      </dsp:nvSpPr>
      <dsp:spPr>
        <a:xfrm>
          <a:off x="3143345" y="198309"/>
          <a:ext cx="2783916" cy="20781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53340" rIns="17780" bIns="17780" numCol="1" spcCol="1270" anchor="t" anchorCtr="0">
          <a:noAutofit/>
        </a:bodyPr>
        <a:lstStyle/>
        <a:p>
          <a:pPr marL="114300" lvl="1" indent="-114300" algn="l" defTabSz="622300">
            <a:lnSpc>
              <a:spcPct val="90000"/>
            </a:lnSpc>
            <a:spcBef>
              <a:spcPct val="0"/>
            </a:spcBef>
            <a:spcAft>
              <a:spcPct val="15000"/>
            </a:spcAft>
            <a:buChar char="•"/>
          </a:pPr>
          <a:r>
            <a:rPr lang="en-US" sz="1400" kern="1200" dirty="0"/>
            <a:t>An academic institution, whether college or university, where Hispanic students comprise at least 25% of the full-time equivalent student body, according to the U.S. Department of Education, and is certified as a Hispanic Serving Institution by the U.S. Department of Education.</a:t>
          </a:r>
        </a:p>
      </dsp:txBody>
      <dsp:txXfrm>
        <a:off x="3192038" y="247002"/>
        <a:ext cx="2686530" cy="2029441"/>
      </dsp:txXfrm>
    </dsp:sp>
    <dsp:sp modelId="{32C5090B-07FD-4B8F-9322-FD7EA950E191}">
      <dsp:nvSpPr>
        <dsp:cNvPr id="0" name=""/>
        <dsp:cNvSpPr/>
      </dsp:nvSpPr>
      <dsp:spPr>
        <a:xfrm>
          <a:off x="3143345" y="2276444"/>
          <a:ext cx="2783916" cy="893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Hispanic-Serving Institutions </a:t>
          </a:r>
        </a:p>
      </dsp:txBody>
      <dsp:txXfrm>
        <a:off x="3143345" y="2276444"/>
        <a:ext cx="1960504" cy="893597"/>
      </dsp:txXfrm>
    </dsp:sp>
    <dsp:sp modelId="{7A74788E-008A-4F65-9D70-27F360858159}">
      <dsp:nvSpPr>
        <dsp:cNvPr id="0" name=""/>
        <dsp:cNvSpPr/>
      </dsp:nvSpPr>
      <dsp:spPr>
        <a:xfrm>
          <a:off x="5097790" y="2402647"/>
          <a:ext cx="974370" cy="1005842"/>
        </a:xfrm>
        <a:prstGeom prst="ellipse">
          <a:avLst/>
        </a:prstGeom>
        <a:blipFill dpi="0" rotWithShape="1">
          <a:blip xmlns:r="http://schemas.openxmlformats.org/officeDocument/2006/relationships" r:embed="rId1"/>
          <a:srcRect/>
          <a:stretch>
            <a:fillRect l="-1615" t="-4545" r="-1615" b="-4545"/>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04852C-7500-4749-9419-E5590BC0CC11}">
      <dsp:nvSpPr>
        <dsp:cNvPr id="0" name=""/>
        <dsp:cNvSpPr/>
      </dsp:nvSpPr>
      <dsp:spPr>
        <a:xfrm>
          <a:off x="2575" y="122040"/>
          <a:ext cx="2783916" cy="20781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Any historically black college or university (HBCU) that was established prior to 1964, whose principal mission was, and is, the education of black Americans and includes those historically black universities that were established under the Second Morrill Act of 1890.</a:t>
          </a:r>
          <a:endParaRPr lang="en-US" sz="1500" kern="1200" dirty="0"/>
        </a:p>
      </dsp:txBody>
      <dsp:txXfrm>
        <a:off x="51268" y="170733"/>
        <a:ext cx="2686530" cy="2029441"/>
      </dsp:txXfrm>
    </dsp:sp>
    <dsp:sp modelId="{EB4C0122-3B8F-43D9-B14E-8999E834D659}">
      <dsp:nvSpPr>
        <dsp:cNvPr id="0" name=""/>
        <dsp:cNvSpPr/>
      </dsp:nvSpPr>
      <dsp:spPr>
        <a:xfrm>
          <a:off x="2575" y="2200175"/>
          <a:ext cx="2783916" cy="893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HBCUs &amp; 1890 Land Grant Institutions</a:t>
          </a:r>
        </a:p>
      </dsp:txBody>
      <dsp:txXfrm>
        <a:off x="2575" y="2200175"/>
        <a:ext cx="1960504" cy="893597"/>
      </dsp:txXfrm>
    </dsp:sp>
    <dsp:sp modelId="{EDB4D6A5-B01D-4DF4-8B9E-1397EDBFB3EA}">
      <dsp:nvSpPr>
        <dsp:cNvPr id="0" name=""/>
        <dsp:cNvSpPr/>
      </dsp:nvSpPr>
      <dsp:spPr>
        <a:xfrm>
          <a:off x="2041832" y="2342115"/>
          <a:ext cx="974370" cy="974370"/>
        </a:xfrm>
        <a:prstGeom prst="ellipse">
          <a:avLst/>
        </a:prstGeom>
        <a:blipFill>
          <a:blip xmlns:r="http://schemas.openxmlformats.org/officeDocument/2006/relationships" r:embed="rId1"/>
          <a:srcRect/>
          <a:stretch>
            <a:fillRect l="-1000" r="-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420A76-D11E-41A7-9C58-DA67272A6E02}">
      <dsp:nvSpPr>
        <dsp:cNvPr id="0" name=""/>
        <dsp:cNvSpPr/>
      </dsp:nvSpPr>
      <dsp:spPr>
        <a:xfrm>
          <a:off x="3130650" y="122040"/>
          <a:ext cx="2783916" cy="207813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n-US" sz="1500" b="0" i="0" kern="1200" dirty="0"/>
            <a:t>Minority Serving Institutions are institutions of higher education that serve minority populations. They are unique both in their </a:t>
          </a:r>
          <a:r>
            <a:rPr lang="en-US" sz="1500" b="0" i="0" u="sng" kern="1200" dirty="0"/>
            <a:t>missions</a:t>
          </a:r>
          <a:r>
            <a:rPr lang="en-US" sz="1500" b="0" i="0" kern="1200" dirty="0"/>
            <a:t> and in their </a:t>
          </a:r>
          <a:r>
            <a:rPr lang="en-US" sz="1500" b="0" i="0" u="sng" kern="1200" dirty="0"/>
            <a:t>day-to-day operations</a:t>
          </a:r>
          <a:r>
            <a:rPr lang="en-US" sz="1500" b="0" i="0" kern="1200" dirty="0"/>
            <a:t>.</a:t>
          </a:r>
          <a:endParaRPr lang="en-US" sz="1500" kern="1200" dirty="0"/>
        </a:p>
      </dsp:txBody>
      <dsp:txXfrm>
        <a:off x="3179343" y="170733"/>
        <a:ext cx="2686530" cy="2029441"/>
      </dsp:txXfrm>
    </dsp:sp>
    <dsp:sp modelId="{32C5090B-07FD-4B8F-9322-FD7EA950E191}">
      <dsp:nvSpPr>
        <dsp:cNvPr id="0" name=""/>
        <dsp:cNvSpPr/>
      </dsp:nvSpPr>
      <dsp:spPr>
        <a:xfrm>
          <a:off x="3130650" y="2200175"/>
          <a:ext cx="2783916" cy="89359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0" rIns="26670" bIns="0" numCol="1" spcCol="1270" anchor="ctr" anchorCtr="0">
          <a:noAutofit/>
        </a:bodyPr>
        <a:lstStyle/>
        <a:p>
          <a:pPr marL="0" lvl="0" indent="0" algn="l" defTabSz="933450">
            <a:lnSpc>
              <a:spcPct val="90000"/>
            </a:lnSpc>
            <a:spcBef>
              <a:spcPct val="0"/>
            </a:spcBef>
            <a:spcAft>
              <a:spcPct val="35000"/>
            </a:spcAft>
            <a:buNone/>
          </a:pPr>
          <a:r>
            <a:rPr lang="en-US" sz="2100" kern="1200" dirty="0"/>
            <a:t>Other Minority Affiliated Institutions</a:t>
          </a:r>
        </a:p>
      </dsp:txBody>
      <dsp:txXfrm>
        <a:off x="3130650" y="2200175"/>
        <a:ext cx="1960504" cy="893597"/>
      </dsp:txXfrm>
    </dsp:sp>
    <dsp:sp modelId="{7A74788E-008A-4F65-9D70-27F360858159}">
      <dsp:nvSpPr>
        <dsp:cNvPr id="0" name=""/>
        <dsp:cNvSpPr/>
      </dsp:nvSpPr>
      <dsp:spPr>
        <a:xfrm>
          <a:off x="5106413" y="2342115"/>
          <a:ext cx="974370" cy="97437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90B08-6E58-4278-BF6A-5CF98F49FEA8}">
      <dsp:nvSpPr>
        <dsp:cNvPr id="0" name=""/>
        <dsp:cNvSpPr/>
      </dsp:nvSpPr>
      <dsp:spPr>
        <a:xfrm>
          <a:off x="2682" y="820981"/>
          <a:ext cx="3964603" cy="273161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05A46-464A-4D1E-8267-824BCA2F7CFB}">
      <dsp:nvSpPr>
        <dsp:cNvPr id="0" name=""/>
        <dsp:cNvSpPr/>
      </dsp:nvSpPr>
      <dsp:spPr>
        <a:xfrm>
          <a:off x="2682" y="3552593"/>
          <a:ext cx="3964603" cy="147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marL="0" lvl="0" indent="0" algn="ctr" defTabSz="1866900">
            <a:lnSpc>
              <a:spcPct val="90000"/>
            </a:lnSpc>
            <a:spcBef>
              <a:spcPct val="0"/>
            </a:spcBef>
            <a:spcAft>
              <a:spcPct val="35000"/>
            </a:spcAft>
            <a:buNone/>
          </a:pPr>
          <a:r>
            <a:rPr lang="en-US" sz="4200" kern="1200" dirty="0"/>
            <a:t>Project Pest or Plant Disease</a:t>
          </a:r>
        </a:p>
      </dsp:txBody>
      <dsp:txXfrm>
        <a:off x="2682" y="3552593"/>
        <a:ext cx="3964603" cy="1470867"/>
      </dsp:txXfrm>
    </dsp:sp>
    <dsp:sp modelId="{64D624E0-3829-48A2-BDB0-51BBFC780637}">
      <dsp:nvSpPr>
        <dsp:cNvPr id="0" name=""/>
        <dsp:cNvSpPr/>
      </dsp:nvSpPr>
      <dsp:spPr>
        <a:xfrm>
          <a:off x="4363913" y="820981"/>
          <a:ext cx="3964603" cy="2731611"/>
        </a:xfrm>
        <a:prstGeom prst="roundRect">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12700" cap="flat" cmpd="sng" algn="ctr">
          <a:solidFill>
            <a:schemeClr val="accent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D06562-FECE-432C-8025-97F78FA5F4DE}">
      <dsp:nvSpPr>
        <dsp:cNvPr id="0" name=""/>
        <dsp:cNvSpPr/>
      </dsp:nvSpPr>
      <dsp:spPr>
        <a:xfrm>
          <a:off x="4363913" y="3552593"/>
          <a:ext cx="3964603" cy="1470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704" tIns="298704" rIns="298704" bIns="0" numCol="1" spcCol="1270" anchor="t" anchorCtr="0">
          <a:noAutofit/>
        </a:bodyPr>
        <a:lstStyle/>
        <a:p>
          <a:pPr marL="0" lvl="0" indent="0" algn="ctr" defTabSz="1866900">
            <a:lnSpc>
              <a:spcPct val="90000"/>
            </a:lnSpc>
            <a:spcBef>
              <a:spcPct val="0"/>
            </a:spcBef>
            <a:spcAft>
              <a:spcPct val="35000"/>
            </a:spcAft>
            <a:buNone/>
          </a:pPr>
          <a:r>
            <a:rPr lang="en-US" sz="4200" kern="1200" dirty="0"/>
            <a:t>PPA 7721 Attributes</a:t>
          </a:r>
        </a:p>
      </dsp:txBody>
      <dsp:txXfrm>
        <a:off x="4363913" y="3552593"/>
        <a:ext cx="3964603" cy="14708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5A869-C1B5-4B4E-BAEE-1A1D2A7BF072}">
      <dsp:nvSpPr>
        <dsp:cNvPr id="0" name=""/>
        <dsp:cNvSpPr/>
      </dsp:nvSpPr>
      <dsp:spPr>
        <a:xfrm>
          <a:off x="1373202" y="47540"/>
          <a:ext cx="894143" cy="894143"/>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7FBC8E-27F9-4727-A1D6-F338DEBD24B8}">
      <dsp:nvSpPr>
        <dsp:cNvPr id="0" name=""/>
        <dsp:cNvSpPr/>
      </dsp:nvSpPr>
      <dsp:spPr>
        <a:xfrm>
          <a:off x="1487260" y="184226"/>
          <a:ext cx="620771" cy="6207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327420-6538-4B8D-8B5D-994A1F549F08}">
      <dsp:nvSpPr>
        <dsp:cNvPr id="0" name=""/>
        <dsp:cNvSpPr/>
      </dsp:nvSpPr>
      <dsp:spPr>
        <a:xfrm>
          <a:off x="972421" y="1085915"/>
          <a:ext cx="1776080" cy="425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Strategic Alignment</a:t>
          </a:r>
          <a:r>
            <a:rPr lang="en-US" sz="1700" kern="1200" dirty="0"/>
            <a:t> </a:t>
          </a:r>
        </a:p>
        <a:p>
          <a:pPr marL="0" lvl="0" indent="0" algn="ctr" defTabSz="755650">
            <a:lnSpc>
              <a:spcPct val="90000"/>
            </a:lnSpc>
            <a:spcBef>
              <a:spcPct val="0"/>
            </a:spcBef>
            <a:spcAft>
              <a:spcPct val="35000"/>
            </a:spcAft>
            <a:buNone/>
            <a:defRPr cap="all"/>
          </a:pPr>
          <a:r>
            <a:rPr lang="en-US" sz="1700" kern="1200" dirty="0"/>
            <a:t>Does the suggestion align with the strategic objectives of PPA’s Sec. 7721?</a:t>
          </a:r>
        </a:p>
      </dsp:txBody>
      <dsp:txXfrm>
        <a:off x="972421" y="1085915"/>
        <a:ext cx="1776080" cy="4255679"/>
      </dsp:txXfrm>
    </dsp:sp>
    <dsp:sp modelId="{7D2B35E2-27AC-4C93-A10A-D9B74CDBDC99}">
      <dsp:nvSpPr>
        <dsp:cNvPr id="0" name=""/>
        <dsp:cNvSpPr/>
      </dsp:nvSpPr>
      <dsp:spPr>
        <a:xfrm>
          <a:off x="3334024" y="47540"/>
          <a:ext cx="894143" cy="89414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9310D-D0AB-480A-B9E2-E84CCB5F9E0B}">
      <dsp:nvSpPr>
        <dsp:cNvPr id="0" name=""/>
        <dsp:cNvSpPr/>
      </dsp:nvSpPr>
      <dsp:spPr>
        <a:xfrm>
          <a:off x="3470708" y="184226"/>
          <a:ext cx="620771" cy="6207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721FCD-79DC-4C36-9D31-303E8CB85193}">
      <dsp:nvSpPr>
        <dsp:cNvPr id="0" name=""/>
        <dsp:cNvSpPr/>
      </dsp:nvSpPr>
      <dsp:spPr>
        <a:xfrm>
          <a:off x="2894294" y="1085915"/>
          <a:ext cx="1773632" cy="425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Impact/Outcome</a:t>
          </a:r>
        </a:p>
        <a:p>
          <a:pPr marL="0" lvl="0" indent="0" algn="ctr" defTabSz="755650">
            <a:lnSpc>
              <a:spcPct val="90000"/>
            </a:lnSpc>
            <a:spcBef>
              <a:spcPct val="0"/>
            </a:spcBef>
            <a:spcAft>
              <a:spcPct val="35000"/>
            </a:spcAft>
            <a:buNone/>
            <a:defRPr cap="all"/>
          </a:pPr>
          <a:r>
            <a:rPr lang="en-US" sz="1700" kern="1200" dirty="0"/>
            <a:t> Will the project make an impact and produce results as defined by the individual goal area?</a:t>
          </a:r>
        </a:p>
      </dsp:txBody>
      <dsp:txXfrm>
        <a:off x="2894294" y="1085915"/>
        <a:ext cx="1773632" cy="4255679"/>
      </dsp:txXfrm>
    </dsp:sp>
    <dsp:sp modelId="{CA6086FE-50B1-42FC-8372-BA0183F1FED7}">
      <dsp:nvSpPr>
        <dsp:cNvPr id="0" name=""/>
        <dsp:cNvSpPr/>
      </dsp:nvSpPr>
      <dsp:spPr>
        <a:xfrm>
          <a:off x="5438981" y="47532"/>
          <a:ext cx="894163" cy="89416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DA654-4086-46F0-9356-2BDE62A564D1}">
      <dsp:nvSpPr>
        <dsp:cNvPr id="0" name=""/>
        <dsp:cNvSpPr/>
      </dsp:nvSpPr>
      <dsp:spPr>
        <a:xfrm>
          <a:off x="5575679" y="184228"/>
          <a:ext cx="620771" cy="6207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BF2CF5-D438-4D27-82B9-4744B685C657}">
      <dsp:nvSpPr>
        <dsp:cNvPr id="0" name=""/>
        <dsp:cNvSpPr/>
      </dsp:nvSpPr>
      <dsp:spPr>
        <a:xfrm>
          <a:off x="4910418" y="1085922"/>
          <a:ext cx="1951262" cy="425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Feasibility</a:t>
          </a:r>
          <a:r>
            <a:rPr lang="en-US" sz="1700" kern="1200" dirty="0"/>
            <a:t>  </a:t>
          </a:r>
        </a:p>
        <a:p>
          <a:pPr marL="0" lvl="0" indent="0" algn="ctr" defTabSz="755650">
            <a:lnSpc>
              <a:spcPct val="90000"/>
            </a:lnSpc>
            <a:spcBef>
              <a:spcPct val="0"/>
            </a:spcBef>
            <a:spcAft>
              <a:spcPct val="35000"/>
            </a:spcAft>
            <a:buNone/>
            <a:defRPr cap="all"/>
          </a:pPr>
          <a:r>
            <a:rPr lang="en-US" sz="1700" kern="1200" dirty="0"/>
            <a:t>Can the project be accomplished based on key factors such as resources, collaborative partnerships, and clearly defined process?</a:t>
          </a:r>
        </a:p>
      </dsp:txBody>
      <dsp:txXfrm>
        <a:off x="4910418" y="1085922"/>
        <a:ext cx="1951262" cy="4255679"/>
      </dsp:txXfrm>
    </dsp:sp>
    <dsp:sp modelId="{ECA95716-E921-4F81-B172-C23561B49EE0}">
      <dsp:nvSpPr>
        <dsp:cNvPr id="0" name=""/>
        <dsp:cNvSpPr/>
      </dsp:nvSpPr>
      <dsp:spPr>
        <a:xfrm>
          <a:off x="7510015" y="47532"/>
          <a:ext cx="894163" cy="89416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485798-EE70-4A0F-951B-8F221BBDA374}">
      <dsp:nvSpPr>
        <dsp:cNvPr id="0" name=""/>
        <dsp:cNvSpPr/>
      </dsp:nvSpPr>
      <dsp:spPr>
        <a:xfrm>
          <a:off x="7711910" y="238097"/>
          <a:ext cx="513033" cy="5130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00001D-A49F-4814-B0DB-03D094AADF77}">
      <dsp:nvSpPr>
        <dsp:cNvPr id="0" name=""/>
        <dsp:cNvSpPr/>
      </dsp:nvSpPr>
      <dsp:spPr>
        <a:xfrm>
          <a:off x="7091875" y="1085922"/>
          <a:ext cx="1686198" cy="4255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b="1" kern="1200" dirty="0"/>
            <a:t>Past Performance, Best Practices and Innovation</a:t>
          </a:r>
          <a:r>
            <a:rPr lang="en-US" sz="1700" kern="1200" dirty="0"/>
            <a:t> Will the project be successful based on previous experience in similar endeavors or to the extent in which the project utilizes best practices and innovation to achieving success? </a:t>
          </a:r>
        </a:p>
      </dsp:txBody>
      <dsp:txXfrm>
        <a:off x="7091875" y="1085922"/>
        <a:ext cx="1686198" cy="42556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A67DD-72CB-4E85-9F1F-DF5CD8D98314}">
      <dsp:nvSpPr>
        <dsp:cNvPr id="0" name=""/>
        <dsp:cNvSpPr/>
      </dsp:nvSpPr>
      <dsp:spPr>
        <a:xfrm rot="16200000">
          <a:off x="-1478205" y="1480040"/>
          <a:ext cx="4760864" cy="1800782"/>
        </a:xfrm>
        <a:prstGeom prst="flowChartManualOperati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7950" tIns="0" rIns="107950" bIns="0" numCol="1" spcCol="1270" anchor="ctr" anchorCtr="0">
          <a:noAutofit/>
        </a:bodyPr>
        <a:lstStyle/>
        <a:p>
          <a:pPr marL="0" lvl="0" indent="0" algn="ctr" defTabSz="755650">
            <a:lnSpc>
              <a:spcPct val="90000"/>
            </a:lnSpc>
            <a:spcBef>
              <a:spcPct val="0"/>
            </a:spcBef>
            <a:spcAft>
              <a:spcPct val="35000"/>
            </a:spcAft>
            <a:buFont typeface="+mj-lt"/>
            <a:buNone/>
          </a:pPr>
          <a:r>
            <a:rPr lang="en-US" sz="1700" kern="1200" dirty="0">
              <a:latin typeface="Calibri"/>
              <a:ea typeface="+mn-ea"/>
              <a:cs typeface="+mn-cs"/>
            </a:rPr>
            <a:t>Missing </a:t>
          </a:r>
          <a:r>
            <a:rPr lang="en-US" sz="1700" b="1" kern="1200" dirty="0">
              <a:latin typeface="Calibri"/>
              <a:ea typeface="+mn-ea"/>
              <a:cs typeface="+mn-cs"/>
            </a:rPr>
            <a:t>Accomplishment Reports or Status Updates </a:t>
          </a:r>
          <a:r>
            <a:rPr lang="en-US" sz="1700" kern="1200" dirty="0">
              <a:latin typeface="Calibri"/>
              <a:ea typeface="+mn-ea"/>
              <a:cs typeface="+mn-cs"/>
            </a:rPr>
            <a:t>for previous years </a:t>
          </a:r>
        </a:p>
      </dsp:txBody>
      <dsp:txXfrm rot="5400000">
        <a:off x="1836" y="952172"/>
        <a:ext cx="1800782" cy="2856518"/>
      </dsp:txXfrm>
    </dsp:sp>
    <dsp:sp modelId="{21ED68D5-A098-4976-8190-E59AFDB61E35}">
      <dsp:nvSpPr>
        <dsp:cNvPr id="0" name=""/>
        <dsp:cNvSpPr/>
      </dsp:nvSpPr>
      <dsp:spPr>
        <a:xfrm rot="16200000">
          <a:off x="457636" y="1480040"/>
          <a:ext cx="4760864" cy="1800782"/>
        </a:xfrm>
        <a:prstGeom prst="flowChartManualOperati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0" tIns="0" rIns="127000" bIns="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Calibri"/>
              <a:ea typeface="+mn-ea"/>
              <a:cs typeface="+mn-cs"/>
            </a:rPr>
            <a:t>Confusing or unreasonable </a:t>
          </a:r>
          <a:r>
            <a:rPr lang="en-US" sz="2000" b="1" kern="1200" dirty="0">
              <a:latin typeface="Calibri"/>
              <a:ea typeface="+mn-ea"/>
              <a:cs typeface="+mn-cs"/>
            </a:rPr>
            <a:t>Budgets</a:t>
          </a:r>
          <a:r>
            <a:rPr lang="en-US" sz="2000" kern="1200" dirty="0">
              <a:latin typeface="Calibri"/>
              <a:ea typeface="+mn-ea"/>
              <a:cs typeface="+mn-cs"/>
            </a:rPr>
            <a:t> </a:t>
          </a:r>
        </a:p>
      </dsp:txBody>
      <dsp:txXfrm rot="5400000">
        <a:off x="1937677" y="952172"/>
        <a:ext cx="1800782" cy="2856518"/>
      </dsp:txXfrm>
    </dsp:sp>
    <dsp:sp modelId="{D127413A-0CBF-46D7-81F2-26E235DC8AB0}">
      <dsp:nvSpPr>
        <dsp:cNvPr id="0" name=""/>
        <dsp:cNvSpPr/>
      </dsp:nvSpPr>
      <dsp:spPr>
        <a:xfrm rot="16200000">
          <a:off x="2393477" y="1480040"/>
          <a:ext cx="4760864" cy="1800782"/>
        </a:xfrm>
        <a:prstGeom prst="flowChartManualOperati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2255" bIns="0" numCol="1" spcCol="1270" anchor="ctr" anchorCtr="0">
          <a:noAutofit/>
        </a:bodyPr>
        <a:lstStyle/>
        <a:p>
          <a:pPr marL="0" lvl="0" indent="0" algn="ctr" defTabSz="977900">
            <a:lnSpc>
              <a:spcPct val="90000"/>
            </a:lnSpc>
            <a:spcBef>
              <a:spcPct val="0"/>
            </a:spcBef>
            <a:spcAft>
              <a:spcPct val="35000"/>
            </a:spcAft>
            <a:buFont typeface="+mj-lt"/>
            <a:buNone/>
          </a:pPr>
          <a:r>
            <a:rPr lang="en-US" sz="2200" kern="1200" dirty="0">
              <a:latin typeface="Calibri"/>
              <a:ea typeface="+mn-ea"/>
              <a:cs typeface="+mn-cs"/>
            </a:rPr>
            <a:t>Unclear A</a:t>
          </a:r>
          <a:r>
            <a:rPr lang="en-US" sz="2200" b="1" kern="1200" dirty="0">
              <a:latin typeface="Calibri"/>
              <a:ea typeface="+mn-ea"/>
              <a:cs typeface="+mn-cs"/>
            </a:rPr>
            <a:t>pproach</a:t>
          </a:r>
          <a:r>
            <a:rPr lang="en-US" sz="2200" b="0" kern="1200" dirty="0">
              <a:latin typeface="Calibri"/>
              <a:ea typeface="+mn-ea"/>
              <a:cs typeface="+mn-cs"/>
            </a:rPr>
            <a:t>, deliverables, and/</a:t>
          </a:r>
          <a:r>
            <a:rPr lang="en-US" sz="2200" b="0" kern="1200">
              <a:latin typeface="Calibri"/>
              <a:ea typeface="+mn-ea"/>
              <a:cs typeface="+mn-cs"/>
            </a:rPr>
            <a:t>or </a:t>
          </a:r>
          <a:r>
            <a:rPr lang="en-US" sz="2200" b="1" kern="1200">
              <a:latin typeface="Calibri"/>
              <a:ea typeface="+mn-ea"/>
              <a:cs typeface="+mn-cs"/>
            </a:rPr>
            <a:t>Performance Measures</a:t>
          </a:r>
          <a:endParaRPr lang="en-US" sz="2200" b="1" kern="1200" dirty="0">
            <a:latin typeface="Calibri"/>
            <a:ea typeface="+mn-ea"/>
            <a:cs typeface="+mn-cs"/>
          </a:endParaRPr>
        </a:p>
      </dsp:txBody>
      <dsp:txXfrm rot="5400000">
        <a:off x="3873518" y="952172"/>
        <a:ext cx="1800782" cy="2856518"/>
      </dsp:txXfrm>
    </dsp:sp>
    <dsp:sp modelId="{1622469E-4B0D-4A3A-B497-F328508E3FD9}">
      <dsp:nvSpPr>
        <dsp:cNvPr id="0" name=""/>
        <dsp:cNvSpPr/>
      </dsp:nvSpPr>
      <dsp:spPr>
        <a:xfrm rot="16200000">
          <a:off x="4329319" y="1480040"/>
          <a:ext cx="4760864" cy="1800782"/>
        </a:xfrm>
        <a:prstGeom prst="flowChartManualOperation">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9700" tIns="0" rIns="142255" bIns="0" numCol="1" spcCol="1270" anchor="ctr" anchorCtr="0">
          <a:noAutofit/>
        </a:bodyPr>
        <a:lstStyle/>
        <a:p>
          <a:pPr marL="0" lvl="0" indent="0" algn="ctr" defTabSz="977900">
            <a:lnSpc>
              <a:spcPct val="90000"/>
            </a:lnSpc>
            <a:spcBef>
              <a:spcPct val="0"/>
            </a:spcBef>
            <a:spcAft>
              <a:spcPct val="35000"/>
            </a:spcAft>
            <a:buNone/>
          </a:pPr>
          <a:r>
            <a:rPr lang="en-US" sz="2200" b="0" kern="1200" dirty="0">
              <a:latin typeface="Calibri"/>
              <a:ea typeface="+mn-ea"/>
              <a:cs typeface="+mn-cs"/>
            </a:rPr>
            <a:t>Poorly defined </a:t>
          </a:r>
          <a:r>
            <a:rPr lang="en-US" sz="2200" b="1" kern="1200" dirty="0">
              <a:latin typeface="Calibri"/>
              <a:ea typeface="+mn-ea"/>
              <a:cs typeface="+mn-cs"/>
            </a:rPr>
            <a:t>Milestones</a:t>
          </a:r>
        </a:p>
        <a:p>
          <a:pPr marL="0" lvl="0" indent="0" algn="ctr" defTabSz="977900">
            <a:lnSpc>
              <a:spcPct val="90000"/>
            </a:lnSpc>
            <a:spcBef>
              <a:spcPct val="0"/>
            </a:spcBef>
            <a:spcAft>
              <a:spcPct val="35000"/>
            </a:spcAft>
            <a:buNone/>
          </a:pPr>
          <a:endParaRPr lang="en-US" sz="2200" i="1" kern="1200" dirty="0">
            <a:latin typeface="Calibri"/>
            <a:ea typeface="+mn-ea"/>
            <a:cs typeface="+mn-cs"/>
          </a:endParaRPr>
        </a:p>
      </dsp:txBody>
      <dsp:txXfrm rot="5400000">
        <a:off x="5809360" y="952172"/>
        <a:ext cx="1800782" cy="2856518"/>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VaryingWidthList">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0018F-6192-40C1-98D9-7168E8C12A4F}" type="datetimeFigureOut">
              <a:rPr lang="en-US" smtClean="0"/>
              <a:t>6/9/2023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5F623-386C-4D8B-85F6-C81035B5DE76}" type="slidenum">
              <a:rPr lang="en-US" smtClean="0"/>
              <a:t>‹#›</a:t>
            </a:fld>
            <a:endParaRPr lang="en-US"/>
          </a:p>
        </p:txBody>
      </p:sp>
    </p:spTree>
    <p:extLst>
      <p:ext uri="{BB962C8B-B14F-4D97-AF65-F5344CB8AC3E}">
        <p14:creationId xmlns:p14="http://schemas.microsoft.com/office/powerpoint/2010/main" val="1856039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mailto:help@usda.gov"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22" indent="-171422">
              <a:buFont typeface="Arial" panose="020B0604020202020204" pitchFamily="34" charset="0"/>
              <a:buChar char="•"/>
            </a:pPr>
            <a:r>
              <a:rPr lang="en-US" dirty="0"/>
              <a:t>Welcome and thank you for joining us today to learn more about the Plant Protection Act 7721 Suggestion Submission process for the Plant Pest and Disease Management and Disaster Prevention Program (PPDMDPP).</a:t>
            </a:r>
          </a:p>
          <a:p>
            <a:pPr marL="171422" indent="-171422">
              <a:buFont typeface="Arial" panose="020B0604020202020204" pitchFamily="34" charset="0"/>
              <a:buChar char="•"/>
            </a:pPr>
            <a:r>
              <a:rPr lang="en-US" dirty="0"/>
              <a:t>My name is Julie Van Meter, PPA NPM for PPDMDPP, and I’m joined by other members of the PPDMDPP CFWG, who will now introduce themselves.</a:t>
            </a:r>
          </a:p>
          <a:p>
            <a:pPr marL="171422" indent="-171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1</a:t>
            </a:fld>
            <a:endParaRPr lang="en-US"/>
          </a:p>
        </p:txBody>
      </p:sp>
    </p:spTree>
    <p:extLst>
      <p:ext uri="{BB962C8B-B14F-4D97-AF65-F5344CB8AC3E}">
        <p14:creationId xmlns:p14="http://schemas.microsoft.com/office/powerpoint/2010/main" val="416827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06902">
              <a:defRPr/>
            </a:pPr>
            <a:r>
              <a:rPr lang="en-US" dirty="0" err="1"/>
              <a:t>eAuthentication</a:t>
            </a:r>
            <a:r>
              <a:rPr lang="en-US" dirty="0"/>
              <a:t> allows customers and employees to view or conduct official business via the internet with USDA and is a requirement for use of ServiceNow. This is similar to the use of Metastorm, which also required </a:t>
            </a:r>
            <a:r>
              <a:rPr lang="en-US" dirty="0" err="1"/>
              <a:t>eAuthentication</a:t>
            </a:r>
            <a:r>
              <a:rPr lang="en-US" dirty="0"/>
              <a:t>. </a:t>
            </a:r>
          </a:p>
          <a:p>
            <a:pPr defTabSz="906902">
              <a:defRPr/>
            </a:pPr>
            <a:endParaRPr lang="en-US" dirty="0"/>
          </a:p>
          <a:p>
            <a:pPr defTabSz="906902">
              <a:defRPr/>
            </a:pPr>
            <a:r>
              <a:rPr lang="en-US" dirty="0"/>
              <a:t>While most individuals returning to submit a suggestion will already have an </a:t>
            </a:r>
            <a:r>
              <a:rPr lang="en-US" dirty="0" err="1"/>
              <a:t>eAuthentication</a:t>
            </a:r>
            <a:r>
              <a:rPr lang="en-US" dirty="0"/>
              <a:t> account, we want </a:t>
            </a:r>
            <a:r>
              <a:rPr lang="en-US" baseline="0" dirty="0"/>
              <a:t>to</a:t>
            </a:r>
            <a:r>
              <a:rPr lang="en-US" dirty="0"/>
              <a:t> make sure that</a:t>
            </a:r>
            <a:r>
              <a:rPr lang="en-US" baseline="0" dirty="0"/>
              <a:t> first time suggestion submitters </a:t>
            </a:r>
            <a:r>
              <a:rPr lang="en-US" dirty="0"/>
              <a:t>are</a:t>
            </a:r>
            <a:r>
              <a:rPr lang="en-US" baseline="0" dirty="0"/>
              <a:t> </a:t>
            </a:r>
            <a:r>
              <a:rPr lang="en-US" dirty="0"/>
              <a:t>aware that they need</a:t>
            </a:r>
            <a:r>
              <a:rPr lang="en-US" baseline="0" dirty="0"/>
              <a:t> to register for an </a:t>
            </a:r>
            <a:r>
              <a:rPr lang="en-US" dirty="0" err="1"/>
              <a:t>eAuthentication</a:t>
            </a:r>
            <a:r>
              <a:rPr lang="en-US" baseline="0" dirty="0"/>
              <a:t> account</a:t>
            </a:r>
            <a:r>
              <a:rPr lang="en-US" dirty="0"/>
              <a:t> before starting the suggestion submission process. </a:t>
            </a:r>
          </a:p>
          <a:p>
            <a:pPr defTabSz="906902">
              <a:defRPr/>
            </a:pPr>
            <a:endParaRPr lang="en-US" dirty="0"/>
          </a:p>
          <a:p>
            <a:pPr defTabSz="906902">
              <a:defRPr/>
            </a:pPr>
            <a:r>
              <a:rPr lang="en-US" dirty="0"/>
              <a:t>Registering for an account is easy and will probably take no more than an estimated 10-15min. External cooperators will need </a:t>
            </a:r>
            <a:r>
              <a:rPr lang="en-US" dirty="0" err="1"/>
              <a:t>eAuthentication</a:t>
            </a:r>
            <a:r>
              <a:rPr lang="en-US" dirty="0"/>
              <a:t> level 1 (which doesn't require identity verification), whereas all USDA employees will need </a:t>
            </a:r>
            <a:r>
              <a:rPr lang="en-US" dirty="0" err="1"/>
              <a:t>eAuthentication</a:t>
            </a:r>
            <a:r>
              <a:rPr lang="en-US" dirty="0"/>
              <a:t> level 2 (which most already have). Anyone who already has an </a:t>
            </a:r>
            <a:r>
              <a:rPr lang="en-US" dirty="0" err="1"/>
              <a:t>eAuthentication</a:t>
            </a:r>
            <a:r>
              <a:rPr lang="en-US" dirty="0"/>
              <a:t> account will</a:t>
            </a:r>
            <a:r>
              <a:rPr lang="en-US" baseline="0" dirty="0"/>
              <a:t> not need to register again to use ServiceNow.</a:t>
            </a:r>
          </a:p>
          <a:p>
            <a:pPr defTabSz="906902">
              <a:defRPr/>
            </a:pPr>
            <a:endParaRPr lang="en-US" baseline="0" dirty="0">
              <a:cs typeface="Calibri"/>
            </a:endParaRPr>
          </a:p>
          <a:p>
            <a:pPr defTabSz="906902">
              <a:defRPr/>
            </a:pPr>
            <a:r>
              <a:rPr lang="en-US" baseline="0" dirty="0">
                <a:cs typeface="Calibri"/>
              </a:rPr>
              <a:t>To register for </a:t>
            </a:r>
            <a:r>
              <a:rPr lang="en-US" baseline="0" dirty="0" err="1">
                <a:cs typeface="Calibri"/>
              </a:rPr>
              <a:t>eAuthentication</a:t>
            </a:r>
            <a:r>
              <a:rPr lang="en-US" baseline="0" dirty="0">
                <a:cs typeface="Calibri"/>
              </a:rPr>
              <a:t> you can visit the site listed here or search for USDA </a:t>
            </a:r>
            <a:r>
              <a:rPr lang="en-US" baseline="0" dirty="0" err="1">
                <a:cs typeface="Calibri"/>
              </a:rPr>
              <a:t>eAuthenication</a:t>
            </a:r>
            <a:r>
              <a:rPr lang="en-US" baseline="0" dirty="0">
                <a:cs typeface="Calibri"/>
              </a:rPr>
              <a:t> in your favorite browser. </a:t>
            </a:r>
          </a:p>
        </p:txBody>
      </p:sp>
      <p:sp>
        <p:nvSpPr>
          <p:cNvPr id="4" name="Slide Number Placeholder 3"/>
          <p:cNvSpPr>
            <a:spLocks noGrp="1"/>
          </p:cNvSpPr>
          <p:nvPr>
            <p:ph type="sldNum" sz="quarter" idx="10"/>
          </p:nvPr>
        </p:nvSpPr>
        <p:spPr/>
        <p:txBody>
          <a:bodyPr/>
          <a:lstStyle/>
          <a:p>
            <a:fld id="{E54C7B4C-F1FE-4B80-B932-A0FF040B5C48}" type="slidenum">
              <a:rPr lang="en-US" smtClean="0"/>
              <a:pPr/>
              <a:t>10</a:t>
            </a:fld>
            <a:endParaRPr lang="en-US"/>
          </a:p>
        </p:txBody>
      </p:sp>
    </p:spTree>
    <p:extLst>
      <p:ext uri="{BB962C8B-B14F-4D97-AF65-F5344CB8AC3E}">
        <p14:creationId xmlns:p14="http://schemas.microsoft.com/office/powerpoint/2010/main" val="1156366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cs typeface="Calibri"/>
              </a:rPr>
              <a:t>Registration for </a:t>
            </a:r>
            <a:r>
              <a:rPr lang="en-US" dirty="0" err="1">
                <a:cs typeface="Calibri"/>
              </a:rPr>
              <a:t>eAuthentication</a:t>
            </a:r>
            <a:r>
              <a:rPr lang="en-US" dirty="0">
                <a:cs typeface="Calibri"/>
              </a:rPr>
              <a:t> is easy. Suggesters will start by visiting the </a:t>
            </a:r>
            <a:r>
              <a:rPr lang="en-US" dirty="0" err="1">
                <a:cs typeface="Calibri"/>
              </a:rPr>
              <a:t>eAuthentication</a:t>
            </a:r>
            <a:r>
              <a:rPr lang="en-US" dirty="0">
                <a:cs typeface="Calibri"/>
              </a:rPr>
              <a:t> homepage and selecting 'Create an Account'. Then they should select 'customer' for the type of account, followed by responding to a confirmation email. The confirmation email will contain a link to a form where the user will submit some personal information, then they'll be asked to create a password. Once they've created their </a:t>
            </a:r>
            <a:r>
              <a:rPr lang="en-US" dirty="0" err="1">
                <a:cs typeface="Calibri"/>
              </a:rPr>
              <a:t>eAuthentication</a:t>
            </a:r>
            <a:r>
              <a:rPr lang="en-US" dirty="0">
                <a:cs typeface="Calibri"/>
              </a:rPr>
              <a:t> account they are ready to visit the PPA 7721 ServiceNow Portal to start the suggestion submission process! </a:t>
            </a: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11</a:t>
            </a:fld>
            <a:endParaRPr lang="en-US"/>
          </a:p>
        </p:txBody>
      </p:sp>
    </p:spTree>
    <p:extLst>
      <p:ext uri="{BB962C8B-B14F-4D97-AF65-F5344CB8AC3E}">
        <p14:creationId xmlns:p14="http://schemas.microsoft.com/office/powerpoint/2010/main" val="2075696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want to leave you with some tips for the Registration process:</a:t>
            </a:r>
          </a:p>
          <a:p>
            <a:pPr marL="171450" indent="-171450">
              <a:buFont typeface="Arial"/>
              <a:buChar char="•"/>
            </a:pPr>
            <a:r>
              <a:rPr lang="en-US" dirty="0">
                <a:cs typeface="Calibri" panose="020F0502020204030204"/>
              </a:rPr>
              <a:t>Register early!!! This is an easy step that </a:t>
            </a:r>
            <a:r>
              <a:rPr lang="en-US" u="sng" dirty="0">
                <a:cs typeface="Calibri" panose="020F0502020204030204"/>
              </a:rPr>
              <a:t>can</a:t>
            </a:r>
            <a:r>
              <a:rPr lang="en-US" dirty="0">
                <a:cs typeface="Calibri" panose="020F0502020204030204"/>
              </a:rPr>
              <a:t> and </a:t>
            </a:r>
            <a:r>
              <a:rPr lang="en-US" u="sng" dirty="0">
                <a:cs typeface="Calibri" panose="020F0502020204030204"/>
              </a:rPr>
              <a:t>needs</a:t>
            </a:r>
            <a:r>
              <a:rPr lang="en-US" dirty="0">
                <a:cs typeface="Calibri" panose="020F0502020204030204"/>
              </a:rPr>
              <a:t> to be taken care of anytime before you start the suggestion process.</a:t>
            </a:r>
          </a:p>
          <a:p>
            <a:pPr marL="171450" indent="-171450">
              <a:buFont typeface="Arial"/>
              <a:buChar char="•"/>
            </a:pPr>
            <a:r>
              <a:rPr lang="en-US" dirty="0">
                <a:cs typeface="Calibri" panose="020F0502020204030204"/>
              </a:rPr>
              <a:t>Check you spam folder to make sure that the confirmation email didn't get sent to this folder by mistake.</a:t>
            </a:r>
          </a:p>
          <a:p>
            <a:pPr marL="171450" indent="-171450">
              <a:buFont typeface="Arial"/>
              <a:buChar char="•"/>
            </a:pPr>
            <a:r>
              <a:rPr lang="en-US" dirty="0">
                <a:cs typeface="Calibri" panose="020F0502020204030204"/>
              </a:rPr>
              <a:t>Do not submit multiple requests for an </a:t>
            </a:r>
            <a:r>
              <a:rPr lang="en-US" dirty="0" err="1">
                <a:cs typeface="Calibri" panose="020F0502020204030204"/>
              </a:rPr>
              <a:t>eAuthentication</a:t>
            </a:r>
            <a:r>
              <a:rPr lang="en-US" dirty="0">
                <a:cs typeface="Calibri" panose="020F0502020204030204"/>
              </a:rPr>
              <a:t> account. </a:t>
            </a:r>
            <a:r>
              <a:rPr lang="en-US" dirty="0"/>
              <a:t>The account is created using a unique email that will serve as your User ID, therefore you should only have one email tied to your personal information.</a:t>
            </a:r>
          </a:p>
          <a:p>
            <a:pPr marL="171450" indent="-171450">
              <a:buFont typeface="Arial"/>
              <a:buChar char="•"/>
            </a:pPr>
            <a:r>
              <a:rPr lang="en-US" dirty="0">
                <a:cs typeface="Calibri" panose="020F0502020204030204"/>
              </a:rPr>
              <a:t>If you need assistance, use the information provided under the 'Contact Us' link through the </a:t>
            </a:r>
            <a:r>
              <a:rPr lang="en-US" dirty="0" err="1">
                <a:cs typeface="Calibri" panose="020F0502020204030204"/>
              </a:rPr>
              <a:t>eAuthentication</a:t>
            </a:r>
            <a:r>
              <a:rPr lang="en-US" dirty="0">
                <a:cs typeface="Calibri" panose="020F0502020204030204"/>
              </a:rPr>
              <a:t> webpage at the following site.  </a:t>
            </a:r>
          </a:p>
        </p:txBody>
      </p:sp>
      <p:sp>
        <p:nvSpPr>
          <p:cNvPr id="4" name="Slide Number Placeholder 3"/>
          <p:cNvSpPr>
            <a:spLocks noGrp="1"/>
          </p:cNvSpPr>
          <p:nvPr>
            <p:ph type="sldNum" sz="quarter" idx="10"/>
          </p:nvPr>
        </p:nvSpPr>
        <p:spPr/>
        <p:txBody>
          <a:bodyPr/>
          <a:lstStyle/>
          <a:p>
            <a:fld id="{E54C7B4C-F1FE-4B80-B932-A0FF040B5C48}" type="slidenum">
              <a:rPr lang="en-US" smtClean="0"/>
              <a:pPr/>
              <a:t>12</a:t>
            </a:fld>
            <a:endParaRPr lang="en-US"/>
          </a:p>
        </p:txBody>
      </p:sp>
    </p:spTree>
    <p:extLst>
      <p:ext uri="{BB962C8B-B14F-4D97-AF65-F5344CB8AC3E}">
        <p14:creationId xmlns:p14="http://schemas.microsoft.com/office/powerpoint/2010/main" val="2405556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 previous slide focused on providing tips and guidance for new users that register for </a:t>
            </a:r>
            <a:r>
              <a:rPr lang="en-US" dirty="0" err="1"/>
              <a:t>eAuthentication</a:t>
            </a:r>
            <a:r>
              <a:rPr lang="en-US" dirty="0"/>
              <a:t>. For users</a:t>
            </a:r>
            <a:r>
              <a:rPr lang="en-US" baseline="0" dirty="0"/>
              <a:t> who already have an </a:t>
            </a:r>
            <a:r>
              <a:rPr lang="en-US" baseline="0" dirty="0" err="1"/>
              <a:t>eAuthentication</a:t>
            </a:r>
            <a:r>
              <a:rPr lang="en-US" baseline="0" dirty="0"/>
              <a:t> account, but need support with their credentials because they forgot a username and/or password, customer assistance information</a:t>
            </a:r>
            <a:r>
              <a:rPr lang="en-US" dirty="0"/>
              <a:t> is provided through the </a:t>
            </a:r>
            <a:r>
              <a:rPr lang="en-US" dirty="0" err="1"/>
              <a:t>eAuthentication</a:t>
            </a:r>
            <a:r>
              <a:rPr lang="en-US" dirty="0"/>
              <a:t> help desk or can also be found</a:t>
            </a:r>
            <a:r>
              <a:rPr lang="en-US" baseline="0" dirty="0"/>
              <a:t> </a:t>
            </a:r>
            <a:r>
              <a:rPr lang="en-US" dirty="0"/>
              <a:t>under the 'Contact Us' link through the </a:t>
            </a:r>
            <a:r>
              <a:rPr lang="en-US" dirty="0" err="1"/>
              <a:t>eAuthentication</a:t>
            </a:r>
            <a:r>
              <a:rPr lang="en-US" dirty="0"/>
              <a:t> webpage. You can also email </a:t>
            </a:r>
            <a:r>
              <a:rPr lang="en-US" dirty="0">
                <a:hlinkClick r:id="rId3"/>
              </a:rPr>
              <a:t>help@usda.gov</a:t>
            </a:r>
            <a:r>
              <a:rPr lang="en-US" dirty="0"/>
              <a:t> for assistance, but we recommend that users try the Help Desk or the links on the Contact Us </a:t>
            </a:r>
            <a:r>
              <a:rPr lang="en-US" dirty="0" err="1"/>
              <a:t>eAuthentication</a:t>
            </a:r>
            <a:r>
              <a:rPr lang="en-US" dirty="0"/>
              <a:t> page first.</a:t>
            </a:r>
          </a:p>
          <a:p>
            <a:endParaRPr lang="en-US" dirty="0"/>
          </a:p>
          <a:p>
            <a:r>
              <a:rPr lang="en-US" dirty="0"/>
              <a:t>Only the MRP IT help desk can assist with </a:t>
            </a:r>
            <a:r>
              <a:rPr lang="en-US" dirty="0" err="1"/>
              <a:t>eAuthentication</a:t>
            </a:r>
            <a:r>
              <a:rPr lang="en-US" dirty="0"/>
              <a:t>; the PPA 7721 cannot provide assistance for </a:t>
            </a:r>
            <a:r>
              <a:rPr lang="en-US" dirty="0" err="1"/>
              <a:t>eAuthentication</a:t>
            </a:r>
            <a:r>
              <a:rPr lang="en-US" dirty="0"/>
              <a:t>.   </a:t>
            </a:r>
            <a:endParaRPr lang="en-US" baseline="0" dirty="0">
              <a:cs typeface="Calibri"/>
            </a:endParaRPr>
          </a:p>
          <a:p>
            <a:endParaRPr lang="en-US" baseline="0"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13</a:t>
            </a:fld>
            <a:endParaRPr lang="en-US"/>
          </a:p>
        </p:txBody>
      </p:sp>
    </p:spTree>
    <p:extLst>
      <p:ext uri="{BB962C8B-B14F-4D97-AF65-F5344CB8AC3E}">
        <p14:creationId xmlns:p14="http://schemas.microsoft.com/office/powerpoint/2010/main" val="10734389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a:t>From the ServiceNow PPA 7721 Suggestion Submission Portal, also referred to as the PPA 7721 suggestion portal, you’ll see several sub-links and icons. Submitters will use the ‘Submit a New PPA 7721 Suggestion’ icon to start the suggestion process. However, we also point out that there are sub-links in the banner (identified as A in the image), a search bar (identified as B), and additional icons (identified as C) with functions that are explained in the ServiceNow PPA 7721 Suggestion Submission Guidance document. Suggesters should refer to the document for a more detailed walk-through of all the features available in ServiceNow’s PPA 7721 Suggestion portal.</a:t>
            </a:r>
          </a:p>
        </p:txBody>
      </p:sp>
      <p:sp>
        <p:nvSpPr>
          <p:cNvPr id="4" name="Slide Number Placeholder 3"/>
          <p:cNvSpPr>
            <a:spLocks noGrp="1"/>
          </p:cNvSpPr>
          <p:nvPr>
            <p:ph type="sldNum" sz="quarter" idx="10"/>
          </p:nvPr>
        </p:nvSpPr>
        <p:spPr/>
        <p:txBody>
          <a:bodyPr/>
          <a:lstStyle/>
          <a:p>
            <a:fld id="{3DC87CA2-5D9F-4E16-89EE-D3F94346F7B2}" type="slidenum">
              <a:rPr lang="en-US" smtClean="0"/>
              <a:pPr/>
              <a:t>14</a:t>
            </a:fld>
            <a:endParaRPr lang="en-US"/>
          </a:p>
        </p:txBody>
      </p:sp>
    </p:spTree>
    <p:extLst>
      <p:ext uri="{BB962C8B-B14F-4D97-AF65-F5344CB8AC3E}">
        <p14:creationId xmlns:p14="http://schemas.microsoft.com/office/powerpoint/2010/main" val="946229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To enter a suggestion, from the </a:t>
            </a:r>
            <a:r>
              <a:rPr lang="en-US" baseline="0" dirty="0"/>
              <a:t>PPA 7721 suggestion portal landing page click the icon at the bottom of the page called ‘Submit a New PPA 7721 Suggestion’. A new page will open to the suggestion form for all goal areas.</a:t>
            </a: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15</a:t>
            </a:fld>
            <a:endParaRPr lang="en-US"/>
          </a:p>
        </p:txBody>
      </p:sp>
    </p:spTree>
    <p:extLst>
      <p:ext uri="{BB962C8B-B14F-4D97-AF65-F5344CB8AC3E}">
        <p14:creationId xmlns:p14="http://schemas.microsoft.com/office/powerpoint/2010/main" val="2429820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Information from a submitter’s </a:t>
            </a:r>
            <a:r>
              <a:rPr lang="en-US" dirty="0" err="1"/>
              <a:t>eAuthentication</a:t>
            </a:r>
            <a:r>
              <a:rPr lang="en-US" dirty="0"/>
              <a:t> account will be used to </a:t>
            </a:r>
            <a:r>
              <a:rPr lang="en-US" dirty="0" err="1"/>
              <a:t>autopopulate</a:t>
            </a:r>
            <a:r>
              <a:rPr lang="en-US" dirty="0"/>
              <a:t> certain fields. These fields are indicated in grey and can be changed, if necessary, except for the ‘Name’ field. If your name appears differently or has changed recently, you must contact the PPA mailbox and request assistance for this change. If a submitter is submitting a suggestion on behalf of another person, you’ll need to click in the ‘Submitted on behalf of another’ checkbox and provide the requested information.   </a:t>
            </a:r>
          </a:p>
          <a:p>
            <a:endParaRPr lang="en-US" dirty="0"/>
          </a:p>
          <a:p>
            <a:r>
              <a:rPr lang="en-US" dirty="0"/>
              <a:t>There are several fields within the suggestion form which include checkboxes, drop down fields, and rich text boxes. All required fields are marked with an asterisk and need to be filled before the suggestion can be successfully completed.</a:t>
            </a:r>
          </a:p>
          <a:p>
            <a:endParaRPr lang="en-US" dirty="0"/>
          </a:p>
          <a:p>
            <a:r>
              <a:rPr lang="en-US" dirty="0"/>
              <a:t>If a field is left empty during the submission process, an error message will appear at the top of the page and identify the field with missing information. This is also indicated in red by the ‘Submit’ button. Next, we’ll discuss some of the fields in more detail.</a:t>
            </a:r>
          </a:p>
        </p:txBody>
      </p:sp>
      <p:sp>
        <p:nvSpPr>
          <p:cNvPr id="4" name="Slide Number Placeholder 3"/>
          <p:cNvSpPr>
            <a:spLocks noGrp="1"/>
          </p:cNvSpPr>
          <p:nvPr>
            <p:ph type="sldNum" sz="quarter" idx="5"/>
          </p:nvPr>
        </p:nvSpPr>
        <p:spPr/>
        <p:txBody>
          <a:bodyPr/>
          <a:lstStyle/>
          <a:p>
            <a:fld id="{66B5F623-386C-4D8B-85F6-C81035B5DE76}" type="slidenum">
              <a:rPr lang="en-US" smtClean="0"/>
              <a:t>16</a:t>
            </a:fld>
            <a:endParaRPr lang="en-US"/>
          </a:p>
        </p:txBody>
      </p:sp>
    </p:spTree>
    <p:extLst>
      <p:ext uri="{BB962C8B-B14F-4D97-AF65-F5344CB8AC3E}">
        <p14:creationId xmlns:p14="http://schemas.microsoft.com/office/powerpoint/2010/main" val="16905785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After entering and/or reviewing the </a:t>
            </a:r>
            <a:r>
              <a:rPr lang="en-US" baseline="0" dirty="0" err="1"/>
              <a:t>autopopulated</a:t>
            </a:r>
            <a:r>
              <a:rPr lang="en-US" baseline="0" dirty="0"/>
              <a:t> general information such as name, phone number, and address details, the submitter should enter the ‘Cooperator Organization’ and select the appropriate ‘Cooperator Type’ for their suggestion.</a:t>
            </a:r>
          </a:p>
          <a:p>
            <a:endParaRPr lang="en-US" baseline="0" dirty="0"/>
          </a:p>
          <a:p>
            <a:r>
              <a:rPr lang="en-US" baseline="0" dirty="0"/>
              <a:t>If selecting ‘Academia’ as the cooperator type, four new fields will open for which submitters will need to answer yes/no. We’ll explain these fields in more detail.</a:t>
            </a:r>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17</a:t>
            </a:fld>
            <a:endParaRPr lang="en-US"/>
          </a:p>
        </p:txBody>
      </p:sp>
    </p:spTree>
    <p:extLst>
      <p:ext uri="{BB962C8B-B14F-4D97-AF65-F5344CB8AC3E}">
        <p14:creationId xmlns:p14="http://schemas.microsoft.com/office/powerpoint/2010/main" val="2120755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Neue"/>
              </a:rPr>
              <a:t>In FY 24 APHIS will set aside up to $4 million in Plant Protection Act Section 7721 funding to support Tribes, Tribal organizations and universities, as well as other minority-affiliated organizations.</a:t>
            </a:r>
          </a:p>
          <a:p>
            <a:endParaRPr lang="en-US" b="0" i="0" dirty="0">
              <a:solidFill>
                <a:srgbClr val="333333"/>
              </a:solidFill>
              <a:effectLst/>
              <a:latin typeface="Helvetica Neue"/>
            </a:endParaRPr>
          </a:p>
          <a:p>
            <a:r>
              <a:rPr lang="en-US" b="0" i="0" dirty="0">
                <a:solidFill>
                  <a:srgbClr val="333333"/>
                </a:solidFill>
                <a:effectLst/>
                <a:latin typeface="Helvetica Neue"/>
              </a:rPr>
              <a:t>For Tribal Colleges and Universities, Hispanic-Serving Institutions, Historically Black Colleges and Universities along with 1890 Land Grant Universities, and Other Minority Affiliated Institutions these categories are defined by the United States Department of Education; the USDA National Institute of Food and Agriculture (NIFA) also keeps a list of 1890 Land Grant Institutions on their website. Additional information and details about these categories should be reviewed on the Department of Education or NIFA website, as appropriate, and should be used to answer the yes/no questions related to the ‘Cooperator Type’-associated fields for Academia. </a:t>
            </a:r>
          </a:p>
        </p:txBody>
      </p:sp>
      <p:sp>
        <p:nvSpPr>
          <p:cNvPr id="4" name="Slide Number Placeholder 3"/>
          <p:cNvSpPr>
            <a:spLocks noGrp="1"/>
          </p:cNvSpPr>
          <p:nvPr>
            <p:ph type="sldNum" sz="quarter" idx="5"/>
          </p:nvPr>
        </p:nvSpPr>
        <p:spPr/>
        <p:txBody>
          <a:bodyPr/>
          <a:lstStyle/>
          <a:p>
            <a:fld id="{66B5F623-386C-4D8B-85F6-C81035B5DE76}" type="slidenum">
              <a:rPr lang="en-US" smtClean="0"/>
              <a:t>18</a:t>
            </a:fld>
            <a:endParaRPr lang="en-US"/>
          </a:p>
        </p:txBody>
      </p:sp>
    </p:spTree>
    <p:extLst>
      <p:ext uri="{BB962C8B-B14F-4D97-AF65-F5344CB8AC3E}">
        <p14:creationId xmlns:p14="http://schemas.microsoft.com/office/powerpoint/2010/main" val="1866203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the fields for Cooperator Organization and Type, we start providing details of the suggestion. Start by entering a title for the suggestion. Give a concise title representative of the suggestion – make sure it’s 100 characters or less.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Then select the Goal Area. The suggestion content must align with Goal Area strategies and objectives. After selecting the Goal Area, specific Objectives and questions for strategies will appear. Make sure that you can answer yes to at least one of the strategy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Note: An error will appear if a suggester selects ‘No’ to all of the questions for strategies, in which case we highly recommend reviewing the FY 24 Implementation Plan and selecting a goal area that most appropriately aligns with your suggestion before proceeding.</a:t>
            </a:r>
          </a:p>
          <a:p>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19</a:t>
            </a:fld>
            <a:endParaRPr lang="en-US"/>
          </a:p>
        </p:txBody>
      </p:sp>
    </p:spTree>
    <p:extLst>
      <p:ext uri="{BB962C8B-B14F-4D97-AF65-F5344CB8AC3E}">
        <p14:creationId xmlns:p14="http://schemas.microsoft.com/office/powerpoint/2010/main" val="1914552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304" indent="-171304">
              <a:buFont typeface="Arial" panose="020B0604020202020204" pitchFamily="34" charset="0"/>
              <a:buChar char="•"/>
            </a:pPr>
            <a:r>
              <a:rPr lang="en-US" baseline="0" dirty="0">
                <a:cs typeface="Calibri"/>
              </a:rPr>
              <a:t>Today we will provide a program overview, to include the six goal areas and their objectives</a:t>
            </a:r>
          </a:p>
          <a:p>
            <a:pPr marL="171304" indent="-171304">
              <a:buFont typeface="Arial" panose="020B0604020202020204" pitchFamily="34" charset="0"/>
              <a:buChar char="•"/>
            </a:pPr>
            <a:r>
              <a:rPr lang="en-US" baseline="0" dirty="0">
                <a:cs typeface="Calibri"/>
              </a:rPr>
              <a:t>We will run through the new ServiceNow platform for submitting suggestions</a:t>
            </a:r>
          </a:p>
          <a:p>
            <a:pPr marL="171304" indent="-171304">
              <a:buFont typeface="Arial" panose="020B0604020202020204" pitchFamily="34" charset="0"/>
              <a:buChar char="•"/>
            </a:pPr>
            <a:r>
              <a:rPr lang="en-US" baseline="0" dirty="0">
                <a:cs typeface="Calibri"/>
              </a:rPr>
              <a:t>And we will review tips for submitting high-quality suggestions.</a:t>
            </a:r>
          </a:p>
          <a:p>
            <a:pPr marL="171422" indent="-171422">
              <a:buFont typeface="Arial" panose="020B0604020202020204" pitchFamily="34" charset="0"/>
              <a:buChar char="•"/>
            </a:pPr>
            <a:r>
              <a:rPr lang="en-US" baseline="0" dirty="0"/>
              <a:t>Please use the chat for asking questions.  We will also have time for questions at the end of the presentation.</a:t>
            </a:r>
            <a:endParaRPr lang="en-US" dirty="0"/>
          </a:p>
          <a:p>
            <a:endParaRPr lang="en-US" dirty="0"/>
          </a:p>
        </p:txBody>
      </p:sp>
      <p:sp>
        <p:nvSpPr>
          <p:cNvPr id="4" name="Slide Number Placeholder 3"/>
          <p:cNvSpPr>
            <a:spLocks noGrp="1"/>
          </p:cNvSpPr>
          <p:nvPr>
            <p:ph type="sldNum" sz="quarter" idx="10"/>
          </p:nvPr>
        </p:nvSpPr>
        <p:spPr/>
        <p:txBody>
          <a:bodyPr/>
          <a:lstStyle/>
          <a:p>
            <a:fld id="{3DC87CA2-5D9F-4E16-89EE-D3F94346F7B2}" type="slidenum">
              <a:rPr lang="en-US" smtClean="0"/>
              <a:pPr/>
              <a:t>2</a:t>
            </a:fld>
            <a:endParaRPr lang="en-US"/>
          </a:p>
        </p:txBody>
      </p:sp>
    </p:spTree>
    <p:extLst>
      <p:ext uri="{BB962C8B-B14F-4D97-AF65-F5344CB8AC3E}">
        <p14:creationId xmlns:p14="http://schemas.microsoft.com/office/powerpoint/2010/main" val="828880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fields for ‘Project Pest or Plant Disease’ and ‘PPA 7721 Attributes’ follow the questions for Goal Area alignment with Objectives and Strategies. These fields have associated drop down menus for which multiple selections can be made.</a:t>
            </a:r>
          </a:p>
          <a:p>
            <a:endParaRPr lang="en-US" dirty="0"/>
          </a:p>
          <a:p>
            <a:r>
              <a:rPr lang="en-US" dirty="0"/>
              <a:t>For ‘Project Pest or Plant Disease’, if your suggestion isn’t associated with the items listed in the drop down menu, select ‘Other Pest’. Another field will open where you can enter the common name or category/group of pests (for example, citrus </a:t>
            </a:r>
            <a:r>
              <a:rPr lang="en-US" dirty="0" err="1"/>
              <a:t>viroids</a:t>
            </a:r>
            <a:r>
              <a:rPr lang="en-US" dirty="0"/>
              <a:t>). </a:t>
            </a:r>
          </a:p>
          <a:p>
            <a:endParaRPr lang="en-US" dirty="0"/>
          </a:p>
          <a:p>
            <a:r>
              <a:rPr lang="en-US" dirty="0"/>
              <a:t>For ‘PPA 7721 Attributes’, this field helps make the assignment of suggestions easier during the Review process. This field doesn’t confer an advantage/disadvantage to a suggestion, therefore if your suggestion isn’t associated with one of the attributes, click on the checkbox for ‘Attributes not applicable’ and move on to the next field.</a:t>
            </a:r>
          </a:p>
        </p:txBody>
      </p:sp>
      <p:sp>
        <p:nvSpPr>
          <p:cNvPr id="4" name="Slide Number Placeholder 3"/>
          <p:cNvSpPr>
            <a:spLocks noGrp="1"/>
          </p:cNvSpPr>
          <p:nvPr>
            <p:ph type="sldNum" sz="quarter" idx="5"/>
          </p:nvPr>
        </p:nvSpPr>
        <p:spPr/>
        <p:txBody>
          <a:bodyPr/>
          <a:lstStyle/>
          <a:p>
            <a:fld id="{66B5F623-386C-4D8B-85F6-C81035B5DE76}" type="slidenum">
              <a:rPr lang="en-US" smtClean="0"/>
              <a:t>20</a:t>
            </a:fld>
            <a:endParaRPr lang="en-US"/>
          </a:p>
        </p:txBody>
      </p:sp>
    </p:spTree>
    <p:extLst>
      <p:ext uri="{BB962C8B-B14F-4D97-AF65-F5344CB8AC3E}">
        <p14:creationId xmlns:p14="http://schemas.microsoft.com/office/powerpoint/2010/main" val="2373574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PPA Attributes is the yes/no question asking if the suggestion has an information technology component, followed by selecting the state or territory from the dropdown list of where the project work will be primarily conducted. If the project is considered a national project, then click the ‘National Project’ checkbox. For example, if the suggestion is for the National Honey Bee survey, then you would select ‘National Project’. </a:t>
            </a:r>
          </a:p>
          <a:p>
            <a:endParaRPr lang="en-US" dirty="0"/>
          </a:p>
          <a:p>
            <a:r>
              <a:rPr lang="en-US" dirty="0"/>
              <a:t>Only APHIS can designate whether a project is national in scope. For questions pertaining to what is considered a national project, please reach out the PPA 7721 team.</a:t>
            </a:r>
          </a:p>
        </p:txBody>
      </p:sp>
      <p:sp>
        <p:nvSpPr>
          <p:cNvPr id="4" name="Slide Number Placeholder 3"/>
          <p:cNvSpPr>
            <a:spLocks noGrp="1"/>
          </p:cNvSpPr>
          <p:nvPr>
            <p:ph type="sldNum" sz="quarter" idx="5"/>
          </p:nvPr>
        </p:nvSpPr>
        <p:spPr/>
        <p:txBody>
          <a:bodyPr/>
          <a:lstStyle/>
          <a:p>
            <a:fld id="{66B5F623-386C-4D8B-85F6-C81035B5DE76}" type="slidenum">
              <a:rPr lang="en-US" smtClean="0"/>
              <a:t>21</a:t>
            </a:fld>
            <a:endParaRPr lang="en-US"/>
          </a:p>
        </p:txBody>
      </p:sp>
    </p:spTree>
    <p:extLst>
      <p:ext uri="{BB962C8B-B14F-4D97-AF65-F5344CB8AC3E}">
        <p14:creationId xmlns:p14="http://schemas.microsoft.com/office/powerpoint/2010/main" val="1340334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50"/>
              </a:spcBef>
              <a:spcAft>
                <a:spcPts val="0"/>
              </a:spcAft>
            </a:pPr>
            <a:r>
              <a:rPr lang="en-US" dirty="0">
                <a:effectLst/>
              </a:rPr>
              <a:t>In the ‘Budget’ field suggesters will provide the dollar amount for the total budget (which includes all cooperator and contractual budgets). Budgets of project collaborators and partners, for example those that don’t receive funds </a:t>
            </a:r>
            <a:r>
              <a:rPr lang="en-US" b="1" u="sng" dirty="0">
                <a:effectLst/>
              </a:rPr>
              <a:t>directly</a:t>
            </a:r>
            <a:r>
              <a:rPr lang="en-US" dirty="0">
                <a:effectLst/>
              </a:rPr>
              <a:t> through a Cooperative Agreement with APHIS, should not be included in the budget.   </a:t>
            </a:r>
            <a:r>
              <a:rPr lang="en-US" sz="1800" dirty="0">
                <a:effectLst/>
                <a:latin typeface="Calibri" panose="020F0502020204030204" pitchFamily="34" charset="0"/>
                <a:ea typeface="Calibri" panose="020F0502020204030204" pitchFamily="34" charset="0"/>
              </a:rPr>
              <a:t> </a:t>
            </a:r>
          </a:p>
          <a:p>
            <a:pPr marL="0" marR="0">
              <a:spcBef>
                <a:spcPts val="50"/>
              </a:spcBef>
              <a:spcAft>
                <a:spcPts val="0"/>
              </a:spcAft>
            </a:pPr>
            <a:endParaRPr lang="en-US" sz="1800" dirty="0">
              <a:effectLst/>
              <a:latin typeface="Calibri" panose="020F0502020204030204" pitchFamily="34" charset="0"/>
              <a:ea typeface="Calibri" panose="020F0502020204030204" pitchFamily="34" charset="0"/>
            </a:endParaRPr>
          </a:p>
          <a:p>
            <a:pPr marL="0" marR="0">
              <a:spcBef>
                <a:spcPts val="50"/>
              </a:spcBef>
              <a:spcAft>
                <a:spcPts val="0"/>
              </a:spcAft>
            </a:pPr>
            <a:r>
              <a:rPr lang="en-US" sz="1800" dirty="0">
                <a:effectLst/>
                <a:latin typeface="Calibri" panose="020F0502020204030204" pitchFamily="34" charset="0"/>
                <a:ea typeface="Calibri" panose="020F0502020204030204" pitchFamily="34" charset="0"/>
              </a:rPr>
              <a:t>Suggesters will then be asked to upload a completed budget template . This is consistent for all Goal Areas, except for Goal 1S which has </a:t>
            </a:r>
            <a:r>
              <a:rPr lang="en-US" sz="1800" dirty="0">
                <a:effectLst/>
                <a:highlight>
                  <a:srgbClr val="FFFF00"/>
                </a:highlight>
                <a:latin typeface="Calibri" panose="020F0502020204030204" pitchFamily="34" charset="0"/>
                <a:ea typeface="Calibri" panose="020F0502020204030204" pitchFamily="34" charset="0"/>
              </a:rPr>
              <a:t>budget details</a:t>
            </a:r>
            <a:r>
              <a:rPr lang="en-US" sz="1800" dirty="0">
                <a:effectLst/>
                <a:latin typeface="Calibri" panose="020F0502020204030204" pitchFamily="34" charset="0"/>
                <a:ea typeface="Calibri" panose="020F0502020204030204" pitchFamily="34" charset="0"/>
              </a:rPr>
              <a:t> included in the Survey </a:t>
            </a:r>
            <a:r>
              <a:rPr lang="en-US" sz="1800" spc="-10" dirty="0">
                <a:effectLst/>
                <a:latin typeface="Calibri" panose="020F0502020204030204" pitchFamily="34" charset="0"/>
                <a:ea typeface="Calibri" panose="020F0502020204030204" pitchFamily="34" charset="0"/>
              </a:rPr>
              <a:t>Template. </a:t>
            </a:r>
            <a:endParaRPr lang="en-US" sz="1800" dirty="0">
              <a:effectLst/>
              <a:latin typeface="Calibri" panose="020F0502020204030204" pitchFamily="34" charset="0"/>
              <a:ea typeface="Calibri" panose="020F0502020204030204" pitchFamily="34" charset="0"/>
            </a:endParaRPr>
          </a:p>
          <a:p>
            <a:pPr marL="0" marR="0">
              <a:spcBef>
                <a:spcPts val="50"/>
              </a:spcBef>
              <a:spcAft>
                <a:spcPts val="0"/>
              </a:spcAft>
            </a:pPr>
            <a:r>
              <a:rPr lang="en-US" sz="1800" dirty="0">
                <a:effectLst/>
                <a:latin typeface="Calibri" panose="020F0502020204030204" pitchFamily="34" charset="0"/>
                <a:ea typeface="Calibri" panose="020F0502020204030204" pitchFamily="34" charset="0"/>
              </a:rPr>
              <a:t> </a:t>
            </a:r>
          </a:p>
          <a:p>
            <a:r>
              <a:rPr lang="en-US" sz="1800" dirty="0">
                <a:effectLst/>
                <a:latin typeface="Calibri" panose="020F0502020204030204" pitchFamily="34" charset="0"/>
                <a:ea typeface="Calibri" panose="020F0502020204030204" pitchFamily="34" charset="0"/>
              </a:rPr>
              <a:t>If the suggestion has multiple cooperators, </a:t>
            </a:r>
            <a:r>
              <a:rPr lang="en-US" sz="1800" dirty="0">
                <a:effectLst/>
                <a:highlight>
                  <a:srgbClr val="FFFF00"/>
                </a:highlight>
                <a:latin typeface="Calibri" panose="020F0502020204030204" pitchFamily="34" charset="0"/>
                <a:ea typeface="Calibri" panose="020F0502020204030204" pitchFamily="34" charset="0"/>
              </a:rPr>
              <a:t>answer ‘Yes’</a:t>
            </a:r>
            <a:r>
              <a:rPr lang="en-US" sz="1800" dirty="0">
                <a:effectLst/>
                <a:latin typeface="Calibri" panose="020F0502020204030204" pitchFamily="34" charset="0"/>
                <a:ea typeface="Calibri" panose="020F0502020204030204" pitchFamily="34" charset="0"/>
              </a:rPr>
              <a:t> to the question asking about additional cooperators and use the ‘Add’ feature to provide information about additional cooperators. Again, Collaborators and partners do not need to be listed in the suggestion if they are not receiving funds directly from APHIS. Note that the sum of the budgets for all cooperators </a:t>
            </a:r>
            <a:r>
              <a:rPr lang="en-US" sz="1800" dirty="0">
                <a:effectLst/>
                <a:highlight>
                  <a:srgbClr val="FFFF00"/>
                </a:highlight>
                <a:latin typeface="Calibri" panose="020F0502020204030204" pitchFamily="34" charset="0"/>
                <a:ea typeface="Calibri" panose="020F0502020204030204" pitchFamily="34" charset="0"/>
              </a:rPr>
              <a:t>must be equal</a:t>
            </a:r>
            <a:r>
              <a:rPr lang="en-US" sz="1800" dirty="0">
                <a:effectLst/>
                <a:latin typeface="Calibri" panose="020F0502020204030204" pitchFamily="34" charset="0"/>
                <a:ea typeface="Calibri" panose="020F0502020204030204" pitchFamily="34" charset="0"/>
              </a:rPr>
              <a:t> to the total budget listed for the suggestion.</a:t>
            </a:r>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22</a:t>
            </a:fld>
            <a:endParaRPr lang="en-US"/>
          </a:p>
        </p:txBody>
      </p:sp>
    </p:spTree>
    <p:extLst>
      <p:ext uri="{BB962C8B-B14F-4D97-AF65-F5344CB8AC3E}">
        <p14:creationId xmlns:p14="http://schemas.microsoft.com/office/powerpoint/2010/main" val="2700634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budget template for Goals 1A and 2-6 are provided on the APHIS PPA 7721 website. This template needs to</a:t>
            </a:r>
            <a:r>
              <a:rPr lang="en-US" baseline="0" dirty="0"/>
              <a:t> be downloaded and completed prior to uploading in the suggestion submission form.</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budget template accommodates multiple cooperator budgets for group suggestions. New tabs can be added.</a:t>
            </a:r>
            <a:r>
              <a:rPr lang="en-US" baseline="0" dirty="0"/>
              <a:t> For e</a:t>
            </a:r>
            <a:r>
              <a:rPr lang="en-US" dirty="0"/>
              <a:t>ach cooperator that would receive their own cooperative agreement, if funded, a detailed budget should be included here. </a:t>
            </a:r>
          </a:p>
        </p:txBody>
      </p:sp>
      <p:sp>
        <p:nvSpPr>
          <p:cNvPr id="4" name="Slide Number Placeholder 3"/>
          <p:cNvSpPr>
            <a:spLocks noGrp="1"/>
          </p:cNvSpPr>
          <p:nvPr>
            <p:ph type="sldNum" sz="quarter" idx="5"/>
          </p:nvPr>
        </p:nvSpPr>
        <p:spPr/>
        <p:txBody>
          <a:bodyPr/>
          <a:lstStyle/>
          <a:p>
            <a:fld id="{66B5F623-386C-4D8B-85F6-C81035B5DE76}" type="slidenum">
              <a:rPr lang="en-US" smtClean="0"/>
              <a:t>23</a:t>
            </a:fld>
            <a:endParaRPr lang="en-US"/>
          </a:p>
        </p:txBody>
      </p:sp>
    </p:spTree>
    <p:extLst>
      <p:ext uri="{BB962C8B-B14F-4D97-AF65-F5344CB8AC3E}">
        <p14:creationId xmlns:p14="http://schemas.microsoft.com/office/powerpoint/2010/main" val="421635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67310" marR="152400">
              <a:spcBef>
                <a:spcPts val="255"/>
              </a:spcBef>
              <a:spcAft>
                <a:spcPts val="0"/>
              </a:spcAft>
            </a:pPr>
            <a:r>
              <a:rPr lang="en-US" sz="1800" dirty="0">
                <a:effectLst/>
                <a:latin typeface="Calibri" panose="020F0502020204030204" pitchFamily="34" charset="0"/>
                <a:ea typeface="Calibri" panose="020F0502020204030204" pitchFamily="34" charset="0"/>
              </a:rPr>
              <a:t>Now, for those submitting a suggestion for Goal Area 1: Survey,</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the template has not been changed from last year, and MUST be used with all Goal 1S submissions.</a:t>
            </a:r>
          </a:p>
          <a:p>
            <a:pPr marL="0" marR="0">
              <a:spcBef>
                <a:spcPts val="50"/>
              </a:spcBef>
              <a:spcAft>
                <a:spcPts val="0"/>
              </a:spcAft>
            </a:pPr>
            <a:r>
              <a:rPr lang="en-US" sz="1800" dirty="0">
                <a:effectLst/>
                <a:latin typeface="Calibri" panose="020F0502020204030204" pitchFamily="34" charset="0"/>
                <a:ea typeface="Calibri" panose="020F0502020204030204" pitchFamily="34" charset="0"/>
              </a:rPr>
              <a:t> </a:t>
            </a:r>
          </a:p>
          <a:p>
            <a:pPr marL="342900" marR="190500" lvl="0" indent="-342900">
              <a:spcBef>
                <a:spcPts val="0"/>
              </a:spcBef>
              <a:spcAft>
                <a:spcPts val="0"/>
              </a:spcAft>
              <a:buSzPts val="1300"/>
              <a:buFont typeface="Arial" panose="020B0604020202020204" pitchFamily="34" charset="0"/>
              <a:buChar char="•"/>
              <a:tabLst>
                <a:tab pos="254635" algn="l"/>
                <a:tab pos="255270" algn="l"/>
              </a:tabLst>
            </a:pPr>
            <a:r>
              <a:rPr lang="en-US" sz="1800" dirty="0">
                <a:effectLst/>
                <a:latin typeface="Calibri" panose="020F0502020204030204" pitchFamily="34" charset="0"/>
                <a:ea typeface="Arial" panose="020B0604020202020204" pitchFamily="34" charset="0"/>
              </a:rPr>
              <a:t>The Goal 1 Survey Template spreadsheet is found</a:t>
            </a:r>
            <a:r>
              <a:rPr lang="en-US" sz="1800" spc="-10"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on the APHIS PPA 7721 PPDMDPP website and includes tabs for the budget/financial plan for the suggestion; it should be downloaded and completed, and then uploaded in the appropriate field.</a:t>
            </a:r>
          </a:p>
          <a:p>
            <a:pPr marL="342900" marR="0" lvl="0" indent="-342900">
              <a:lnSpc>
                <a:spcPts val="1575"/>
              </a:lnSpc>
              <a:spcBef>
                <a:spcPts val="0"/>
              </a:spcBef>
              <a:spcAft>
                <a:spcPts val="0"/>
              </a:spcAft>
              <a:buSzPts val="1300"/>
              <a:buFont typeface="Arial" panose="020B0604020202020204" pitchFamily="34" charset="0"/>
              <a:buChar char="•"/>
              <a:tabLst>
                <a:tab pos="255905" algn="l"/>
                <a:tab pos="257175" algn="l"/>
              </a:tabLst>
            </a:pPr>
            <a:r>
              <a:rPr lang="en-US" sz="1800" dirty="0">
                <a:effectLst/>
                <a:highlight>
                  <a:srgbClr val="FFFF00"/>
                </a:highlight>
                <a:latin typeface="Calibri" panose="020F0502020204030204" pitchFamily="34" charset="0"/>
                <a:ea typeface="Arial" panose="020B0604020202020204" pitchFamily="34" charset="0"/>
              </a:rPr>
              <a:t>Be</a:t>
            </a:r>
            <a:r>
              <a:rPr lang="en-US" sz="1800" spc="5" dirty="0">
                <a:effectLst/>
                <a:highlight>
                  <a:srgbClr val="FFFF00"/>
                </a:highlight>
                <a:latin typeface="Calibri" panose="020F0502020204030204" pitchFamily="34" charset="0"/>
                <a:ea typeface="Arial" panose="020B0604020202020204" pitchFamily="34" charset="0"/>
              </a:rPr>
              <a:t> </a:t>
            </a:r>
            <a:r>
              <a:rPr lang="en-US" sz="1800" dirty="0">
                <a:effectLst/>
                <a:highlight>
                  <a:srgbClr val="FFFF00"/>
                </a:highlight>
                <a:latin typeface="Calibri" panose="020F0502020204030204" pitchFamily="34" charset="0"/>
                <a:ea typeface="Arial" panose="020B0604020202020204" pitchFamily="34" charset="0"/>
              </a:rPr>
              <a:t>sure</a:t>
            </a:r>
            <a:r>
              <a:rPr lang="en-US" sz="1800" spc="5" dirty="0">
                <a:effectLst/>
                <a:highlight>
                  <a:srgbClr val="FFFF00"/>
                </a:highlight>
                <a:latin typeface="Calibri" panose="020F0502020204030204" pitchFamily="34" charset="0"/>
                <a:ea typeface="Arial" panose="020B0604020202020204" pitchFamily="34" charset="0"/>
              </a:rPr>
              <a:t> </a:t>
            </a:r>
            <a:r>
              <a:rPr lang="en-US" sz="1800" dirty="0">
                <a:effectLst/>
                <a:highlight>
                  <a:srgbClr val="FFFF00"/>
                </a:highlight>
                <a:latin typeface="Calibri" panose="020F0502020204030204" pitchFamily="34" charset="0"/>
                <a:ea typeface="Arial" panose="020B0604020202020204" pitchFamily="34" charset="0"/>
              </a:rPr>
              <a:t>to</a:t>
            </a:r>
            <a:r>
              <a:rPr lang="en-US" sz="1800" spc="20" dirty="0">
                <a:effectLst/>
                <a:highlight>
                  <a:srgbClr val="FFFF00"/>
                </a:highlight>
                <a:latin typeface="Calibri" panose="020F0502020204030204" pitchFamily="34" charset="0"/>
                <a:ea typeface="Arial" panose="020B0604020202020204" pitchFamily="34" charset="0"/>
              </a:rPr>
              <a:t> </a:t>
            </a:r>
            <a:r>
              <a:rPr lang="en-US" sz="1800" dirty="0">
                <a:effectLst/>
                <a:highlight>
                  <a:srgbClr val="FFFF00"/>
                </a:highlight>
                <a:latin typeface="Calibri" panose="020F0502020204030204" pitchFamily="34" charset="0"/>
                <a:ea typeface="Arial" panose="020B0604020202020204" pitchFamily="34" charset="0"/>
              </a:rPr>
              <a:t>read</a:t>
            </a:r>
            <a:r>
              <a:rPr lang="en-US" sz="1800" spc="-5" dirty="0">
                <a:effectLst/>
                <a:highlight>
                  <a:srgbClr val="FFFF00"/>
                </a:highlight>
                <a:latin typeface="Calibri" panose="020F0502020204030204" pitchFamily="34" charset="0"/>
                <a:ea typeface="Arial" panose="020B0604020202020204" pitchFamily="34" charset="0"/>
              </a:rPr>
              <a:t> </a:t>
            </a:r>
            <a:r>
              <a:rPr lang="en-US" sz="1800" dirty="0">
                <a:effectLst/>
                <a:highlight>
                  <a:srgbClr val="FFFF00"/>
                </a:highlight>
                <a:latin typeface="Calibri" panose="020F0502020204030204" pitchFamily="34" charset="0"/>
                <a:ea typeface="Arial" panose="020B0604020202020204" pitchFamily="34" charset="0"/>
              </a:rPr>
              <a:t>directions</a:t>
            </a:r>
            <a:r>
              <a:rPr lang="en-US" sz="1800" spc="10"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carefully,</a:t>
            </a:r>
            <a:r>
              <a:rPr lang="en-US" sz="1800" spc="10" dirty="0">
                <a:effectLst/>
                <a:latin typeface="Calibri" panose="020F0502020204030204" pitchFamily="34" charset="0"/>
                <a:ea typeface="Arial" panose="020B0604020202020204" pitchFamily="34" charset="0"/>
              </a:rPr>
              <a:t> found at the ‘Start Here’ tab, </a:t>
            </a:r>
            <a:r>
              <a:rPr lang="en-US" sz="1800" dirty="0">
                <a:effectLst/>
                <a:latin typeface="Calibri" panose="020F0502020204030204" pitchFamily="34" charset="0"/>
                <a:ea typeface="Arial" panose="020B0604020202020204" pitchFamily="34" charset="0"/>
              </a:rPr>
              <a:t>when</a:t>
            </a:r>
            <a:r>
              <a:rPr lang="en-US" sz="1800" spc="10"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filling</a:t>
            </a:r>
            <a:r>
              <a:rPr lang="en-US" sz="1800" spc="15"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out</a:t>
            </a:r>
            <a:r>
              <a:rPr lang="en-US" sz="1800" spc="5" dirty="0">
                <a:effectLst/>
                <a:latin typeface="Calibri" panose="020F0502020204030204" pitchFamily="34" charset="0"/>
                <a:ea typeface="Arial" panose="020B0604020202020204" pitchFamily="34" charset="0"/>
              </a:rPr>
              <a:t> </a:t>
            </a:r>
            <a:r>
              <a:rPr lang="en-US" sz="1800" spc="-10" dirty="0">
                <a:effectLst/>
                <a:latin typeface="Calibri" panose="020F0502020204030204" pitchFamily="34" charset="0"/>
                <a:ea typeface="Arial" panose="020B0604020202020204" pitchFamily="34" charset="0"/>
              </a:rPr>
              <a:t>the template.</a:t>
            </a:r>
            <a:endParaRPr lang="en-US" sz="1800" dirty="0">
              <a:effectLst/>
              <a:latin typeface="Calibri" panose="020F0502020204030204" pitchFamily="34" charset="0"/>
              <a:ea typeface="Arial" panose="020B0604020202020204" pitchFamily="34" charset="0"/>
            </a:endParaRPr>
          </a:p>
          <a:p>
            <a:pPr marL="342900" marR="204470" lvl="0" indent="-342900">
              <a:spcBef>
                <a:spcPts val="0"/>
              </a:spcBef>
              <a:spcAft>
                <a:spcPts val="0"/>
              </a:spcAft>
              <a:buSzPts val="1300"/>
              <a:buFont typeface="Arial" panose="020B0604020202020204" pitchFamily="34" charset="0"/>
              <a:buChar char="•"/>
              <a:tabLst>
                <a:tab pos="255905" algn="l"/>
                <a:tab pos="257175" algn="l"/>
              </a:tabLst>
            </a:pPr>
            <a:r>
              <a:rPr lang="en-US" sz="1800" dirty="0">
                <a:effectLst/>
                <a:latin typeface="Calibri" panose="020F0502020204030204" pitchFamily="34" charset="0"/>
                <a:ea typeface="Arial" panose="020B0604020202020204" pitchFamily="34" charset="0"/>
              </a:rPr>
              <a:t>This template makes it easy for reviewers to see that the pest targeted, approach planned, and budget are aligned.</a:t>
            </a:r>
          </a:p>
          <a:p>
            <a:pPr marL="342900" marR="0" lvl="0" indent="-342900">
              <a:lnSpc>
                <a:spcPts val="1585"/>
              </a:lnSpc>
              <a:spcBef>
                <a:spcPts val="0"/>
              </a:spcBef>
              <a:spcAft>
                <a:spcPts val="0"/>
              </a:spcAft>
              <a:buSzPts val="1300"/>
              <a:buFont typeface="Arial" panose="020B0604020202020204" pitchFamily="34" charset="0"/>
              <a:buChar char="•"/>
              <a:tabLst>
                <a:tab pos="255905" algn="l"/>
                <a:tab pos="257175" algn="l"/>
              </a:tabLst>
            </a:pPr>
            <a:r>
              <a:rPr lang="en-US" sz="1800" dirty="0">
                <a:effectLst/>
                <a:latin typeface="Calibri" panose="020F0502020204030204" pitchFamily="34" charset="0"/>
                <a:ea typeface="Arial" panose="020B0604020202020204" pitchFamily="34" charset="0"/>
              </a:rPr>
              <a:t>Suggesters</a:t>
            </a:r>
            <a:r>
              <a:rPr lang="en-US" sz="1800" spc="-10"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must</a:t>
            </a:r>
            <a:r>
              <a:rPr lang="en-US" sz="1800" spc="30" dirty="0">
                <a:effectLst/>
                <a:latin typeface="Calibri" panose="020F0502020204030204" pitchFamily="34" charset="0"/>
                <a:ea typeface="Arial" panose="020B0604020202020204" pitchFamily="34" charset="0"/>
              </a:rPr>
              <a:t> also </a:t>
            </a:r>
            <a:r>
              <a:rPr lang="en-US" sz="1800" dirty="0">
                <a:effectLst/>
                <a:latin typeface="Calibri" panose="020F0502020204030204" pitchFamily="34" charset="0"/>
                <a:ea typeface="Arial" panose="020B0604020202020204" pitchFamily="34" charset="0"/>
              </a:rPr>
              <a:t>fill</a:t>
            </a:r>
            <a:r>
              <a:rPr lang="en-US" sz="1800" spc="5"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all required fields</a:t>
            </a:r>
            <a:r>
              <a:rPr lang="en-US" sz="1800" spc="15"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and</a:t>
            </a:r>
            <a:r>
              <a:rPr lang="en-US" sz="1800" spc="-5"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answer</a:t>
            </a:r>
            <a:r>
              <a:rPr lang="en-US" sz="1800" spc="10"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the</a:t>
            </a:r>
            <a:r>
              <a:rPr lang="en-US" sz="1800" spc="5"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Goal</a:t>
            </a:r>
            <a:r>
              <a:rPr lang="en-US" sz="1800" spc="35" dirty="0">
                <a:effectLst/>
                <a:latin typeface="Calibri" panose="020F0502020204030204" pitchFamily="34" charset="0"/>
                <a:ea typeface="Arial" panose="020B0604020202020204" pitchFamily="34" charset="0"/>
              </a:rPr>
              <a:t> </a:t>
            </a:r>
            <a:r>
              <a:rPr lang="en-US" sz="1800" dirty="0">
                <a:effectLst/>
                <a:latin typeface="Calibri" panose="020F0502020204030204" pitchFamily="34" charset="0"/>
                <a:ea typeface="Arial" panose="020B0604020202020204" pitchFamily="34" charset="0"/>
              </a:rPr>
              <a:t>related </a:t>
            </a:r>
            <a:r>
              <a:rPr lang="en-US" sz="1800" spc="-10" dirty="0">
                <a:effectLst/>
                <a:latin typeface="Calibri" panose="020F0502020204030204" pitchFamily="34" charset="0"/>
                <a:ea typeface="Arial" panose="020B0604020202020204" pitchFamily="34" charset="0"/>
              </a:rPr>
              <a:t>questions within ServiceNow</a:t>
            </a:r>
            <a:endParaRPr lang="en-US" sz="1800" dirty="0">
              <a:effectLst/>
              <a:latin typeface="Calibri" panose="020F0502020204030204" pitchFamily="34" charset="0"/>
              <a:ea typeface="Arial" panose="020B0604020202020204" pitchFamily="34" charset="0"/>
            </a:endParaRPr>
          </a:p>
          <a:p>
            <a:pPr marL="0" marR="0">
              <a:spcBef>
                <a:spcPts val="50"/>
              </a:spcBef>
              <a:spcAft>
                <a:spcPts val="0"/>
              </a:spcAft>
            </a:pP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E54C7B4C-F1FE-4B80-B932-A0FF040B5C48}" type="slidenum">
              <a:rPr lang="en-US" smtClean="0"/>
              <a:pPr/>
              <a:t>24</a:t>
            </a:fld>
            <a:endParaRPr lang="en-US"/>
          </a:p>
        </p:txBody>
      </p:sp>
    </p:spTree>
    <p:extLst>
      <p:ext uri="{BB962C8B-B14F-4D97-AF65-F5344CB8AC3E}">
        <p14:creationId xmlns:p14="http://schemas.microsoft.com/office/powerpoint/2010/main" val="2668566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310" marR="149225">
              <a:spcBef>
                <a:spcPts val="255"/>
              </a:spcBef>
              <a:spcAft>
                <a:spcPts val="0"/>
              </a:spcAft>
            </a:pPr>
            <a:r>
              <a:rPr lang="en-US" sz="1800" dirty="0">
                <a:effectLst/>
                <a:latin typeface="Calibri" panose="020F0502020204030204" pitchFamily="34" charset="0"/>
                <a:ea typeface="Calibri" panose="020F0502020204030204" pitchFamily="34" charset="0"/>
              </a:rPr>
              <a:t>Following the budget questions, a suggester will be asked if the suggestion was provided funding in previous years (for example, if the suggestion is in Year 2 of a multi-year suggestion, then answer ‘Yes’).</a:t>
            </a:r>
          </a:p>
          <a:p>
            <a:pPr marL="0" marR="0">
              <a:spcBef>
                <a:spcPts val="50"/>
              </a:spcBef>
              <a:spcAft>
                <a:spcPts val="0"/>
              </a:spcAft>
            </a:pPr>
            <a:r>
              <a:rPr lang="en-US" sz="1800" dirty="0">
                <a:effectLst/>
                <a:latin typeface="Calibri" panose="020F0502020204030204" pitchFamily="34" charset="0"/>
                <a:ea typeface="Calibri" panose="020F0502020204030204" pitchFamily="34" charset="0"/>
              </a:rPr>
              <a:t> </a:t>
            </a:r>
          </a:p>
          <a:p>
            <a:pPr marL="67310" marR="520065" algn="l">
              <a:spcBef>
                <a:spcPts val="0"/>
              </a:spcBef>
              <a:spcAft>
                <a:spcPts val="0"/>
              </a:spcAft>
            </a:pPr>
            <a:r>
              <a:rPr lang="en-US" sz="1800" dirty="0">
                <a:effectLst/>
                <a:latin typeface="Calibri" panose="020F0502020204030204" pitchFamily="34" charset="0"/>
                <a:ea typeface="Calibri" panose="020F0502020204030204" pitchFamily="34" charset="0"/>
              </a:rPr>
              <a:t>A field will open requesting</a:t>
            </a:r>
            <a:r>
              <a:rPr lang="en-US" sz="1800" spc="-1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that </a:t>
            </a:r>
            <a:r>
              <a:rPr lang="en-US" sz="1800" dirty="0">
                <a:effectLst/>
                <a:highlight>
                  <a:srgbClr val="FFFF00"/>
                </a:highlight>
                <a:latin typeface="Calibri" panose="020F0502020204030204" pitchFamily="34" charset="0"/>
                <a:ea typeface="Calibri" panose="020F0502020204030204" pitchFamily="34" charset="0"/>
              </a:rPr>
              <a:t>the suggester</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upload the most recent Progress Report or Accomplishment Narrative for the prior year suggestion. An uploaded Progress/Accomplishment Report is a requirement.</a:t>
            </a:r>
          </a:p>
          <a:p>
            <a:pPr marL="0" marR="0">
              <a:spcBef>
                <a:spcPts val="45"/>
              </a:spcBef>
              <a:spcAft>
                <a:spcPts val="0"/>
              </a:spcAft>
            </a:pPr>
            <a:r>
              <a:rPr lang="en-US" sz="1800" dirty="0">
                <a:effectLst/>
                <a:latin typeface="Calibri" panose="020F0502020204030204" pitchFamily="34" charset="0"/>
                <a:ea typeface="Calibri" panose="020F0502020204030204" pitchFamily="34" charset="0"/>
              </a:rPr>
              <a:t> </a:t>
            </a:r>
          </a:p>
          <a:p>
            <a:pPr marL="67310" marR="152400">
              <a:spcBef>
                <a:spcPts val="5"/>
              </a:spcBef>
              <a:spcAft>
                <a:spcPts val="0"/>
              </a:spcAft>
            </a:pPr>
            <a:r>
              <a:rPr lang="en-US" sz="1800" dirty="0">
                <a:effectLst/>
                <a:latin typeface="Calibri" panose="020F0502020204030204" pitchFamily="34" charset="0"/>
                <a:ea typeface="Calibri" panose="020F0502020204030204" pitchFamily="34" charset="0"/>
              </a:rPr>
              <a:t>This field is followed by </a:t>
            </a:r>
            <a:r>
              <a:rPr lang="en-US" sz="1800" dirty="0">
                <a:effectLst/>
                <a:highlight>
                  <a:srgbClr val="FFFF00"/>
                </a:highlight>
                <a:latin typeface="Calibri" panose="020F0502020204030204" pitchFamily="34" charset="0"/>
                <a:ea typeface="Calibri" panose="020F0502020204030204" pitchFamily="34" charset="0"/>
              </a:rPr>
              <a:t>selecting all the years</a:t>
            </a:r>
            <a:r>
              <a:rPr lang="en-US" sz="1800" dirty="0">
                <a:effectLst/>
                <a:latin typeface="Calibri" panose="020F0502020204030204" pitchFamily="34" charset="0"/>
                <a:ea typeface="Calibri" panose="020F0502020204030204" pitchFamily="34" charset="0"/>
              </a:rPr>
              <a:t> for which the suggestion has been provided funding.</a:t>
            </a:r>
            <a:r>
              <a:rPr lang="en-US" sz="1800" spc="-3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Multiple years can be selected from the drop down menu; therefore, add all years that apply.</a:t>
            </a:r>
          </a:p>
          <a:p>
            <a:pPr marL="0" marR="0">
              <a:spcBef>
                <a:spcPts val="45"/>
              </a:spcBef>
              <a:spcAft>
                <a:spcPts val="0"/>
              </a:spcAft>
            </a:pPr>
            <a:r>
              <a:rPr lang="en-US" sz="1800" dirty="0">
                <a:effectLst/>
                <a:latin typeface="Calibri" panose="020F0502020204030204" pitchFamily="34" charset="0"/>
                <a:ea typeface="Calibri" panose="020F0502020204030204" pitchFamily="34" charset="0"/>
              </a:rPr>
              <a:t> </a:t>
            </a:r>
          </a:p>
          <a:p>
            <a:pPr marL="67310" marR="149225">
              <a:spcBef>
                <a:spcPts val="5"/>
              </a:spcBef>
              <a:spcAft>
                <a:spcPts val="0"/>
              </a:spcAft>
            </a:pPr>
            <a:r>
              <a:rPr lang="en-US" sz="1800" dirty="0">
                <a:effectLst/>
                <a:latin typeface="Calibri" panose="020F0502020204030204" pitchFamily="34" charset="0"/>
                <a:ea typeface="Calibri" panose="020F0502020204030204" pitchFamily="34" charset="0"/>
              </a:rPr>
              <a:t>New for this year, if the suggestion was provided funding in FY 22 or FY 23, then select the suggestion number from the most recently funded prior fiscal year in the drop down list. </a:t>
            </a:r>
            <a:r>
              <a:rPr lang="en-US" sz="1800" dirty="0">
                <a:effectLst/>
                <a:highlight>
                  <a:srgbClr val="FFFF00"/>
                </a:highlight>
                <a:latin typeface="Calibri" panose="020F0502020204030204" pitchFamily="34" charset="0"/>
                <a:ea typeface="Calibri" panose="020F0502020204030204" pitchFamily="34" charset="0"/>
              </a:rPr>
              <a:t>Suggestion numbers</a:t>
            </a:r>
            <a:r>
              <a:rPr lang="en-US" sz="1800" dirty="0">
                <a:effectLst/>
                <a:latin typeface="Calibri" panose="020F0502020204030204" pitchFamily="34" charset="0"/>
                <a:ea typeface="Calibri" panose="020F0502020204030204" pitchFamily="34" charset="0"/>
              </a:rPr>
              <a:t> for projects funded</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in FY 22 or FY 23 can be found</a:t>
            </a:r>
            <a:r>
              <a:rPr lang="en-US" sz="1800" spc="-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on the PPDMDPP webpage under ‘Resources for Suggesters’. </a:t>
            </a:r>
          </a:p>
        </p:txBody>
      </p:sp>
      <p:sp>
        <p:nvSpPr>
          <p:cNvPr id="4" name="Slide Number Placeholder 3"/>
          <p:cNvSpPr>
            <a:spLocks noGrp="1"/>
          </p:cNvSpPr>
          <p:nvPr>
            <p:ph type="sldNum" sz="quarter" idx="5"/>
          </p:nvPr>
        </p:nvSpPr>
        <p:spPr/>
        <p:txBody>
          <a:bodyPr/>
          <a:lstStyle/>
          <a:p>
            <a:fld id="{66B5F623-386C-4D8B-85F6-C81035B5DE76}" type="slidenum">
              <a:rPr lang="en-US" smtClean="0"/>
              <a:t>25</a:t>
            </a:fld>
            <a:endParaRPr lang="en-US"/>
          </a:p>
        </p:txBody>
      </p:sp>
    </p:spTree>
    <p:extLst>
      <p:ext uri="{BB962C8B-B14F-4D97-AF65-F5344CB8AC3E}">
        <p14:creationId xmlns:p14="http://schemas.microsoft.com/office/powerpoint/2010/main" val="12778141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Rich text boxes are </a:t>
            </a:r>
            <a:r>
              <a:rPr lang="en-US" b="0" baseline="0" dirty="0"/>
              <a:t>used for </a:t>
            </a:r>
            <a:r>
              <a:rPr lang="en-US" sz="1200" b="0" dirty="0"/>
              <a:t>capturing the Abstract, Purpose, Technical Approach, Past Performance/Best Practices/Innovations, and Milestones for Goals 1A and 2-6.</a:t>
            </a:r>
            <a:r>
              <a:rPr lang="en-US" sz="1200"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baseline="0" dirty="0"/>
              <a:t>For Goal 1S, rich text boxes are available to capture the </a:t>
            </a:r>
            <a:r>
              <a:rPr lang="en-US" sz="1200" b="0" dirty="0"/>
              <a:t>Abstract, Past Performance/Best Practices/Innovations, and Milestones</a:t>
            </a:r>
            <a:r>
              <a:rPr lang="en-US" sz="1200" b="0" baseline="0" dirty="0"/>
              <a:t>. The Technical Approach and Purpose are captured as questions specific to Goal 1S in the survey template.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Rich text boxes allow for easier formatting and viewing and have the same utility as common text editors. Images can also be attached to support, for example, the Technical Approach write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letters indicated refer to the following functions: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redo/undo typing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B- Text formatting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 add/remove hyperlinks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D- Add image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using the add/remove hyperlinks, do not link it to any files on your personal computer. This feature only works for adding hyperlinks to functionally pre-existing webpages from the web as an accompaniment to submitted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aseline="0" dirty="0"/>
              <a:t>Note: Only the rich text box for ‘Abstracts’ has a character limit of 500 words or less; other fields with rich text boxes such as the milestones have a larger character limit. </a:t>
            </a:r>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26</a:t>
            </a:fld>
            <a:endParaRPr lang="en-US"/>
          </a:p>
        </p:txBody>
      </p:sp>
    </p:spTree>
    <p:extLst>
      <p:ext uri="{BB962C8B-B14F-4D97-AF65-F5344CB8AC3E}">
        <p14:creationId xmlns:p14="http://schemas.microsoft.com/office/powerpoint/2010/main" val="42717427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7310" marR="149225">
              <a:spcBef>
                <a:spcPts val="255"/>
              </a:spcBef>
              <a:spcAft>
                <a:spcPts val="0"/>
              </a:spcAft>
            </a:pPr>
            <a:r>
              <a:rPr lang="en-US" dirty="0">
                <a:effectLst/>
              </a:rPr>
              <a:t>After completing all the fields, but before submitting the suggestion, applicants should do a final check. This check should include reviewing all attachments, if included, which are </a:t>
            </a:r>
            <a:r>
              <a:rPr lang="en-US" dirty="0">
                <a:effectLst/>
                <a:highlight>
                  <a:srgbClr val="FFFF00"/>
                </a:highlight>
              </a:rPr>
              <a:t>shown at</a:t>
            </a:r>
            <a:r>
              <a:rPr lang="en-US" dirty="0">
                <a:effectLst/>
              </a:rPr>
              <a:t> the bottom of the page. If a suggester wants to add attachments, such as recently published articles, pertinent to the suggestion, they would do so using the ‘Add attachments’ icon. Do </a:t>
            </a:r>
            <a:r>
              <a:rPr lang="en-US" b="1" dirty="0">
                <a:effectLst/>
              </a:rPr>
              <a:t>not</a:t>
            </a:r>
            <a:r>
              <a:rPr lang="en-US" dirty="0">
                <a:effectLst/>
              </a:rPr>
              <a:t> add any attachments that</a:t>
            </a:r>
            <a:r>
              <a:rPr lang="en-US" spc="-5" dirty="0">
                <a:effectLst/>
              </a:rPr>
              <a:t> </a:t>
            </a:r>
            <a:r>
              <a:rPr lang="en-US" dirty="0">
                <a:effectLst/>
              </a:rPr>
              <a:t>you don’t want</a:t>
            </a:r>
            <a:r>
              <a:rPr lang="en-US" spc="-5" dirty="0">
                <a:effectLst/>
              </a:rPr>
              <a:t> </a:t>
            </a:r>
            <a:r>
              <a:rPr lang="en-US" dirty="0">
                <a:effectLst/>
              </a:rPr>
              <a:t>to be reviewed or are not relevant to the suggestion. </a:t>
            </a:r>
            <a:r>
              <a:rPr lang="en-US" sz="1800" dirty="0">
                <a:effectLst/>
                <a:latin typeface="Calibri" panose="020F0502020204030204" pitchFamily="34" charset="0"/>
                <a:ea typeface="Calibri" panose="020F0502020204030204" pitchFamily="34" charset="0"/>
              </a:rPr>
              <a:t>Next, make sure </a:t>
            </a:r>
            <a:r>
              <a:rPr lang="en-US" sz="1800" dirty="0">
                <a:effectLst/>
                <a:highlight>
                  <a:srgbClr val="FFFF00"/>
                </a:highlight>
                <a:latin typeface="Calibri" panose="020F0502020204030204" pitchFamily="34" charset="0"/>
                <a:ea typeface="Calibri" panose="020F0502020204030204" pitchFamily="34" charset="0"/>
              </a:rPr>
              <a:t>there’s no</a:t>
            </a:r>
            <a:r>
              <a:rPr lang="en-US" sz="1800" dirty="0">
                <a:effectLst/>
                <a:latin typeface="Calibri" panose="020F0502020204030204" pitchFamily="34" charset="0"/>
                <a:ea typeface="Calibri" panose="020F0502020204030204" pitchFamily="34" charset="0"/>
              </a:rPr>
              <a:t> missing information. Fields with missing information will be shown in red under the ‘Submit’ button.</a:t>
            </a:r>
          </a:p>
          <a:p>
            <a:pPr marL="67310" marR="149225">
              <a:spcBef>
                <a:spcPts val="255"/>
              </a:spcBef>
              <a:spcAft>
                <a:spcPts val="0"/>
              </a:spcAft>
            </a:pPr>
            <a:endParaRPr lang="en-US" sz="1800" dirty="0">
              <a:effectLst/>
              <a:latin typeface="Calibri" panose="020F0502020204030204" pitchFamily="34" charset="0"/>
              <a:ea typeface="Calibri" panose="020F0502020204030204" pitchFamily="34" charset="0"/>
            </a:endParaRPr>
          </a:p>
          <a:p>
            <a:pPr marL="67310" marR="149225">
              <a:spcBef>
                <a:spcPts val="255"/>
              </a:spcBef>
              <a:spcAft>
                <a:spcPts val="0"/>
              </a:spcAft>
            </a:pPr>
            <a:r>
              <a:rPr lang="en-US" sz="1800" dirty="0">
                <a:effectLst/>
                <a:latin typeface="Calibri" panose="020F0502020204030204" pitchFamily="34" charset="0"/>
                <a:ea typeface="Calibri" panose="020F0502020204030204" pitchFamily="34" charset="0"/>
              </a:rPr>
              <a:t>Lastly, </a:t>
            </a:r>
            <a:r>
              <a:rPr lang="en-US" sz="1800" dirty="0">
                <a:effectLst/>
                <a:highlight>
                  <a:srgbClr val="FFFF00"/>
                </a:highlight>
                <a:latin typeface="Calibri" panose="020F0502020204030204" pitchFamily="34" charset="0"/>
                <a:ea typeface="Calibri" panose="020F0502020204030204" pitchFamily="34" charset="0"/>
              </a:rPr>
              <a:t>click the</a:t>
            </a:r>
            <a:r>
              <a:rPr lang="en-US" sz="1800" dirty="0">
                <a:effectLst/>
                <a:latin typeface="Calibri" panose="020F0502020204030204" pitchFamily="34" charset="0"/>
                <a:ea typeface="Calibri" panose="020F0502020204030204" pitchFamily="34" charset="0"/>
              </a:rPr>
              <a:t> submit button. It’s important to </a:t>
            </a:r>
            <a:r>
              <a:rPr lang="en-US" sz="1800" dirty="0">
                <a:effectLst/>
                <a:highlight>
                  <a:srgbClr val="FFFF00"/>
                </a:highlight>
                <a:latin typeface="Calibri" panose="020F0502020204030204" pitchFamily="34" charset="0"/>
                <a:ea typeface="Calibri" panose="020F0502020204030204" pitchFamily="34" charset="0"/>
              </a:rPr>
              <a:t>note</a:t>
            </a:r>
            <a:r>
              <a:rPr lang="en-US" sz="1800" dirty="0">
                <a:effectLst/>
                <a:latin typeface="Calibri" panose="020F0502020204030204" pitchFamily="34" charset="0"/>
                <a:ea typeface="Calibri" panose="020F0502020204030204" pitchFamily="34" charset="0"/>
              </a:rPr>
              <a:t> that once a suggestion is entered into ServiceNow, no further edits can be made. Therefore, make sure the suggestion includes everything you want reviewers to see before clicking submit.</a:t>
            </a:r>
            <a:endParaRPr lang="en-US" dirty="0"/>
          </a:p>
        </p:txBody>
      </p:sp>
      <p:sp>
        <p:nvSpPr>
          <p:cNvPr id="4" name="Slide Number Placeholder 3"/>
          <p:cNvSpPr>
            <a:spLocks noGrp="1"/>
          </p:cNvSpPr>
          <p:nvPr>
            <p:ph type="sldNum" sz="quarter" idx="5"/>
          </p:nvPr>
        </p:nvSpPr>
        <p:spPr/>
        <p:txBody>
          <a:bodyPr/>
          <a:lstStyle/>
          <a:p>
            <a:fld id="{66B5F623-386C-4D8B-85F6-C81035B5DE76}" type="slidenum">
              <a:rPr lang="en-US" smtClean="0"/>
              <a:t>27</a:t>
            </a:fld>
            <a:endParaRPr lang="en-US"/>
          </a:p>
        </p:txBody>
      </p:sp>
    </p:spTree>
    <p:extLst>
      <p:ext uri="{BB962C8B-B14F-4D97-AF65-F5344CB8AC3E}">
        <p14:creationId xmlns:p14="http://schemas.microsoft.com/office/powerpoint/2010/main" val="2704432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None/>
            </a:pPr>
            <a:r>
              <a:rPr lang="en-US" sz="1000" b="1" dirty="0"/>
              <a:t>What happens when you complete a submission:</a:t>
            </a:r>
          </a:p>
          <a:p>
            <a:pPr marL="214313" indent="-214313">
              <a:buClr>
                <a:schemeClr val="accent2"/>
              </a:buClr>
              <a:buSzPct val="90000"/>
              <a:buFont typeface="Wingdings" pitchFamily="2" charset="2"/>
              <a:buChar char="Ø"/>
            </a:pPr>
            <a:r>
              <a:rPr lang="en-US" sz="1000" dirty="0"/>
              <a:t>An email will be sent confirming that you’ve completed the submission process. </a:t>
            </a:r>
          </a:p>
          <a:p>
            <a:pPr marL="214313" indent="-214313">
              <a:buClr>
                <a:schemeClr val="accent2"/>
              </a:buClr>
              <a:buSzPct val="90000"/>
              <a:buFont typeface="Wingdings" pitchFamily="2" charset="2"/>
              <a:buChar char="Ø"/>
            </a:pPr>
            <a:r>
              <a:rPr lang="en-US" sz="1000" dirty="0"/>
              <a:t>A unique ServiceNow number (called the RITM number) and a suggestion number are assigned when the suggestion has been successfully submitted. We recommend saving these numbers for your records, especially if you’re submitting several suggestions during the open period. </a:t>
            </a:r>
          </a:p>
          <a:p>
            <a:pPr marL="214313" marR="0" lvl="0" indent="-214313" algn="l" defTabSz="914400" rtl="0" eaLnBrk="1" fontAlgn="auto" latinLnBrk="0" hangingPunct="1">
              <a:lnSpc>
                <a:spcPct val="100000"/>
              </a:lnSpc>
              <a:spcBef>
                <a:spcPts val="0"/>
              </a:spcBef>
              <a:spcAft>
                <a:spcPts val="0"/>
              </a:spcAft>
              <a:buClr>
                <a:schemeClr val="accent2"/>
              </a:buClr>
              <a:buSzPct val="90000"/>
              <a:buFont typeface="Wingdings" pitchFamily="2" charset="2"/>
              <a:buChar char="Ø"/>
              <a:tabLst/>
              <a:defRPr/>
            </a:pPr>
            <a:r>
              <a:rPr lang="en-US" sz="1000" dirty="0"/>
              <a:t>The information, including all attachments, in the suggestion form are saved at this time in ServiceNow.</a:t>
            </a:r>
          </a:p>
          <a:p>
            <a:pPr marL="214313" indent="-214313">
              <a:buClr>
                <a:schemeClr val="accent2"/>
              </a:buClr>
              <a:buSzPct val="90000"/>
              <a:buFont typeface="Wingdings" pitchFamily="2" charset="2"/>
              <a:buChar char="Ø"/>
            </a:pPr>
            <a:r>
              <a:rPr lang="en-US" sz="1000" dirty="0"/>
              <a:t>The ServiceNow RITM number and the suggestion number can be used to identify a submitted suggestion, in the event that a suggester wishes to review details of their submission. This can be done by clicking on ‘Requests’ in the top green banner and selecting your suggestion.</a:t>
            </a:r>
          </a:p>
          <a:p>
            <a:pPr marL="214313" indent="-214313">
              <a:buClr>
                <a:schemeClr val="accent2"/>
              </a:buClr>
              <a:buSzPct val="90000"/>
              <a:buFont typeface="Wingdings" pitchFamily="2" charset="2"/>
              <a:buChar char="Ø"/>
            </a:pPr>
            <a:r>
              <a:rPr lang="en-US" sz="1800" dirty="0">
                <a:effectLst/>
                <a:latin typeface="Calibri" panose="020F0502020204030204" pitchFamily="34" charset="0"/>
                <a:ea typeface="Calibri" panose="020F0502020204030204" pitchFamily="34" charset="0"/>
              </a:rPr>
              <a:t>Users</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will</a:t>
            </a:r>
            <a:r>
              <a:rPr lang="en-US" sz="1800" spc="-3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see</a:t>
            </a:r>
            <a:r>
              <a:rPr lang="en-US" sz="1800" spc="-30" dirty="0">
                <a:effectLst/>
                <a:latin typeface="Calibri" panose="020F0502020204030204" pitchFamily="34" charset="0"/>
                <a:ea typeface="Calibri" panose="020F0502020204030204" pitchFamily="34" charset="0"/>
              </a:rPr>
              <a:t> </a:t>
            </a:r>
            <a:r>
              <a:rPr lang="en-US" sz="1800" dirty="0">
                <a:effectLst/>
                <a:highlight>
                  <a:srgbClr val="FFFF00"/>
                </a:highlight>
                <a:latin typeface="Calibri" panose="020F0502020204030204" pitchFamily="34" charset="0"/>
                <a:ea typeface="Calibri" panose="020F0502020204030204" pitchFamily="34" charset="0"/>
              </a:rPr>
              <a:t>all suggestions</a:t>
            </a:r>
            <a:r>
              <a:rPr lang="en-US" sz="1800" dirty="0">
                <a:effectLst/>
                <a:latin typeface="Calibri" panose="020F0502020204030204" pitchFamily="34" charset="0"/>
                <a:ea typeface="Calibri" panose="020F0502020204030204" pitchFamily="34" charset="0"/>
              </a:rPr>
              <a:t> submitted under their </a:t>
            </a:r>
            <a:r>
              <a:rPr lang="en-US" sz="1800" dirty="0" err="1">
                <a:effectLst/>
                <a:latin typeface="Calibri" panose="020F0502020204030204" pitchFamily="34" charset="0"/>
                <a:ea typeface="Calibri" panose="020F0502020204030204" pitchFamily="34" charset="0"/>
              </a:rPr>
              <a:t>eAuthentication</a:t>
            </a:r>
            <a:r>
              <a:rPr lang="en-US" sz="1800" dirty="0">
                <a:effectLst/>
                <a:latin typeface="Calibri" panose="020F0502020204030204" pitchFamily="34" charset="0"/>
                <a:ea typeface="Calibri" panose="020F0502020204030204" pitchFamily="34" charset="0"/>
              </a:rPr>
              <a:t> account,</a:t>
            </a:r>
            <a:r>
              <a:rPr lang="en-US" sz="1800" spc="-45"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populated</a:t>
            </a:r>
            <a:r>
              <a:rPr lang="en-US" sz="1800" spc="-40" dirty="0">
                <a:effectLst/>
                <a:latin typeface="Calibri" panose="020F0502020204030204" pitchFamily="34" charset="0"/>
                <a:ea typeface="Calibri" panose="020F0502020204030204" pitchFamily="34" charset="0"/>
              </a:rPr>
              <a:t> </a:t>
            </a:r>
            <a:r>
              <a:rPr lang="en-US" sz="1800" dirty="0">
                <a:effectLst/>
                <a:latin typeface="Calibri" panose="020F0502020204030204" pitchFamily="34" charset="0"/>
                <a:ea typeface="Calibri" panose="020F0502020204030204" pitchFamily="34" charset="0"/>
              </a:rPr>
              <a:t>under</a:t>
            </a:r>
            <a:r>
              <a:rPr lang="en-US" sz="1800" spc="-15" dirty="0">
                <a:effectLst/>
                <a:latin typeface="Calibri" panose="020F0502020204030204" pitchFamily="34" charset="0"/>
                <a:ea typeface="Calibri" panose="020F0502020204030204" pitchFamily="34" charset="0"/>
              </a:rPr>
              <a:t> </a:t>
            </a:r>
            <a:r>
              <a:rPr lang="en-US" sz="1800" spc="-10" dirty="0">
                <a:effectLst/>
                <a:latin typeface="Calibri" panose="020F0502020204030204" pitchFamily="34" charset="0"/>
                <a:ea typeface="Calibri" panose="020F0502020204030204" pitchFamily="34" charset="0"/>
              </a:rPr>
              <a:t>‘Requests’. This includes suggestions from anyone of the six goal areas they submit</a:t>
            </a:r>
            <a:r>
              <a:rPr lang="en-US" sz="1000" dirty="0"/>
              <a:t>. </a:t>
            </a:r>
          </a:p>
        </p:txBody>
      </p:sp>
      <p:sp>
        <p:nvSpPr>
          <p:cNvPr id="4" name="Slide Number Placeholder 3"/>
          <p:cNvSpPr>
            <a:spLocks noGrp="1"/>
          </p:cNvSpPr>
          <p:nvPr>
            <p:ph type="sldNum" sz="quarter" idx="10"/>
          </p:nvPr>
        </p:nvSpPr>
        <p:spPr/>
        <p:txBody>
          <a:bodyPr/>
          <a:lstStyle/>
          <a:p>
            <a:fld id="{E54C7B4C-F1FE-4B80-B932-A0FF040B5C48}" type="slidenum">
              <a:rPr lang="en-US" smtClean="0"/>
              <a:pPr/>
              <a:t>28</a:t>
            </a:fld>
            <a:endParaRPr lang="en-US"/>
          </a:p>
        </p:txBody>
      </p:sp>
    </p:spTree>
    <p:extLst>
      <p:ext uri="{BB962C8B-B14F-4D97-AF65-F5344CB8AC3E}">
        <p14:creationId xmlns:p14="http://schemas.microsoft.com/office/powerpoint/2010/main" val="4248511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information pertaining to a submitted suggestion is visible when a user clicks ‘Requests’ on the ServiceNow Suggestion Submission portal as was previously mentioned.</a:t>
            </a:r>
          </a:p>
          <a:p>
            <a:endParaRPr lang="en-US" dirty="0"/>
          </a:p>
          <a:p>
            <a:r>
              <a:rPr lang="en-US" dirty="0"/>
              <a:t>A new page will open with two tabs, ‘status’ and ‘suggestion details’. Under ‘Status’ the suggester will be able to see a quick glimpse of all the attachments included with the suggestion. A submitter can then view and download the attachments if desired. </a:t>
            </a:r>
          </a:p>
          <a:p>
            <a:endParaRPr lang="en-US" dirty="0"/>
          </a:p>
          <a:p>
            <a:r>
              <a:rPr lang="en-US" dirty="0"/>
              <a:t>Under ‘Suggestion details’ a suggester can view their responses to the fields in the suggestion form. Editing the suggestion is not possible once it’s been submitted. </a:t>
            </a:r>
          </a:p>
          <a:p>
            <a:endParaRPr lang="en-US" dirty="0">
              <a:cs typeface="Calibri" panose="020F0502020204030204"/>
            </a:endParaRPr>
          </a:p>
          <a:p>
            <a:r>
              <a:rPr lang="en-US" dirty="0">
                <a:cs typeface="Calibri" panose="020F0502020204030204"/>
              </a:rPr>
              <a:t>It's important to review the details of the submitted suggestion before the end of the Open Period, and preferably right after submission, to guarantee that you have all the information entered properly and all attachments are the ones that submitters expect to be available during the Review process of their suggestion. </a:t>
            </a:r>
          </a:p>
        </p:txBody>
      </p:sp>
      <p:sp>
        <p:nvSpPr>
          <p:cNvPr id="4" name="Slide Number Placeholder 3"/>
          <p:cNvSpPr>
            <a:spLocks noGrp="1"/>
          </p:cNvSpPr>
          <p:nvPr>
            <p:ph type="sldNum" sz="quarter" idx="5"/>
          </p:nvPr>
        </p:nvSpPr>
        <p:spPr/>
        <p:txBody>
          <a:bodyPr/>
          <a:lstStyle/>
          <a:p>
            <a:fld id="{66B5F623-386C-4D8B-85F6-C81035B5DE76}" type="slidenum">
              <a:rPr lang="en-US" smtClean="0"/>
              <a:t>29</a:t>
            </a:fld>
            <a:endParaRPr lang="en-US"/>
          </a:p>
        </p:txBody>
      </p:sp>
    </p:spTree>
    <p:extLst>
      <p:ext uri="{BB962C8B-B14F-4D97-AF65-F5344CB8AC3E}">
        <p14:creationId xmlns:p14="http://schemas.microsoft.com/office/powerpoint/2010/main" val="54862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0815" indent="-170815">
              <a:buFont typeface="Arial" panose="020B0604020202020204" pitchFamily="34" charset="0"/>
              <a:buChar char="•"/>
            </a:pPr>
            <a:r>
              <a:rPr lang="en-US" baseline="0" dirty="0"/>
              <a:t>Here is the link to the </a:t>
            </a:r>
            <a:r>
              <a:rPr lang="en-US" dirty="0"/>
              <a:t>APHIS Plant</a:t>
            </a:r>
            <a:r>
              <a:rPr lang="en-US" baseline="0" dirty="0"/>
              <a:t> </a:t>
            </a:r>
            <a:r>
              <a:rPr lang="en-US" dirty="0"/>
              <a:t>Protection Act Section 7721 website</a:t>
            </a:r>
            <a:r>
              <a:rPr lang="en-US" baseline="0" dirty="0"/>
              <a:t>, which also includes info about both the PPDMDPP and the National Clean Plant Network, which supports efforts to ensure certified clean propagative material for production</a:t>
            </a:r>
            <a:endParaRPr lang="en-US" dirty="0"/>
          </a:p>
          <a:p>
            <a:pPr marL="170815" indent="-170815">
              <a:buFont typeface="Arial" panose="020B0604020202020204" pitchFamily="34" charset="0"/>
              <a:buChar char="•"/>
            </a:pPr>
            <a:r>
              <a:rPr lang="en-US" dirty="0"/>
              <a:t>You are encouraged to visit this site and familiarize yourself with the resources available, including</a:t>
            </a:r>
          </a:p>
          <a:p>
            <a:pPr marL="628015" lvl="1" indent="-170815">
              <a:buFont typeface="Arial" panose="020B0604020202020204" pitchFamily="34" charset="0"/>
              <a:buChar char="•"/>
            </a:pPr>
            <a:r>
              <a:rPr lang="en-US" dirty="0"/>
              <a:t>The Implementation Plan</a:t>
            </a:r>
          </a:p>
          <a:p>
            <a:pPr marL="628015" lvl="1" indent="-170815">
              <a:buFont typeface="Arial" panose="020B0604020202020204" pitchFamily="34" charset="0"/>
              <a:buChar char="•"/>
            </a:pPr>
            <a:r>
              <a:rPr lang="en-US" dirty="0"/>
              <a:t>Suggestor help Session webinar slides</a:t>
            </a:r>
          </a:p>
          <a:p>
            <a:pPr marL="628015" lvl="1" indent="-170815">
              <a:buFont typeface="Arial" panose="020B0604020202020204" pitchFamily="34" charset="0"/>
              <a:buChar char="•"/>
            </a:pPr>
            <a:r>
              <a:rPr lang="en-US" dirty="0"/>
              <a:t>Guidance document for using ServiceNow</a:t>
            </a:r>
          </a:p>
          <a:p>
            <a:pPr marL="628015" lvl="1" indent="-170815">
              <a:buFont typeface="Arial" panose="020B0604020202020204" pitchFamily="34" charset="0"/>
              <a:buChar char="•"/>
            </a:pPr>
            <a:r>
              <a:rPr lang="en-US" dirty="0"/>
              <a:t>Guidance document for submitting suggestions</a:t>
            </a:r>
          </a:p>
          <a:p>
            <a:pPr marL="628015" lvl="1" indent="-170815">
              <a:buFont typeface="Arial" panose="020B0604020202020204" pitchFamily="34" charset="0"/>
              <a:buChar char="•"/>
            </a:pPr>
            <a:r>
              <a:rPr lang="en-US" dirty="0"/>
              <a:t>FAQs </a:t>
            </a:r>
          </a:p>
          <a:p>
            <a:pPr marL="170815" marR="0" lvl="0" indent="-17081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FY24 Implementation Plan is key to aligning suggestions to the correct Goal Area, and you are strongly encouraged to read through it for more details about the goals, objectives and strategies.</a:t>
            </a:r>
            <a:endParaRPr lang="en-US" dirty="0">
              <a:cs typeface="Calibri"/>
            </a:endParaRPr>
          </a:p>
          <a:p>
            <a:pPr marL="170815" indent="-170815">
              <a:buFont typeface="Arial" panose="020B0604020202020204" pitchFamily="34" charset="0"/>
              <a:buChar char="•"/>
            </a:pPr>
            <a:r>
              <a:rPr lang="en-US" baseline="0" dirty="0">
                <a:cs typeface="Calibri"/>
              </a:rPr>
              <a:t>During the Open period, or really any time, if you have questions about PPA, please send those questions to the PPA-projects@usda.gov email. </a:t>
            </a:r>
            <a:endParaRPr lang="en-US" dirty="0">
              <a:cs typeface="Calibri"/>
            </a:endParaRPr>
          </a:p>
        </p:txBody>
      </p:sp>
      <p:sp>
        <p:nvSpPr>
          <p:cNvPr id="4" name="Slide Number Placeholder 3"/>
          <p:cNvSpPr>
            <a:spLocks noGrp="1"/>
          </p:cNvSpPr>
          <p:nvPr>
            <p:ph type="sldNum" sz="quarter" idx="10"/>
          </p:nvPr>
        </p:nvSpPr>
        <p:spPr/>
        <p:txBody>
          <a:bodyPr/>
          <a:lstStyle/>
          <a:p>
            <a:fld id="{3DC87CA2-5D9F-4E16-89EE-D3F94346F7B2}" type="slidenum">
              <a:rPr lang="en-US" smtClean="0"/>
              <a:pPr/>
              <a:t>3</a:t>
            </a:fld>
            <a:endParaRPr lang="en-US"/>
          </a:p>
        </p:txBody>
      </p:sp>
    </p:spTree>
    <p:extLst>
      <p:ext uri="{BB962C8B-B14F-4D97-AF65-F5344CB8AC3E}">
        <p14:creationId xmlns:p14="http://schemas.microsoft.com/office/powerpoint/2010/main" val="828880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 suggester wishes to retract their submission, they can do so from the Suggestion Submission Portal landing page by clicking on the icon entitled ‘Retract a PPA 7721 Suggestion’. </a:t>
            </a:r>
          </a:p>
          <a:p>
            <a:endParaRPr lang="en-US" dirty="0"/>
          </a:p>
          <a:p>
            <a:r>
              <a:rPr lang="en-US" dirty="0"/>
              <a:t>A new page will open where the user will be asked to select the suggestion they want to retract by the Suggestion Number they received earlier.</a:t>
            </a:r>
          </a:p>
          <a:p>
            <a:endParaRPr lang="en-US" dirty="0"/>
          </a:p>
          <a:p>
            <a:r>
              <a:rPr lang="en-US" dirty="0"/>
              <a:t>After clicking submit, a new page will appear confirming that the suggestion has been retracted. </a:t>
            </a:r>
          </a:p>
          <a:p>
            <a:endParaRPr lang="en-US" dirty="0"/>
          </a:p>
          <a:p>
            <a:r>
              <a:rPr lang="en-US" dirty="0"/>
              <a:t>If a suggestion is retracted, but the submitter wants to submit a new suggestion, they will need to follow the previous steps in filling out a new suggestion form.</a:t>
            </a:r>
          </a:p>
        </p:txBody>
      </p:sp>
      <p:sp>
        <p:nvSpPr>
          <p:cNvPr id="4" name="Slide Number Placeholder 3"/>
          <p:cNvSpPr>
            <a:spLocks noGrp="1"/>
          </p:cNvSpPr>
          <p:nvPr>
            <p:ph type="sldNum" sz="quarter" idx="5"/>
          </p:nvPr>
        </p:nvSpPr>
        <p:spPr/>
        <p:txBody>
          <a:bodyPr/>
          <a:lstStyle/>
          <a:p>
            <a:fld id="{66B5F623-386C-4D8B-85F6-C81035B5DE76}" type="slidenum">
              <a:rPr lang="en-US" smtClean="0"/>
              <a:t>30</a:t>
            </a:fld>
            <a:endParaRPr lang="en-US"/>
          </a:p>
        </p:txBody>
      </p:sp>
    </p:spTree>
    <p:extLst>
      <p:ext uri="{BB962C8B-B14F-4D97-AF65-F5344CB8AC3E}">
        <p14:creationId xmlns:p14="http://schemas.microsoft.com/office/powerpoint/2010/main" val="13201235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Helpful tips</a:t>
            </a:r>
            <a:r>
              <a:rPr lang="en-US" baseline="0" dirty="0"/>
              <a:t> when using </a:t>
            </a:r>
            <a:r>
              <a:rPr lang="en-US" dirty="0"/>
              <a:t>ServiceNow:</a:t>
            </a: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Start the suggestion process early in the open period</a:t>
            </a:r>
          </a:p>
          <a:p>
            <a:pPr marL="171450" indent="-171450">
              <a:buFont typeface="Arial" panose="020B0604020202020204" pitchFamily="34" charset="0"/>
              <a:buChar char="•"/>
            </a:pPr>
            <a:r>
              <a:rPr lang="en-US" sz="1200" b="1" dirty="0"/>
              <a:t>Have all materials such as templates and the body/narrative of the suggestion completed before starting the process</a:t>
            </a:r>
          </a:p>
          <a:p>
            <a:pPr marL="171450" indent="-171450">
              <a:buFont typeface="Arial" panose="020B0604020202020204" pitchFamily="34" charset="0"/>
              <a:buChar char="•"/>
            </a:pPr>
            <a:r>
              <a:rPr lang="en-US" sz="1200" b="1" dirty="0"/>
              <a:t>Prepare to complete the submission in one sitting to avoid timing out in ServiceNow due to inactivity</a:t>
            </a:r>
            <a:r>
              <a:rPr lang="en-US" b="1" dirty="0"/>
              <a:t> (remember that the system will time out after 30min of no activity to the server)</a:t>
            </a:r>
            <a:endParaRPr lang="en-US" sz="1200" b="1" dirty="0">
              <a:cs typeface="Calibri"/>
            </a:endParaRPr>
          </a:p>
          <a:p>
            <a:pPr marL="171450" indent="-171450">
              <a:buFont typeface="Arial" panose="020B0604020202020204" pitchFamily="34" charset="0"/>
              <a:buChar char="•"/>
              <a:defRPr/>
            </a:pPr>
            <a:r>
              <a:rPr lang="en-US" sz="1200" b="1" dirty="0"/>
              <a:t>Check </a:t>
            </a:r>
            <a:r>
              <a:rPr lang="en-US" b="1" dirty="0"/>
              <a:t>the details-</a:t>
            </a:r>
            <a:r>
              <a:rPr lang="en-US" sz="1200" b="1" dirty="0"/>
              <a:t> review all responses and attachments before clicking submit</a:t>
            </a:r>
            <a:endParaRPr lang="en-US" sz="1200" b="1" dirty="0">
              <a:cs typeface="Calibri" panose="020F0502020204030204"/>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If you need to retract your suggestion, do so before the close of the Open Period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t>For assistance or questions related to ServiceNow email Ppa-Projects@usda.gov</a:t>
            </a:r>
          </a:p>
          <a:p>
            <a:pPr marL="171450" indent="-171450">
              <a:buFont typeface="Arial" panose="020B0604020202020204" pitchFamily="34" charset="0"/>
              <a:buChar char="•"/>
            </a:pPr>
            <a:endParaRPr lang="en-US" sz="1200" b="1"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31</a:t>
            </a:fld>
            <a:endParaRPr lang="en-US"/>
          </a:p>
        </p:txBody>
      </p:sp>
    </p:spTree>
    <p:extLst>
      <p:ext uri="{BB962C8B-B14F-4D97-AF65-F5344CB8AC3E}">
        <p14:creationId xmlns:p14="http://schemas.microsoft.com/office/powerpoint/2010/main" val="15573918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to refer to the FY 24 Implementation Plan for more information on individual goals, including objectives and strategies.</a:t>
            </a:r>
          </a:p>
        </p:txBody>
      </p:sp>
      <p:sp>
        <p:nvSpPr>
          <p:cNvPr id="4" name="Slide Number Placeholder 3"/>
          <p:cNvSpPr>
            <a:spLocks noGrp="1"/>
          </p:cNvSpPr>
          <p:nvPr>
            <p:ph type="sldNum" sz="quarter" idx="5"/>
          </p:nvPr>
        </p:nvSpPr>
        <p:spPr/>
        <p:txBody>
          <a:bodyPr/>
          <a:lstStyle/>
          <a:p>
            <a:fld id="{66B5F623-386C-4D8B-85F6-C81035B5DE76}" type="slidenum">
              <a:rPr lang="en-US" smtClean="0"/>
              <a:t>32</a:t>
            </a:fld>
            <a:endParaRPr lang="en-US"/>
          </a:p>
        </p:txBody>
      </p:sp>
    </p:spTree>
    <p:extLst>
      <p:ext uri="{BB962C8B-B14F-4D97-AF65-F5344CB8AC3E}">
        <p14:creationId xmlns:p14="http://schemas.microsoft.com/office/powerpoint/2010/main" val="23572671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Pause and Emphasize: If you have questions, don’t forget to drop them in the chat.</a:t>
            </a:r>
          </a:p>
          <a:p>
            <a:endParaRPr lang="en-US" dirty="0"/>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33</a:t>
            </a:fld>
            <a:endParaRPr lang="en-US"/>
          </a:p>
        </p:txBody>
      </p:sp>
    </p:spTree>
    <p:extLst>
      <p:ext uri="{BB962C8B-B14F-4D97-AF65-F5344CB8AC3E}">
        <p14:creationId xmlns:p14="http://schemas.microsoft.com/office/powerpoint/2010/main" val="20927591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Goal Statement</a:t>
            </a:r>
            <a:r>
              <a:rPr lang="en-US" sz="1800" b="0" i="0" u="none" strike="noStrike" dirty="0">
                <a:solidFill>
                  <a:srgbClr val="000000"/>
                </a:solidFill>
                <a:effectLst/>
                <a:latin typeface="Calibri" panose="020F0502020204030204" pitchFamily="34" charset="0"/>
              </a:rPr>
              <a:t> – What is the specific benefit of this project to the state, region or nation? </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Alignment to goal area – </a:t>
            </a:r>
            <a:r>
              <a:rPr lang="en-US" sz="1800" b="0" i="0" u="none" strike="noStrike" dirty="0">
                <a:solidFill>
                  <a:srgbClr val="000000"/>
                </a:solidFill>
                <a:effectLst/>
                <a:latin typeface="Calibri" panose="020F0502020204030204" pitchFamily="34" charset="0"/>
              </a:rPr>
              <a:t>is the suggestion aligned with a specific goal area? Again, see the goals outlined in the Implementation Plan</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One Year scope </a:t>
            </a:r>
            <a:r>
              <a:rPr lang="en-US" sz="1800" b="0" i="0" u="none" strike="noStrike" dirty="0">
                <a:solidFill>
                  <a:srgbClr val="000000"/>
                </a:solidFill>
                <a:effectLst/>
                <a:latin typeface="Calibri" panose="020F0502020204030204" pitchFamily="34" charset="0"/>
              </a:rPr>
              <a:t>- Funding is for one year from start of cooperative agreement. Must re-apply for additional years of funding. Projects should be written for a one-year time-frame, with clear goals, objectives and metrics to be accomplished within that year.</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Prior experience </a:t>
            </a:r>
            <a:r>
              <a:rPr lang="en-US" sz="1800" b="0" i="0" u="none" strike="noStrike" dirty="0">
                <a:solidFill>
                  <a:srgbClr val="000000"/>
                </a:solidFill>
                <a:effectLst/>
                <a:latin typeface="Calibri" panose="020F0502020204030204" pitchFamily="34" charset="0"/>
              </a:rPr>
              <a:t>- Include clear description or examples of past performance relevant to this project.</a:t>
            </a:r>
            <a:endParaRPr lang="en-US" sz="1800" b="0" i="0" dirty="0">
              <a:solidFill>
                <a:srgbClr val="444444"/>
              </a:solidFill>
              <a:effectLst/>
              <a:latin typeface="Arial" panose="020B0604020202020204" pitchFamily="34" charset="0"/>
            </a:endParaRPr>
          </a:p>
        </p:txBody>
      </p:sp>
      <p:sp>
        <p:nvSpPr>
          <p:cNvPr id="4" name="Slide Number Placeholder 3"/>
          <p:cNvSpPr>
            <a:spLocks noGrp="1"/>
          </p:cNvSpPr>
          <p:nvPr>
            <p:ph type="sldNum" sz="quarter" idx="10"/>
          </p:nvPr>
        </p:nvSpPr>
        <p:spPr/>
        <p:txBody>
          <a:bodyPr/>
          <a:lstStyle/>
          <a:p>
            <a:fld id="{E54C7B4C-F1FE-4B80-B932-A0FF040B5C48}" type="slidenum">
              <a:rPr lang="en-US" smtClean="0"/>
              <a:pPr/>
              <a:t>34</a:t>
            </a:fld>
            <a:endParaRPr lang="en-US"/>
          </a:p>
        </p:txBody>
      </p:sp>
    </p:spTree>
    <p:extLst>
      <p:ext uri="{BB962C8B-B14F-4D97-AF65-F5344CB8AC3E}">
        <p14:creationId xmlns:p14="http://schemas.microsoft.com/office/powerpoint/2010/main" val="10897982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Budget </a:t>
            </a:r>
            <a:r>
              <a:rPr lang="en-US" sz="1800" b="0" i="0" u="none" strike="noStrike" dirty="0">
                <a:solidFill>
                  <a:srgbClr val="000000"/>
                </a:solidFill>
                <a:effectLst/>
                <a:latin typeface="Calibri" panose="020F0502020204030204" pitchFamily="34" charset="0"/>
              </a:rPr>
              <a:t>- Again, funding is for one year from start of cooperative agreement. Allocate the majority of funds for direct action including operations, research, and products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pPr algn="l" rtl="0" fontAlgn="base">
              <a:buFont typeface="Arial" panose="020B0604020202020204" pitchFamily="34" charset="0"/>
              <a:buChar char="•"/>
            </a:pPr>
            <a:r>
              <a:rPr lang="en-US" sz="1800" b="0" i="0" u="sng" dirty="0">
                <a:solidFill>
                  <a:srgbClr val="000000"/>
                </a:solidFill>
                <a:effectLst/>
                <a:latin typeface="Calibri" panose="020F0502020204030204" pitchFamily="34" charset="0"/>
              </a:rPr>
              <a:t>Methodology</a:t>
            </a:r>
            <a:r>
              <a:rPr lang="en-US" sz="1800" b="0" i="0" u="none" strike="noStrike" dirty="0">
                <a:solidFill>
                  <a:srgbClr val="000000"/>
                </a:solidFill>
                <a:effectLst/>
                <a:latin typeface="Calibri" panose="020F0502020204030204" pitchFamily="34" charset="0"/>
              </a:rPr>
              <a:t> - Provide enough detail to evaluate the project, and include well-defined performance measures and milestones</a:t>
            </a:r>
            <a:r>
              <a:rPr lang="en-US" sz="1800" b="0" i="0" dirty="0">
                <a:solidFill>
                  <a:srgbClr val="000000"/>
                </a:solidFill>
                <a:effectLst/>
                <a:latin typeface="Calibri" panose="020F0502020204030204" pitchFamily="34" charset="0"/>
              </a:rPr>
              <a:t>​</a:t>
            </a:r>
            <a:endParaRPr lang="en-US" sz="1800" b="0" i="0" dirty="0">
              <a:solidFill>
                <a:srgbClr val="444444"/>
              </a:solidFill>
              <a:effectLst/>
              <a:latin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35</a:t>
            </a:fld>
            <a:endParaRPr lang="en-US"/>
          </a:p>
        </p:txBody>
      </p:sp>
    </p:spTree>
    <p:extLst>
      <p:ext uri="{BB962C8B-B14F-4D97-AF65-F5344CB8AC3E}">
        <p14:creationId xmlns:p14="http://schemas.microsoft.com/office/powerpoint/2010/main" val="7240942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0" i="0" dirty="0">
                <a:solidFill>
                  <a:srgbClr val="000000"/>
                </a:solidFill>
                <a:effectLst/>
                <a:latin typeface="Calibri" panose="020F0502020204030204" pitchFamily="34" charset="0"/>
              </a:rPr>
              <a:t>Identify the roles and responsibilities of cooperators in suggestions, making sure to highlight how cooperators will advance suggestion goals</a:t>
            </a: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36</a:t>
            </a:fld>
            <a:endParaRPr lang="en-US"/>
          </a:p>
        </p:txBody>
      </p:sp>
    </p:spTree>
    <p:extLst>
      <p:ext uri="{BB962C8B-B14F-4D97-AF65-F5344CB8AC3E}">
        <p14:creationId xmlns:p14="http://schemas.microsoft.com/office/powerpoint/2010/main" val="32821166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defRPr/>
            </a:pPr>
            <a:r>
              <a:rPr lang="en-US" sz="1800" dirty="0">
                <a:latin typeface="Segoe UI"/>
                <a:cs typeface="Segoe UI"/>
              </a:rPr>
              <a:t>In the past the PPA 7721 team and reviewers have commented on frequent suggestion mistakes which could include submitting to the wrong</a:t>
            </a:r>
            <a:r>
              <a:rPr lang="en-US" sz="1800" dirty="0">
                <a:effectLst/>
                <a:latin typeface="Segoe UI"/>
                <a:cs typeface="Segoe UI"/>
              </a:rPr>
              <a:t> goal</a:t>
            </a:r>
            <a:r>
              <a:rPr lang="en-US" sz="1800" dirty="0">
                <a:latin typeface="Segoe UI"/>
                <a:cs typeface="Segoe UI"/>
              </a:rPr>
              <a:t> area</a:t>
            </a:r>
            <a:r>
              <a:rPr lang="en-US" sz="1800" dirty="0">
                <a:effectLst/>
                <a:latin typeface="Segoe UI"/>
                <a:cs typeface="Segoe UI"/>
              </a:rPr>
              <a:t>, </a:t>
            </a:r>
            <a:r>
              <a:rPr lang="en-US" sz="1800" dirty="0">
                <a:latin typeface="Segoe UI"/>
                <a:cs typeface="Segoe UI"/>
              </a:rPr>
              <a:t>providing an unjustified</a:t>
            </a:r>
            <a:r>
              <a:rPr lang="en-US" sz="1800" dirty="0">
                <a:effectLst/>
                <a:latin typeface="Segoe UI"/>
                <a:cs typeface="Segoe UI"/>
              </a:rPr>
              <a:t> budget, vague goals and objectives, </a:t>
            </a:r>
            <a:r>
              <a:rPr lang="en-US" sz="1800" dirty="0">
                <a:latin typeface="Segoe UI"/>
                <a:cs typeface="Segoe UI"/>
              </a:rPr>
              <a:t>or an unrealistic</a:t>
            </a:r>
            <a:r>
              <a:rPr lang="en-US" sz="1800" dirty="0">
                <a:effectLst/>
                <a:latin typeface="Segoe UI"/>
                <a:cs typeface="Segoe UI"/>
              </a:rPr>
              <a:t> </a:t>
            </a:r>
            <a:r>
              <a:rPr lang="en-US" sz="1800" dirty="0">
                <a:latin typeface="Segoe UI"/>
                <a:cs typeface="Segoe UI"/>
              </a:rPr>
              <a:t>time for completion </a:t>
            </a:r>
            <a:r>
              <a:rPr lang="en-US" sz="1800" dirty="0">
                <a:effectLst/>
                <a:latin typeface="Segoe UI"/>
                <a:cs typeface="Segoe UI"/>
              </a:rPr>
              <a:t>of work, etc.</a:t>
            </a:r>
          </a:p>
          <a:p>
            <a:pPr marL="0" marR="0" lvl="0" indent="0" algn="l" defTabSz="914400">
              <a:lnSpc>
                <a:spcPct val="100000"/>
              </a:lnSpc>
              <a:spcBef>
                <a:spcPts val="0"/>
              </a:spcBef>
              <a:spcAft>
                <a:spcPts val="0"/>
              </a:spcAft>
              <a:buClrTx/>
              <a:buSzTx/>
              <a:buFontTx/>
              <a:buNone/>
              <a:tabLst/>
              <a:defRPr/>
            </a:pPr>
            <a:endParaRPr lang="en-US" sz="1800" dirty="0">
              <a:latin typeface="Segoe UI"/>
              <a:cs typeface="Segoe UI"/>
            </a:endParaRPr>
          </a:p>
          <a:p>
            <a:pPr>
              <a:defRPr/>
            </a:pPr>
            <a:r>
              <a:rPr lang="en-US" sz="1800" dirty="0">
                <a:latin typeface="Segoe UI"/>
                <a:cs typeface="Segoe UI"/>
              </a:rPr>
              <a:t>We'll discuss a little further, for instance:</a:t>
            </a:r>
          </a:p>
          <a:p>
            <a:pPr marL="342900" indent="-342900">
              <a:buAutoNum type="arabicPeriod"/>
              <a:defRPr/>
            </a:pPr>
            <a:r>
              <a:rPr lang="en-US" dirty="0"/>
              <a:t>Missing accomplishment reports or status updates for previous years</a:t>
            </a:r>
            <a:endParaRPr lang="en-US" dirty="0">
              <a:cs typeface="Calibri" panose="020F0502020204030204"/>
            </a:endParaRPr>
          </a:p>
          <a:p>
            <a:pPr marL="742950" lvl="1" indent="-285750">
              <a:buFont typeface="Arial"/>
              <a:buChar char="•"/>
              <a:defRPr/>
            </a:pPr>
            <a:r>
              <a:rPr lang="en-US" dirty="0"/>
              <a:t>This is relevant if a suggestion is submitted for subsequent years</a:t>
            </a:r>
          </a:p>
          <a:p>
            <a:pPr>
              <a:defRPr/>
            </a:pPr>
            <a:r>
              <a:rPr lang="en-US" dirty="0"/>
              <a:t>2.      Confusing or unreasonable budgets</a:t>
            </a:r>
            <a:endParaRPr lang="en-US" dirty="0">
              <a:cs typeface="Calibri" panose="020F0502020204030204"/>
            </a:endParaRPr>
          </a:p>
          <a:p>
            <a:pPr marL="742950" lvl="1" indent="-285750">
              <a:buFont typeface="Arial"/>
              <a:buChar char="•"/>
              <a:defRPr/>
            </a:pPr>
            <a:r>
              <a:rPr lang="en-US" dirty="0"/>
              <a:t>The attached budget is unclear in who, what, and where the requested funding is going to</a:t>
            </a:r>
            <a:endParaRPr lang="en-US" dirty="0">
              <a:cs typeface="Calibri"/>
            </a:endParaRPr>
          </a:p>
          <a:p>
            <a:pPr>
              <a:defRPr/>
            </a:pPr>
            <a:r>
              <a:rPr lang="en-US" dirty="0"/>
              <a:t>3.      Unclear approach, deliverables, and/or performance measures</a:t>
            </a:r>
            <a:endParaRPr lang="en-US" dirty="0">
              <a:cs typeface="Calibri" panose="020F0502020204030204"/>
            </a:endParaRPr>
          </a:p>
          <a:p>
            <a:pPr marL="742950" lvl="1" indent="-285750">
              <a:buFont typeface="Arial"/>
              <a:buChar char="•"/>
              <a:defRPr/>
            </a:pPr>
            <a:r>
              <a:rPr lang="en-US" dirty="0"/>
              <a:t>Suggestion submissions should include specifics like defining who the audience is, which pests or pathways you are addressing, and how, specifically, you know that the project will be successful</a:t>
            </a:r>
            <a:endParaRPr lang="en-US" dirty="0">
              <a:cs typeface="Calibri"/>
            </a:endParaRPr>
          </a:p>
          <a:p>
            <a:pPr>
              <a:defRPr/>
            </a:pPr>
            <a:r>
              <a:rPr lang="en-US" dirty="0"/>
              <a:t>4.      Poorly defined milestones</a:t>
            </a:r>
            <a:endParaRPr lang="en-US" dirty="0">
              <a:cs typeface="Calibri" panose="020F0502020204030204"/>
            </a:endParaRPr>
          </a:p>
          <a:p>
            <a:pPr marL="742950" lvl="1" indent="-285750">
              <a:buFont typeface="Arial"/>
              <a:buChar char="•"/>
              <a:defRPr/>
            </a:pPr>
            <a:r>
              <a:rPr lang="en-US" dirty="0"/>
              <a:t>Define clearly when each major task will be accomplished, including specifics like delivering presentations, developing materials, and more</a:t>
            </a:r>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C7B4C-F1FE-4B80-B932-A0FF040B5C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25569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i="0" u="none" strike="noStrike" dirty="0">
                <a:solidFill>
                  <a:srgbClr val="000000"/>
                </a:solidFill>
                <a:effectLst/>
                <a:latin typeface="Calibri" panose="020F0502020204030204" pitchFamily="34" charset="0"/>
              </a:rPr>
              <a:t>Here we'll go through some of the evaluation criteria that is used when reviewing suggestions:</a:t>
            </a:r>
            <a:r>
              <a:rPr lang="en-US" sz="1800" b="0" i="0" dirty="0">
                <a:solidFill>
                  <a:srgbClr val="000000"/>
                </a:solidFill>
                <a:effectLst/>
                <a:latin typeface="Calibri" panose="020F0502020204030204" pitchFamily="34" charset="0"/>
              </a:rPr>
              <a:t>​</a:t>
            </a:r>
            <a:endParaRPr lang="en-US" dirty="0"/>
          </a:p>
          <a:p>
            <a:pPr marL="170044" indent="-170044">
              <a:buFont typeface="Arial" panose="020B0604020202020204" pitchFamily="34" charset="0"/>
              <a:buChar char="•"/>
            </a:pPr>
            <a:r>
              <a:rPr lang="en-US" dirty="0"/>
              <a:t>Strategic</a:t>
            </a:r>
            <a:r>
              <a:rPr lang="en-US" baseline="0" dirty="0"/>
              <a:t> Alignment – Does the suggestion align with the strategic objectives of PPA 7721?</a:t>
            </a:r>
          </a:p>
          <a:p>
            <a:pPr marL="170044" indent="-170044">
              <a:buFont typeface="Arial" panose="020B0604020202020204" pitchFamily="34" charset="0"/>
              <a:buChar char="•"/>
            </a:pPr>
            <a:r>
              <a:rPr lang="en-US" baseline="0" dirty="0"/>
              <a:t>Impact/Outcome – Will the project make an impact and produce results as defined by the individual goal area?  How does it support or advance our current knowledge, tools, and/or capabilities?</a:t>
            </a:r>
          </a:p>
          <a:p>
            <a:pPr marL="170044" indent="-170044">
              <a:buFont typeface="Arial" panose="020B0604020202020204" pitchFamily="34" charset="0"/>
              <a:buChar char="•"/>
            </a:pPr>
            <a:r>
              <a:rPr lang="en-US" baseline="0" dirty="0"/>
              <a:t>Feasibility – Can the project be accomplished based on key factors such as resources, collaborative partnerships, and clearly defined process?</a:t>
            </a:r>
          </a:p>
          <a:p>
            <a:pPr marL="170044" indent="-170044">
              <a:buFont typeface="Arial" panose="020B0604020202020204" pitchFamily="34" charset="0"/>
              <a:buChar char="•"/>
            </a:pPr>
            <a:r>
              <a:rPr lang="en-US" baseline="0" dirty="0"/>
              <a:t>Past Performance, Best Practices and Innovation – Will the project be successful based on previous experience in similar endeavors or to the extent in which the project utilizes best practices and innovation to achieving success?</a:t>
            </a: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38</a:t>
            </a:fld>
            <a:endParaRPr lang="en-US"/>
          </a:p>
        </p:txBody>
      </p:sp>
    </p:spTree>
    <p:extLst>
      <p:ext uri="{BB962C8B-B14F-4D97-AF65-F5344CB8AC3E}">
        <p14:creationId xmlns:p14="http://schemas.microsoft.com/office/powerpoint/2010/main" val="361332559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Questions about the PPA 7721 program should be directed to the PPA-Projects@usda.gov email address.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encourage you to subscribe to the stakeholder registry to receive updates on the PPA 7721 program.  More detailed information on how to subscribe can be found within the FAQs document.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39</a:t>
            </a:fld>
            <a:endParaRPr lang="en-US"/>
          </a:p>
        </p:txBody>
      </p:sp>
    </p:spTree>
    <p:extLst>
      <p:ext uri="{BB962C8B-B14F-4D97-AF65-F5344CB8AC3E}">
        <p14:creationId xmlns:p14="http://schemas.microsoft.com/office/powerpoint/2010/main" val="433312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now review the six goal areas for PPDMDPP suggestions</a:t>
            </a:r>
          </a:p>
          <a:p>
            <a:pPr marL="171450" indent="-171450">
              <a:buFont typeface="Arial" panose="020B0604020202020204" pitchFamily="34" charset="0"/>
              <a:buChar char="•"/>
            </a:pPr>
            <a:r>
              <a:rPr lang="en-US" dirty="0"/>
              <a:t>Reminder to review the Implementation Plan prior to developing a suggestion, to ensure it strongly aligns with the goals, objectives and strategies..</a:t>
            </a:r>
          </a:p>
        </p:txBody>
      </p:sp>
      <p:sp>
        <p:nvSpPr>
          <p:cNvPr id="4" name="Slide Number Placeholder 3"/>
          <p:cNvSpPr>
            <a:spLocks noGrp="1"/>
          </p:cNvSpPr>
          <p:nvPr>
            <p:ph type="sldNum" sz="quarter" idx="5"/>
          </p:nvPr>
        </p:nvSpPr>
        <p:spPr/>
        <p:txBody>
          <a:bodyPr/>
          <a:lstStyle/>
          <a:p>
            <a:fld id="{66B5F623-386C-4D8B-85F6-C81035B5DE76}" type="slidenum">
              <a:rPr lang="en-US" smtClean="0"/>
              <a:t>4</a:t>
            </a:fld>
            <a:endParaRPr lang="en-US"/>
          </a:p>
        </p:txBody>
      </p:sp>
    </p:spTree>
    <p:extLst>
      <p:ext uri="{BB962C8B-B14F-4D97-AF65-F5344CB8AC3E}">
        <p14:creationId xmlns:p14="http://schemas.microsoft.com/office/powerpoint/2010/main" val="30668557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defTabSz="914248">
              <a:defRPr/>
            </a:pPr>
            <a:r>
              <a:rPr lang="en-US" dirty="0"/>
              <a:t>Please type any questions you may have into the chat.</a:t>
            </a:r>
          </a:p>
          <a:p>
            <a:pPr defTabSz="914248">
              <a:defRPr/>
            </a:pPr>
            <a:r>
              <a:rPr lang="en-US" dirty="0"/>
              <a:t>For persons that are calling in, please unmute your mic and </a:t>
            </a:r>
            <a:r>
              <a:rPr lang="en-US" baseline="0" dirty="0"/>
              <a:t>share your question(s). </a:t>
            </a:r>
          </a:p>
          <a:p>
            <a:pPr defTabSz="914248">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pPr/>
              <a:t>40</a:t>
            </a:fld>
            <a:endParaRPr lang="en-US"/>
          </a:p>
        </p:txBody>
      </p:sp>
    </p:spTree>
    <p:extLst>
      <p:ext uri="{BB962C8B-B14F-4D97-AF65-F5344CB8AC3E}">
        <p14:creationId xmlns:p14="http://schemas.microsoft.com/office/powerpoint/2010/main" val="1896628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Goals 1A</a:t>
            </a:r>
            <a:r>
              <a:rPr lang="en-US" baseline="0" dirty="0"/>
              <a:t> &amp; 1S</a:t>
            </a:r>
            <a:endParaRPr lang="en-US" dirty="0"/>
          </a:p>
          <a:p>
            <a:endParaRPr lang="en-US" dirty="0"/>
          </a:p>
          <a:p>
            <a:r>
              <a:rPr lang="en-US" dirty="0"/>
              <a:t>Goal 1 Analysis</a:t>
            </a:r>
          </a:p>
          <a:p>
            <a:pPr marL="171422" indent="-171422">
              <a:buFont typeface="Arial" panose="020B0604020202020204" pitchFamily="34" charset="0"/>
              <a:buChar char="•"/>
            </a:pPr>
            <a:r>
              <a:rPr lang="en-US" dirty="0"/>
              <a:t>Use science to analyze available data to make informed decisions, develop risk-based models. To help inform future survey activity.</a:t>
            </a:r>
          </a:p>
          <a:p>
            <a:pPr marL="171422" indent="-171422">
              <a:buFont typeface="Arial" panose="020B0604020202020204" pitchFamily="34" charset="0"/>
              <a:buChar char="•"/>
            </a:pPr>
            <a:r>
              <a:rPr lang="en-US" baseline="0" dirty="0"/>
              <a:t>Goal 1A is not intended to fund experimental work, surveys/monitoring, or observational studies to generate data. </a:t>
            </a:r>
          </a:p>
          <a:p>
            <a:pPr marL="171422" indent="-171422">
              <a:buFont typeface="Arial" panose="020B0604020202020204" pitchFamily="34" charset="0"/>
              <a:buChar char="•"/>
            </a:pPr>
            <a:endParaRPr lang="en-US" baseline="0" dirty="0"/>
          </a:p>
          <a:p>
            <a:r>
              <a:rPr lang="en-US" baseline="0" dirty="0"/>
              <a:t>Goal 1 Survey</a:t>
            </a:r>
          </a:p>
          <a:p>
            <a:pPr marL="171422" indent="-171422">
              <a:buFont typeface="Arial" panose="020B0604020202020204" pitchFamily="34" charset="0"/>
              <a:buChar char="•"/>
            </a:pPr>
            <a:r>
              <a:rPr lang="en-US" baseline="0" dirty="0"/>
              <a:t>Conduct survey activity to monitor high-risk pathways, for early detection of plant pests, or to mitigate pest risk and promote trade.</a:t>
            </a:r>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92250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Goals 2-3</a:t>
            </a:r>
          </a:p>
          <a:p>
            <a:r>
              <a:rPr lang="en-US" baseline="0" dirty="0"/>
              <a:t>Goal 3 – Pest ID and Technology</a:t>
            </a:r>
          </a:p>
          <a:p>
            <a:pPr marL="171422" indent="-171422">
              <a:buFont typeface="Arial" panose="020B0604020202020204" pitchFamily="34" charset="0"/>
              <a:buChar char="•"/>
            </a:pPr>
            <a:r>
              <a:rPr lang="en-US" baseline="0" dirty="0"/>
              <a:t>Develop and improve traps and lures, increasing efficiency and effectiveness, quality control</a:t>
            </a:r>
          </a:p>
          <a:p>
            <a:pPr marL="171422" indent="-171422">
              <a:buFont typeface="Arial" panose="020B0604020202020204" pitchFamily="34" charset="0"/>
              <a:buChar char="•"/>
            </a:pPr>
            <a:r>
              <a:rPr lang="en-US" baseline="0" dirty="0"/>
              <a:t>Improve taxonomic ID capacity, including accuracy and speed of identification, or by developing training materials</a:t>
            </a:r>
          </a:p>
          <a:p>
            <a:pPr marL="171422" indent="-171422">
              <a:buFont typeface="Arial" panose="020B0604020202020204" pitchFamily="34" charset="0"/>
              <a:buChar char="•"/>
            </a:pPr>
            <a:r>
              <a:rPr lang="en-US" dirty="0"/>
              <a:t>Develop novel or improve existing identification tools, with a focus on field-deployable or lab-ready diagnostic tools. </a:t>
            </a:r>
            <a:endParaRPr lang="en-US" baseline="0" dirty="0"/>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510721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Goals 4-5</a:t>
            </a:r>
          </a:p>
          <a:p>
            <a:r>
              <a:rPr lang="en-US" dirty="0"/>
              <a:t>Goal 5 – Outreach and Education</a:t>
            </a:r>
          </a:p>
          <a:p>
            <a:pPr marL="171422" indent="-171422">
              <a:buFont typeface="Arial" panose="020B0604020202020204" pitchFamily="34" charset="0"/>
              <a:buChar char="•"/>
            </a:pPr>
            <a:r>
              <a:rPr lang="en-US" dirty="0"/>
              <a:t>Provide education and information to key groups, such as producers, first detectors, travelers, consumers, and the public about pests and pathways.</a:t>
            </a:r>
          </a:p>
          <a:p>
            <a:pPr marL="171422" indent="-171422">
              <a:buFont typeface="Arial" panose="020B0604020202020204" pitchFamily="34" charset="0"/>
              <a:buChar char="•"/>
            </a:pPr>
            <a:r>
              <a:rPr lang="en-US" dirty="0"/>
              <a:t>Develop and implement volunteer programs to support pest detection.  </a:t>
            </a:r>
          </a:p>
          <a:p>
            <a:pPr marL="171422" indent="-171422">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734206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Goals</a:t>
            </a:r>
            <a:r>
              <a:rPr lang="en-US" baseline="0" dirty="0"/>
              <a:t> </a:t>
            </a:r>
            <a:r>
              <a:rPr lang="en-US" dirty="0"/>
              <a:t>6 – Pest</a:t>
            </a:r>
            <a:r>
              <a:rPr lang="en-US" baseline="0" dirty="0"/>
              <a:t> Mitigation and Rapid Response</a:t>
            </a:r>
          </a:p>
          <a:p>
            <a:pPr marL="171422" indent="-171422">
              <a:buFont typeface="Arial" panose="020B0604020202020204" pitchFamily="34" charset="0"/>
              <a:buChar char="•"/>
            </a:pPr>
            <a:r>
              <a:rPr lang="en-US" baseline="0" dirty="0"/>
              <a:t>Provide initial or short-term funding to quickly implement programs for containment, control, or eradication during a plant health emergency</a:t>
            </a:r>
          </a:p>
          <a:p>
            <a:pPr marL="171422" indent="-171422">
              <a:buFont typeface="Arial" panose="020B0604020202020204" pitchFamily="34" charset="0"/>
              <a:buChar char="•"/>
            </a:pPr>
            <a:r>
              <a:rPr lang="en-US" baseline="0" dirty="0"/>
              <a:t>Provide technical assistance through the development of New Pest Response Guidelines (NPRG) and Rapid Response Action Plans for a plant health emergency</a:t>
            </a:r>
          </a:p>
          <a:p>
            <a:pPr marL="0" indent="0">
              <a:buFont typeface="Arial" panose="020B0604020202020204" pitchFamily="34" charset="0"/>
              <a:buNone/>
            </a:pPr>
            <a:endParaRPr lang="en-US" baseline="0" dirty="0"/>
          </a:p>
          <a:p>
            <a:pPr marL="171422" indent="-171422">
              <a:buFont typeface="Arial" panose="020B0604020202020204" pitchFamily="34" charset="0"/>
              <a:buChar char="•"/>
            </a:pPr>
            <a:r>
              <a:rPr lang="en-US" baseline="0" dirty="0"/>
              <a:t>Note: Remind audience that if they have questions regarding the goal areas, objectives, or strategies to put them in the chat so we can discuss afterwards</a:t>
            </a:r>
          </a:p>
          <a:p>
            <a:pPr marL="171422" indent="-171422">
              <a:buFont typeface="Arial" panose="020B0604020202020204" pitchFamily="34" charset="0"/>
              <a:buChar char="•"/>
            </a:pPr>
            <a:endParaRPr lang="en-US" baseline="0" dirty="0"/>
          </a:p>
          <a:p>
            <a:pPr marL="171422" indent="-171422">
              <a:buFont typeface="Arial" panose="020B0604020202020204" pitchFamily="34" charset="0"/>
              <a:buChar char="•"/>
            </a:pPr>
            <a:r>
              <a:rPr lang="en-US" baseline="0" dirty="0"/>
              <a:t>Transition to next presenter- now to give you more details and a walkthrough of ServiceNow</a:t>
            </a:r>
            <a:endParaRPr lang="en-US" dirty="0"/>
          </a:p>
        </p:txBody>
      </p:sp>
      <p:sp>
        <p:nvSpPr>
          <p:cNvPr id="4" name="Slide Number Placeholder 3"/>
          <p:cNvSpPr>
            <a:spLocks noGrp="1"/>
          </p:cNvSpPr>
          <p:nvPr>
            <p:ph type="sldNum" sz="quarter" idx="10"/>
          </p:nvPr>
        </p:nvSpPr>
        <p:spPr/>
        <p:txBody>
          <a:bodyPr/>
          <a:lstStyle/>
          <a:p>
            <a:fld id="{E54C7B4C-F1FE-4B80-B932-A0FF040B5C4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734206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171422" marR="0" lvl="0" indent="-171422"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i="0" u="none" strike="noStrike" dirty="0">
                <a:solidFill>
                  <a:srgbClr val="000000"/>
                </a:solidFill>
                <a:effectLst/>
                <a:latin typeface="Calibri" panose="020F0502020204030204" pitchFamily="34" charset="0"/>
              </a:rPr>
              <a:t>ServiceNow is a cloud-based tool that </a:t>
            </a:r>
            <a:r>
              <a:rPr lang="en-US" sz="1800" b="0" i="0" dirty="0">
                <a:solidFill>
                  <a:srgbClr val="000000"/>
                </a:solidFill>
                <a:effectLst/>
                <a:latin typeface="Calibri" panose="020F0502020204030204" pitchFamily="34" charset="0"/>
              </a:rPr>
              <a:t>​offers a more user-friendly experience for users during the suggestion submission process.</a:t>
            </a:r>
            <a:endParaRPr lang="en-US" sz="1800" b="0" i="0" dirty="0">
              <a:solidFill>
                <a:srgbClr val="444444"/>
              </a:solidFill>
              <a:effectLst/>
              <a:latin typeface="Arial" panose="020B0604020202020204" pitchFamily="34" charset="0"/>
            </a:endParaRPr>
          </a:p>
          <a:p>
            <a:pPr marL="171422" indent="-171422">
              <a:buFont typeface="Arial" panose="020B0604020202020204" pitchFamily="34" charset="0"/>
              <a:buChar char="•"/>
            </a:pPr>
            <a:r>
              <a:rPr lang="en-US" baseline="0" dirty="0"/>
              <a:t>For best results, when using the ServiceNow platform for suggestion submission, use recommended browsers such as Chrome, MS Edge Chromium, Firefox or Safari.</a:t>
            </a:r>
          </a:p>
          <a:p>
            <a:pPr marL="171422" indent="-171422">
              <a:buFont typeface="Arial" panose="020B0604020202020204" pitchFamily="34" charset="0"/>
              <a:buChar char="•"/>
            </a:pPr>
            <a:r>
              <a:rPr lang="en-US" baseline="0" dirty="0"/>
              <a:t>To avoid possible service interference, it is recommended that users turn off pop-up blockers while using the ServiceNow portal.</a:t>
            </a:r>
            <a:endParaRPr lang="en-US" dirty="0"/>
          </a:p>
          <a:p>
            <a:pPr marL="171422" indent="-171422">
              <a:buFont typeface="Arial" panose="020B0604020202020204" pitchFamily="34" charset="0"/>
              <a:buChar char="•"/>
            </a:pPr>
            <a:r>
              <a:rPr lang="en-US" b="1" dirty="0"/>
              <a:t>Emphasize- </a:t>
            </a:r>
            <a:r>
              <a:rPr lang="en-US" dirty="0"/>
              <a:t>ServiceNow has a default time out after 30 minutes of </a:t>
            </a:r>
            <a:r>
              <a:rPr lang="en-US" baseline="0" dirty="0"/>
              <a:t>inactivity, therefore we highly r</a:t>
            </a:r>
            <a:r>
              <a:rPr lang="en-US" dirty="0"/>
              <a:t>ecommend composing the content of your suggestion in a word processing program beforehand,</a:t>
            </a:r>
            <a:r>
              <a:rPr lang="en-US" baseline="0" dirty="0"/>
              <a:t> then pasting the text into the form—especially for fields such as the abstract, purpose, milestones, etc.</a:t>
            </a:r>
          </a:p>
          <a:p>
            <a:pPr marL="171422" indent="-171422">
              <a:buFont typeface="Arial" panose="020B0604020202020204" pitchFamily="34" charset="0"/>
              <a:buChar char="•"/>
            </a:pPr>
            <a:r>
              <a:rPr lang="en-US" b="1" dirty="0"/>
              <a:t>Emphasize- </a:t>
            </a:r>
            <a:r>
              <a:rPr lang="en-US" baseline="0" dirty="0"/>
              <a:t>You cannot ‘Save’ your work and come back and finish it later. It is highly recommended that submitters are prepared to complete the suggestion submission process in one sitting. </a:t>
            </a:r>
          </a:p>
          <a:p>
            <a:pPr marL="171422" indent="-171422">
              <a:buFont typeface="Arial" panose="020B0604020202020204" pitchFamily="34" charset="0"/>
              <a:buChar char="•"/>
            </a:pPr>
            <a:r>
              <a:rPr lang="en-US" baseline="0" dirty="0"/>
              <a:t>Submitters should review the ServiceNow training guidance for a walk-through of every field to be familiar with expected information within the suggestion form. </a:t>
            </a:r>
          </a:p>
        </p:txBody>
      </p:sp>
      <p:sp>
        <p:nvSpPr>
          <p:cNvPr id="4" name="Slide Number Placeholder 3"/>
          <p:cNvSpPr>
            <a:spLocks noGrp="1"/>
          </p:cNvSpPr>
          <p:nvPr>
            <p:ph type="sldNum" sz="quarter" idx="10"/>
          </p:nvPr>
        </p:nvSpPr>
        <p:spPr/>
        <p:txBody>
          <a:bodyPr/>
          <a:lstStyle/>
          <a:p>
            <a:fld id="{3DC87CA2-5D9F-4E16-89EE-D3F94346F7B2}" type="slidenum">
              <a:rPr lang="en-US" smtClean="0"/>
              <a:pPr/>
              <a:t>9</a:t>
            </a:fld>
            <a:endParaRPr lang="en-US"/>
          </a:p>
        </p:txBody>
      </p:sp>
    </p:spTree>
    <p:extLst>
      <p:ext uri="{BB962C8B-B14F-4D97-AF65-F5344CB8AC3E}">
        <p14:creationId xmlns:p14="http://schemas.microsoft.com/office/powerpoint/2010/main" val="828880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240DB9-BDEE-446A-8C5D-229DAA774976}" type="datetime1">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94324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2AD4B42-8958-4024-85D3-67D6585B54E7}" type="datetime1">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1622342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460E4-BCBA-494B-8540-299C29E35E05}" type="datetime1">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284973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18114" y="681037"/>
            <a:ext cx="8674216" cy="726344"/>
          </a:xfrm>
        </p:spPr>
        <p:txBody>
          <a:bodyPr/>
          <a:lstStyle/>
          <a:p>
            <a:r>
              <a:rPr lang="en-US" dirty="0"/>
              <a:t>Click to edit Master title style</a:t>
            </a:r>
          </a:p>
        </p:txBody>
      </p:sp>
      <p:sp>
        <p:nvSpPr>
          <p:cNvPr id="3" name="Content Placeholder 2"/>
          <p:cNvSpPr>
            <a:spLocks noGrp="1"/>
          </p:cNvSpPr>
          <p:nvPr>
            <p:ph idx="1"/>
          </p:nvPr>
        </p:nvSpPr>
        <p:spPr>
          <a:xfrm>
            <a:off x="628650" y="1781091"/>
            <a:ext cx="7886700" cy="4395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D30E8823-EC70-4DE1-98AE-610F9A970D91}" type="datetime1">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D880-7F9B-497D-8382-0D8B60C60AA2}" type="slidenum">
              <a:rPr lang="en-US" smtClean="0"/>
              <a:t>‹#›</a:t>
            </a:fld>
            <a:endParaRPr lang="en-US" dirty="0"/>
          </a:p>
        </p:txBody>
      </p:sp>
    </p:spTree>
    <p:extLst>
      <p:ext uri="{BB962C8B-B14F-4D97-AF65-F5344CB8AC3E}">
        <p14:creationId xmlns:p14="http://schemas.microsoft.com/office/powerpoint/2010/main" val="1818916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9E43AD-A00F-4C39-9523-89EE3DBB5381}" type="datetime1">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2488511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388E8EF-86DE-49A1-B350-EB2956ACB291}" type="datetime1">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1663932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22C1AC3-1FAD-41F9-8FCD-69DB9E9E81BD}" type="datetime1">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3957473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EAAEE-B51F-4010-AB2E-598587203752}" type="datetime1">
              <a:rPr lang="en-US" smtClean="0"/>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263465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06D61-17D6-45E0-A59D-84FA49CB5421}" type="datetime1">
              <a:rPr lang="en-US" smtClean="0"/>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1036947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34ECE9-6779-4707-B6FC-9F405FB8607B}" type="datetime1">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13805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F5AC45-97E8-4199-998F-3E1C125513EF}" type="datetime1">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E3D880-7F9B-497D-8382-0D8B60C60AA2}" type="slidenum">
              <a:rPr lang="en-US" smtClean="0"/>
              <a:t>‹#›</a:t>
            </a:fld>
            <a:endParaRPr lang="en-US"/>
          </a:p>
        </p:txBody>
      </p:sp>
    </p:spTree>
    <p:extLst>
      <p:ext uri="{BB962C8B-B14F-4D97-AF65-F5344CB8AC3E}">
        <p14:creationId xmlns:p14="http://schemas.microsoft.com/office/powerpoint/2010/main" val="93738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906449"/>
            <a:ext cx="7886700" cy="78424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94E8C-D352-4D33-81DD-D6ED23700308}" type="datetime1">
              <a:rPr lang="en-US" smtClean="0"/>
              <a:t>6/9/2023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3D880-7F9B-497D-8382-0D8B60C60AA2}" type="slidenum">
              <a:rPr lang="en-US" smtClean="0"/>
              <a:t>‹#›</a:t>
            </a:fld>
            <a:endParaRPr lang="en-US"/>
          </a:p>
        </p:txBody>
      </p:sp>
      <p:sp>
        <p:nvSpPr>
          <p:cNvPr id="7" name="Rectangle 6">
            <a:extLst>
              <a:ext uri="{FF2B5EF4-FFF2-40B4-BE49-F238E27FC236}">
                <a16:creationId xmlns:a16="http://schemas.microsoft.com/office/drawing/2014/main" id="{3BE2607B-2D57-42E3-8B67-AE615802F966}"/>
              </a:ext>
            </a:extLst>
          </p:cNvPr>
          <p:cNvSpPr/>
          <p:nvPr userDrawn="1"/>
        </p:nvSpPr>
        <p:spPr>
          <a:xfrm>
            <a:off x="0" y="1"/>
            <a:ext cx="9144000" cy="596348"/>
          </a:xfrm>
          <a:prstGeom prst="rect">
            <a:avLst/>
          </a:prstGeom>
          <a:solidFill>
            <a:srgbClr val="0051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7CF6B66-23B7-4F8A-B9E8-4F557B151545}"/>
              </a:ext>
              <a:ext uri="{C183D7F6-B498-43B3-948B-1728B52AA6E4}">
                <adec:decorative xmlns:adec="http://schemas.microsoft.com/office/drawing/2017/decorative" val="1"/>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51605" y="119237"/>
            <a:ext cx="4045158" cy="361969"/>
          </a:xfrm>
          <a:prstGeom prst="rect">
            <a:avLst/>
          </a:prstGeom>
        </p:spPr>
      </p:pic>
    </p:spTree>
    <p:extLst>
      <p:ext uri="{BB962C8B-B14F-4D97-AF65-F5344CB8AC3E}">
        <p14:creationId xmlns:p14="http://schemas.microsoft.com/office/powerpoint/2010/main" val="26829291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eauth.usda.gov/eauth/b/usda/hom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diagramLayout" Target="../diagrams/layout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Data" Target="../diagrams/data2.xml"/><Relationship Id="rId2" Type="http://schemas.openxmlformats.org/officeDocument/2006/relationships/notesSlide" Target="../notesSlides/notesSlide11.xml"/><Relationship Id="rId16" Type="http://schemas.microsoft.com/office/2007/relationships/diagramDrawing" Target="../diagrams/drawing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5" Type="http://schemas.openxmlformats.org/officeDocument/2006/relationships/diagramColors" Target="../diagrams/colors2.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svg"/><Relationship Id="rId1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eauth.usda.gov/eauth/b/usda/contactu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auth.usda.gov/eauth/b/usda/helpdes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help@usda.gov" TargetMode="External"/><Relationship Id="rId4" Type="http://schemas.openxmlformats.org/officeDocument/2006/relationships/hyperlink" Target="https://www.eauth.usda.gov/eauth/b/usda/contactu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help.aphis.usda.gov/ppa7721"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help.aphis.usda.gov/ppa772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3.JP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7.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www.aphis.usda.gov/aphis/ourfocus/planthealth/ppa-ppdmdpp/ppdmdpp/plant-pest-disease-managemet-disaster-prevention-progra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48.JPG"/><Relationship Id="rId4" Type="http://schemas.openxmlformats.org/officeDocument/2006/relationships/image" Target="../media/image47.JPG"/></Relationships>
</file>

<file path=ppt/slides/_rels/slide3.xml.rels><?xml version="1.0" encoding="UTF-8" standalone="yes"?>
<Relationships xmlns="http://schemas.openxmlformats.org/package/2006/relationships"><Relationship Id="rId3" Type="http://schemas.openxmlformats.org/officeDocument/2006/relationships/hyperlink" Target="https://www.aphis.usda.gov/aphis/resources/ppa-projects" TargetMode="External"/><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hyperlink" Target="mailto:ppa-projects@usda.gov?subject=PPA%207721%20Suggestion%20Help"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3.sv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0.JPG"/><Relationship Id="rId4" Type="http://schemas.openxmlformats.org/officeDocument/2006/relationships/image" Target="../media/image49.JPG"/></Relationships>
</file>

<file path=ppt/slides/_rels/slide31.xml.rels><?xml version="1.0" encoding="UTF-8" standalone="yes"?>
<Relationships xmlns="http://schemas.openxmlformats.org/package/2006/relationships"><Relationship Id="rId3" Type="http://schemas.openxmlformats.org/officeDocument/2006/relationships/hyperlink" Target="mailto:donotreply@usda.gov"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PPA-Projects@usda.gov"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hyperlink" Target="http://www.aphis.usda.gov/" TargetMode="External"/><Relationship Id="rId4" Type="http://schemas.openxmlformats.org/officeDocument/2006/relationships/hyperlink" Target="http://bit.ly/aphisupdat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mailto:farmbillsection10007@usda.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0" y="4221270"/>
            <a:ext cx="9144000" cy="2636729"/>
          </a:xfrm>
          <a:prstGeom prst="rect">
            <a:avLst/>
          </a:prstGeom>
          <a:gradFill flip="none" rotWithShape="1">
            <a:gsLst>
              <a:gs pos="0">
                <a:srgbClr val="006699">
                  <a:shade val="30000"/>
                  <a:satMod val="115000"/>
                </a:srgbClr>
              </a:gs>
              <a:gs pos="50000">
                <a:srgbClr val="006699">
                  <a:shade val="67500"/>
                  <a:satMod val="115000"/>
                </a:srgbClr>
              </a:gs>
              <a:gs pos="100000">
                <a:srgbClr val="006699">
                  <a:shade val="100000"/>
                  <a:satMod val="11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34892" y="708044"/>
            <a:ext cx="8674216" cy="1346224"/>
          </a:xfrm>
        </p:spPr>
        <p:txBody>
          <a:bodyPr>
            <a:noAutofit/>
          </a:bodyPr>
          <a:lstStyle/>
          <a:p>
            <a:pPr lvl="0" algn="l">
              <a:spcBef>
                <a:spcPct val="20000"/>
              </a:spcBef>
            </a:pPr>
            <a:r>
              <a:rPr lang="en-US" sz="2800" b="1" dirty="0">
                <a:latin typeface="+mn-lt"/>
              </a:rPr>
              <a:t>Plant Protection Act Section 7721</a:t>
            </a:r>
            <a:br>
              <a:rPr lang="en-US" sz="2800" b="1" dirty="0">
                <a:latin typeface="+mn-lt"/>
              </a:rPr>
            </a:br>
            <a:r>
              <a:rPr lang="en-US" sz="2800" dirty="0">
                <a:ea typeface="+mn-ea"/>
                <a:cs typeface="+mn-cs"/>
              </a:rPr>
              <a:t>Plant Pest and Disease Management and </a:t>
            </a:r>
            <a:br>
              <a:rPr lang="en-US" sz="2800" dirty="0">
                <a:ea typeface="+mn-ea"/>
                <a:cs typeface="+mn-cs"/>
              </a:rPr>
            </a:br>
            <a:r>
              <a:rPr lang="en-US" sz="2800" dirty="0">
                <a:ea typeface="+mn-ea"/>
                <a:cs typeface="+mn-cs"/>
              </a:rPr>
              <a:t>Disaster Prevention Program</a:t>
            </a:r>
            <a:endParaRPr lang="en-US" sz="2800" dirty="0">
              <a:latin typeface="+mn-lt"/>
            </a:endParaRPr>
          </a:p>
        </p:txBody>
      </p:sp>
      <p:sp>
        <p:nvSpPr>
          <p:cNvPr id="3" name="Subtitle 2"/>
          <p:cNvSpPr>
            <a:spLocks noGrp="1"/>
          </p:cNvSpPr>
          <p:nvPr>
            <p:ph idx="1"/>
          </p:nvPr>
        </p:nvSpPr>
        <p:spPr>
          <a:xfrm>
            <a:off x="628650" y="2192054"/>
            <a:ext cx="7886700" cy="1640910"/>
          </a:xfrm>
        </p:spPr>
        <p:txBody>
          <a:bodyPr vert="horz" lIns="68580" tIns="34290" rIns="68580" bIns="34290" rtlCol="0" anchor="t">
            <a:noAutofit/>
          </a:bodyPr>
          <a:lstStyle/>
          <a:p>
            <a:pPr marL="0" indent="0" algn="ctr">
              <a:buNone/>
            </a:pPr>
            <a:r>
              <a:rPr lang="en-US" sz="5400" b="1" dirty="0"/>
              <a:t>FY 2024 Process:</a:t>
            </a:r>
            <a:endParaRPr lang="en-US" sz="5400" b="1" dirty="0">
              <a:cs typeface="Calibri"/>
            </a:endParaRPr>
          </a:p>
          <a:p>
            <a:pPr marL="0" indent="0" algn="ctr">
              <a:buNone/>
            </a:pPr>
            <a:r>
              <a:rPr lang="en-US" sz="5400" b="1" dirty="0"/>
              <a:t>Suggestion Submission</a:t>
            </a:r>
            <a:endParaRPr lang="en-US" sz="5400" dirty="0">
              <a:cs typeface="Calibri"/>
            </a:endParaRPr>
          </a:p>
        </p:txBody>
      </p:sp>
      <p:sp>
        <p:nvSpPr>
          <p:cNvPr id="4" name="TextBox 3">
            <a:extLst>
              <a:ext uri="{FF2B5EF4-FFF2-40B4-BE49-F238E27FC236}">
                <a16:creationId xmlns:a16="http://schemas.microsoft.com/office/drawing/2014/main" id="{39AE044B-AAE7-49E7-9B26-D50423768530}"/>
              </a:ext>
            </a:extLst>
          </p:cNvPr>
          <p:cNvSpPr txBox="1"/>
          <p:nvPr/>
        </p:nvSpPr>
        <p:spPr>
          <a:xfrm>
            <a:off x="2549555" y="4365251"/>
            <a:ext cx="3866198" cy="2308324"/>
          </a:xfrm>
          <a:prstGeom prst="rect">
            <a:avLst/>
          </a:prstGeom>
          <a:noFill/>
        </p:spPr>
        <p:txBody>
          <a:bodyPr wrap="square" rtlCol="0">
            <a:spAutoFit/>
          </a:bodyPr>
          <a:lstStyle/>
          <a:p>
            <a:pPr algn="ctr"/>
            <a:r>
              <a:rPr lang="en-US" sz="2400" b="1" u="sng" dirty="0">
                <a:solidFill>
                  <a:schemeClr val="bg1"/>
                </a:solidFill>
              </a:rPr>
              <a:t>PPA 7721 PPDMDPP Team:</a:t>
            </a:r>
          </a:p>
          <a:p>
            <a:pPr algn="ctr"/>
            <a:r>
              <a:rPr lang="en-US" sz="2400" dirty="0">
                <a:solidFill>
                  <a:schemeClr val="bg1"/>
                </a:solidFill>
              </a:rPr>
              <a:t>Julie Van Meter</a:t>
            </a:r>
          </a:p>
          <a:p>
            <a:pPr algn="ctr"/>
            <a:r>
              <a:rPr lang="en-US" sz="2400" dirty="0">
                <a:solidFill>
                  <a:schemeClr val="bg1"/>
                </a:solidFill>
              </a:rPr>
              <a:t>Glorimar Marrero</a:t>
            </a:r>
          </a:p>
          <a:p>
            <a:pPr algn="ctr"/>
            <a:r>
              <a:rPr lang="en-US" sz="2400" dirty="0" err="1">
                <a:solidFill>
                  <a:schemeClr val="bg1"/>
                </a:solidFill>
              </a:rPr>
              <a:t>Feridoon</a:t>
            </a:r>
            <a:r>
              <a:rPr lang="en-US" sz="2400" dirty="0">
                <a:solidFill>
                  <a:schemeClr val="bg1"/>
                </a:solidFill>
              </a:rPr>
              <a:t> </a:t>
            </a:r>
            <a:r>
              <a:rPr lang="en-US" sz="2400" dirty="0" err="1">
                <a:solidFill>
                  <a:schemeClr val="bg1"/>
                </a:solidFill>
              </a:rPr>
              <a:t>Mehdizadegan</a:t>
            </a:r>
            <a:endParaRPr lang="en-US" sz="2400" dirty="0">
              <a:solidFill>
                <a:schemeClr val="bg1"/>
              </a:solidFill>
            </a:endParaRPr>
          </a:p>
          <a:p>
            <a:pPr algn="ctr"/>
            <a:r>
              <a:rPr lang="en-US" sz="2400" dirty="0">
                <a:solidFill>
                  <a:schemeClr val="bg1"/>
                </a:solidFill>
              </a:rPr>
              <a:t>Lindsey Thiessen </a:t>
            </a:r>
          </a:p>
          <a:p>
            <a:pPr algn="ctr"/>
            <a:r>
              <a:rPr lang="en-US" sz="2400" dirty="0">
                <a:solidFill>
                  <a:schemeClr val="bg1"/>
                </a:solidFill>
              </a:rPr>
              <a:t>Kelsey Bakken</a:t>
            </a:r>
          </a:p>
        </p:txBody>
      </p:sp>
      <p:sp>
        <p:nvSpPr>
          <p:cNvPr id="5" name="Slide Number Placeholder 4">
            <a:extLst>
              <a:ext uri="{FF2B5EF4-FFF2-40B4-BE49-F238E27FC236}">
                <a16:creationId xmlns:a16="http://schemas.microsoft.com/office/drawing/2014/main" id="{1DC261C2-C6CB-4D5C-9D10-C445B66BB157}"/>
              </a:ext>
            </a:extLst>
          </p:cNvPr>
          <p:cNvSpPr>
            <a:spLocks noGrp="1"/>
          </p:cNvSpPr>
          <p:nvPr>
            <p:ph type="sldNum" sz="quarter" idx="12"/>
          </p:nvPr>
        </p:nvSpPr>
        <p:spPr/>
        <p:txBody>
          <a:bodyPr/>
          <a:lstStyle/>
          <a:p>
            <a:fld id="{F9E3D880-7F9B-497D-8382-0D8B60C60AA2}" type="slidenum">
              <a:rPr lang="en-US" smtClean="0"/>
              <a:t>1</a:t>
            </a:fld>
            <a:endParaRPr lang="en-US" dirty="0"/>
          </a:p>
        </p:txBody>
      </p:sp>
    </p:spTree>
    <p:extLst>
      <p:ext uri="{BB962C8B-B14F-4D97-AF65-F5344CB8AC3E}">
        <p14:creationId xmlns:p14="http://schemas.microsoft.com/office/powerpoint/2010/main" val="205702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892" y="681037"/>
            <a:ext cx="8674216" cy="726344"/>
          </a:xfrm>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a:t>ServiceNow Access - </a:t>
            </a:r>
            <a:r>
              <a:rPr lang="en-US" b="1" dirty="0" err="1"/>
              <a:t>eAuthentication</a:t>
            </a:r>
            <a:endParaRPr lang="en-US" b="1" dirty="0"/>
          </a:p>
        </p:txBody>
      </p:sp>
      <p:sp>
        <p:nvSpPr>
          <p:cNvPr id="9" name="Rectangle 8">
            <a:extLst>
              <a:ext uri="{FF2B5EF4-FFF2-40B4-BE49-F238E27FC236}">
                <a16:creationId xmlns:a16="http://schemas.microsoft.com/office/drawing/2014/main" id="{50F6DF99-4577-6365-38AE-E7F99689CD55}"/>
              </a:ext>
            </a:extLst>
          </p:cNvPr>
          <p:cNvSpPr/>
          <p:nvPr/>
        </p:nvSpPr>
        <p:spPr>
          <a:xfrm>
            <a:off x="719528" y="1648918"/>
            <a:ext cx="2728210" cy="45800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Wingdings" panose="05000000000000000000" pitchFamily="2" charset="2"/>
              <a:buChar char="q"/>
            </a:pPr>
            <a:r>
              <a:rPr lang="en-US" sz="1900" b="1" dirty="0">
                <a:solidFill>
                  <a:schemeClr val="tx1"/>
                </a:solidFill>
              </a:rPr>
              <a:t>Suggesters must have an </a:t>
            </a:r>
            <a:r>
              <a:rPr lang="en-US" sz="1900" b="1" dirty="0" err="1">
                <a:solidFill>
                  <a:schemeClr val="tx1"/>
                </a:solidFill>
              </a:rPr>
              <a:t>eAuthentication</a:t>
            </a:r>
            <a:r>
              <a:rPr lang="en-US" sz="1900" b="1" dirty="0">
                <a:solidFill>
                  <a:schemeClr val="tx1"/>
                </a:solidFill>
              </a:rPr>
              <a:t> (</a:t>
            </a:r>
            <a:r>
              <a:rPr lang="en-US" sz="1900" b="1" dirty="0" err="1">
                <a:solidFill>
                  <a:schemeClr val="tx1"/>
                </a:solidFill>
              </a:rPr>
              <a:t>eAuth</a:t>
            </a:r>
            <a:r>
              <a:rPr lang="en-US" sz="1900" b="1" dirty="0">
                <a:solidFill>
                  <a:schemeClr val="tx1"/>
                </a:solidFill>
              </a:rPr>
              <a:t>) account to use ServiceNow</a:t>
            </a:r>
          </a:p>
          <a:p>
            <a:pPr marL="285750" indent="-285750">
              <a:buFont typeface="Wingdings" panose="05000000000000000000" pitchFamily="2" charset="2"/>
              <a:buChar char="q"/>
            </a:pPr>
            <a:r>
              <a:rPr lang="en-US" sz="1900" b="1" dirty="0">
                <a:solidFill>
                  <a:schemeClr val="tx1"/>
                </a:solidFill>
              </a:rPr>
              <a:t>External cooperators will need </a:t>
            </a:r>
            <a:r>
              <a:rPr lang="en-US" sz="1900" b="1" dirty="0" err="1">
                <a:solidFill>
                  <a:schemeClr val="tx1"/>
                </a:solidFill>
              </a:rPr>
              <a:t>eAuth</a:t>
            </a:r>
            <a:r>
              <a:rPr lang="en-US" sz="1900" b="1" dirty="0">
                <a:solidFill>
                  <a:schemeClr val="tx1"/>
                </a:solidFill>
              </a:rPr>
              <a:t> level-1 (i.e., no identity verification </a:t>
            </a:r>
            <a:r>
              <a:rPr lang="en-US" sz="1900" b="1" dirty="0" err="1">
                <a:solidFill>
                  <a:schemeClr val="tx1"/>
                </a:solidFill>
              </a:rPr>
              <a:t>req’d</a:t>
            </a:r>
            <a:r>
              <a:rPr lang="en-US" sz="1900" b="1" dirty="0">
                <a:solidFill>
                  <a:schemeClr val="tx1"/>
                </a:solidFill>
              </a:rPr>
              <a:t>)  </a:t>
            </a:r>
          </a:p>
          <a:p>
            <a:pPr marL="285750" indent="-285750">
              <a:buFont typeface="Wingdings" panose="05000000000000000000" pitchFamily="2" charset="2"/>
              <a:buChar char="q"/>
            </a:pPr>
            <a:r>
              <a:rPr lang="en-US" sz="1900" b="1" dirty="0">
                <a:solidFill>
                  <a:schemeClr val="tx1"/>
                </a:solidFill>
              </a:rPr>
              <a:t>USDA employees will need </a:t>
            </a:r>
            <a:r>
              <a:rPr lang="en-US" sz="1900" b="1" dirty="0" err="1">
                <a:solidFill>
                  <a:schemeClr val="tx1"/>
                </a:solidFill>
              </a:rPr>
              <a:t>eAuth</a:t>
            </a:r>
            <a:r>
              <a:rPr lang="en-US" sz="1900" b="1" dirty="0">
                <a:solidFill>
                  <a:schemeClr val="tx1"/>
                </a:solidFill>
              </a:rPr>
              <a:t> level-2</a:t>
            </a:r>
            <a:endParaRPr lang="en-US" sz="1000" b="1" dirty="0">
              <a:solidFill>
                <a:schemeClr val="tx1"/>
              </a:solidFill>
            </a:endParaRPr>
          </a:p>
          <a:p>
            <a:pPr marL="465138"/>
            <a:endParaRPr lang="en-US" sz="2000" dirty="0">
              <a:solidFill>
                <a:schemeClr val="tx1"/>
              </a:solidFill>
              <a:hlinkClick r:id="rId3">
                <a:extLst>
                  <a:ext uri="{A12FA001-AC4F-418D-AE19-62706E023703}">
                    <ahyp:hlinkClr xmlns:ahyp="http://schemas.microsoft.com/office/drawing/2018/hyperlinkcolor" val="tx"/>
                  </a:ext>
                </a:extLst>
              </a:hlinkClick>
            </a:endParaRPr>
          </a:p>
          <a:p>
            <a:pPr marL="793750" indent="-328613"/>
            <a:r>
              <a:rPr lang="en-US" sz="2000" dirty="0">
                <a:solidFill>
                  <a:schemeClr val="accent1">
                    <a:lumMod val="75000"/>
                  </a:schemeClr>
                </a:solidFill>
              </a:rPr>
              <a:t>https://www.eauth.usda.gov/eauth/b/usda/home</a:t>
            </a:r>
            <a:r>
              <a:rPr lang="en-US" sz="1900" b="1" dirty="0">
                <a:solidFill>
                  <a:schemeClr val="tx1"/>
                </a:solidFill>
              </a:rPr>
              <a:t> </a:t>
            </a:r>
            <a:endParaRPr lang="en-US" sz="1800" b="1" dirty="0">
              <a:solidFill>
                <a:schemeClr val="tx1"/>
              </a:solidFill>
            </a:endParaRPr>
          </a:p>
          <a:p>
            <a:pPr algn="ctr"/>
            <a:endParaRPr lang="en-US" dirty="0"/>
          </a:p>
        </p:txBody>
      </p:sp>
      <p:pic>
        <p:nvPicPr>
          <p:cNvPr id="4" name="Picture 3" descr="This picture represents the message on the eAuthentication home screen that suggesters will see if they have to create an eAuthentication account (required for access to ServiceNow). ">
            <a:extLst>
              <a:ext uri="{FF2B5EF4-FFF2-40B4-BE49-F238E27FC236}">
                <a16:creationId xmlns:a16="http://schemas.microsoft.com/office/drawing/2014/main" id="{2F5396F0-BFB7-B01C-4F34-8D9EB6DD64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430" y="1925643"/>
            <a:ext cx="4719039" cy="3912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D29B2D51-A441-472E-B6FF-342133CB8A13}"/>
              </a:ext>
            </a:extLst>
          </p:cNvPr>
          <p:cNvSpPr>
            <a:spLocks noGrp="1"/>
          </p:cNvSpPr>
          <p:nvPr>
            <p:ph type="sldNum" sz="quarter" idx="12"/>
          </p:nvPr>
        </p:nvSpPr>
        <p:spPr/>
        <p:txBody>
          <a:bodyPr/>
          <a:lstStyle/>
          <a:p>
            <a:fld id="{F9E3D880-7F9B-497D-8382-0D8B60C60AA2}" type="slidenum">
              <a:rPr lang="en-US" smtClean="0"/>
              <a:t>10</a:t>
            </a:fld>
            <a:endParaRPr lang="en-US" dirty="0"/>
          </a:p>
        </p:txBody>
      </p:sp>
      <p:sp>
        <p:nvSpPr>
          <p:cNvPr id="6" name="Right Triangle 5">
            <a:extLst>
              <a:ext uri="{FF2B5EF4-FFF2-40B4-BE49-F238E27FC236}">
                <a16:creationId xmlns:a16="http://schemas.microsoft.com/office/drawing/2014/main" id="{5A88DA49-CF5B-8503-603E-034B381C328A}"/>
              </a:ext>
              <a:ext uri="{C183D7F6-B498-43B3-948B-1728B52AA6E4}">
                <adec:decorative xmlns:adec="http://schemas.microsoft.com/office/drawing/2017/decorative" val="1"/>
              </a:ext>
            </a:extLst>
          </p:cNvPr>
          <p:cNvSpPr/>
          <p:nvPr/>
        </p:nvSpPr>
        <p:spPr>
          <a:xfrm>
            <a:off x="326531" y="4473577"/>
            <a:ext cx="1966964" cy="2180487"/>
          </a:xfrm>
          <a:prstGeom prst="rtTriangle">
            <a:avLst/>
          </a:prstGeom>
          <a:effectLst>
            <a:outerShdw blurRad="50800" dist="38100" dir="8100000" algn="tr" rotWithShape="0">
              <a:prstClr val="black">
                <a:alpha val="40000"/>
              </a:prst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the slide: eAuthentication - Registration"/>
          <p:cNvSpPr>
            <a:spLocks noGrp="1"/>
          </p:cNvSpPr>
          <p:nvPr>
            <p:ph type="title"/>
          </p:nvPr>
        </p:nvSpPr>
        <p:spPr>
          <a:xfrm>
            <a:off x="218114" y="642937"/>
            <a:ext cx="8674216" cy="726344"/>
          </a:xfrm>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err="1"/>
              <a:t>eAuthentication</a:t>
            </a:r>
            <a:r>
              <a:rPr lang="en-US" b="1" dirty="0"/>
              <a:t> - Registration</a:t>
            </a:r>
          </a:p>
        </p:txBody>
      </p:sp>
      <p:graphicFrame>
        <p:nvGraphicFramePr>
          <p:cNvPr id="7" name="Diagram 6" descr="This figure illustrates the four steps that make up registering for an USDA eAuthentication account. The first step is to visit the USDA eAuthentication webpage and select create account then  'Customer' for the type of account. Next, the user will respond to a confirmation email with a link requiring user supplied information. Then the user will create a password for their eAuthentication account. Finally, the user will be able to enter and submit suggestions in the ServiceNow PPA 7721 portal. ">
            <a:extLst>
              <a:ext uri="{FF2B5EF4-FFF2-40B4-BE49-F238E27FC236}">
                <a16:creationId xmlns:a16="http://schemas.microsoft.com/office/drawing/2014/main" id="{182C52E3-1F09-5AB5-3B35-4AF8CAADC4C0}"/>
              </a:ext>
            </a:extLst>
          </p:cNvPr>
          <p:cNvGraphicFramePr/>
          <p:nvPr>
            <p:extLst>
              <p:ext uri="{D42A27DB-BD31-4B8C-83A1-F6EECF244321}">
                <p14:modId xmlns:p14="http://schemas.microsoft.com/office/powerpoint/2010/main" val="1024863363"/>
              </p:ext>
            </p:extLst>
          </p:nvPr>
        </p:nvGraphicFramePr>
        <p:xfrm>
          <a:off x="1402526" y="1407381"/>
          <a:ext cx="6096000" cy="53244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13F87C3-0CFD-4755-8E7C-C928067EE2F7}"/>
              </a:ext>
            </a:extLst>
          </p:cNvPr>
          <p:cNvSpPr>
            <a:spLocks noGrp="1"/>
          </p:cNvSpPr>
          <p:nvPr>
            <p:ph type="sldNum" sz="quarter" idx="12"/>
          </p:nvPr>
        </p:nvSpPr>
        <p:spPr/>
        <p:txBody>
          <a:bodyPr/>
          <a:lstStyle/>
          <a:p>
            <a:fld id="{F9E3D880-7F9B-497D-8382-0D8B60C60AA2}" type="slidenum">
              <a:rPr lang="en-US" smtClean="0"/>
              <a:t>11</a:t>
            </a:fld>
            <a:endParaRPr lang="en-US" dirty="0"/>
          </a:p>
        </p:txBody>
      </p:sp>
      <p:sp>
        <p:nvSpPr>
          <p:cNvPr id="10" name="Oval 9">
            <a:extLst>
              <a:ext uri="{FF2B5EF4-FFF2-40B4-BE49-F238E27FC236}">
                <a16:creationId xmlns:a16="http://schemas.microsoft.com/office/drawing/2014/main" id="{201257C2-DC0A-883C-CAC0-61B4C45ECF6D}"/>
              </a:ext>
              <a:ext uri="{C183D7F6-B498-43B3-948B-1728B52AA6E4}">
                <adec:decorative xmlns:adec="http://schemas.microsoft.com/office/drawing/2017/decorative" val="1"/>
              </a:ext>
            </a:extLst>
          </p:cNvPr>
          <p:cNvSpPr/>
          <p:nvPr/>
        </p:nvSpPr>
        <p:spPr>
          <a:xfrm>
            <a:off x="2147992" y="2824570"/>
            <a:ext cx="1086891" cy="1086891"/>
          </a:xfrm>
          <a:prstGeom prst="ellipse">
            <a:avLst/>
          </a:prstGeom>
          <a:blipFill>
            <a:blip r:embed="rId8">
              <a:alphaModFix/>
              <a:duotone>
                <a:prstClr val="black"/>
                <a:schemeClr val="tx2">
                  <a:tint val="45000"/>
                  <a:satMod val="400000"/>
                </a:schemeClr>
              </a:duotone>
              <a:extLst>
                <a:ext uri="{96DAC541-7B7A-43D3-8B79-37D633B846F1}">
                  <asvg:svgBlip xmlns:asvg="http://schemas.microsoft.com/office/drawing/2016/SVG/main" r:embed="rId9"/>
                </a:ext>
              </a:extLst>
            </a:blip>
            <a:stretch>
              <a:fillRect l="12142" t="16348" r="12142" b="1634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Oval 10">
            <a:extLst>
              <a:ext uri="{FF2B5EF4-FFF2-40B4-BE49-F238E27FC236}">
                <a16:creationId xmlns:a16="http://schemas.microsoft.com/office/drawing/2014/main" id="{68ED5336-0ABC-406B-70FF-DB174B6E51AB}"/>
              </a:ext>
              <a:ext uri="{C183D7F6-B498-43B3-948B-1728B52AA6E4}">
                <adec:decorative xmlns:adec="http://schemas.microsoft.com/office/drawing/2017/decorative" val="1"/>
              </a:ext>
            </a:extLst>
          </p:cNvPr>
          <p:cNvSpPr/>
          <p:nvPr/>
        </p:nvSpPr>
        <p:spPr>
          <a:xfrm>
            <a:off x="2147992" y="4243807"/>
            <a:ext cx="1086891" cy="1086891"/>
          </a:xfrm>
          <a:prstGeom prst="ellipse">
            <a:avLst/>
          </a:prstGeom>
          <a:blipFill rotWithShape="1">
            <a:blip r:embed="rId10">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l="3728" t="3728" r="3728" b="3728"/>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aphicFrame>
        <p:nvGraphicFramePr>
          <p:cNvPr id="5" name="Diagram 4" descr="This image identifies the steps, 1 through 4, of the registration process for an eAuthentication account.">
            <a:extLst>
              <a:ext uri="{FF2B5EF4-FFF2-40B4-BE49-F238E27FC236}">
                <a16:creationId xmlns:a16="http://schemas.microsoft.com/office/drawing/2014/main" id="{08F82BBE-6677-D331-68A1-ADD2951773DC}"/>
              </a:ext>
            </a:extLst>
          </p:cNvPr>
          <p:cNvGraphicFramePr/>
          <p:nvPr>
            <p:extLst>
              <p:ext uri="{D42A27DB-BD31-4B8C-83A1-F6EECF244321}">
                <p14:modId xmlns:p14="http://schemas.microsoft.com/office/powerpoint/2010/main" val="3881313484"/>
              </p:ext>
            </p:extLst>
          </p:nvPr>
        </p:nvGraphicFramePr>
        <p:xfrm>
          <a:off x="-1822804" y="1473502"/>
          <a:ext cx="6096000" cy="518951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851D1A29-1B2C-42E0-B814-452EA69100FA}"/>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EE1539D2-E80C-4185-A394-8E928997D7F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B43FD313-1AF6-453F-A1B7-DCF33B67272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3507DCC3-0F55-4D00-AD66-DE4A405E15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for the slide: eAuthentication - Tips"/>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err="1"/>
              <a:t>eAuthentication</a:t>
            </a:r>
            <a:r>
              <a:rPr lang="en-US" b="1" dirty="0"/>
              <a:t> – Tips</a:t>
            </a:r>
          </a:p>
        </p:txBody>
      </p:sp>
      <p:pic>
        <p:nvPicPr>
          <p:cNvPr id="7" name="Picture 6" descr="This picture represents several resources available to customers related to eAuthentication. There are six different sublinks including applucation access, forgot password, forgot user ID, identity verification, confirm account, and FAQs that customers can click for further details or assistance with eAuthentication registration.">
            <a:extLst>
              <a:ext uri="{FF2B5EF4-FFF2-40B4-BE49-F238E27FC236}">
                <a16:creationId xmlns:a16="http://schemas.microsoft.com/office/drawing/2014/main" id="{A2272122-9F77-87FC-9EBB-0AF56CEA4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234" y="1445756"/>
            <a:ext cx="7189532" cy="3544135"/>
          </a:xfrm>
          <a:prstGeom prst="rect">
            <a:avLst/>
          </a:prstGeom>
        </p:spPr>
      </p:pic>
      <p:sp>
        <p:nvSpPr>
          <p:cNvPr id="5" name="TextBox 4" descr="Text box with eAuthentication tips for customers."/>
          <p:cNvSpPr txBox="1"/>
          <p:nvPr/>
        </p:nvSpPr>
        <p:spPr>
          <a:xfrm>
            <a:off x="218114" y="5027991"/>
            <a:ext cx="8674216" cy="1569660"/>
          </a:xfrm>
          <a:prstGeom prst="rect">
            <a:avLst/>
          </a:prstGeom>
          <a:noFill/>
        </p:spPr>
        <p:txBody>
          <a:bodyPr wrap="square" numCol="2" rtlCol="0">
            <a:spAutoFit/>
          </a:bodyPr>
          <a:lstStyle/>
          <a:p>
            <a:r>
              <a:rPr lang="en-US" sz="2400" b="1" dirty="0"/>
              <a:t>Register early– </a:t>
            </a:r>
            <a:endParaRPr lang="en-US" sz="2400" dirty="0"/>
          </a:p>
          <a:p>
            <a:pPr marL="557213" lvl="1" indent="-214313">
              <a:buClr>
                <a:schemeClr val="accent2"/>
              </a:buClr>
              <a:buSzPct val="90000"/>
              <a:buFont typeface="Wingdings" pitchFamily="2" charset="2"/>
              <a:buChar char="Ø"/>
            </a:pPr>
            <a:r>
              <a:rPr lang="en-US" sz="2400" dirty="0"/>
              <a:t>Check your spam folder</a:t>
            </a:r>
          </a:p>
          <a:p>
            <a:pPr marL="557213" lvl="1" indent="-214313">
              <a:buClr>
                <a:schemeClr val="accent2"/>
              </a:buClr>
              <a:buSzPct val="90000"/>
              <a:buFont typeface="Wingdings" pitchFamily="2" charset="2"/>
              <a:buChar char="Ø"/>
            </a:pPr>
            <a:r>
              <a:rPr lang="en-US" sz="2400" dirty="0"/>
              <a:t>Do not submit multiple requests </a:t>
            </a:r>
          </a:p>
          <a:p>
            <a:pPr marL="557213" lvl="1" indent="-214313">
              <a:buClr>
                <a:schemeClr val="accent2"/>
              </a:buClr>
              <a:buSzPct val="90000"/>
              <a:buFont typeface="Wingdings" pitchFamily="2" charset="2"/>
              <a:buChar char="Ø"/>
            </a:pPr>
            <a:endParaRPr lang="en-US" sz="2400" dirty="0"/>
          </a:p>
          <a:p>
            <a:pPr marL="557213" lvl="1" indent="-214313">
              <a:buClr>
                <a:schemeClr val="accent2"/>
              </a:buClr>
              <a:buSzPct val="90000"/>
              <a:buFont typeface="Wingdings" pitchFamily="2" charset="2"/>
              <a:buChar char="Ø"/>
            </a:pPr>
            <a:r>
              <a:rPr lang="en-US" sz="2400" dirty="0"/>
              <a:t>For assistance visit- </a:t>
            </a:r>
            <a:r>
              <a:rPr lang="en-US" sz="2400" dirty="0">
                <a:hlinkClick r:id="rId4"/>
              </a:rPr>
              <a:t>https://www.eauth.usda.gov/eauth/b/usda/contactus</a:t>
            </a:r>
            <a:r>
              <a:rPr lang="en-US" sz="2400" dirty="0"/>
              <a:t> </a:t>
            </a:r>
          </a:p>
        </p:txBody>
      </p:sp>
      <p:sp>
        <p:nvSpPr>
          <p:cNvPr id="3" name="Slide Number Placeholder 2">
            <a:extLst>
              <a:ext uri="{FF2B5EF4-FFF2-40B4-BE49-F238E27FC236}">
                <a16:creationId xmlns:a16="http://schemas.microsoft.com/office/drawing/2014/main" id="{F9EB7076-E0AF-4891-8AFB-C72683B881D1}"/>
              </a:ext>
            </a:extLst>
          </p:cNvPr>
          <p:cNvSpPr>
            <a:spLocks noGrp="1"/>
          </p:cNvSpPr>
          <p:nvPr>
            <p:ph type="sldNum" sz="quarter" idx="12"/>
          </p:nvPr>
        </p:nvSpPr>
        <p:spPr/>
        <p:txBody>
          <a:bodyPr/>
          <a:lstStyle/>
          <a:p>
            <a:fld id="{F9E3D880-7F9B-497D-8382-0D8B60C60AA2}"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err="1"/>
              <a:t>eAuthentication</a:t>
            </a:r>
            <a:r>
              <a:rPr lang="en-US" b="1" dirty="0"/>
              <a:t> – Assistance</a:t>
            </a:r>
          </a:p>
        </p:txBody>
      </p:sp>
      <p:sp>
        <p:nvSpPr>
          <p:cNvPr id="3" name="Content Placeholder 2"/>
          <p:cNvSpPr>
            <a:spLocks noGrp="1"/>
          </p:cNvSpPr>
          <p:nvPr>
            <p:ph idx="1"/>
          </p:nvPr>
        </p:nvSpPr>
        <p:spPr/>
        <p:txBody>
          <a:bodyPr vert="horz" lIns="68580" tIns="34290" rIns="68580" bIns="34290" rtlCol="0" anchor="t">
            <a:normAutofit/>
          </a:bodyPr>
          <a:lstStyle/>
          <a:p>
            <a:pPr>
              <a:buClr>
                <a:schemeClr val="accent2"/>
              </a:buClr>
              <a:buSzPct val="90000"/>
              <a:buFont typeface="Wingdings" pitchFamily="2" charset="2"/>
              <a:buChar char="Ø"/>
            </a:pPr>
            <a:r>
              <a:rPr lang="en-US" sz="2400" b="1" dirty="0"/>
              <a:t>Expired, Lost or Forgotten </a:t>
            </a:r>
            <a:r>
              <a:rPr lang="en-US" sz="2400" b="1" dirty="0" err="1"/>
              <a:t>eAuth</a:t>
            </a:r>
            <a:r>
              <a:rPr lang="en-US" sz="2400" b="1" dirty="0"/>
              <a:t> Username or Passwords?</a:t>
            </a:r>
          </a:p>
          <a:p>
            <a:pPr marL="0" indent="0">
              <a:buClr>
                <a:schemeClr val="accent2"/>
              </a:buClr>
              <a:buSzPct val="90000"/>
              <a:buNone/>
            </a:pPr>
            <a:endParaRPr lang="en-US" sz="2400" b="1" dirty="0"/>
          </a:p>
          <a:p>
            <a:pPr lvl="1">
              <a:spcBef>
                <a:spcPts val="0"/>
              </a:spcBef>
              <a:buFont typeface="Arial" pitchFamily="34" charset="0"/>
              <a:buChar char="•"/>
            </a:pPr>
            <a:r>
              <a:rPr lang="en-US" dirty="0"/>
              <a:t>Contact the </a:t>
            </a:r>
            <a:r>
              <a:rPr lang="en-US" dirty="0" err="1"/>
              <a:t>eAuthentication</a:t>
            </a:r>
            <a:r>
              <a:rPr lang="en-US" dirty="0"/>
              <a:t> Help Desk at: </a:t>
            </a:r>
            <a:r>
              <a:rPr lang="en-US" dirty="0">
                <a:hlinkClick r:id="rId3"/>
              </a:rPr>
              <a:t>https://www.eauth.usda.gov/eauth/b/usda/helpdesk</a:t>
            </a:r>
            <a:endParaRPr lang="en-US" dirty="0"/>
          </a:p>
          <a:p>
            <a:pPr lvl="1" indent="0">
              <a:buNone/>
            </a:pPr>
            <a:r>
              <a:rPr lang="en-US" dirty="0"/>
              <a:t>Or</a:t>
            </a:r>
          </a:p>
          <a:p>
            <a:pPr lvl="1" indent="0">
              <a:buNone/>
            </a:pPr>
            <a:r>
              <a:rPr lang="en-US" sz="2400" dirty="0">
                <a:hlinkClick r:id="rId4"/>
              </a:rPr>
              <a:t>https://www.eauth.usda.gov/eauth/b/usda/contactus</a:t>
            </a:r>
            <a:endParaRPr lang="en-US" dirty="0"/>
          </a:p>
          <a:p>
            <a:pPr lvl="1" indent="0">
              <a:buNone/>
            </a:pPr>
            <a:endParaRPr lang="en-US" dirty="0"/>
          </a:p>
          <a:p>
            <a:pPr lvl="1">
              <a:buFont typeface="Arial" pitchFamily="34" charset="0"/>
              <a:buChar char="•"/>
            </a:pPr>
            <a:r>
              <a:rPr lang="en-US" dirty="0"/>
              <a:t>E-mail </a:t>
            </a:r>
            <a:r>
              <a:rPr lang="en-US" u="sng" dirty="0">
                <a:solidFill>
                  <a:srgbClr val="0563C1"/>
                </a:solidFill>
                <a:latin typeface="Calibri"/>
                <a:cs typeface="Times New Roman"/>
                <a:hlinkClick r:id="rId5"/>
              </a:rPr>
              <a:t>help</a:t>
            </a:r>
            <a:r>
              <a:rPr lang="en-US" u="sng" dirty="0">
                <a:solidFill>
                  <a:srgbClr val="0563C1"/>
                </a:solidFill>
                <a:latin typeface="Calibri"/>
                <a:ea typeface="Calibri" panose="020F0502020204030204" pitchFamily="34" charset="0"/>
                <a:cs typeface="Times New Roman"/>
                <a:hlinkClick r:id="rId5"/>
              </a:rPr>
              <a:t>@usda.gov</a:t>
            </a:r>
            <a:endParaRPr lang="en-US" u="sng" dirty="0">
              <a:solidFill>
                <a:srgbClr val="0563C1"/>
              </a:solidFill>
              <a:latin typeface="Calibri"/>
              <a:ea typeface="Calibri" panose="020F0502020204030204" pitchFamily="34" charset="0"/>
              <a:cs typeface="Times New Roman"/>
            </a:endParaRPr>
          </a:p>
          <a:p>
            <a:pPr marL="457200" lvl="1" indent="0">
              <a:buNone/>
            </a:pPr>
            <a:endParaRPr lang="en-US" sz="2400" b="1" dirty="0"/>
          </a:p>
          <a:p>
            <a:pPr>
              <a:buClr>
                <a:schemeClr val="accent2"/>
              </a:buClr>
              <a:buSzPct val="90000"/>
              <a:buFont typeface="Wingdings" pitchFamily="2" charset="2"/>
              <a:buChar char="Ø"/>
            </a:pPr>
            <a:r>
              <a:rPr lang="en-US" sz="2400" b="1" dirty="0"/>
              <a:t>ONLY the MRP IT Help Desk can reset passwords or usernames for </a:t>
            </a:r>
            <a:r>
              <a:rPr lang="en-US" sz="2400" b="1" dirty="0" err="1"/>
              <a:t>eAuthentication</a:t>
            </a:r>
            <a:endParaRPr lang="en-US" sz="2400" b="1" dirty="0">
              <a:cs typeface="Calibri"/>
            </a:endParaRPr>
          </a:p>
        </p:txBody>
      </p:sp>
      <p:sp>
        <p:nvSpPr>
          <p:cNvPr id="4" name="Slide Number Placeholder 3">
            <a:extLst>
              <a:ext uri="{FF2B5EF4-FFF2-40B4-BE49-F238E27FC236}">
                <a16:creationId xmlns:a16="http://schemas.microsoft.com/office/drawing/2014/main" id="{AF54B4A3-1110-48E9-9432-A2D2A2C4B56D}"/>
              </a:ext>
            </a:extLst>
          </p:cNvPr>
          <p:cNvSpPr>
            <a:spLocks noGrp="1"/>
          </p:cNvSpPr>
          <p:nvPr>
            <p:ph type="sldNum" sz="quarter" idx="12"/>
          </p:nvPr>
        </p:nvSpPr>
        <p:spPr/>
        <p:txBody>
          <a:bodyPr/>
          <a:lstStyle/>
          <a:p>
            <a:fld id="{F9E3D880-7F9B-497D-8382-0D8B60C60AA2}"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681037"/>
            <a:ext cx="9501930" cy="726344"/>
          </a:xfrm>
          <a:noFill/>
          <a:effectLst>
            <a:outerShdw blurRad="50800" dist="38100" dir="8100000" algn="tr" rotWithShape="0">
              <a:prstClr val="black">
                <a:alpha val="40000"/>
              </a:prstClr>
            </a:outerShdw>
          </a:effectLst>
        </p:spPr>
        <p:txBody>
          <a:bodyPr>
            <a:noAutofit/>
          </a:bodyPr>
          <a:lstStyle/>
          <a:p>
            <a:pPr algn="ctr"/>
            <a:r>
              <a:rPr lang="en-US" sz="4200" b="1" dirty="0"/>
              <a:t>ServiceNow – PPA 7721 Suggestion Portal</a:t>
            </a:r>
          </a:p>
        </p:txBody>
      </p:sp>
      <p:sp>
        <p:nvSpPr>
          <p:cNvPr id="6" name="TextBox 5"/>
          <p:cNvSpPr txBox="1"/>
          <p:nvPr/>
        </p:nvSpPr>
        <p:spPr>
          <a:xfrm>
            <a:off x="1323473" y="6213008"/>
            <a:ext cx="6521115" cy="461665"/>
          </a:xfrm>
          <a:prstGeom prst="rect">
            <a:avLst/>
          </a:prstGeom>
          <a:noFill/>
        </p:spPr>
        <p:txBody>
          <a:bodyPr wrap="square" rtlCol="0">
            <a:spAutoFit/>
          </a:bodyPr>
          <a:lstStyle/>
          <a:p>
            <a:pPr algn="ctr"/>
            <a:r>
              <a:rPr lang="en-US" sz="2400" dirty="0">
                <a:hlinkClick r:id="rId3"/>
              </a:rPr>
              <a:t>https://help.aphis.usda.gov/ppa7721</a:t>
            </a:r>
            <a:endParaRPr lang="en-US" sz="2400" dirty="0"/>
          </a:p>
        </p:txBody>
      </p:sp>
      <p:sp>
        <p:nvSpPr>
          <p:cNvPr id="3" name="Slide Number Placeholder 2">
            <a:extLst>
              <a:ext uri="{FF2B5EF4-FFF2-40B4-BE49-F238E27FC236}">
                <a16:creationId xmlns:a16="http://schemas.microsoft.com/office/drawing/2014/main" id="{64C5C4EE-25B8-4E1B-BF13-3BA9FA8683A5}"/>
              </a:ext>
            </a:extLst>
          </p:cNvPr>
          <p:cNvSpPr>
            <a:spLocks noGrp="1"/>
          </p:cNvSpPr>
          <p:nvPr>
            <p:ph type="sldNum" sz="quarter" idx="12"/>
          </p:nvPr>
        </p:nvSpPr>
        <p:spPr/>
        <p:txBody>
          <a:bodyPr/>
          <a:lstStyle/>
          <a:p>
            <a:fld id="{F9E3D880-7F9B-497D-8382-0D8B60C60AA2}" type="slidenum">
              <a:rPr lang="en-US" smtClean="0"/>
              <a:t>14</a:t>
            </a:fld>
            <a:endParaRPr lang="en-US" dirty="0"/>
          </a:p>
        </p:txBody>
      </p:sp>
      <p:pic>
        <p:nvPicPr>
          <p:cNvPr id="9" name="Picture 8" descr="A screenshot displaying the ServiceNow PPA 7721 Suggestion Submission portal landing page.&#10;">
            <a:extLst>
              <a:ext uri="{FF2B5EF4-FFF2-40B4-BE49-F238E27FC236}">
                <a16:creationId xmlns:a16="http://schemas.microsoft.com/office/drawing/2014/main" id="{C2253615-4BE7-3A81-3246-0788B1317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31" y="1661381"/>
            <a:ext cx="8559800" cy="4305839"/>
          </a:xfrm>
          <a:prstGeom prst="rect">
            <a:avLst/>
          </a:prstGeom>
        </p:spPr>
      </p:pic>
      <p:sp>
        <p:nvSpPr>
          <p:cNvPr id="10" name="Arrow: Down 9" descr="This item refers to a yellow arrow pointing to the 'Submit a New PPA 7721 Suggestion' icon on the ServiceNow PPA 7721 landing page. This icon allows users to start the process of submitting a PPA7721 suggestion. ">
            <a:extLst>
              <a:ext uri="{FF2B5EF4-FFF2-40B4-BE49-F238E27FC236}">
                <a16:creationId xmlns:a16="http://schemas.microsoft.com/office/drawing/2014/main" id="{C708EE0E-5EB0-D2C5-7667-9FF3A48A4EE9}"/>
              </a:ext>
            </a:extLst>
          </p:cNvPr>
          <p:cNvSpPr/>
          <p:nvPr/>
        </p:nvSpPr>
        <p:spPr>
          <a:xfrm rot="19129500">
            <a:off x="1233558" y="3535352"/>
            <a:ext cx="484632" cy="978408"/>
          </a:xfrm>
          <a:prstGeom prst="downArrow">
            <a:avLst/>
          </a:prstGeom>
          <a:effectLst>
            <a:outerShdw blurRad="63500" sx="102000" sy="102000" algn="ctr" rotWithShape="0">
              <a:prstClr val="black">
                <a:alpha val="40000"/>
              </a:prstClr>
            </a:outerShdw>
          </a:effectLst>
        </p:spPr>
        <p:style>
          <a:lnRef idx="3">
            <a:schemeClr val="lt1"/>
          </a:lnRef>
          <a:fillRef idx="1">
            <a:schemeClr val="accent4"/>
          </a:fillRef>
          <a:effectRef idx="1">
            <a:schemeClr val="accent4"/>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nvGrpSpPr>
          <p:cNvPr id="15" name="Group 14" descr="This figure represents the banner on the topmost portion of the ServiceNow PPA 7721 landing page. The banner, indicated with the letter A in the image, contains links to Knowledge articles, the PPA 7721 catalog, user completed requests, and tours available to the user. ">
            <a:extLst>
              <a:ext uri="{FF2B5EF4-FFF2-40B4-BE49-F238E27FC236}">
                <a16:creationId xmlns:a16="http://schemas.microsoft.com/office/drawing/2014/main" id="{A5F74775-D26D-237C-5EC8-BDD1E984CAAE}"/>
              </a:ext>
            </a:extLst>
          </p:cNvPr>
          <p:cNvGrpSpPr/>
          <p:nvPr/>
        </p:nvGrpSpPr>
        <p:grpSpPr>
          <a:xfrm>
            <a:off x="5125788" y="1661381"/>
            <a:ext cx="3714081" cy="902402"/>
            <a:chOff x="5125788" y="1661381"/>
            <a:chExt cx="3714081" cy="902402"/>
          </a:xfrm>
        </p:grpSpPr>
        <p:sp>
          <p:nvSpPr>
            <p:cNvPr id="11" name="Rectangle 10">
              <a:extLst>
                <a:ext uri="{FF2B5EF4-FFF2-40B4-BE49-F238E27FC236}">
                  <a16:creationId xmlns:a16="http://schemas.microsoft.com/office/drawing/2014/main" id="{64CDF843-4F8D-D66E-CC1E-5F939429A621}"/>
                </a:ext>
              </a:extLst>
            </p:cNvPr>
            <p:cNvSpPr/>
            <p:nvPr/>
          </p:nvSpPr>
          <p:spPr>
            <a:xfrm>
              <a:off x="5473700" y="1661381"/>
              <a:ext cx="3366169" cy="49761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F66D6874-BC13-F732-DA99-A0CD6E2B2730}"/>
                </a:ext>
              </a:extLst>
            </p:cNvPr>
            <p:cNvSpPr/>
            <p:nvPr/>
          </p:nvSpPr>
          <p:spPr>
            <a:xfrm>
              <a:off x="5125788" y="1895171"/>
              <a:ext cx="647700" cy="6686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A</a:t>
              </a:r>
              <a:endParaRPr lang="en-US" sz="3600" dirty="0">
                <a:solidFill>
                  <a:schemeClr val="tx1"/>
                </a:solidFill>
              </a:endParaRPr>
            </a:p>
          </p:txBody>
        </p:sp>
      </p:grpSp>
      <p:grpSp>
        <p:nvGrpSpPr>
          <p:cNvPr id="18" name="Group 17" descr="This figure represents the search bar on the ServiceNow PPA 7721 landing page. The search bar, indicated with the letter B in the image, allows the user to search keywords relevant to the PPA 7721 process and shows resources on the ServiceNow PPA 7721 portal available to the user.">
            <a:extLst>
              <a:ext uri="{FF2B5EF4-FFF2-40B4-BE49-F238E27FC236}">
                <a16:creationId xmlns:a16="http://schemas.microsoft.com/office/drawing/2014/main" id="{DAFC499F-BA3F-8E25-9229-C54F6478345A}"/>
              </a:ext>
            </a:extLst>
          </p:cNvPr>
          <p:cNvGrpSpPr/>
          <p:nvPr/>
        </p:nvGrpSpPr>
        <p:grpSpPr>
          <a:xfrm>
            <a:off x="999623" y="2597075"/>
            <a:ext cx="6607677" cy="1124025"/>
            <a:chOff x="999623" y="2597075"/>
            <a:chExt cx="6607677" cy="1124025"/>
          </a:xfrm>
        </p:grpSpPr>
        <p:sp>
          <p:nvSpPr>
            <p:cNvPr id="13" name="Rectangle 12">
              <a:extLst>
                <a:ext uri="{FF2B5EF4-FFF2-40B4-BE49-F238E27FC236}">
                  <a16:creationId xmlns:a16="http://schemas.microsoft.com/office/drawing/2014/main" id="{4326CC87-B9C3-94A0-97D5-BEAA41505E9D}"/>
                </a:ext>
              </a:extLst>
            </p:cNvPr>
            <p:cNvSpPr/>
            <p:nvPr/>
          </p:nvSpPr>
          <p:spPr>
            <a:xfrm>
              <a:off x="1323473" y="2931381"/>
              <a:ext cx="6283827" cy="789719"/>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AE4F770-4926-EC41-8EDC-0FEADCC1F730}"/>
                </a:ext>
              </a:extLst>
            </p:cNvPr>
            <p:cNvSpPr/>
            <p:nvPr/>
          </p:nvSpPr>
          <p:spPr>
            <a:xfrm>
              <a:off x="999623" y="2597075"/>
              <a:ext cx="647700" cy="6686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B</a:t>
              </a:r>
              <a:endParaRPr lang="en-US" sz="3600" dirty="0">
                <a:solidFill>
                  <a:schemeClr val="tx1"/>
                </a:solidFill>
              </a:endParaRPr>
            </a:p>
          </p:txBody>
        </p:sp>
      </p:grpSp>
      <p:grpSp>
        <p:nvGrpSpPr>
          <p:cNvPr id="19" name="Group 18" descr="This figure represents the icons on the bottom portion of the ServiceNow PPA 7721 landing page. The icons, indicated with the letter C in the image, contains links to actions available to the suggester. These links include submitting a suggestion, retracting a suggestion, finding resources in the knowledge base, and getting assistance related to the PPA 7721 suggestion process.">
            <a:extLst>
              <a:ext uri="{FF2B5EF4-FFF2-40B4-BE49-F238E27FC236}">
                <a16:creationId xmlns:a16="http://schemas.microsoft.com/office/drawing/2014/main" id="{F7F37381-DD69-8C27-DFBF-1680BEE6FF25}"/>
              </a:ext>
            </a:extLst>
          </p:cNvPr>
          <p:cNvGrpSpPr/>
          <p:nvPr/>
        </p:nvGrpSpPr>
        <p:grpSpPr>
          <a:xfrm>
            <a:off x="342618" y="4286517"/>
            <a:ext cx="8039382" cy="1300829"/>
            <a:chOff x="342618" y="4286517"/>
            <a:chExt cx="8039382" cy="1300829"/>
          </a:xfrm>
        </p:grpSpPr>
        <p:sp>
          <p:nvSpPr>
            <p:cNvPr id="12" name="Rectangle 11">
              <a:extLst>
                <a:ext uri="{FF2B5EF4-FFF2-40B4-BE49-F238E27FC236}">
                  <a16:creationId xmlns:a16="http://schemas.microsoft.com/office/drawing/2014/main" id="{99125F5F-1DD1-B379-0D5C-8A34F590EF45}"/>
                </a:ext>
              </a:extLst>
            </p:cNvPr>
            <p:cNvSpPr/>
            <p:nvPr/>
          </p:nvSpPr>
          <p:spPr>
            <a:xfrm>
              <a:off x="584200" y="4286517"/>
              <a:ext cx="7797800" cy="1013667"/>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30C97C6-87FB-104A-BA48-AFAD9A8ADDD7}"/>
                </a:ext>
              </a:extLst>
            </p:cNvPr>
            <p:cNvSpPr/>
            <p:nvPr/>
          </p:nvSpPr>
          <p:spPr>
            <a:xfrm>
              <a:off x="342618" y="4918734"/>
              <a:ext cx="647700" cy="66861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n w="0"/>
                  <a:solidFill>
                    <a:schemeClr val="tx1"/>
                  </a:solidFill>
                  <a:effectLst>
                    <a:outerShdw blurRad="38100" dist="19050" dir="2700000" algn="tl" rotWithShape="0">
                      <a:schemeClr val="dk1">
                        <a:alpha val="40000"/>
                      </a:schemeClr>
                    </a:outerShdw>
                  </a:effectLst>
                </a:rPr>
                <a:t>C</a:t>
              </a:r>
              <a:endParaRPr lang="en-US" sz="3600" dirty="0">
                <a:solidFill>
                  <a:schemeClr val="tx1"/>
                </a:solidFill>
              </a:endParaRPr>
            </a:p>
          </p:txBody>
        </p:sp>
      </p:grpSp>
      <p:sp>
        <p:nvSpPr>
          <p:cNvPr id="20" name="TextBox 19">
            <a:extLst>
              <a:ext uri="{FF2B5EF4-FFF2-40B4-BE49-F238E27FC236}">
                <a16:creationId xmlns:a16="http://schemas.microsoft.com/office/drawing/2014/main" id="{C8E345AE-F4A5-2F5F-CF3B-571A6245E718}"/>
              </a:ext>
            </a:extLst>
          </p:cNvPr>
          <p:cNvSpPr txBox="1"/>
          <p:nvPr/>
        </p:nvSpPr>
        <p:spPr>
          <a:xfrm>
            <a:off x="47086" y="6075997"/>
            <a:ext cx="9096914" cy="446276"/>
          </a:xfrm>
          <a:prstGeom prst="rect">
            <a:avLst/>
          </a:prstGeom>
          <a:noFill/>
        </p:spPr>
        <p:txBody>
          <a:bodyPr wrap="none" rtlCol="0">
            <a:spAutoFit/>
          </a:bodyPr>
          <a:lstStyle/>
          <a:p>
            <a:r>
              <a:rPr lang="en-US" sz="2300" b="1" dirty="0">
                <a:effectLst/>
                <a:latin typeface="Times New Roman" panose="02020603050405020304" pitchFamily="18" charset="0"/>
                <a:ea typeface="Calibri" panose="020F0502020204030204" pitchFamily="34" charset="0"/>
              </a:rPr>
              <a:t>Plant Protection Act 7721 (PPA 7721) Suggestion Submission Guidance</a:t>
            </a:r>
            <a:endParaRPr lang="en-US" sz="2300" dirty="0"/>
          </a:p>
        </p:txBody>
      </p:sp>
    </p:spTree>
    <p:extLst>
      <p:ext uri="{BB962C8B-B14F-4D97-AF65-F5344CB8AC3E}">
        <p14:creationId xmlns:p14="http://schemas.microsoft.com/office/powerpoint/2010/main" val="127729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0" grpId="1" animBg="1"/>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592137"/>
            <a:ext cx="8674216" cy="726344"/>
          </a:xfrm>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sz="3800" b="1" dirty="0"/>
              <a:t>ServiceNow – Entering a Suggestion (1 of 9)</a:t>
            </a:r>
          </a:p>
        </p:txBody>
      </p:sp>
      <p:pic>
        <p:nvPicPr>
          <p:cNvPr id="8" name="Picture 7" descr="A screenshot of the ServiceNow PPA 7721 Suggestion Submission landing page.">
            <a:extLst>
              <a:ext uri="{FF2B5EF4-FFF2-40B4-BE49-F238E27FC236}">
                <a16:creationId xmlns:a16="http://schemas.microsoft.com/office/drawing/2014/main" id="{3ADF7D74-0463-7A87-5B32-0211F93951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610" y="1359977"/>
            <a:ext cx="8738780" cy="4395871"/>
          </a:xfrm>
          <a:prstGeom prst="rect">
            <a:avLst/>
          </a:prstGeom>
        </p:spPr>
      </p:pic>
      <p:sp>
        <p:nvSpPr>
          <p:cNvPr id="12" name="Oval 11" descr="This image represents a yellow oval hovering over the 'Submit a New PPA 7721 Suggestion' icon on the ServiceNow PPA 7721 Suggestion landing page. The oval is pointing the audience to the icon which is the start of the suggestion submission process.">
            <a:extLst>
              <a:ext uri="{FF2B5EF4-FFF2-40B4-BE49-F238E27FC236}">
                <a16:creationId xmlns:a16="http://schemas.microsoft.com/office/drawing/2014/main" id="{63D77180-8AF2-4DC1-057C-FF14771BFCC8}"/>
              </a:ext>
            </a:extLst>
          </p:cNvPr>
          <p:cNvSpPr/>
          <p:nvPr/>
        </p:nvSpPr>
        <p:spPr>
          <a:xfrm>
            <a:off x="533400" y="3895821"/>
            <a:ext cx="2159000" cy="1500602"/>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a:extLst>
              <a:ext uri="{FF2B5EF4-FFF2-40B4-BE49-F238E27FC236}">
                <a16:creationId xmlns:a16="http://schemas.microsoft.com/office/drawing/2014/main" id="{1B2F0FD1-700D-BCE6-07A8-77A37521AF9B}"/>
              </a:ext>
            </a:extLst>
          </p:cNvPr>
          <p:cNvSpPr txBox="1"/>
          <p:nvPr/>
        </p:nvSpPr>
        <p:spPr>
          <a:xfrm>
            <a:off x="303609" y="5819686"/>
            <a:ext cx="8588721" cy="923330"/>
          </a:xfrm>
          <a:prstGeom prst="rect">
            <a:avLst/>
          </a:prstGeom>
          <a:noFill/>
        </p:spPr>
        <p:txBody>
          <a:bodyPr wrap="square" numCol="2" rtlCol="0">
            <a:spAutoFit/>
          </a:bodyPr>
          <a:lstStyle/>
          <a:p>
            <a:pPr marL="228600" indent="-228600">
              <a:buClr>
                <a:schemeClr val="accent2"/>
              </a:buClr>
              <a:buSzPct val="90000"/>
              <a:buFont typeface="Wingdings" pitchFamily="2" charset="2"/>
              <a:buChar char="Ø"/>
            </a:pPr>
            <a:r>
              <a:rPr lang="en-US" sz="1800" b="1" dirty="0"/>
              <a:t>Enter the ServiceNow Suggestion portal </a:t>
            </a:r>
            <a:r>
              <a:rPr lang="en-US" dirty="0">
                <a:hlinkClick r:id="rId4"/>
              </a:rPr>
              <a:t>https://help.aphis.usda.gov/ppa7721</a:t>
            </a:r>
            <a:endParaRPr lang="en-US" sz="1800" b="1" dirty="0"/>
          </a:p>
          <a:p>
            <a:pPr>
              <a:buClr>
                <a:schemeClr val="accent2"/>
              </a:buClr>
              <a:buSzPct val="90000"/>
              <a:buFont typeface="Wingdings" pitchFamily="2" charset="2"/>
              <a:buChar char="Ø"/>
            </a:pPr>
            <a:endParaRPr lang="en-US" sz="1800" b="1" dirty="0"/>
          </a:p>
          <a:p>
            <a:pPr marL="228600" indent="-228600">
              <a:buClr>
                <a:schemeClr val="accent2"/>
              </a:buClr>
              <a:buSzPct val="90000"/>
              <a:buFont typeface="Wingdings" pitchFamily="2" charset="2"/>
              <a:buChar char="Ø"/>
            </a:pPr>
            <a:r>
              <a:rPr lang="en-US" sz="1800" b="1" dirty="0"/>
              <a:t>Click the ‘</a:t>
            </a:r>
            <a:r>
              <a:rPr lang="en-US" dirty="0"/>
              <a:t>Submit a New PPA 7721 Suggestion</a:t>
            </a:r>
            <a:r>
              <a:rPr lang="en-US" sz="1800" b="1" dirty="0"/>
              <a:t>’ icon</a:t>
            </a:r>
          </a:p>
          <a:p>
            <a:pPr marL="114300" indent="-114300">
              <a:buClr>
                <a:schemeClr val="accent2"/>
              </a:buClr>
              <a:buSzPct val="90000"/>
              <a:buFont typeface="Wingdings" pitchFamily="2" charset="2"/>
              <a:buChar char="Ø"/>
            </a:pPr>
            <a:r>
              <a:rPr lang="en-US" sz="1800" b="1" dirty="0"/>
              <a:t> Start filling in the Suggestio</a:t>
            </a:r>
            <a:r>
              <a:rPr lang="en-US" b="1" dirty="0"/>
              <a:t>n Form</a:t>
            </a:r>
            <a:endParaRPr lang="en-US" sz="1800" b="1" dirty="0"/>
          </a:p>
        </p:txBody>
      </p:sp>
      <p:sp>
        <p:nvSpPr>
          <p:cNvPr id="6" name="Slide Number Placeholder 5">
            <a:extLst>
              <a:ext uri="{FF2B5EF4-FFF2-40B4-BE49-F238E27FC236}">
                <a16:creationId xmlns:a16="http://schemas.microsoft.com/office/drawing/2014/main" id="{FB7A6A6F-5F19-4E59-8804-69235C078FB6}"/>
              </a:ext>
            </a:extLst>
          </p:cNvPr>
          <p:cNvSpPr>
            <a:spLocks noGrp="1"/>
          </p:cNvSpPr>
          <p:nvPr>
            <p:ph type="sldNum" sz="quarter" idx="12"/>
          </p:nvPr>
        </p:nvSpPr>
        <p:spPr/>
        <p:txBody>
          <a:bodyPr/>
          <a:lstStyle/>
          <a:p>
            <a:fld id="{F9E3D880-7F9B-497D-8382-0D8B60C60AA2}" type="slidenum">
              <a:rPr lang="en-US" smtClean="0"/>
              <a:t>15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BC552E5-89DC-657F-BF39-EFFBFAFA4EB3}"/>
              </a:ext>
            </a:extLst>
          </p:cNvPr>
          <p:cNvSpPr>
            <a:spLocks noGrp="1"/>
          </p:cNvSpPr>
          <p:nvPr>
            <p:ph type="title"/>
          </p:nvPr>
        </p:nvSpPr>
        <p:spPr>
          <a:xfrm>
            <a:off x="218114" y="719137"/>
            <a:ext cx="8674216" cy="726344"/>
          </a:xfrm>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sz="3800" b="1" dirty="0"/>
              <a:t>ServiceNow – Entering a Suggestion (2 of 9)</a:t>
            </a:r>
          </a:p>
        </p:txBody>
      </p:sp>
      <p:sp>
        <p:nvSpPr>
          <p:cNvPr id="22" name="Flowchart: Off-page Connector 21">
            <a:extLst>
              <a:ext uri="{FF2B5EF4-FFF2-40B4-BE49-F238E27FC236}">
                <a16:creationId xmlns:a16="http://schemas.microsoft.com/office/drawing/2014/main" id="{9109ADA4-49D9-A1E5-AC5C-B77BF8D13336}"/>
              </a:ext>
            </a:extLst>
          </p:cNvPr>
          <p:cNvSpPr/>
          <p:nvPr/>
        </p:nvSpPr>
        <p:spPr>
          <a:xfrm rot="16200000">
            <a:off x="-764068" y="2972906"/>
            <a:ext cx="4070351" cy="2105989"/>
          </a:xfrm>
          <a:prstGeom prst="flowChartOffpageConnector">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t" anchorCtr="0"/>
          <a:lstStyle/>
          <a:p>
            <a:pPr marL="285750" indent="-285750">
              <a:buFont typeface="Arial" panose="020B0604020202020204" pitchFamily="34" charset="0"/>
              <a:buChar char="•"/>
            </a:pPr>
            <a:r>
              <a:rPr lang="en-US" dirty="0" err="1"/>
              <a:t>eAuth</a:t>
            </a:r>
            <a:r>
              <a:rPr lang="en-US" dirty="0"/>
              <a:t> information will </a:t>
            </a:r>
            <a:r>
              <a:rPr lang="en-US" dirty="0" err="1"/>
              <a:t>autopopulate</a:t>
            </a:r>
            <a:r>
              <a:rPr lang="en-US" dirty="0"/>
              <a:t> certain fields</a:t>
            </a:r>
          </a:p>
          <a:p>
            <a:pPr marL="285750" indent="-285750">
              <a:buFont typeface="Arial" panose="020B0604020202020204" pitchFamily="34" charset="0"/>
              <a:buChar char="•"/>
            </a:pPr>
            <a:r>
              <a:rPr lang="en-US" dirty="0"/>
              <a:t>Required fields are marked with an asterisk</a:t>
            </a:r>
          </a:p>
          <a:p>
            <a:pPr marL="285750" indent="-285750">
              <a:buFont typeface="Arial" panose="020B0604020202020204" pitchFamily="34" charset="0"/>
              <a:buChar char="•"/>
            </a:pPr>
            <a:r>
              <a:rPr lang="en-US" dirty="0"/>
              <a:t>Error message = a required field is empty</a:t>
            </a:r>
          </a:p>
          <a:p>
            <a:pPr marL="285750" indent="-285750">
              <a:buFont typeface="Arial" panose="020B0604020202020204" pitchFamily="34" charset="0"/>
              <a:buChar char="•"/>
            </a:pPr>
            <a:endParaRPr lang="en-US" dirty="0"/>
          </a:p>
        </p:txBody>
      </p:sp>
      <p:pic>
        <p:nvPicPr>
          <p:cNvPr id="13" name="Picture 12" descr="A screenshot of the PPA 7721 Suggestion Submission form showing fields for suggester information, followed by Cooperator Organization and Cooperator Type.">
            <a:extLst>
              <a:ext uri="{FF2B5EF4-FFF2-40B4-BE49-F238E27FC236}">
                <a16:creationId xmlns:a16="http://schemas.microsoft.com/office/drawing/2014/main" id="{0D153D61-6F08-2048-DF17-E7B46FC2A2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3430" y="1990725"/>
            <a:ext cx="6540500" cy="4070350"/>
          </a:xfrm>
          <a:prstGeom prst="rect">
            <a:avLst/>
          </a:prstGeom>
        </p:spPr>
      </p:pic>
      <p:sp>
        <p:nvSpPr>
          <p:cNvPr id="23" name="Arrow: Right 22" descr="This image represents a yellow arrow pointing to the 'Submitted on behalf of another' checkbox in the PPA 7721 Suggestion Submission form. ">
            <a:extLst>
              <a:ext uri="{FF2B5EF4-FFF2-40B4-BE49-F238E27FC236}">
                <a16:creationId xmlns:a16="http://schemas.microsoft.com/office/drawing/2014/main" id="{4B16F77A-234D-146F-B2E6-21ED0A5287DB}"/>
              </a:ext>
            </a:extLst>
          </p:cNvPr>
          <p:cNvSpPr/>
          <p:nvPr/>
        </p:nvSpPr>
        <p:spPr>
          <a:xfrm rot="10800000">
            <a:off x="4669072" y="3492500"/>
            <a:ext cx="978408" cy="484632"/>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A screenshot of the fields that appear when the checkbox for 'Submitted on behalf of another' is selected. These empty fields need to be filled by the suggester.">
            <a:extLst>
              <a:ext uri="{FF2B5EF4-FFF2-40B4-BE49-F238E27FC236}">
                <a16:creationId xmlns:a16="http://schemas.microsoft.com/office/drawing/2014/main" id="{59E29E6C-A288-2405-538F-28189F35B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8460" y="2949575"/>
            <a:ext cx="3251200" cy="3111500"/>
          </a:xfrm>
          <a:prstGeom prst="rect">
            <a:avLst/>
          </a:prstGeom>
        </p:spPr>
      </p:pic>
      <p:pic>
        <p:nvPicPr>
          <p:cNvPr id="36" name="Picture 35" descr="A screenshot of the selection in the dropdown for the field 'Cooperator Type'. A suggester will make a single selection from the dropdown list.">
            <a:extLst>
              <a:ext uri="{FF2B5EF4-FFF2-40B4-BE49-F238E27FC236}">
                <a16:creationId xmlns:a16="http://schemas.microsoft.com/office/drawing/2014/main" id="{6E13F12C-B207-1353-42D4-D690E6EC653A}"/>
              </a:ext>
            </a:extLst>
          </p:cNvPr>
          <p:cNvPicPr>
            <a:picLocks noChangeAspect="1"/>
          </p:cNvPicPr>
          <p:nvPr/>
        </p:nvPicPr>
        <p:blipFill rotWithShape="1">
          <a:blip r:embed="rId5">
            <a:extLst>
              <a:ext uri="{28A0092B-C50C-407E-A947-70E740481C1C}">
                <a14:useLocalDpi xmlns:a14="http://schemas.microsoft.com/office/drawing/2010/main" val="0"/>
              </a:ext>
            </a:extLst>
          </a:blip>
          <a:srcRect l="1620" t="3388" r="2527" b="2035"/>
          <a:stretch/>
        </p:blipFill>
        <p:spPr>
          <a:xfrm>
            <a:off x="5797550" y="3800924"/>
            <a:ext cx="3043344" cy="2768601"/>
          </a:xfrm>
          <a:prstGeom prst="rect">
            <a:avLst/>
          </a:prstGeom>
        </p:spPr>
      </p:pic>
      <p:pic>
        <p:nvPicPr>
          <p:cNvPr id="31" name="Picture 30" descr="A screenshot of the suggestion submission form with an error dialog box noting that fields are missing information.">
            <a:extLst>
              <a:ext uri="{FF2B5EF4-FFF2-40B4-BE49-F238E27FC236}">
                <a16:creationId xmlns:a16="http://schemas.microsoft.com/office/drawing/2014/main" id="{C14A9550-195D-24D6-9C12-6FD8C6A047E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75540" y="2580708"/>
            <a:ext cx="6675540" cy="2737984"/>
          </a:xfrm>
          <a:prstGeom prst="rect">
            <a:avLst/>
          </a:prstGeom>
        </p:spPr>
      </p:pic>
      <p:grpSp>
        <p:nvGrpSpPr>
          <p:cNvPr id="34" name="Group 33" descr="This image represent two yellow arrows: one is pointing upwards at an error dialog box that appears at the top of the PPA 7721 Suggestion Submission form when fields are incomplete, and the other arrow is facing right pointing to the fields in red under the 'Submit' button indicating the missing information.    ">
            <a:extLst>
              <a:ext uri="{FF2B5EF4-FFF2-40B4-BE49-F238E27FC236}">
                <a16:creationId xmlns:a16="http://schemas.microsoft.com/office/drawing/2014/main" id="{3F509069-875E-6BAD-1062-6794AA203F48}"/>
              </a:ext>
            </a:extLst>
          </p:cNvPr>
          <p:cNvGrpSpPr/>
          <p:nvPr/>
        </p:nvGrpSpPr>
        <p:grpSpPr>
          <a:xfrm>
            <a:off x="3476606" y="2971292"/>
            <a:ext cx="3716020" cy="1700149"/>
            <a:chOff x="3476606" y="3047492"/>
            <a:chExt cx="3716020" cy="1700149"/>
          </a:xfrm>
        </p:grpSpPr>
        <p:sp>
          <p:nvSpPr>
            <p:cNvPr id="32" name="Arrow: Right 31">
              <a:extLst>
                <a:ext uri="{FF2B5EF4-FFF2-40B4-BE49-F238E27FC236}">
                  <a16:creationId xmlns:a16="http://schemas.microsoft.com/office/drawing/2014/main" id="{95017AE6-6999-18C9-CBFD-6163A048C404}"/>
                </a:ext>
              </a:extLst>
            </p:cNvPr>
            <p:cNvSpPr/>
            <p:nvPr/>
          </p:nvSpPr>
          <p:spPr>
            <a:xfrm rot="16200000">
              <a:off x="3229718" y="3294380"/>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Arrow: Right 32">
              <a:extLst>
                <a:ext uri="{FF2B5EF4-FFF2-40B4-BE49-F238E27FC236}">
                  <a16:creationId xmlns:a16="http://schemas.microsoft.com/office/drawing/2014/main" id="{9FA68079-DF10-EECB-4708-EE8696594994}"/>
                </a:ext>
              </a:extLst>
            </p:cNvPr>
            <p:cNvSpPr/>
            <p:nvPr/>
          </p:nvSpPr>
          <p:spPr>
            <a:xfrm>
              <a:off x="6214218" y="4263009"/>
              <a:ext cx="978408" cy="484632"/>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079F6751-1599-12F4-D771-F591487414CB}"/>
              </a:ext>
            </a:extLst>
          </p:cNvPr>
          <p:cNvSpPr>
            <a:spLocks noGrp="1"/>
          </p:cNvSpPr>
          <p:nvPr>
            <p:ph type="sldNum" sz="quarter" idx="12"/>
          </p:nvPr>
        </p:nvSpPr>
        <p:spPr/>
        <p:txBody>
          <a:bodyPr/>
          <a:lstStyle/>
          <a:p>
            <a:fld id="{F9E3D880-7F9B-497D-8382-0D8B60C60AA2}" type="slidenum">
              <a:rPr lang="en-US" smtClean="0"/>
              <a:t>16</a:t>
            </a:fld>
            <a:endParaRPr lang="en-US"/>
          </a:p>
        </p:txBody>
      </p:sp>
    </p:spTree>
    <p:extLst>
      <p:ext uri="{BB962C8B-B14F-4D97-AF65-F5344CB8AC3E}">
        <p14:creationId xmlns:p14="http://schemas.microsoft.com/office/powerpoint/2010/main" val="24775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27"/>
                                        </p:tgtEl>
                                        <p:attrNameLst>
                                          <p:attrName>style.visibility</p:attrName>
                                        </p:attrNameLst>
                                      </p:cBhvr>
                                      <p:to>
                                        <p:strVal val="hidden"/>
                                      </p:to>
                                    </p:set>
                                  </p:childTnLst>
                                </p:cTn>
                              </p:par>
                              <p:par>
                                <p:cTn id="16" presetID="1" presetClass="exit"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hidden"/>
                                      </p:to>
                                    </p:set>
                                  </p:childTnLst>
                                </p:cTn>
                              </p:par>
                              <p:par>
                                <p:cTn id="18" presetID="22" presetClass="entr" presetSubtype="4"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wipe(down)">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36"/>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5C7D83B-FA01-130D-60B2-C6C7AD17BC02}"/>
              </a:ext>
            </a:extLst>
          </p:cNvPr>
          <p:cNvSpPr txBox="1">
            <a:spLocks noGrp="1"/>
          </p:cNvSpPr>
          <p:nvPr>
            <p:ph type="title" idx="4294967295"/>
          </p:nvPr>
        </p:nvSpPr>
        <p:spPr>
          <a:xfrm>
            <a:off x="218114" y="7191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a:t>
            </a:r>
            <a:r>
              <a:rPr lang="en-US" sz="3800" b="1" dirty="0"/>
              <a:t>(3 of 9)</a:t>
            </a:r>
            <a:endParaRPr kumimoji="0" lang="en-US" sz="3800" b="1" i="0" u="none" strike="noStrike" kern="1200" cap="none" spc="0" normalizeH="0" baseline="0" noProof="0" dirty="0">
              <a:ln>
                <a:noFill/>
              </a:ln>
              <a:solidFill>
                <a:schemeClr val="tx1"/>
              </a:solidFill>
              <a:effectLst/>
              <a:uLnTx/>
              <a:uFillTx/>
              <a:latin typeface="+mj-lt"/>
              <a:ea typeface="+mj-ea"/>
              <a:cs typeface="+mj-cs"/>
            </a:endParaRPr>
          </a:p>
        </p:txBody>
      </p:sp>
      <p:pic>
        <p:nvPicPr>
          <p:cNvPr id="9" name="Picture 8" descr="A screenshot of the PPA 7721 Suggestion Submmission form with the dropdown pane and selections visible for the 'Cooperator Type' field.">
            <a:extLst>
              <a:ext uri="{FF2B5EF4-FFF2-40B4-BE49-F238E27FC236}">
                <a16:creationId xmlns:a16="http://schemas.microsoft.com/office/drawing/2014/main" id="{EAD0D7C7-610D-0E5B-D081-2C9ED9ECE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764" y="1445481"/>
            <a:ext cx="8089900" cy="5200650"/>
          </a:xfrm>
          <a:prstGeom prst="rect">
            <a:avLst/>
          </a:prstGeom>
          <a:ln>
            <a:solidFill>
              <a:schemeClr val="tx1"/>
            </a:solidFill>
          </a:ln>
        </p:spPr>
      </p:pic>
      <p:sp>
        <p:nvSpPr>
          <p:cNvPr id="7" name="Arrow: Right 6" descr="This image represents a yellow arrow pointing to the field for 'Cooperator Organization' within the suggestion form.">
            <a:extLst>
              <a:ext uri="{FF2B5EF4-FFF2-40B4-BE49-F238E27FC236}">
                <a16:creationId xmlns:a16="http://schemas.microsoft.com/office/drawing/2014/main" id="{992286F5-8916-19ED-C8AE-66DFCFB6EE75}"/>
              </a:ext>
            </a:extLst>
          </p:cNvPr>
          <p:cNvSpPr/>
          <p:nvPr/>
        </p:nvSpPr>
        <p:spPr>
          <a:xfrm rot="8577584">
            <a:off x="6180561" y="2891570"/>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descr="This image represents the general information, along with a yellow arrow point to the 'Cooperator Type' field. This field is a dropdown with several choices from which the suggester will select. If they select 'Academia' (as seen in this image) four additional fields will appear indicated by the yellow bracket in this image. The fields need to be answered with either a yes or no before the suggester can move to the next fields in the PPA 7721 Suggestion Submission form.">
            <a:extLst>
              <a:ext uri="{FF2B5EF4-FFF2-40B4-BE49-F238E27FC236}">
                <a16:creationId xmlns:a16="http://schemas.microsoft.com/office/drawing/2014/main" id="{6A893498-32A4-9817-F7A8-EC9AEDF0EF00}"/>
              </a:ext>
            </a:extLst>
          </p:cNvPr>
          <p:cNvGrpSpPr/>
          <p:nvPr/>
        </p:nvGrpSpPr>
        <p:grpSpPr>
          <a:xfrm>
            <a:off x="726262" y="1458349"/>
            <a:ext cx="7456903" cy="5327376"/>
            <a:chOff x="843548" y="1457463"/>
            <a:chExt cx="7456903" cy="5327376"/>
          </a:xfrm>
        </p:grpSpPr>
        <p:pic>
          <p:nvPicPr>
            <p:cNvPr id="12" name="Picture 11" descr="A screenshot of a computer&#10;&#10;Description automatically generated with low confidence">
              <a:extLst>
                <a:ext uri="{FF2B5EF4-FFF2-40B4-BE49-F238E27FC236}">
                  <a16:creationId xmlns:a16="http://schemas.microsoft.com/office/drawing/2014/main" id="{34CC9DC8-7D24-F741-F5DE-CB643777CE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548" y="1457463"/>
              <a:ext cx="7456903" cy="5327376"/>
            </a:xfrm>
            <a:prstGeom prst="rect">
              <a:avLst/>
            </a:prstGeom>
            <a:ln>
              <a:solidFill>
                <a:schemeClr val="tx1"/>
              </a:solidFill>
            </a:ln>
          </p:spPr>
        </p:pic>
        <p:sp>
          <p:nvSpPr>
            <p:cNvPr id="15" name="Arrow: Right 14">
              <a:extLst>
                <a:ext uri="{FF2B5EF4-FFF2-40B4-BE49-F238E27FC236}">
                  <a16:creationId xmlns:a16="http://schemas.microsoft.com/office/drawing/2014/main" id="{7FFA7AEC-E5FA-4B56-E5CA-6D8B0E07012B}"/>
                </a:ext>
              </a:extLst>
            </p:cNvPr>
            <p:cNvSpPr/>
            <p:nvPr/>
          </p:nvSpPr>
          <p:spPr>
            <a:xfrm>
              <a:off x="3593591" y="2573909"/>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ket 15">
              <a:extLst>
                <a:ext uri="{FF2B5EF4-FFF2-40B4-BE49-F238E27FC236}">
                  <a16:creationId xmlns:a16="http://schemas.microsoft.com/office/drawing/2014/main" id="{166FC1E0-381F-2861-F82E-C24526303D61}"/>
                </a:ext>
              </a:extLst>
            </p:cNvPr>
            <p:cNvSpPr/>
            <p:nvPr/>
          </p:nvSpPr>
          <p:spPr>
            <a:xfrm>
              <a:off x="4542522" y="3133886"/>
              <a:ext cx="457200" cy="3197065"/>
            </a:xfrm>
            <a:prstGeom prst="leftBracket">
              <a:avLst/>
            </a:prstGeom>
            <a:noFill/>
            <a:ln w="50800">
              <a:solidFill>
                <a:schemeClr val="accent4"/>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19D3D691-1E67-C6A9-1F72-80721C6DFB47}"/>
              </a:ext>
            </a:extLst>
          </p:cNvPr>
          <p:cNvSpPr>
            <a:spLocks noGrp="1"/>
          </p:cNvSpPr>
          <p:nvPr>
            <p:ph type="sldNum" sz="quarter" idx="12"/>
          </p:nvPr>
        </p:nvSpPr>
        <p:spPr>
          <a:xfrm>
            <a:off x="6864350" y="6394451"/>
            <a:ext cx="2057400" cy="365125"/>
          </a:xfrm>
        </p:spPr>
        <p:txBody>
          <a:bodyPr/>
          <a:lstStyle/>
          <a:p>
            <a:fld id="{F9E3D880-7F9B-497D-8382-0D8B60C60AA2}" type="slidenum">
              <a:rPr lang="en-US" smtClean="0"/>
              <a:t>17</a:t>
            </a:fld>
            <a:endParaRPr lang="en-US"/>
          </a:p>
        </p:txBody>
      </p:sp>
    </p:spTree>
    <p:extLst>
      <p:ext uri="{BB962C8B-B14F-4D97-AF65-F5344CB8AC3E}">
        <p14:creationId xmlns:p14="http://schemas.microsoft.com/office/powerpoint/2010/main" val="73375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A7BD7C-4308-43AA-4E73-6CAD805A60C4}"/>
              </a:ext>
            </a:extLst>
          </p:cNvPr>
          <p:cNvSpPr>
            <a:spLocks noGrp="1"/>
          </p:cNvSpPr>
          <p:nvPr>
            <p:ph type="title" idx="4294967295"/>
          </p:nvPr>
        </p:nvSpPr>
        <p:spPr>
          <a:xfrm>
            <a:off x="628650" y="-784240"/>
            <a:ext cx="7886700" cy="784240"/>
          </a:xfrm>
        </p:spPr>
        <p:txBody>
          <a:bodyPr vert="horz" lIns="91440" tIns="45720" rIns="91440" bIns="45720" rtlCol="0" anchor="b">
            <a:normAutofit fontScale="90000"/>
          </a:bodyPr>
          <a:lstStyle/>
          <a:p>
            <a:r>
              <a:rPr lang="en-US" dirty="0"/>
              <a:t>Information on Academic Attributes</a:t>
            </a:r>
          </a:p>
        </p:txBody>
      </p:sp>
      <p:sp>
        <p:nvSpPr>
          <p:cNvPr id="8" name="TextBox 7">
            <a:extLst>
              <a:ext uri="{FF2B5EF4-FFF2-40B4-BE49-F238E27FC236}">
                <a16:creationId xmlns:a16="http://schemas.microsoft.com/office/drawing/2014/main" id="{CF4007F5-20E6-D604-0AD5-13A8D16643D1}"/>
              </a:ext>
            </a:extLst>
          </p:cNvPr>
          <p:cNvSpPr txBox="1"/>
          <p:nvPr/>
        </p:nvSpPr>
        <p:spPr>
          <a:xfrm>
            <a:off x="114300" y="1073615"/>
            <a:ext cx="2803524" cy="1477328"/>
          </a:xfrm>
          <a:prstGeom prst="rect">
            <a:avLst/>
          </a:prstGeom>
          <a:noFill/>
          <a:ln w="19050" cmpd="thickThin">
            <a:solidFill>
              <a:schemeClr val="accent1">
                <a:hueOff val="0"/>
                <a:satOff val="0"/>
                <a:lumOff val="0"/>
              </a:schemeClr>
            </a:solidFill>
          </a:ln>
        </p:spPr>
        <p:txBody>
          <a:bodyPr wrap="square" rtlCol="0">
            <a:spAutoFit/>
          </a:bodyPr>
          <a:lstStyle/>
          <a:p>
            <a:r>
              <a:rPr lang="en-US" sz="1800" b="1" dirty="0">
                <a:solidFill>
                  <a:srgbClr val="333333"/>
                </a:solidFill>
                <a:effectLst/>
                <a:ea typeface="Calibri" panose="020F0502020204030204" pitchFamily="34" charset="0"/>
                <a:cs typeface="Times New Roman" panose="02020603050405020304" pitchFamily="18" charset="0"/>
              </a:rPr>
              <a:t>Up to $4M to support Tribes, Tribal organizations and universities, as well as other minority-affiliated organizations.</a:t>
            </a:r>
            <a:endParaRPr lang="en-US" b="1" dirty="0"/>
          </a:p>
        </p:txBody>
      </p:sp>
      <p:pic>
        <p:nvPicPr>
          <p:cNvPr id="10" name="Picture 9" descr="A screenshot of the four fields that appear if Academia is selected for the field for 'Cooperator Type'. The four new fields that appear are: Tribal College and University, Hispanic-Serving Institutions, Historically Black Colleges and Universities/1890 Land Grant, and Other Minority-Affiliated Institutions.">
            <a:extLst>
              <a:ext uri="{FF2B5EF4-FFF2-40B4-BE49-F238E27FC236}">
                <a16:creationId xmlns:a16="http://schemas.microsoft.com/office/drawing/2014/main" id="{5E71948F-683C-FE80-00B4-20822CFEF9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 y="2984428"/>
            <a:ext cx="2807354" cy="3168139"/>
          </a:xfrm>
          <a:prstGeom prst="rect">
            <a:avLst/>
          </a:prstGeom>
          <a:ln>
            <a:solidFill>
              <a:schemeClr val="accent1"/>
            </a:solidFill>
          </a:ln>
        </p:spPr>
      </p:pic>
      <p:graphicFrame>
        <p:nvGraphicFramePr>
          <p:cNvPr id="5" name="Diagram 4" descr="This image represents details about the Tribal colleges and universities and Hispanic-serving institutions. Additional information for these categories can be found at the United States Department of Education website. ">
            <a:extLst>
              <a:ext uri="{FF2B5EF4-FFF2-40B4-BE49-F238E27FC236}">
                <a16:creationId xmlns:a16="http://schemas.microsoft.com/office/drawing/2014/main" id="{6D3A483E-9C84-52A4-BB16-CC36E97E4B14}"/>
              </a:ext>
            </a:extLst>
          </p:cNvPr>
          <p:cNvGraphicFramePr/>
          <p:nvPr>
            <p:extLst>
              <p:ext uri="{D42A27DB-BD31-4B8C-83A1-F6EECF244321}">
                <p14:modId xmlns:p14="http://schemas.microsoft.com/office/powerpoint/2010/main" val="858666208"/>
              </p:ext>
            </p:extLst>
          </p:nvPr>
        </p:nvGraphicFramePr>
        <p:xfrm>
          <a:off x="3032125" y="279400"/>
          <a:ext cx="6273800" cy="360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descr="This image represents details about the historically black colleges and universities (HBCUs) and 1890 Land Grant Universities, as well as what's considered other minority affiliated institutions. Additional information for these categories can be found at the United States Department of Education website.">
            <a:extLst>
              <a:ext uri="{FF2B5EF4-FFF2-40B4-BE49-F238E27FC236}">
                <a16:creationId xmlns:a16="http://schemas.microsoft.com/office/drawing/2014/main" id="{3CDD5657-69BE-FAEE-6147-CBBF842B1143}"/>
              </a:ext>
            </a:extLst>
          </p:cNvPr>
          <p:cNvGraphicFramePr/>
          <p:nvPr>
            <p:extLst>
              <p:ext uri="{D42A27DB-BD31-4B8C-83A1-F6EECF244321}">
                <p14:modId xmlns:p14="http://schemas.microsoft.com/office/powerpoint/2010/main" val="3261846337"/>
              </p:ext>
            </p:extLst>
          </p:nvPr>
        </p:nvGraphicFramePr>
        <p:xfrm>
          <a:off x="3032125" y="3429000"/>
          <a:ext cx="6273800" cy="343852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 name="Slide Number Placeholder 1">
            <a:extLst>
              <a:ext uri="{FF2B5EF4-FFF2-40B4-BE49-F238E27FC236}">
                <a16:creationId xmlns:a16="http://schemas.microsoft.com/office/drawing/2014/main" id="{18042DBE-C5E2-F0D2-130F-7384B5366506}"/>
              </a:ext>
            </a:extLst>
          </p:cNvPr>
          <p:cNvSpPr>
            <a:spLocks noGrp="1"/>
          </p:cNvSpPr>
          <p:nvPr>
            <p:ph type="sldNum" sz="quarter" idx="12"/>
          </p:nvPr>
        </p:nvSpPr>
        <p:spPr>
          <a:xfrm>
            <a:off x="6191250" y="6496051"/>
            <a:ext cx="2057400" cy="365125"/>
          </a:xfrm>
        </p:spPr>
        <p:txBody>
          <a:bodyPr/>
          <a:lstStyle/>
          <a:p>
            <a:fld id="{F9E3D880-7F9B-497D-8382-0D8B60C60AA2}" type="slidenum">
              <a:rPr lang="en-US" smtClean="0"/>
              <a:t>18</a:t>
            </a:fld>
            <a:endParaRPr lang="en-US"/>
          </a:p>
        </p:txBody>
      </p:sp>
    </p:spTree>
    <p:extLst>
      <p:ext uri="{BB962C8B-B14F-4D97-AF65-F5344CB8AC3E}">
        <p14:creationId xmlns:p14="http://schemas.microsoft.com/office/powerpoint/2010/main" val="1126051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D269CAB-6184-FC1D-4655-0DFBB8BD258E}"/>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a:t>
            </a:r>
            <a:r>
              <a:rPr lang="en-US" sz="3800" b="1" dirty="0"/>
              <a:t>(4 of 9)</a:t>
            </a:r>
            <a:endParaRPr kumimoji="0" lang="en-US" sz="3800" b="1"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4" descr="A screenshot of the field for Suggestion Title and the dropdown selections for the field entitled 'Select a Goal Area'.">
            <a:extLst>
              <a:ext uri="{FF2B5EF4-FFF2-40B4-BE49-F238E27FC236}">
                <a16:creationId xmlns:a16="http://schemas.microsoft.com/office/drawing/2014/main" id="{29C254F6-9BA2-A5E8-F543-827C4BBFA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271" y="1988461"/>
            <a:ext cx="3625850" cy="424815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C1E94794-661E-672D-644C-49EEA9D9FFC8}"/>
              </a:ext>
            </a:extLst>
          </p:cNvPr>
          <p:cNvSpPr txBox="1"/>
          <p:nvPr/>
        </p:nvSpPr>
        <p:spPr>
          <a:xfrm>
            <a:off x="4272081" y="2176777"/>
            <a:ext cx="4643725" cy="1200329"/>
          </a:xfrm>
          <a:prstGeom prst="rect">
            <a:avLst/>
          </a:prstGeom>
          <a:noFill/>
        </p:spPr>
        <p:txBody>
          <a:bodyPr wrap="square" rtlCol="0">
            <a:spAutoFit/>
          </a:bodyPr>
          <a:lstStyle/>
          <a:p>
            <a:r>
              <a:rPr lang="en-US" sz="2400" dirty="0"/>
              <a:t>Reminders:</a:t>
            </a:r>
          </a:p>
          <a:p>
            <a:pPr marL="342900" indent="-342900">
              <a:buFont typeface="+mj-lt"/>
              <a:buAutoNum type="arabicPeriod"/>
            </a:pPr>
            <a:r>
              <a:rPr lang="en-US" sz="2400" dirty="0"/>
              <a:t>Suggestion Title – 100 characters or less</a:t>
            </a:r>
          </a:p>
        </p:txBody>
      </p:sp>
      <p:sp>
        <p:nvSpPr>
          <p:cNvPr id="4" name="Arrow: Down 3" descr="This image represents a yellow arrow pointing to the field for selecting the suggestion goal area, as well as shows the dropdown selections available of all the goal areas.">
            <a:extLst>
              <a:ext uri="{FF2B5EF4-FFF2-40B4-BE49-F238E27FC236}">
                <a16:creationId xmlns:a16="http://schemas.microsoft.com/office/drawing/2014/main" id="{E4A2EAC0-200C-42A5-94C8-BFE829CB6FE1}"/>
              </a:ext>
            </a:extLst>
          </p:cNvPr>
          <p:cNvSpPr/>
          <p:nvPr/>
        </p:nvSpPr>
        <p:spPr>
          <a:xfrm rot="2532629">
            <a:off x="2615595" y="2887902"/>
            <a:ext cx="484632" cy="978408"/>
          </a:xfrm>
          <a:prstGeom prst="down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E4D01E5-9F2D-E3A0-6027-47F4215ED549}"/>
              </a:ext>
            </a:extLst>
          </p:cNvPr>
          <p:cNvSpPr txBox="1"/>
          <p:nvPr/>
        </p:nvSpPr>
        <p:spPr>
          <a:xfrm>
            <a:off x="4274004" y="2173544"/>
            <a:ext cx="4643725" cy="1938992"/>
          </a:xfrm>
          <a:prstGeom prst="rect">
            <a:avLst/>
          </a:prstGeom>
          <a:noFill/>
        </p:spPr>
        <p:txBody>
          <a:bodyPr wrap="square" rtlCol="0">
            <a:spAutoFit/>
          </a:bodyPr>
          <a:lstStyle/>
          <a:p>
            <a:r>
              <a:rPr lang="en-US" sz="2400" dirty="0"/>
              <a:t>Reminders:</a:t>
            </a:r>
          </a:p>
          <a:p>
            <a:pPr marL="342900" indent="-342900">
              <a:buFont typeface="+mj-lt"/>
              <a:buAutoNum type="arabicPeriod"/>
            </a:pPr>
            <a:r>
              <a:rPr lang="en-US" sz="2400" dirty="0"/>
              <a:t>Suggestion Title – 100 characters or less</a:t>
            </a:r>
          </a:p>
          <a:p>
            <a:pPr marL="342900" indent="-342900">
              <a:buFont typeface="+mj-lt"/>
              <a:buAutoNum type="arabicPeriod"/>
            </a:pPr>
            <a:r>
              <a:rPr lang="en-US" sz="2400" dirty="0"/>
              <a:t>Suggestion alignment with Goal Area strategies and objectives</a:t>
            </a:r>
          </a:p>
        </p:txBody>
      </p:sp>
      <p:grpSp>
        <p:nvGrpSpPr>
          <p:cNvPr id="23" name="Group 22" descr="This image represents the Objectives and one of the Strategies for Goal 1A. There is a yellow arrow pointing to the first yes/no question for Strategy 1 of Goal 1A. All questions pertaining to individual strategies for each goal area need to be answered within the PPA 7721 Suggestion Submission form for successful completion of a suggestion. ">
            <a:extLst>
              <a:ext uri="{FF2B5EF4-FFF2-40B4-BE49-F238E27FC236}">
                <a16:creationId xmlns:a16="http://schemas.microsoft.com/office/drawing/2014/main" id="{96E51364-6B80-18EF-18C0-6A17C6928158}"/>
              </a:ext>
            </a:extLst>
          </p:cNvPr>
          <p:cNvGrpSpPr/>
          <p:nvPr/>
        </p:nvGrpSpPr>
        <p:grpSpPr>
          <a:xfrm>
            <a:off x="802255" y="1720353"/>
            <a:ext cx="7962900" cy="4330700"/>
            <a:chOff x="806450" y="1694953"/>
            <a:chExt cx="7962900" cy="4330700"/>
          </a:xfrm>
        </p:grpSpPr>
        <p:pic>
          <p:nvPicPr>
            <p:cNvPr id="14" name="Picture 13" descr="A screenshot of a computer&#10;&#10;Description automatically generated with medium confidence">
              <a:extLst>
                <a:ext uri="{FF2B5EF4-FFF2-40B4-BE49-F238E27FC236}">
                  <a16:creationId xmlns:a16="http://schemas.microsoft.com/office/drawing/2014/main" id="{E299F7C4-1C31-BF2E-1060-4BAE3CAE3D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450" y="1694953"/>
              <a:ext cx="7962900" cy="4330700"/>
            </a:xfrm>
            <a:prstGeom prst="rect">
              <a:avLst/>
            </a:prstGeom>
          </p:spPr>
        </p:pic>
        <p:sp>
          <p:nvSpPr>
            <p:cNvPr id="21" name="Arrow: Right 20">
              <a:extLst>
                <a:ext uri="{FF2B5EF4-FFF2-40B4-BE49-F238E27FC236}">
                  <a16:creationId xmlns:a16="http://schemas.microsoft.com/office/drawing/2014/main" id="{0A159082-FE55-D471-5DDE-5944EED19F49}"/>
                </a:ext>
              </a:extLst>
            </p:cNvPr>
            <p:cNvSpPr/>
            <p:nvPr/>
          </p:nvSpPr>
          <p:spPr>
            <a:xfrm rot="9018052">
              <a:off x="3263281" y="4332008"/>
              <a:ext cx="978408" cy="484632"/>
            </a:xfrm>
            <a:prstGeom prst="right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descr="This image represents two overlapping text boxes that alert the suggester to review the PPA 7721 Implementation Plan to make sure that their suggestion meets the specific objectives and strategies for the goal area to which they're submitting their suggestion. An error will appear, seen here as the text in red, that the suggester should ensure that the goal area is appropriate for their suggestion.">
            <a:extLst>
              <a:ext uri="{FF2B5EF4-FFF2-40B4-BE49-F238E27FC236}">
                <a16:creationId xmlns:a16="http://schemas.microsoft.com/office/drawing/2014/main" id="{43955128-3047-7111-789B-01894C968443}"/>
              </a:ext>
            </a:extLst>
          </p:cNvPr>
          <p:cNvGrpSpPr/>
          <p:nvPr/>
        </p:nvGrpSpPr>
        <p:grpSpPr>
          <a:xfrm>
            <a:off x="809035" y="4256824"/>
            <a:ext cx="7935727" cy="1667250"/>
            <a:chOff x="4637845" y="5028813"/>
            <a:chExt cx="6496050" cy="1033904"/>
          </a:xfrm>
        </p:grpSpPr>
        <p:pic>
          <p:nvPicPr>
            <p:cNvPr id="12" name="Picture 11" descr="A picture containing text, font, line, number&#10;&#10;Description automatically generated">
              <a:extLst>
                <a:ext uri="{FF2B5EF4-FFF2-40B4-BE49-F238E27FC236}">
                  <a16:creationId xmlns:a16="http://schemas.microsoft.com/office/drawing/2014/main" id="{911E70FF-5F81-B6FB-BD00-B92049ECF741}"/>
                </a:ext>
              </a:extLst>
            </p:cNvPr>
            <p:cNvPicPr>
              <a:picLocks noChangeAspect="1"/>
            </p:cNvPicPr>
            <p:nvPr/>
          </p:nvPicPr>
          <p:blipFill rotWithShape="1">
            <a:blip r:embed="rId5">
              <a:extLst>
                <a:ext uri="{28A0092B-C50C-407E-A947-70E740481C1C}">
                  <a14:useLocalDpi xmlns:a14="http://schemas.microsoft.com/office/drawing/2010/main" val="0"/>
                </a:ext>
              </a:extLst>
            </a:blip>
            <a:srcRect t="48737"/>
            <a:stretch/>
          </p:blipFill>
          <p:spPr>
            <a:xfrm>
              <a:off x="4637845" y="5028813"/>
              <a:ext cx="6496050" cy="862107"/>
            </a:xfrm>
            <a:prstGeom prst="rect">
              <a:avLst/>
            </a:prstGeom>
            <a:ln>
              <a:solidFill>
                <a:schemeClr val="tx1"/>
              </a:solidFill>
            </a:ln>
          </p:spPr>
        </p:pic>
        <p:sp>
          <p:nvSpPr>
            <p:cNvPr id="15" name="Rectangle 14">
              <a:extLst>
                <a:ext uri="{FF2B5EF4-FFF2-40B4-BE49-F238E27FC236}">
                  <a16:creationId xmlns:a16="http://schemas.microsoft.com/office/drawing/2014/main" id="{F52CA344-7A2A-C46D-DBFD-098EBBD7E729}"/>
                </a:ext>
              </a:extLst>
            </p:cNvPr>
            <p:cNvSpPr/>
            <p:nvPr/>
          </p:nvSpPr>
          <p:spPr>
            <a:xfrm>
              <a:off x="5513234" y="5451149"/>
              <a:ext cx="3976062" cy="611568"/>
            </a:xfrm>
            <a:prstGeom prst="rect">
              <a:avLst/>
            </a:prstGeom>
            <a:solidFill>
              <a:schemeClr val="bg1">
                <a:lumMod val="95000"/>
              </a:schemeClr>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dirty="0">
                  <a:solidFill>
                    <a:sysClr val="windowText" lastClr="000000"/>
                  </a:solidFill>
                </a:rPr>
                <a:t>Reminders:</a:t>
              </a:r>
            </a:p>
            <a:p>
              <a:pPr marL="292100" indent="-292100">
                <a:buFont typeface="+mj-lt"/>
                <a:buAutoNum type="arabicPeriod" startAt="3"/>
              </a:pPr>
              <a:r>
                <a:rPr lang="en-US" sz="2200" b="1" dirty="0">
                  <a:solidFill>
                    <a:schemeClr val="tx1"/>
                  </a:solidFill>
                </a:rPr>
                <a:t>Review FY 24 Implementation Plan</a:t>
              </a:r>
              <a:endParaRPr lang="en-US" sz="2200" dirty="0">
                <a:solidFill>
                  <a:schemeClr val="tx1"/>
                </a:solidFill>
              </a:endParaRPr>
            </a:p>
          </p:txBody>
        </p:sp>
      </p:grpSp>
      <p:sp>
        <p:nvSpPr>
          <p:cNvPr id="2" name="Slide Number Placeholder 1">
            <a:extLst>
              <a:ext uri="{FF2B5EF4-FFF2-40B4-BE49-F238E27FC236}">
                <a16:creationId xmlns:a16="http://schemas.microsoft.com/office/drawing/2014/main" id="{7FEA4D8F-DC24-366F-FAF5-AE98DA92E889}"/>
              </a:ext>
            </a:extLst>
          </p:cNvPr>
          <p:cNvSpPr>
            <a:spLocks noGrp="1"/>
          </p:cNvSpPr>
          <p:nvPr>
            <p:ph type="sldNum" sz="quarter" idx="12"/>
          </p:nvPr>
        </p:nvSpPr>
        <p:spPr/>
        <p:txBody>
          <a:bodyPr/>
          <a:lstStyle/>
          <a:p>
            <a:fld id="{F9E3D880-7F9B-497D-8382-0D8B60C60AA2}" type="slidenum">
              <a:rPr lang="en-US" smtClean="0"/>
              <a:t>19</a:t>
            </a:fld>
            <a:endParaRPr lang="en-US"/>
          </a:p>
        </p:txBody>
      </p:sp>
    </p:spTree>
    <p:extLst>
      <p:ext uri="{BB962C8B-B14F-4D97-AF65-F5344CB8AC3E}">
        <p14:creationId xmlns:p14="http://schemas.microsoft.com/office/powerpoint/2010/main" val="2036107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9913" y="507891"/>
            <a:ext cx="5605629" cy="994172"/>
          </a:xfrm>
          <a:effectLst>
            <a:outerShdw blurRad="50800" dist="38100" dir="8100000" algn="tr" rotWithShape="0">
              <a:prstClr val="black">
                <a:alpha val="40000"/>
              </a:prstClr>
            </a:outerShdw>
          </a:effectLst>
        </p:spPr>
        <p:txBody>
          <a:bodyPr vert="horz" lIns="68580" tIns="34290" rIns="68580" bIns="34290" rtlCol="0">
            <a:normAutofit/>
          </a:bodyPr>
          <a:lstStyle/>
          <a:p>
            <a:r>
              <a:rPr lang="en-US" b="1" dirty="0">
                <a:ln w="0"/>
                <a:effectLst>
                  <a:outerShdw blurRad="38100" dist="25400" dir="5400000" algn="ctr" rotWithShape="0">
                    <a:srgbClr val="6E747A">
                      <a:alpha val="43000"/>
                    </a:srgbClr>
                  </a:outerShdw>
                </a:effectLst>
              </a:rPr>
              <a:t>Agenda</a:t>
            </a:r>
          </a:p>
        </p:txBody>
      </p:sp>
      <p:sp>
        <p:nvSpPr>
          <p:cNvPr id="3" name="Content Placeholder 2"/>
          <p:cNvSpPr>
            <a:spLocks noGrp="1"/>
          </p:cNvSpPr>
          <p:nvPr>
            <p:ph idx="1"/>
          </p:nvPr>
        </p:nvSpPr>
        <p:spPr>
          <a:xfrm>
            <a:off x="743463" y="1502063"/>
            <a:ext cx="5142079" cy="4784491"/>
          </a:xfrm>
          <a:noFill/>
        </p:spPr>
        <p:txBody>
          <a:bodyPr anchor="ctr">
            <a:normAutofit/>
          </a:bodyPr>
          <a:lstStyle/>
          <a:p>
            <a:pPr>
              <a:buClr>
                <a:schemeClr val="accent2"/>
              </a:buClr>
              <a:buSzPct val="90000"/>
              <a:buFont typeface="Wingdings" panose="05000000000000000000" pitchFamily="2" charset="2"/>
              <a:buChar char="Ø"/>
            </a:pPr>
            <a:r>
              <a:rPr lang="en-US" sz="2400" b="1" dirty="0"/>
              <a:t>Overview of the National Program Guidance</a:t>
            </a:r>
          </a:p>
          <a:p>
            <a:pPr marL="769144" lvl="3" indent="-257175">
              <a:buSzPct val="100000"/>
            </a:pPr>
            <a:r>
              <a:rPr lang="en-US" sz="2400" dirty="0"/>
              <a:t>Six Goal Areas</a:t>
            </a:r>
          </a:p>
          <a:p>
            <a:pPr marL="769144" lvl="3" indent="-257175">
              <a:buSzPct val="100000"/>
            </a:pPr>
            <a:r>
              <a:rPr lang="en-US" sz="2400" dirty="0"/>
              <a:t>Objectives</a:t>
            </a:r>
          </a:p>
          <a:p>
            <a:pPr marL="511969" lvl="3" indent="0">
              <a:buSzPct val="100000"/>
              <a:buNone/>
            </a:pPr>
            <a:endParaRPr lang="en-US" sz="2400" dirty="0"/>
          </a:p>
          <a:p>
            <a:pPr>
              <a:buClr>
                <a:schemeClr val="accent2"/>
              </a:buClr>
              <a:buSzPct val="90000"/>
              <a:buFont typeface="Wingdings" panose="05000000000000000000" pitchFamily="2" charset="2"/>
              <a:buChar char="Ø"/>
            </a:pPr>
            <a:r>
              <a:rPr lang="en-US" sz="2400" b="1" dirty="0"/>
              <a:t>NEW - ServiceNow Platform for PPA 7721 Suggestion Submissions</a:t>
            </a:r>
          </a:p>
          <a:p>
            <a:pPr marL="0" indent="0">
              <a:spcBef>
                <a:spcPts val="600"/>
              </a:spcBef>
              <a:buClr>
                <a:schemeClr val="accent2"/>
              </a:buClr>
              <a:buSzPct val="90000"/>
              <a:buNone/>
            </a:pPr>
            <a:r>
              <a:rPr lang="en-US" sz="2400" b="1" dirty="0"/>
              <a:t> </a:t>
            </a:r>
          </a:p>
          <a:p>
            <a:pPr>
              <a:spcBef>
                <a:spcPts val="600"/>
              </a:spcBef>
              <a:buClr>
                <a:schemeClr val="accent2"/>
              </a:buClr>
              <a:buSzPct val="90000"/>
              <a:buFont typeface="Wingdings" pitchFamily="2" charset="2"/>
              <a:buChar char="Ø"/>
            </a:pPr>
            <a:r>
              <a:rPr lang="en-US" sz="2400" b="1" dirty="0"/>
              <a:t>Tips for a high-quality Suggestion</a:t>
            </a:r>
          </a:p>
          <a:p>
            <a:pPr marL="0" indent="0">
              <a:spcBef>
                <a:spcPts val="600"/>
              </a:spcBef>
              <a:buClr>
                <a:schemeClr val="accent2"/>
              </a:buClr>
              <a:buSzPct val="90000"/>
              <a:buNone/>
            </a:pPr>
            <a:endParaRPr lang="en-US" sz="2400" b="1" dirty="0"/>
          </a:p>
          <a:p>
            <a:pPr>
              <a:buClr>
                <a:schemeClr val="accent2"/>
              </a:buClr>
              <a:buSzPct val="90000"/>
              <a:buFont typeface="Wingdings" panose="05000000000000000000" pitchFamily="2" charset="2"/>
              <a:buChar char="Ø"/>
            </a:pPr>
            <a:r>
              <a:rPr lang="en-US" sz="2400" b="1" dirty="0"/>
              <a:t>Questions &amp; Answers</a:t>
            </a:r>
          </a:p>
          <a:p>
            <a:endParaRPr lang="en-US" sz="1900" b="1" dirty="0"/>
          </a:p>
        </p:txBody>
      </p:sp>
      <p:sp>
        <p:nvSpPr>
          <p:cNvPr id="11" name="Rectangle 10">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Oval 12">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6" name="Graphic 5">
            <a:extLst>
              <a:ext uri="{FF2B5EF4-FFF2-40B4-BE49-F238E27FC236}">
                <a16:creationId xmlns:a16="http://schemas.microsoft.com/office/drawing/2014/main" id="{B11CB033-4C54-0C1A-B1C5-FDD3BA542B1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AEDEAB14-17E8-4CD8-AC1A-AB32505E51BC}"/>
              </a:ext>
            </a:extLst>
          </p:cNvPr>
          <p:cNvSpPr>
            <a:spLocks noGrp="1"/>
          </p:cNvSpPr>
          <p:nvPr>
            <p:ph type="sldNum" sz="quarter" idx="12"/>
          </p:nvPr>
        </p:nvSpPr>
        <p:spPr>
          <a:xfrm>
            <a:off x="7550811" y="6415760"/>
            <a:ext cx="835206" cy="273844"/>
          </a:xfrm>
        </p:spPr>
        <p:txBody>
          <a:bodyPr>
            <a:noAutofit/>
          </a:bodyPr>
          <a:lstStyle/>
          <a:p>
            <a:pPr>
              <a:spcAft>
                <a:spcPts val="600"/>
              </a:spcAft>
            </a:pPr>
            <a:fld id="{F9E3D880-7F9B-497D-8382-0D8B60C60AA2}" type="slidenum">
              <a:rPr lang="en-US">
                <a:solidFill>
                  <a:srgbClr val="FFFFFF"/>
                </a:solidFill>
              </a:rPr>
              <a:pPr>
                <a:spcAft>
                  <a:spcPts val="600"/>
                </a:spcAft>
              </a:pPr>
              <a:t>2</a:t>
            </a:fld>
            <a:endParaRPr lang="en-US" dirty="0">
              <a:solidFill>
                <a:srgbClr val="FFFFFF"/>
              </a:solidFill>
            </a:endParaRPr>
          </a:p>
        </p:txBody>
      </p:sp>
      <p:pic>
        <p:nvPicPr>
          <p:cNvPr id="9" name="Picture 8">
            <a:extLst>
              <a:ext uri="{FF2B5EF4-FFF2-40B4-BE49-F238E27FC236}">
                <a16:creationId xmlns:a16="http://schemas.microsoft.com/office/drawing/2014/main" id="{5CB9C632-57A9-56FE-4394-7F8FEBA80ECD}"/>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5177" y="-7088"/>
            <a:ext cx="2866189" cy="609600"/>
          </a:xfrm>
          <a:prstGeom prst="rect">
            <a:avLst/>
          </a:prstGeom>
        </p:spPr>
      </p:pic>
    </p:spTree>
    <p:extLst>
      <p:ext uri="{BB962C8B-B14F-4D97-AF65-F5344CB8AC3E}">
        <p14:creationId xmlns:p14="http://schemas.microsoft.com/office/powerpoint/2010/main" val="564722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9A801A-714D-DDF4-6C8F-9C470312B73E}"/>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a:t>
            </a:r>
            <a:r>
              <a:rPr lang="en-US" sz="3800" b="1" dirty="0"/>
              <a:t>(5 of 9)</a:t>
            </a:r>
            <a:endParaRPr kumimoji="0" lang="en-US" sz="3800" b="1"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7" name="Diagram 6" descr="This image represents two separate fields: Project Pest or Plant Disease (on the left) and the PPA 7721 Attributes (on the right). For the Project Pest or Plant Disease field a yellow arrow is pointing to three selections from the dropdown list. The suggester is reminded to select 'Other Pest' from the dropdown list last, if applicable. For the PPA 7721 Attributes field two selections are shown from the dropdown list and a yellow arrow is pointing to a checkbox to be used if the PPA 7721 attributes are not applicable to their suggestion. ">
            <a:extLst>
              <a:ext uri="{FF2B5EF4-FFF2-40B4-BE49-F238E27FC236}">
                <a16:creationId xmlns:a16="http://schemas.microsoft.com/office/drawing/2014/main" id="{E5C8BA1E-F9FB-5B1B-A44C-F241CEE024AB}"/>
              </a:ext>
            </a:extLst>
          </p:cNvPr>
          <p:cNvGraphicFramePr/>
          <p:nvPr>
            <p:extLst>
              <p:ext uri="{D42A27DB-BD31-4B8C-83A1-F6EECF244321}">
                <p14:modId xmlns:p14="http://schemas.microsoft.com/office/powerpoint/2010/main" val="4173371573"/>
              </p:ext>
            </p:extLst>
          </p:nvPr>
        </p:nvGraphicFramePr>
        <p:xfrm>
          <a:off x="407565" y="962757"/>
          <a:ext cx="8331200" cy="5844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Arrow: Down 8" descr="For the Project Pest or Plant Disease field a yellow arrow is pointing to three selections from the dropdown list.">
            <a:extLst>
              <a:ext uri="{FF2B5EF4-FFF2-40B4-BE49-F238E27FC236}">
                <a16:creationId xmlns:a16="http://schemas.microsoft.com/office/drawing/2014/main" id="{01B85E64-E0D1-6837-C9F3-EBA1631734CA}"/>
              </a:ext>
            </a:extLst>
          </p:cNvPr>
          <p:cNvSpPr/>
          <p:nvPr/>
        </p:nvSpPr>
        <p:spPr>
          <a:xfrm rot="2532629">
            <a:off x="3428786" y="2141601"/>
            <a:ext cx="484632" cy="978408"/>
          </a:xfrm>
          <a:prstGeom prst="down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For the PPA 7721 Attributes field two selections are shown from the dropdown list and a yellow arrow is pointing to a checkbox to be used if the PPA 7721 attributes are not applicable to their suggestion. ">
            <a:extLst>
              <a:ext uri="{FF2B5EF4-FFF2-40B4-BE49-F238E27FC236}">
                <a16:creationId xmlns:a16="http://schemas.microsoft.com/office/drawing/2014/main" id="{5DFC77B4-D3A1-87FB-A033-DD8B492C9B43}"/>
              </a:ext>
            </a:extLst>
          </p:cNvPr>
          <p:cNvGrpSpPr/>
          <p:nvPr/>
        </p:nvGrpSpPr>
        <p:grpSpPr>
          <a:xfrm>
            <a:off x="4776365" y="1778000"/>
            <a:ext cx="3949700" cy="2755900"/>
            <a:chOff x="4789065" y="2870200"/>
            <a:chExt cx="3949700" cy="2755900"/>
          </a:xfrm>
        </p:grpSpPr>
        <p:sp>
          <p:nvSpPr>
            <p:cNvPr id="8" name="Rectangle: Rounded Corners 7">
              <a:extLst>
                <a:ext uri="{FF2B5EF4-FFF2-40B4-BE49-F238E27FC236}">
                  <a16:creationId xmlns:a16="http://schemas.microsoft.com/office/drawing/2014/main" id="{E89F5474-EC8D-07B1-03E1-C70C247D1BB7}"/>
                </a:ext>
              </a:extLst>
            </p:cNvPr>
            <p:cNvSpPr/>
            <p:nvPr/>
          </p:nvSpPr>
          <p:spPr>
            <a:xfrm>
              <a:off x="4789065" y="2870200"/>
              <a:ext cx="3949700" cy="2755900"/>
            </a:xfrm>
            <a:prstGeom prst="roundRect">
              <a:avLst/>
            </a:prstGeom>
            <a:blipFill dpi="0" rotWithShape="1">
              <a:blip r:embed="rId8">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40F81795-9726-1D47-F8AC-096AFD4F2AE0}"/>
                </a:ext>
              </a:extLst>
            </p:cNvPr>
            <p:cNvSpPr/>
            <p:nvPr/>
          </p:nvSpPr>
          <p:spPr>
            <a:xfrm rot="5400000">
              <a:off x="6591703" y="4696348"/>
              <a:ext cx="484632" cy="978408"/>
            </a:xfrm>
            <a:prstGeom prst="down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Slide Number Placeholder 1">
            <a:extLst>
              <a:ext uri="{FF2B5EF4-FFF2-40B4-BE49-F238E27FC236}">
                <a16:creationId xmlns:a16="http://schemas.microsoft.com/office/drawing/2014/main" id="{5EC8263B-9CA8-5463-F133-53139758402D}"/>
              </a:ext>
            </a:extLst>
          </p:cNvPr>
          <p:cNvSpPr>
            <a:spLocks noGrp="1"/>
          </p:cNvSpPr>
          <p:nvPr>
            <p:ph type="sldNum" sz="quarter" idx="12"/>
          </p:nvPr>
        </p:nvSpPr>
        <p:spPr/>
        <p:txBody>
          <a:bodyPr/>
          <a:lstStyle/>
          <a:p>
            <a:fld id="{F9E3D880-7F9B-497D-8382-0D8B60C60AA2}" type="slidenum">
              <a:rPr lang="en-US" smtClean="0"/>
              <a:t>20</a:t>
            </a:fld>
            <a:endParaRPr lang="en-US"/>
          </a:p>
        </p:txBody>
      </p:sp>
    </p:spTree>
    <p:extLst>
      <p:ext uri="{BB962C8B-B14F-4D97-AF65-F5344CB8AC3E}">
        <p14:creationId xmlns:p14="http://schemas.microsoft.com/office/powerpoint/2010/main" val="265187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9A7A632-F070-32F4-1658-DDA3CFC868DC}"/>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(6 of 9)</a:t>
            </a:r>
          </a:p>
        </p:txBody>
      </p:sp>
      <p:pic>
        <p:nvPicPr>
          <p:cNvPr id="5" name="Picture 4" descr="A screenshot displaying the yes/no question for the field determinig whether the submitted suggestion has an Information Technology component. The following field displayed asks in which state or territory the project work will primarily be conducted. There is a checkbox below that field where the suggester can mark that the suggestion pertains to a National Project, if applicable.">
            <a:extLst>
              <a:ext uri="{FF2B5EF4-FFF2-40B4-BE49-F238E27FC236}">
                <a16:creationId xmlns:a16="http://schemas.microsoft.com/office/drawing/2014/main" id="{256C3DD9-494E-1532-9DBF-9EB69B293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696" y="1691628"/>
            <a:ext cx="8884608" cy="2276458"/>
          </a:xfrm>
          <a:prstGeom prst="rect">
            <a:avLst/>
          </a:prstGeom>
          <a:ln>
            <a:noFill/>
          </a:ln>
          <a:effectLst>
            <a:outerShdw blurRad="292100" dist="139700" dir="2700000" algn="tl" rotWithShape="0">
              <a:srgbClr val="333333">
                <a:alpha val="65000"/>
              </a:srgbClr>
            </a:outerShdw>
          </a:effectLst>
        </p:spPr>
      </p:pic>
      <p:sp>
        <p:nvSpPr>
          <p:cNvPr id="6" name="Arrow: Right 5" descr="This image is showing a yellow arrow pointing to the checkbox for National Project. A suggester should select this box if their project is national in scope, instead of selecting one of the states or territories from the dropdown list when answering the question which state or territory will the project work be primarily conducted.">
            <a:extLst>
              <a:ext uri="{FF2B5EF4-FFF2-40B4-BE49-F238E27FC236}">
                <a16:creationId xmlns:a16="http://schemas.microsoft.com/office/drawing/2014/main" id="{3C85F539-716C-157F-C54E-96B18269C171}"/>
              </a:ext>
            </a:extLst>
          </p:cNvPr>
          <p:cNvSpPr/>
          <p:nvPr/>
        </p:nvSpPr>
        <p:spPr>
          <a:xfrm rot="10800000">
            <a:off x="2163287" y="3439667"/>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FC2734-E6B5-A479-DDFB-DA44998989E0}"/>
              </a:ext>
            </a:extLst>
          </p:cNvPr>
          <p:cNvSpPr txBox="1"/>
          <p:nvPr/>
        </p:nvSpPr>
        <p:spPr>
          <a:xfrm>
            <a:off x="1142916" y="4337714"/>
            <a:ext cx="6858168" cy="1815882"/>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dirty="0"/>
              <a:t>Select Yes or No for IT component</a:t>
            </a:r>
          </a:p>
          <a:p>
            <a:pPr marL="285750" indent="-285750">
              <a:buFont typeface="Arial" panose="020B0604020202020204" pitchFamily="34" charset="0"/>
              <a:buChar char="•"/>
            </a:pPr>
            <a:r>
              <a:rPr lang="en-US" sz="2800" dirty="0"/>
              <a:t>Select the State/Territory where work will be primarily conducted</a:t>
            </a:r>
          </a:p>
          <a:p>
            <a:pPr marL="742950" lvl="1" indent="-285750">
              <a:buFont typeface="Arial" panose="020B0604020202020204" pitchFamily="34" charset="0"/>
              <a:buChar char="•"/>
            </a:pPr>
            <a:r>
              <a:rPr lang="en-US" sz="2800" dirty="0"/>
              <a:t>Select ‘National Project’ if appropriate</a:t>
            </a:r>
          </a:p>
        </p:txBody>
      </p:sp>
      <p:sp>
        <p:nvSpPr>
          <p:cNvPr id="2" name="Slide Number Placeholder 1">
            <a:extLst>
              <a:ext uri="{FF2B5EF4-FFF2-40B4-BE49-F238E27FC236}">
                <a16:creationId xmlns:a16="http://schemas.microsoft.com/office/drawing/2014/main" id="{8550914B-2336-595C-ECD4-9DA7CADBD8D9}"/>
              </a:ext>
            </a:extLst>
          </p:cNvPr>
          <p:cNvSpPr>
            <a:spLocks noGrp="1"/>
          </p:cNvSpPr>
          <p:nvPr>
            <p:ph type="sldNum" sz="quarter" idx="12"/>
          </p:nvPr>
        </p:nvSpPr>
        <p:spPr/>
        <p:txBody>
          <a:bodyPr/>
          <a:lstStyle/>
          <a:p>
            <a:fld id="{F9E3D880-7F9B-497D-8382-0D8B60C60AA2}" type="slidenum">
              <a:rPr lang="en-US" smtClean="0"/>
              <a:t>21</a:t>
            </a:fld>
            <a:endParaRPr lang="en-US"/>
          </a:p>
        </p:txBody>
      </p:sp>
    </p:spTree>
    <p:extLst>
      <p:ext uri="{BB962C8B-B14F-4D97-AF65-F5344CB8AC3E}">
        <p14:creationId xmlns:p14="http://schemas.microsoft.com/office/powerpoint/2010/main" val="40404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6" presetClass="emph" presetSubtype="0" fill="hold" grpId="0" nodeType="withEffect">
                                  <p:stCondLst>
                                    <p:cond delay="0"/>
                                  </p:stCondLst>
                                  <p:childTnLst>
                                    <p:animScale>
                                      <p:cBhvr>
                                        <p:cTn id="8"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B3A1DC1-D761-B99C-6DFE-39550838A605}"/>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(7 of 9)</a:t>
            </a:r>
          </a:p>
        </p:txBody>
      </p:sp>
      <p:pic>
        <p:nvPicPr>
          <p:cNvPr id="5" name="Picture 4" descr="A screenshot of the fields for 'budget' and 'completed budget template' which contains a button for uploading a completed budget template (found on the PPA 7721 website) for the suggestion.">
            <a:extLst>
              <a:ext uri="{FF2B5EF4-FFF2-40B4-BE49-F238E27FC236}">
                <a16:creationId xmlns:a16="http://schemas.microsoft.com/office/drawing/2014/main" id="{28D571C5-C274-F289-4435-AC8EF104C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89" y="1504950"/>
            <a:ext cx="7333421" cy="3435350"/>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B88F1C6A-9132-E26A-293A-F0FB8E4D057C}"/>
              </a:ext>
            </a:extLst>
          </p:cNvPr>
          <p:cNvSpPr txBox="1"/>
          <p:nvPr/>
        </p:nvSpPr>
        <p:spPr>
          <a:xfrm>
            <a:off x="697291" y="5153918"/>
            <a:ext cx="7749415" cy="1384995"/>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dirty="0"/>
              <a:t>Budget = $ dollar amount for entire suggestion (including all cooperator budgets)  </a:t>
            </a:r>
          </a:p>
          <a:p>
            <a:pPr marL="285750" indent="-285750">
              <a:buFont typeface="Arial" panose="020B0604020202020204" pitchFamily="34" charset="0"/>
              <a:buChar char="•"/>
            </a:pPr>
            <a:r>
              <a:rPr lang="en-US" sz="2800" dirty="0"/>
              <a:t>Upload completed Budget Template</a:t>
            </a:r>
          </a:p>
        </p:txBody>
      </p:sp>
      <p:pic>
        <p:nvPicPr>
          <p:cNvPr id="20" name="Picture 19" descr="A screenshot displaying that when a budget template is uploaded, the suggester should review the name of the uploaded file and delete it if inaccurate, before then uploading a new file.">
            <a:extLst>
              <a:ext uri="{FF2B5EF4-FFF2-40B4-BE49-F238E27FC236}">
                <a16:creationId xmlns:a16="http://schemas.microsoft.com/office/drawing/2014/main" id="{8BAE9FA7-B8D5-6393-ECE0-356F8874E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5831" y="3047500"/>
            <a:ext cx="7155420" cy="1778353"/>
          </a:xfrm>
          <a:prstGeom prst="rect">
            <a:avLst/>
          </a:prstGeom>
          <a:ln w="19050">
            <a:solidFill>
              <a:srgbClr val="FF0000"/>
            </a:solidFill>
          </a:ln>
        </p:spPr>
      </p:pic>
      <p:grpSp>
        <p:nvGrpSpPr>
          <p:cNvPr id="15" name="Group 14" descr="This image represents the box shown with completed information if a suggestion has additional cooperators. A yellow arrow points to the dollar amount entered as the total budget for the suggestion which needs to equal the total sum for all budgets of cooperators receiving funds as part of the suggestion.   ">
            <a:extLst>
              <a:ext uri="{FF2B5EF4-FFF2-40B4-BE49-F238E27FC236}">
                <a16:creationId xmlns:a16="http://schemas.microsoft.com/office/drawing/2014/main" id="{492C8D83-D6DB-BB0F-2A8B-C47C453D0D74}"/>
              </a:ext>
            </a:extLst>
          </p:cNvPr>
          <p:cNvGrpSpPr/>
          <p:nvPr/>
        </p:nvGrpSpPr>
        <p:grpSpPr>
          <a:xfrm>
            <a:off x="1360013" y="2437881"/>
            <a:ext cx="6413500" cy="3531102"/>
            <a:chOff x="1348472" y="2412481"/>
            <a:chExt cx="6413500" cy="3531102"/>
          </a:xfrm>
        </p:grpSpPr>
        <p:pic>
          <p:nvPicPr>
            <p:cNvPr id="8" name="Picture 7" descr="A screenshot of a computer&#10;&#10;Description automatically generated with medium confidence">
              <a:extLst>
                <a:ext uri="{FF2B5EF4-FFF2-40B4-BE49-F238E27FC236}">
                  <a16:creationId xmlns:a16="http://schemas.microsoft.com/office/drawing/2014/main" id="{6759CB9B-8BF6-5059-5837-09FF7986BE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8472" y="2997183"/>
              <a:ext cx="6413500" cy="2946400"/>
            </a:xfrm>
            <a:prstGeom prst="rect">
              <a:avLst/>
            </a:prstGeom>
            <a:ln>
              <a:noFill/>
            </a:ln>
            <a:effectLst>
              <a:outerShdw blurRad="292100" dist="139700" dir="2700000" algn="tl" rotWithShape="0">
                <a:srgbClr val="333333">
                  <a:alpha val="65000"/>
                </a:srgbClr>
              </a:outerShdw>
            </a:effectLst>
          </p:spPr>
        </p:pic>
        <p:sp>
          <p:nvSpPr>
            <p:cNvPr id="11" name="Arrow: Right 10">
              <a:extLst>
                <a:ext uri="{FF2B5EF4-FFF2-40B4-BE49-F238E27FC236}">
                  <a16:creationId xmlns:a16="http://schemas.microsoft.com/office/drawing/2014/main" id="{D4150F76-B578-03AF-8D3A-ADB8162DB6B0}"/>
                </a:ext>
              </a:extLst>
            </p:cNvPr>
            <p:cNvSpPr/>
            <p:nvPr/>
          </p:nvSpPr>
          <p:spPr>
            <a:xfrm rot="10800000">
              <a:off x="1854200" y="2412481"/>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Oval 15" descr="This image represents a yellow oval emphasizing that the sum of the cooperator budgets must equal the total sum of the budget requested for the suggestion. ">
            <a:extLst>
              <a:ext uri="{FF2B5EF4-FFF2-40B4-BE49-F238E27FC236}">
                <a16:creationId xmlns:a16="http://schemas.microsoft.com/office/drawing/2014/main" id="{31038783-36C9-616E-3AD3-1AA11ED3AEE7}"/>
              </a:ext>
            </a:extLst>
          </p:cNvPr>
          <p:cNvSpPr/>
          <p:nvPr/>
        </p:nvSpPr>
        <p:spPr>
          <a:xfrm>
            <a:off x="5852882" y="3844013"/>
            <a:ext cx="2159000" cy="1500602"/>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TextBox 8">
            <a:extLst>
              <a:ext uri="{FF2B5EF4-FFF2-40B4-BE49-F238E27FC236}">
                <a16:creationId xmlns:a16="http://schemas.microsoft.com/office/drawing/2014/main" id="{3B743AE5-8BEC-048B-824D-601C371422CE}"/>
              </a:ext>
            </a:extLst>
          </p:cNvPr>
          <p:cNvSpPr txBox="1"/>
          <p:nvPr/>
        </p:nvSpPr>
        <p:spPr>
          <a:xfrm>
            <a:off x="525840" y="6162291"/>
            <a:ext cx="8092315" cy="523220"/>
          </a:xfrm>
          <a:prstGeom prst="rect">
            <a:avLst/>
          </a:prstGeom>
          <a:noFill/>
          <a:ln>
            <a:solidFill>
              <a:schemeClr val="accent1"/>
            </a:solidFill>
          </a:ln>
        </p:spPr>
        <p:txBody>
          <a:bodyPr wrap="square" rtlCol="0">
            <a:spAutoFit/>
          </a:bodyPr>
          <a:lstStyle/>
          <a:p>
            <a:pPr marL="285750" indent="-285750">
              <a:buFont typeface="Arial" panose="020B0604020202020204" pitchFamily="34" charset="0"/>
              <a:buChar char="•"/>
            </a:pPr>
            <a:r>
              <a:rPr lang="en-US" sz="2800" dirty="0"/>
              <a:t>Cooperator budgets must add up to the budget total</a:t>
            </a:r>
          </a:p>
        </p:txBody>
      </p:sp>
      <p:sp>
        <p:nvSpPr>
          <p:cNvPr id="2" name="Slide Number Placeholder 1">
            <a:extLst>
              <a:ext uri="{FF2B5EF4-FFF2-40B4-BE49-F238E27FC236}">
                <a16:creationId xmlns:a16="http://schemas.microsoft.com/office/drawing/2014/main" id="{21447A1E-D5E0-8AE4-DB86-E2FA39758DFA}"/>
              </a:ext>
            </a:extLst>
          </p:cNvPr>
          <p:cNvSpPr>
            <a:spLocks noGrp="1"/>
          </p:cNvSpPr>
          <p:nvPr>
            <p:ph type="sldNum" sz="quarter" idx="12"/>
          </p:nvPr>
        </p:nvSpPr>
        <p:spPr>
          <a:xfrm>
            <a:off x="6940550" y="6356351"/>
            <a:ext cx="2057400" cy="365125"/>
          </a:xfrm>
        </p:spPr>
        <p:txBody>
          <a:bodyPr/>
          <a:lstStyle/>
          <a:p>
            <a:fld id="{F9E3D880-7F9B-497D-8382-0D8B60C60AA2}" type="slidenum">
              <a:rPr lang="en-US" smtClean="0"/>
              <a:t>22</a:t>
            </a:fld>
            <a:endParaRPr lang="en-US" dirty="0"/>
          </a:p>
        </p:txBody>
      </p:sp>
    </p:spTree>
    <p:extLst>
      <p:ext uri="{BB962C8B-B14F-4D97-AF65-F5344CB8AC3E}">
        <p14:creationId xmlns:p14="http://schemas.microsoft.com/office/powerpoint/2010/main" val="3099074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2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21" presetClass="entr" presetSubtype="1"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heel(1)">
                                      <p:cBhvr>
                                        <p:cTn id="2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BC6038C-761D-CC21-2DBC-89030FAB072C}"/>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900" b="1" i="0" u="none" strike="noStrike" kern="1200" cap="none" spc="0" normalizeH="0" baseline="0" noProof="0" dirty="0">
                <a:ln>
                  <a:noFill/>
                </a:ln>
                <a:solidFill>
                  <a:schemeClr val="tx1"/>
                </a:solidFill>
                <a:effectLst/>
                <a:uLnTx/>
                <a:uFillTx/>
                <a:latin typeface="+mj-lt"/>
                <a:ea typeface="+mj-ea"/>
                <a:cs typeface="+mj-cs"/>
              </a:rPr>
              <a:t>ServiceNow – Uploading a Budget Template</a:t>
            </a:r>
          </a:p>
        </p:txBody>
      </p:sp>
      <p:grpSp>
        <p:nvGrpSpPr>
          <p:cNvPr id="3" name="Group 2" descr="This image displays the budget template to be used for goals 1A and 2-6.">
            <a:extLst>
              <a:ext uri="{FF2B5EF4-FFF2-40B4-BE49-F238E27FC236}">
                <a16:creationId xmlns:a16="http://schemas.microsoft.com/office/drawing/2014/main" id="{D4062B01-FFFB-ABAB-F423-858471DEED6F}"/>
              </a:ext>
            </a:extLst>
          </p:cNvPr>
          <p:cNvGrpSpPr/>
          <p:nvPr/>
        </p:nvGrpSpPr>
        <p:grpSpPr>
          <a:xfrm>
            <a:off x="355600" y="1375551"/>
            <a:ext cx="5994400" cy="5242221"/>
            <a:chOff x="355600" y="1375551"/>
            <a:chExt cx="5994400" cy="5242221"/>
          </a:xfrm>
        </p:grpSpPr>
        <p:pic>
          <p:nvPicPr>
            <p:cNvPr id="9" name="Picture 8" descr="A picture containing text, screenshot, font, number&#10;&#10;Description automatically generated">
              <a:extLst>
                <a:ext uri="{FF2B5EF4-FFF2-40B4-BE49-F238E27FC236}">
                  <a16:creationId xmlns:a16="http://schemas.microsoft.com/office/drawing/2014/main" id="{35564D84-67D5-88E3-2385-A09EFBBB1B69}"/>
                </a:ext>
              </a:extLst>
            </p:cNvPr>
            <p:cNvPicPr>
              <a:picLocks noChangeAspect="1"/>
            </p:cNvPicPr>
            <p:nvPr/>
          </p:nvPicPr>
          <p:blipFill rotWithShape="1">
            <a:blip r:embed="rId3">
              <a:extLst>
                <a:ext uri="{28A0092B-C50C-407E-A947-70E740481C1C}">
                  <a14:useLocalDpi xmlns:a14="http://schemas.microsoft.com/office/drawing/2010/main" val="0"/>
                </a:ext>
              </a:extLst>
            </a:blip>
            <a:srcRect l="1390" r="1390"/>
            <a:stretch/>
          </p:blipFill>
          <p:spPr>
            <a:xfrm>
              <a:off x="355600" y="1375551"/>
              <a:ext cx="5994400" cy="2470150"/>
            </a:xfrm>
            <a:prstGeom prst="rect">
              <a:avLst/>
            </a:prstGeom>
            <a:ln>
              <a:noFill/>
            </a:ln>
            <a:effectLst>
              <a:outerShdw blurRad="292100" dist="139700" dir="2700000" algn="tl" rotWithShape="0">
                <a:srgbClr val="333333">
                  <a:alpha val="65000"/>
                </a:srgbClr>
              </a:outerShdw>
            </a:effectLst>
          </p:spPr>
        </p:pic>
        <p:pic>
          <p:nvPicPr>
            <p:cNvPr id="7" name="Picture 6" descr="A picture containing text, screenshot, number, line&#10;&#10;Description automatically generated">
              <a:extLst>
                <a:ext uri="{FF2B5EF4-FFF2-40B4-BE49-F238E27FC236}">
                  <a16:creationId xmlns:a16="http://schemas.microsoft.com/office/drawing/2014/main" id="{A6D22669-B3E8-A90E-9D98-A5D7032AF4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600" y="2839522"/>
              <a:ext cx="5994400" cy="3778250"/>
            </a:xfrm>
            <a:prstGeom prst="rect">
              <a:avLst/>
            </a:prstGeom>
            <a:ln>
              <a:noFill/>
            </a:ln>
            <a:effectLst>
              <a:outerShdw blurRad="292100" dist="139700" dir="2700000" algn="tl" rotWithShape="0">
                <a:srgbClr val="333333">
                  <a:alpha val="65000"/>
                </a:srgbClr>
              </a:outerShdw>
            </a:effectLst>
          </p:spPr>
        </p:pic>
      </p:grpSp>
      <p:sp>
        <p:nvSpPr>
          <p:cNvPr id="10" name="TextBox 9">
            <a:extLst>
              <a:ext uri="{FF2B5EF4-FFF2-40B4-BE49-F238E27FC236}">
                <a16:creationId xmlns:a16="http://schemas.microsoft.com/office/drawing/2014/main" id="{43A770A7-F231-5DDD-170E-8F5BE10DF777}"/>
              </a:ext>
            </a:extLst>
          </p:cNvPr>
          <p:cNvSpPr txBox="1"/>
          <p:nvPr/>
        </p:nvSpPr>
        <p:spPr>
          <a:xfrm>
            <a:off x="6647819" y="2241294"/>
            <a:ext cx="2308011" cy="313932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US" dirty="0"/>
              <a:t>Budget template is available on the PPDMDPP website</a:t>
            </a:r>
          </a:p>
          <a:p>
            <a:pPr marL="285750" indent="-285750">
              <a:buFont typeface="Arial" panose="020B0604020202020204" pitchFamily="34" charset="0"/>
              <a:buChar char="•"/>
            </a:pPr>
            <a:r>
              <a:rPr lang="en-US" dirty="0"/>
              <a:t>Download and complete the template before initiating the suggestion process</a:t>
            </a:r>
          </a:p>
          <a:p>
            <a:pPr marL="285750" indent="-285750">
              <a:buFont typeface="Arial" panose="020B0604020202020204" pitchFamily="34" charset="0"/>
              <a:buChar char="•"/>
            </a:pPr>
            <a:r>
              <a:rPr lang="en-US" dirty="0"/>
              <a:t>Include budgets for all cooperators who will receive funding</a:t>
            </a:r>
          </a:p>
        </p:txBody>
      </p:sp>
      <p:sp>
        <p:nvSpPr>
          <p:cNvPr id="2" name="Slide Number Placeholder 1">
            <a:extLst>
              <a:ext uri="{FF2B5EF4-FFF2-40B4-BE49-F238E27FC236}">
                <a16:creationId xmlns:a16="http://schemas.microsoft.com/office/drawing/2014/main" id="{F318B440-A4B0-0903-508A-B9742A4D4E99}"/>
              </a:ext>
            </a:extLst>
          </p:cNvPr>
          <p:cNvSpPr>
            <a:spLocks noGrp="1"/>
          </p:cNvSpPr>
          <p:nvPr>
            <p:ph type="sldNum" sz="quarter" idx="12"/>
          </p:nvPr>
        </p:nvSpPr>
        <p:spPr/>
        <p:txBody>
          <a:bodyPr/>
          <a:lstStyle/>
          <a:p>
            <a:fld id="{F9E3D880-7F9B-497D-8382-0D8B60C60AA2}" type="slidenum">
              <a:rPr lang="en-US" smtClean="0"/>
              <a:t>23</a:t>
            </a:fld>
            <a:endParaRPr lang="en-US"/>
          </a:p>
        </p:txBody>
      </p:sp>
    </p:spTree>
    <p:extLst>
      <p:ext uri="{BB962C8B-B14F-4D97-AF65-F5344CB8AC3E}">
        <p14:creationId xmlns:p14="http://schemas.microsoft.com/office/powerpoint/2010/main" val="4027411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114" y="592137"/>
            <a:ext cx="8674216" cy="726344"/>
          </a:xfrm>
          <a:noFill/>
          <a:effectLst>
            <a:outerShdw blurRad="50800" dist="38100" dir="8100000" algn="tr" rotWithShape="0">
              <a:schemeClr val="accent1">
                <a:alpha val="40000"/>
              </a:schemeClr>
            </a:outerShdw>
          </a:effectLst>
        </p:spPr>
        <p:txBody>
          <a:bodyPr vert="horz" lIns="68580" tIns="34290" rIns="68580" bIns="34290" rtlCol="0" anchor="ctr">
            <a:normAutofit fontScale="90000"/>
          </a:bodyPr>
          <a:lstStyle/>
          <a:p>
            <a:pPr algn="ctr"/>
            <a:r>
              <a:rPr lang="en-US" b="1" dirty="0"/>
              <a:t>ServiceNow – Goal 1 Survey Suggestions</a:t>
            </a:r>
          </a:p>
        </p:txBody>
      </p:sp>
      <p:grpSp>
        <p:nvGrpSpPr>
          <p:cNvPr id="10" name="Group 9" descr="This image represents the worksheet for the Goal 1 Survey Template with the tab for 'start here' and the respective instructions visible.">
            <a:extLst>
              <a:ext uri="{FF2B5EF4-FFF2-40B4-BE49-F238E27FC236}">
                <a16:creationId xmlns:a16="http://schemas.microsoft.com/office/drawing/2014/main" id="{BD2FB5B1-701A-78B5-A53D-CEC27292974F}"/>
              </a:ext>
            </a:extLst>
          </p:cNvPr>
          <p:cNvGrpSpPr/>
          <p:nvPr/>
        </p:nvGrpSpPr>
        <p:grpSpPr>
          <a:xfrm>
            <a:off x="800100" y="1381981"/>
            <a:ext cx="7631112" cy="5089524"/>
            <a:chOff x="800100" y="1381981"/>
            <a:chExt cx="7631112" cy="5089524"/>
          </a:xfrm>
        </p:grpSpPr>
        <p:pic>
          <p:nvPicPr>
            <p:cNvPr id="6" name="Picture 5" descr="A screenshot of a computer&#10;&#10;Description automatically generated with low confidence">
              <a:extLst>
                <a:ext uri="{FF2B5EF4-FFF2-40B4-BE49-F238E27FC236}">
                  <a16:creationId xmlns:a16="http://schemas.microsoft.com/office/drawing/2014/main" id="{C6B23DB3-CD17-2A6F-B4DE-AFB37A9682BA}"/>
                </a:ext>
              </a:extLst>
            </p:cNvPr>
            <p:cNvPicPr>
              <a:picLocks noChangeAspect="1"/>
            </p:cNvPicPr>
            <p:nvPr/>
          </p:nvPicPr>
          <p:blipFill rotWithShape="1">
            <a:blip r:embed="rId3">
              <a:extLst>
                <a:ext uri="{28A0092B-C50C-407E-A947-70E740481C1C}">
                  <a14:useLocalDpi xmlns:a14="http://schemas.microsoft.com/office/drawing/2010/main" val="0"/>
                </a:ext>
              </a:extLst>
            </a:blip>
            <a:srcRect l="1013" t="1" b="3418"/>
            <a:stretch/>
          </p:blipFill>
          <p:spPr>
            <a:xfrm>
              <a:off x="800100" y="1381981"/>
              <a:ext cx="7628027" cy="2292389"/>
            </a:xfrm>
            <a:prstGeom prst="rect">
              <a:avLst/>
            </a:prstGeom>
            <a:ln>
              <a:noFill/>
            </a:ln>
            <a:effectLst>
              <a:outerShdw blurRad="292100" dist="139700" dir="2700000" algn="tl" rotWithShape="0">
                <a:srgbClr val="333333">
                  <a:alpha val="65000"/>
                </a:srgbClr>
              </a:outerShdw>
            </a:effectLst>
          </p:spPr>
        </p:pic>
        <p:pic>
          <p:nvPicPr>
            <p:cNvPr id="8" name="Picture 7" descr="A screenshot of a computer&#10;&#10;Description automatically generated with medium confidence">
              <a:extLst>
                <a:ext uri="{FF2B5EF4-FFF2-40B4-BE49-F238E27FC236}">
                  <a16:creationId xmlns:a16="http://schemas.microsoft.com/office/drawing/2014/main" id="{0A22CBB5-F5BE-11DD-259F-D0DC63FFC645}"/>
                </a:ext>
              </a:extLst>
            </p:cNvPr>
            <p:cNvPicPr>
              <a:picLocks noChangeAspect="1"/>
            </p:cNvPicPr>
            <p:nvPr/>
          </p:nvPicPr>
          <p:blipFill rotWithShape="1">
            <a:blip r:embed="rId4">
              <a:extLst>
                <a:ext uri="{28A0092B-C50C-407E-A947-70E740481C1C}">
                  <a14:useLocalDpi xmlns:a14="http://schemas.microsoft.com/office/drawing/2010/main" val="0"/>
                </a:ext>
              </a:extLst>
            </a:blip>
            <a:srcRect l="1131" t="2197"/>
            <a:stretch/>
          </p:blipFill>
          <p:spPr>
            <a:xfrm>
              <a:off x="800100" y="3662352"/>
              <a:ext cx="7631112" cy="2809153"/>
            </a:xfrm>
            <a:prstGeom prst="rect">
              <a:avLst/>
            </a:prstGeom>
            <a:ln>
              <a:noFill/>
            </a:ln>
            <a:effectLst>
              <a:outerShdw blurRad="292100" dist="139700" dir="2700000" algn="tl" rotWithShape="0">
                <a:srgbClr val="333333">
                  <a:alpha val="65000"/>
                </a:srgbClr>
              </a:outerShdw>
            </a:effectLst>
          </p:spPr>
        </p:pic>
      </p:grpSp>
      <p:sp>
        <p:nvSpPr>
          <p:cNvPr id="11" name="Arrow: Right 10" descr="This image represents a yellow arrow pointing to the 'start here' tab in the worksheet for the Goal 1 Survey Template.">
            <a:extLst>
              <a:ext uri="{FF2B5EF4-FFF2-40B4-BE49-F238E27FC236}">
                <a16:creationId xmlns:a16="http://schemas.microsoft.com/office/drawing/2014/main" id="{62D5D260-BFD8-8DCB-1405-4260F851A45A}"/>
              </a:ext>
            </a:extLst>
          </p:cNvPr>
          <p:cNvSpPr/>
          <p:nvPr/>
        </p:nvSpPr>
        <p:spPr>
          <a:xfrm>
            <a:off x="411162" y="6111859"/>
            <a:ext cx="978408" cy="484632"/>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C3191C96-3EDD-4CE8-B64E-D58496E152AB}"/>
              </a:ext>
            </a:extLst>
          </p:cNvPr>
          <p:cNvSpPr>
            <a:spLocks noGrp="1"/>
          </p:cNvSpPr>
          <p:nvPr>
            <p:ph type="sldNum" sz="quarter" idx="12"/>
          </p:nvPr>
        </p:nvSpPr>
        <p:spPr>
          <a:xfrm>
            <a:off x="6762750" y="6356351"/>
            <a:ext cx="2057400" cy="365125"/>
          </a:xfrm>
        </p:spPr>
        <p:txBody>
          <a:bodyPr/>
          <a:lstStyle/>
          <a:p>
            <a:fld id="{F9E3D880-7F9B-497D-8382-0D8B60C60AA2}" type="slidenum">
              <a:rPr lang="en-US" smtClean="0"/>
              <a:t>24</a:t>
            </a:fld>
            <a:endParaRPr lang="en-US" dirty="0"/>
          </a:p>
        </p:txBody>
      </p:sp>
    </p:spTree>
    <p:extLst>
      <p:ext uri="{BB962C8B-B14F-4D97-AF65-F5344CB8AC3E}">
        <p14:creationId xmlns:p14="http://schemas.microsoft.com/office/powerpoint/2010/main" val="376924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0B93243-8092-AB9E-97AA-1E74C6A31ECE}"/>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(8 of 9)</a:t>
            </a:r>
          </a:p>
        </p:txBody>
      </p:sp>
      <p:pic>
        <p:nvPicPr>
          <p:cNvPr id="11" name="Picture 10" descr="A screenshot displaying the fields asking is the suggestion received funding in a previous year, followed by the button for a progress/accomplishment report to be uploaded demonstrating progress to date. These fields are followed by selecting the years for which the suggestion has received funding. Lastly, if the suggestion received funding in FY 2022 or FY 2023 a new field will open where the suggester must enter the suggestion number for the most recent fiscal year of funding.">
            <a:extLst>
              <a:ext uri="{FF2B5EF4-FFF2-40B4-BE49-F238E27FC236}">
                <a16:creationId xmlns:a16="http://schemas.microsoft.com/office/drawing/2014/main" id="{C87623C8-69B8-CD15-4BC7-DAD114DF30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144" y="1381981"/>
            <a:ext cx="8644155" cy="4352925"/>
          </a:xfrm>
          <a:prstGeom prst="rect">
            <a:avLst/>
          </a:prstGeom>
        </p:spPr>
      </p:pic>
      <p:sp>
        <p:nvSpPr>
          <p:cNvPr id="6" name="Oval 5" descr="This image represents a yellow oval surrounding the upload and delete buttons for attaching a progress report. It is emphasized that the suggester delete any uploads that are not pertinent to the suggestion or that are mistakenly uploaded, by using the delete button, so they don't carry over to the ServiceNow PPA 7721 Review portal.">
            <a:extLst>
              <a:ext uri="{FF2B5EF4-FFF2-40B4-BE49-F238E27FC236}">
                <a16:creationId xmlns:a16="http://schemas.microsoft.com/office/drawing/2014/main" id="{68ABAEFA-8B4F-D2D5-DBBC-2A467ED175B0}"/>
              </a:ext>
            </a:extLst>
          </p:cNvPr>
          <p:cNvSpPr/>
          <p:nvPr/>
        </p:nvSpPr>
        <p:spPr>
          <a:xfrm>
            <a:off x="0" y="2298700"/>
            <a:ext cx="2692400" cy="1572187"/>
          </a:xfrm>
          <a:prstGeom prst="ellipse">
            <a:avLst/>
          </a:prstGeom>
          <a:noFill/>
          <a:ln w="38100">
            <a:solidFill>
              <a:schemeClr val="accent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Arrow: Right 8" descr="This image represents a yellow arrow pointing to three separate years that have been selected by the suggester from the dropdown for the field 'Previous Years'. The field only appears when a suggester answers yes to the question 'was this suggestion provided PPA 7721 funding in previous years?'">
            <a:extLst>
              <a:ext uri="{FF2B5EF4-FFF2-40B4-BE49-F238E27FC236}">
                <a16:creationId xmlns:a16="http://schemas.microsoft.com/office/drawing/2014/main" id="{3C671EA1-B1D3-F551-3DDA-46BCEE406AC9}"/>
              </a:ext>
            </a:extLst>
          </p:cNvPr>
          <p:cNvSpPr/>
          <p:nvPr/>
        </p:nvSpPr>
        <p:spPr>
          <a:xfrm rot="10800000">
            <a:off x="2311400" y="4385982"/>
            <a:ext cx="1574800" cy="579717"/>
          </a:xfrm>
          <a:prstGeom prst="right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EDE5C7-1D78-1ACE-BA53-20E730368E6B}"/>
              </a:ext>
            </a:extLst>
          </p:cNvPr>
          <p:cNvSpPr txBox="1"/>
          <p:nvPr/>
        </p:nvSpPr>
        <p:spPr>
          <a:xfrm>
            <a:off x="292565" y="5934843"/>
            <a:ext cx="8483135" cy="646331"/>
          </a:xfrm>
          <a:prstGeom prst="rect">
            <a:avLst/>
          </a:prstGeom>
          <a:noFill/>
        </p:spPr>
        <p:txBody>
          <a:bodyPr wrap="square" rtlCol="0">
            <a:spAutoFit/>
          </a:bodyPr>
          <a:lstStyle/>
          <a:p>
            <a:pPr algn="ctr"/>
            <a:r>
              <a:rPr lang="en-US" dirty="0"/>
              <a:t>For projects that were provided funding in FY22 or FY23, select the suggestion number from the most recent prior fiscal year (found on the </a:t>
            </a:r>
            <a:r>
              <a:rPr lang="en-US" dirty="0">
                <a:hlinkClick r:id="rId4"/>
              </a:rPr>
              <a:t>PPDMDPP webpage</a:t>
            </a:r>
            <a:r>
              <a:rPr lang="en-US" dirty="0"/>
              <a:t>)</a:t>
            </a:r>
          </a:p>
        </p:txBody>
      </p:sp>
      <p:sp>
        <p:nvSpPr>
          <p:cNvPr id="2" name="Slide Number Placeholder 1">
            <a:extLst>
              <a:ext uri="{FF2B5EF4-FFF2-40B4-BE49-F238E27FC236}">
                <a16:creationId xmlns:a16="http://schemas.microsoft.com/office/drawing/2014/main" id="{AD4FD9A1-4214-6266-3CF5-FFA23237B9D7}"/>
              </a:ext>
            </a:extLst>
          </p:cNvPr>
          <p:cNvSpPr>
            <a:spLocks noGrp="1"/>
          </p:cNvSpPr>
          <p:nvPr>
            <p:ph type="sldNum" sz="quarter" idx="12"/>
          </p:nvPr>
        </p:nvSpPr>
        <p:spPr/>
        <p:txBody>
          <a:bodyPr/>
          <a:lstStyle/>
          <a:p>
            <a:fld id="{F9E3D880-7F9B-497D-8382-0D8B60C60AA2}" type="slidenum">
              <a:rPr lang="en-US" smtClean="0"/>
              <a:t>25</a:t>
            </a:fld>
            <a:endParaRPr lang="en-US"/>
          </a:p>
        </p:txBody>
      </p:sp>
    </p:spTree>
    <p:extLst>
      <p:ext uri="{BB962C8B-B14F-4D97-AF65-F5344CB8AC3E}">
        <p14:creationId xmlns:p14="http://schemas.microsoft.com/office/powerpoint/2010/main" val="4192171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par>
                                <p:cTn id="12" presetID="26" presetClass="emph" presetSubtype="0" fill="hold" grpId="0" nodeType="withEffect">
                                  <p:stCondLst>
                                    <p:cond delay="0"/>
                                  </p:stCondLst>
                                  <p:childTnLst>
                                    <p:animEffect transition="out" filter="fade">
                                      <p:cBhvr>
                                        <p:cTn id="13" dur="500" tmFilter="0, 0; .2, .5; .8, .5; 1, 0"/>
                                        <p:tgtEl>
                                          <p:spTgt spid="9"/>
                                        </p:tgtEl>
                                      </p:cBhvr>
                                    </p:animEffect>
                                    <p:animScale>
                                      <p:cBhvr>
                                        <p:cTn id="14" dur="250" autoRev="1" fill="hold"/>
                                        <p:tgtEl>
                                          <p:spTgt spid="9"/>
                                        </p:tgtEl>
                                      </p:cBhvr>
                                      <p:by x="105000" y="105000"/>
                                    </p:animScale>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9" grpId="1" animBg="1"/>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753ACDC-40D9-50F3-A7F4-11A092D21050}"/>
              </a:ext>
            </a:extLst>
          </p:cNvPr>
          <p:cNvSpPr txBox="1">
            <a:spLocks noGrp="1"/>
          </p:cNvSpPr>
          <p:nvPr>
            <p:ph type="title" idx="4294967295"/>
          </p:nvPr>
        </p:nvSpPr>
        <p:spPr>
          <a:xfrm>
            <a:off x="218114" y="5794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800" b="1" i="0" u="none" strike="noStrike" kern="1200" cap="none" spc="0" normalizeH="0" baseline="0" noProof="0" dirty="0">
                <a:ln>
                  <a:noFill/>
                </a:ln>
                <a:solidFill>
                  <a:schemeClr val="tx1"/>
                </a:solidFill>
                <a:effectLst/>
                <a:uLnTx/>
                <a:uFillTx/>
                <a:latin typeface="+mj-lt"/>
                <a:ea typeface="+mj-ea"/>
                <a:cs typeface="+mj-cs"/>
              </a:rPr>
              <a:t>ServiceNow – Entering a Suggestion (9 of 9)</a:t>
            </a:r>
          </a:p>
        </p:txBody>
      </p:sp>
      <p:pic>
        <p:nvPicPr>
          <p:cNvPr id="5" name="Picture 4" descr="A screenshot displaying the rich text box used to capture user supplied information for specific fields such as the Abstract, Milestones, etc.">
            <a:extLst>
              <a:ext uri="{FF2B5EF4-FFF2-40B4-BE49-F238E27FC236}">
                <a16:creationId xmlns:a16="http://schemas.microsoft.com/office/drawing/2014/main" id="{AE97E825-E026-CB07-695D-94015F47E0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59" y="1393824"/>
            <a:ext cx="7831881" cy="4333875"/>
          </a:xfrm>
          <a:prstGeom prst="rect">
            <a:avLst/>
          </a:prstGeom>
          <a:ln>
            <a:noFill/>
          </a:ln>
          <a:effectLst>
            <a:outerShdw blurRad="292100" dist="139700" dir="2700000" algn="tl" rotWithShape="0">
              <a:srgbClr val="333333">
                <a:alpha val="65000"/>
              </a:srgbClr>
            </a:outerShdw>
          </a:effectLst>
        </p:spPr>
      </p:pic>
      <p:graphicFrame>
        <p:nvGraphicFramePr>
          <p:cNvPr id="6" name="Table 6">
            <a:extLst>
              <a:ext uri="{FF2B5EF4-FFF2-40B4-BE49-F238E27FC236}">
                <a16:creationId xmlns:a16="http://schemas.microsoft.com/office/drawing/2014/main" id="{195407B1-563B-3AB1-3507-40821DA585A2}"/>
              </a:ext>
            </a:extLst>
          </p:cNvPr>
          <p:cNvGraphicFramePr>
            <a:graphicFrameLocks noGrp="1"/>
          </p:cNvGraphicFramePr>
          <p:nvPr>
            <p:extLst>
              <p:ext uri="{D42A27DB-BD31-4B8C-83A1-F6EECF244321}">
                <p14:modId xmlns:p14="http://schemas.microsoft.com/office/powerpoint/2010/main" val="562831407"/>
              </p:ext>
            </p:extLst>
          </p:nvPr>
        </p:nvGraphicFramePr>
        <p:xfrm>
          <a:off x="2138593" y="4130049"/>
          <a:ext cx="6096000" cy="741680"/>
        </p:xfrm>
        <a:graphic>
          <a:graphicData uri="http://schemas.openxmlformats.org/drawingml/2006/table">
            <a:tbl>
              <a:tblPr firstRow="1">
                <a:tableStyleId>{616DA210-FB5B-4158-B5E0-FEB733F419BA}</a:tableStyleId>
              </a:tblPr>
              <a:tblGrid>
                <a:gridCol w="3048000">
                  <a:extLst>
                    <a:ext uri="{9D8B030D-6E8A-4147-A177-3AD203B41FA5}">
                      <a16:colId xmlns:a16="http://schemas.microsoft.com/office/drawing/2014/main" val="3488580293"/>
                    </a:ext>
                  </a:extLst>
                </a:gridCol>
                <a:gridCol w="3048000">
                  <a:extLst>
                    <a:ext uri="{9D8B030D-6E8A-4147-A177-3AD203B41FA5}">
                      <a16:colId xmlns:a16="http://schemas.microsoft.com/office/drawing/2014/main" val="559993222"/>
                    </a:ext>
                  </a:extLst>
                </a:gridCol>
              </a:tblGrid>
              <a:tr h="370840">
                <a:tc>
                  <a:txBody>
                    <a:bodyPr/>
                    <a:lstStyle/>
                    <a:p>
                      <a:r>
                        <a:rPr lang="en-US" dirty="0"/>
                        <a:t>A – Redo/Undo typing</a:t>
                      </a:r>
                    </a:p>
                  </a:txBody>
                  <a:tcPr/>
                </a:tc>
                <a:tc>
                  <a:txBody>
                    <a:bodyPr/>
                    <a:lstStyle/>
                    <a:p>
                      <a:r>
                        <a:rPr lang="en-US" dirty="0"/>
                        <a:t>B – Text formatting options</a:t>
                      </a:r>
                    </a:p>
                  </a:txBody>
                  <a:tcPr/>
                </a:tc>
                <a:extLst>
                  <a:ext uri="{0D108BD9-81ED-4DB2-BD59-A6C34878D82A}">
                    <a16:rowId xmlns:a16="http://schemas.microsoft.com/office/drawing/2014/main" val="3533403084"/>
                  </a:ext>
                </a:extLst>
              </a:tr>
              <a:tr h="370840">
                <a:tc>
                  <a:txBody>
                    <a:bodyPr/>
                    <a:lstStyle/>
                    <a:p>
                      <a:r>
                        <a:rPr lang="en-US" b="1" dirty="0"/>
                        <a:t>C – Add/Remove links</a:t>
                      </a:r>
                      <a:r>
                        <a:rPr lang="en-US" dirty="0"/>
                        <a:t> </a:t>
                      </a:r>
                    </a:p>
                  </a:txBody>
                  <a:tcPr/>
                </a:tc>
                <a:tc>
                  <a:txBody>
                    <a:bodyPr/>
                    <a:lstStyle/>
                    <a:p>
                      <a:r>
                        <a:rPr lang="en-US" b="1" dirty="0"/>
                        <a:t>D – Add image</a:t>
                      </a:r>
                    </a:p>
                  </a:txBody>
                  <a:tcPr/>
                </a:tc>
                <a:extLst>
                  <a:ext uri="{0D108BD9-81ED-4DB2-BD59-A6C34878D82A}">
                    <a16:rowId xmlns:a16="http://schemas.microsoft.com/office/drawing/2014/main" val="3089221076"/>
                  </a:ext>
                </a:extLst>
              </a:tr>
            </a:tbl>
          </a:graphicData>
        </a:graphic>
      </p:graphicFrame>
      <p:sp>
        <p:nvSpPr>
          <p:cNvPr id="4" name="TextBox 3">
            <a:extLst>
              <a:ext uri="{FF2B5EF4-FFF2-40B4-BE49-F238E27FC236}">
                <a16:creationId xmlns:a16="http://schemas.microsoft.com/office/drawing/2014/main" id="{DDDA2870-6855-0490-2F00-ED9C5F80DB4A}"/>
              </a:ext>
            </a:extLst>
          </p:cNvPr>
          <p:cNvSpPr txBox="1"/>
          <p:nvPr/>
        </p:nvSpPr>
        <p:spPr>
          <a:xfrm>
            <a:off x="2664402" y="4877951"/>
            <a:ext cx="4980338" cy="369332"/>
          </a:xfrm>
          <a:prstGeom prst="rect">
            <a:avLst/>
          </a:prstGeom>
          <a:noFill/>
          <a:ln>
            <a:solidFill>
              <a:schemeClr val="tx1"/>
            </a:solidFill>
          </a:ln>
        </p:spPr>
        <p:txBody>
          <a:bodyPr wrap="none" rtlCol="0">
            <a:spAutoFit/>
          </a:bodyPr>
          <a:lstStyle/>
          <a:p>
            <a:r>
              <a:rPr lang="en-US" b="1" dirty="0"/>
              <a:t>Use Ctrl – V to paste information in rich text boxes</a:t>
            </a:r>
          </a:p>
        </p:txBody>
      </p:sp>
      <p:sp>
        <p:nvSpPr>
          <p:cNvPr id="8" name="TextBox 7">
            <a:extLst>
              <a:ext uri="{FF2B5EF4-FFF2-40B4-BE49-F238E27FC236}">
                <a16:creationId xmlns:a16="http://schemas.microsoft.com/office/drawing/2014/main" id="{5145E061-D2DB-ECF9-0E6B-6F715E82B03E}"/>
              </a:ext>
            </a:extLst>
          </p:cNvPr>
          <p:cNvSpPr txBox="1"/>
          <p:nvPr/>
        </p:nvSpPr>
        <p:spPr>
          <a:xfrm>
            <a:off x="325858" y="5980797"/>
            <a:ext cx="8674215" cy="677108"/>
          </a:xfrm>
          <a:prstGeom prst="rect">
            <a:avLst/>
          </a:prstGeom>
          <a:noFill/>
        </p:spPr>
        <p:txBody>
          <a:bodyPr wrap="square" rtlCol="0">
            <a:spAutoFit/>
          </a:bodyPr>
          <a:lstStyle/>
          <a:p>
            <a:r>
              <a:rPr lang="en-US" sz="1900" b="1" dirty="0"/>
              <a:t>Rich text boxes used for capturing the Abstract, Purpose, Technical Approach, Past Performance/Best Practices/Innovations, and Milestones for Goals 1A and 2-6.  </a:t>
            </a:r>
          </a:p>
        </p:txBody>
      </p:sp>
      <p:sp>
        <p:nvSpPr>
          <p:cNvPr id="2" name="Slide Number Placeholder 1">
            <a:extLst>
              <a:ext uri="{FF2B5EF4-FFF2-40B4-BE49-F238E27FC236}">
                <a16:creationId xmlns:a16="http://schemas.microsoft.com/office/drawing/2014/main" id="{5AC94B1C-F7D1-DBE7-09AF-8435C6B9A973}"/>
              </a:ext>
            </a:extLst>
          </p:cNvPr>
          <p:cNvSpPr>
            <a:spLocks noGrp="1"/>
          </p:cNvSpPr>
          <p:nvPr>
            <p:ph type="sldNum" sz="quarter" idx="12"/>
          </p:nvPr>
        </p:nvSpPr>
        <p:spPr>
          <a:xfrm>
            <a:off x="6686550" y="6356351"/>
            <a:ext cx="2057400" cy="365125"/>
          </a:xfrm>
        </p:spPr>
        <p:txBody>
          <a:bodyPr/>
          <a:lstStyle/>
          <a:p>
            <a:fld id="{F9E3D880-7F9B-497D-8382-0D8B60C60AA2}" type="slidenum">
              <a:rPr lang="en-US" smtClean="0"/>
              <a:t>26</a:t>
            </a:fld>
            <a:endParaRPr lang="en-US" dirty="0"/>
          </a:p>
        </p:txBody>
      </p:sp>
    </p:spTree>
    <p:extLst>
      <p:ext uri="{BB962C8B-B14F-4D97-AF65-F5344CB8AC3E}">
        <p14:creationId xmlns:p14="http://schemas.microsoft.com/office/powerpoint/2010/main" val="382164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419F4C7-A1E2-3C4E-61A8-E867763D8EBE}"/>
              </a:ext>
            </a:extLst>
          </p:cNvPr>
          <p:cNvSpPr txBox="1">
            <a:spLocks noGrp="1"/>
          </p:cNvSpPr>
          <p:nvPr>
            <p:ph type="title" idx="4294967295"/>
          </p:nvPr>
        </p:nvSpPr>
        <p:spPr>
          <a:xfrm>
            <a:off x="218114" y="655637"/>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ServiceNow – Submission Final Check</a:t>
            </a:r>
          </a:p>
        </p:txBody>
      </p:sp>
      <p:pic>
        <p:nvPicPr>
          <p:cNvPr id="7" name="Picture 6" descr="A screenshot displaying the last field of the suggestion submission form, the rich text box for Milestones. Once all fields are completed the suggester should review all attachments and check that there are no indications that required information is missing (noted in red below the blue 'Submit' button to the right of the page).">
            <a:extLst>
              <a:ext uri="{FF2B5EF4-FFF2-40B4-BE49-F238E27FC236}">
                <a16:creationId xmlns:a16="http://schemas.microsoft.com/office/drawing/2014/main" id="{414CA950-2681-7362-EC34-017EFD6203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821" y="1547216"/>
            <a:ext cx="8518358" cy="3464575"/>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50FCC4ED-8396-CD24-3C78-49694ABA0F93}"/>
              </a:ext>
            </a:extLst>
          </p:cNvPr>
          <p:cNvSpPr txBox="1"/>
          <p:nvPr/>
        </p:nvSpPr>
        <p:spPr>
          <a:xfrm>
            <a:off x="42109" y="5398037"/>
            <a:ext cx="9316204" cy="1323439"/>
          </a:xfrm>
          <a:prstGeom prst="rect">
            <a:avLst/>
          </a:prstGeom>
          <a:noFill/>
        </p:spPr>
        <p:txBody>
          <a:bodyPr wrap="square" rtlCol="0">
            <a:spAutoFit/>
          </a:bodyPr>
          <a:lstStyle/>
          <a:p>
            <a:r>
              <a:rPr lang="en-US" sz="2000" b="1" dirty="0"/>
              <a:t>Final check:</a:t>
            </a:r>
          </a:p>
          <a:p>
            <a:pPr marL="285750" indent="-285750">
              <a:buFont typeface="Arial" panose="020B0604020202020204" pitchFamily="34" charset="0"/>
              <a:buChar char="•"/>
            </a:pPr>
            <a:r>
              <a:rPr lang="en-US" sz="2000" b="1" dirty="0"/>
              <a:t>Confirm uploaded attachments (budget or survey template, narrative report, etc.)</a:t>
            </a:r>
          </a:p>
          <a:p>
            <a:pPr marL="285750" indent="-285750">
              <a:buFont typeface="Arial" panose="020B0604020202020204" pitchFamily="34" charset="0"/>
              <a:buChar char="•"/>
            </a:pPr>
            <a:r>
              <a:rPr lang="en-US" sz="2000" b="1" dirty="0"/>
              <a:t>No missing information</a:t>
            </a:r>
          </a:p>
          <a:p>
            <a:pPr marL="285750" indent="-285750">
              <a:buFont typeface="Arial" panose="020B0604020202020204" pitchFamily="34" charset="0"/>
              <a:buChar char="•"/>
            </a:pPr>
            <a:r>
              <a:rPr lang="en-US" sz="2000" b="1" dirty="0"/>
              <a:t>Hit ‘Submit’</a:t>
            </a:r>
          </a:p>
        </p:txBody>
      </p:sp>
      <p:sp>
        <p:nvSpPr>
          <p:cNvPr id="12" name="Arrow: Down 11" descr="This image represents a yellow arrow pointing to the edit and remove functions associated with an attachment. This arrow is also very close and to the 'Add Attachments' button. Suggesters can add attachments such as recently published articles, if pertinent to the suggestion, by using this feature for reviewers to view in the ServiceNow PPA 7721 Review portal.">
            <a:extLst>
              <a:ext uri="{FF2B5EF4-FFF2-40B4-BE49-F238E27FC236}">
                <a16:creationId xmlns:a16="http://schemas.microsoft.com/office/drawing/2014/main" id="{2B097930-D777-CFCB-32E2-88BBF51491DE}"/>
              </a:ext>
            </a:extLst>
          </p:cNvPr>
          <p:cNvSpPr/>
          <p:nvPr/>
        </p:nvSpPr>
        <p:spPr>
          <a:xfrm rot="3876764">
            <a:off x="6990348" y="3858403"/>
            <a:ext cx="484632" cy="978408"/>
          </a:xfrm>
          <a:prstGeom prst="down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descr="This image represents a yellow oval surrounding two fields with missing information (depicted in red under required information). All fields should contain information for a suggestion to be completed successfully.">
            <a:extLst>
              <a:ext uri="{FF2B5EF4-FFF2-40B4-BE49-F238E27FC236}">
                <a16:creationId xmlns:a16="http://schemas.microsoft.com/office/drawing/2014/main" id="{7CCF4929-601F-2374-2A19-27FC702EFCA3}"/>
              </a:ext>
            </a:extLst>
          </p:cNvPr>
          <p:cNvSpPr/>
          <p:nvPr/>
        </p:nvSpPr>
        <p:spPr>
          <a:xfrm>
            <a:off x="6614623" y="2340295"/>
            <a:ext cx="1828537" cy="1076673"/>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Explosion: 14 Points 13">
            <a:extLst>
              <a:ext uri="{FF2B5EF4-FFF2-40B4-BE49-F238E27FC236}">
                <a16:creationId xmlns:a16="http://schemas.microsoft.com/office/drawing/2014/main" id="{E58FF20D-627A-29B1-28F3-6D799622ABFE}"/>
              </a:ext>
              <a:ext uri="{C183D7F6-B498-43B3-948B-1728B52AA6E4}">
                <adec:decorative xmlns:adec="http://schemas.microsoft.com/office/drawing/2017/decorative" val="1"/>
              </a:ext>
            </a:extLst>
          </p:cNvPr>
          <p:cNvSpPr/>
          <p:nvPr/>
        </p:nvSpPr>
        <p:spPr>
          <a:xfrm rot="2774125">
            <a:off x="6797826" y="1309088"/>
            <a:ext cx="796888" cy="847550"/>
          </a:xfrm>
          <a:prstGeom prst="irregularSeal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dirty="0"/>
          </a:p>
        </p:txBody>
      </p:sp>
      <p:sp>
        <p:nvSpPr>
          <p:cNvPr id="15" name="TextBox 14">
            <a:extLst>
              <a:ext uri="{FF2B5EF4-FFF2-40B4-BE49-F238E27FC236}">
                <a16:creationId xmlns:a16="http://schemas.microsoft.com/office/drawing/2014/main" id="{EDCD224C-114E-50D9-B52C-FFC75A4FF56F}"/>
              </a:ext>
            </a:extLst>
          </p:cNvPr>
          <p:cNvSpPr txBox="1"/>
          <p:nvPr/>
        </p:nvSpPr>
        <p:spPr>
          <a:xfrm>
            <a:off x="312821" y="5679143"/>
            <a:ext cx="8518358" cy="523220"/>
          </a:xfrm>
          <a:prstGeom prst="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dirty="0">
                <a:ln>
                  <a:solidFill>
                    <a:schemeClr val="accent2">
                      <a:lumMod val="50000"/>
                    </a:schemeClr>
                  </a:solidFill>
                </a:ln>
                <a:solidFill>
                  <a:schemeClr val="accent2">
                    <a:lumMod val="50000"/>
                  </a:schemeClr>
                </a:solidFill>
              </a:rPr>
              <a:t>IMPORTANT – AFTER SUBMISSION NO EDITS CAN OCCUR!</a:t>
            </a:r>
          </a:p>
        </p:txBody>
      </p:sp>
      <p:sp>
        <p:nvSpPr>
          <p:cNvPr id="2" name="Slide Number Placeholder 1">
            <a:extLst>
              <a:ext uri="{FF2B5EF4-FFF2-40B4-BE49-F238E27FC236}">
                <a16:creationId xmlns:a16="http://schemas.microsoft.com/office/drawing/2014/main" id="{51716B80-338D-2A8C-F27C-3A7D30BE9A13}"/>
              </a:ext>
            </a:extLst>
          </p:cNvPr>
          <p:cNvSpPr>
            <a:spLocks noGrp="1"/>
          </p:cNvSpPr>
          <p:nvPr>
            <p:ph type="sldNum" sz="quarter" idx="12"/>
          </p:nvPr>
        </p:nvSpPr>
        <p:spPr/>
        <p:txBody>
          <a:bodyPr/>
          <a:lstStyle/>
          <a:p>
            <a:fld id="{F9E3D880-7F9B-497D-8382-0D8B60C60AA2}" type="slidenum">
              <a:rPr lang="en-US" smtClean="0"/>
              <a:t>27</a:t>
            </a:fld>
            <a:endParaRPr lang="en-US"/>
          </a:p>
        </p:txBody>
      </p:sp>
    </p:spTree>
    <p:extLst>
      <p:ext uri="{BB962C8B-B14F-4D97-AF65-F5344CB8AC3E}">
        <p14:creationId xmlns:p14="http://schemas.microsoft.com/office/powerpoint/2010/main" val="2182614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par>
                                <p:cTn id="15" presetID="21" presetClass="entr" presetSubtype="1"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par>
                                <p:cTn id="24" presetID="1" presetClass="entr" presetSubtype="0" fill="hold" grpId="0" nodeType="withEffect">
                                  <p:stCondLst>
                                    <p:cond delay="0"/>
                                  </p:stCondLst>
                                  <p:childTnLst>
                                    <p:set>
                                      <p:cBhvr>
                                        <p:cTn id="25"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1" nodeType="clickEffect">
                                  <p:stCondLst>
                                    <p:cond delay="0"/>
                                  </p:stCondLst>
                                  <p:childTnLst>
                                    <p:set>
                                      <p:cBhvr>
                                        <p:cTn id="29" dur="1" fill="hold">
                                          <p:stCondLst>
                                            <p:cond delay="0"/>
                                          </p:stCondLst>
                                        </p:cTn>
                                        <p:tgtEl>
                                          <p:spTgt spid="11">
                                            <p:txEl>
                                              <p:pRg st="0" end="0"/>
                                            </p:txEl>
                                          </p:spTgt>
                                        </p:tgtEl>
                                        <p:attrNameLst>
                                          <p:attrName>style.visibility</p:attrName>
                                        </p:attrNameLst>
                                      </p:cBhvr>
                                      <p:to>
                                        <p:strVal val="hidden"/>
                                      </p:to>
                                    </p:set>
                                  </p:childTnLst>
                                </p:cTn>
                              </p:par>
                              <p:par>
                                <p:cTn id="30" presetID="1" presetClass="exit" presetSubtype="0" fill="hold" grpId="1" nodeType="withEffect">
                                  <p:stCondLst>
                                    <p:cond delay="0"/>
                                  </p:stCondLst>
                                  <p:childTnLst>
                                    <p:set>
                                      <p:cBhvr>
                                        <p:cTn id="31" dur="1" fill="hold">
                                          <p:stCondLst>
                                            <p:cond delay="0"/>
                                          </p:stCondLst>
                                        </p:cTn>
                                        <p:tgtEl>
                                          <p:spTgt spid="11">
                                            <p:txEl>
                                              <p:pRg st="1" end="1"/>
                                            </p:txEl>
                                          </p:spTgt>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11">
                                            <p:txEl>
                                              <p:pRg st="2" end="2"/>
                                            </p:txEl>
                                          </p:spTgt>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11">
                                            <p:txEl>
                                              <p:pRg st="3" end="3"/>
                                            </p:txEl>
                                          </p:spTgt>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P spid="11" grpId="1" uiExpand="1" build="allAtOnce"/>
      <p:bldP spid="12" grpId="0" uiExpand="1" animBg="1"/>
      <p:bldP spid="13" grpId="0" uiExpand="1"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679303"/>
            <a:ext cx="8674216" cy="726344"/>
          </a:xfrm>
          <a:noFill/>
          <a:effectLst>
            <a:outerShdw blurRad="50800" dist="38100" dir="8100000" algn="tr" rotWithShape="0">
              <a:schemeClr val="accent1">
                <a:alpha val="40000"/>
              </a:schemeClr>
            </a:outerShdw>
          </a:effectLst>
        </p:spPr>
        <p:txBody>
          <a:bodyPr vert="horz" lIns="68580" tIns="34290" rIns="68580" bIns="34290" rtlCol="0" anchor="ctr">
            <a:normAutofit/>
          </a:bodyPr>
          <a:lstStyle/>
          <a:p>
            <a:pPr algn="ctr"/>
            <a:r>
              <a:rPr lang="en-US" b="1" dirty="0"/>
              <a:t>ServiceNow – Suggestion Completion</a:t>
            </a:r>
          </a:p>
        </p:txBody>
      </p:sp>
      <p:sp>
        <p:nvSpPr>
          <p:cNvPr id="4" name="Content Placeholder 3">
            <a:extLst>
              <a:ext uri="{FF2B5EF4-FFF2-40B4-BE49-F238E27FC236}">
                <a16:creationId xmlns:a16="http://schemas.microsoft.com/office/drawing/2014/main" id="{36AA9284-350E-4F64-BACF-B8B8EF137D1B}"/>
              </a:ext>
            </a:extLst>
          </p:cNvPr>
          <p:cNvSpPr>
            <a:spLocks noGrp="1"/>
          </p:cNvSpPr>
          <p:nvPr>
            <p:ph idx="1"/>
          </p:nvPr>
        </p:nvSpPr>
        <p:spPr>
          <a:xfrm>
            <a:off x="628650" y="1578561"/>
            <a:ext cx="7886700" cy="1633872"/>
          </a:xfrm>
        </p:spPr>
        <p:txBody>
          <a:bodyPr>
            <a:normAutofit fontScale="92500" lnSpcReduction="10000"/>
          </a:bodyPr>
          <a:lstStyle/>
          <a:p>
            <a:pPr marL="0" indent="0">
              <a:buNone/>
            </a:pPr>
            <a:r>
              <a:rPr lang="en-US" sz="2600" b="1" dirty="0"/>
              <a:t>What happens when you complete a submission:</a:t>
            </a:r>
            <a:endParaRPr lang="en-US" sz="1200" b="1" dirty="0"/>
          </a:p>
          <a:p>
            <a:pPr marL="214313" indent="-214313">
              <a:buClr>
                <a:schemeClr val="accent2"/>
              </a:buClr>
              <a:buSzPct val="90000"/>
              <a:buFont typeface="Wingdings" pitchFamily="2" charset="2"/>
              <a:buChar char="Ø"/>
            </a:pPr>
            <a:r>
              <a:rPr lang="en-US" sz="2600" dirty="0"/>
              <a:t>A unique ServiceNow and suggestion number is assigned</a:t>
            </a:r>
          </a:p>
          <a:p>
            <a:pPr marL="671513" lvl="1" indent="-214313">
              <a:buClr>
                <a:schemeClr val="accent2"/>
              </a:buClr>
              <a:buSzPct val="90000"/>
              <a:buFont typeface="Wingdings" pitchFamily="2" charset="2"/>
              <a:buChar char="Ø"/>
            </a:pPr>
            <a:r>
              <a:rPr lang="en-US" sz="2200" dirty="0"/>
              <a:t>Recommend saving these numbers for your records </a:t>
            </a:r>
            <a:endParaRPr lang="en-US" sz="800" dirty="0"/>
          </a:p>
          <a:p>
            <a:pPr marL="214313" indent="-214313">
              <a:buClr>
                <a:schemeClr val="accent2"/>
              </a:buClr>
              <a:buSzPct val="90000"/>
              <a:buFont typeface="Wingdings" pitchFamily="2" charset="2"/>
              <a:buChar char="Ø"/>
            </a:pPr>
            <a:r>
              <a:rPr lang="en-US" sz="2600" dirty="0"/>
              <a:t>The information in the suggestion form is saved</a:t>
            </a:r>
          </a:p>
        </p:txBody>
      </p:sp>
      <p:pic>
        <p:nvPicPr>
          <p:cNvPr id="8" name="Picture 7" descr="A screenshot displaying the notification a suggester will see once the suggestion has been submitted successfully within ServiceNow.">
            <a:extLst>
              <a:ext uri="{FF2B5EF4-FFF2-40B4-BE49-F238E27FC236}">
                <a16:creationId xmlns:a16="http://schemas.microsoft.com/office/drawing/2014/main" id="{34B9455D-5E46-0C63-A99D-34A6427F72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91" y="3252589"/>
            <a:ext cx="8674217" cy="2765166"/>
          </a:xfrm>
          <a:prstGeom prst="rect">
            <a:avLst/>
          </a:prstGeom>
          <a:ln>
            <a:noFill/>
          </a:ln>
          <a:effectLst>
            <a:outerShdw blurRad="292100" dist="139700" dir="2700000" algn="tl" rotWithShape="0">
              <a:srgbClr val="333333">
                <a:alpha val="65000"/>
              </a:srgbClr>
            </a:outerShdw>
          </a:effectLst>
        </p:spPr>
      </p:pic>
      <p:grpSp>
        <p:nvGrpSpPr>
          <p:cNvPr id="26" name="Group 25" descr="This image represents two yellow ovals. The leftmost lower yellow oval is emphasizing the unique ServiceNow number referred, to as a RITM number, whereas the topmost right oval is  emphasizing the suggestion number assigned by ServiceNow to a successfully submitted suggestion. These numbers are important and refer to numbers that a suggester may use to review or retract their suggestion, if applicable. ">
            <a:extLst>
              <a:ext uri="{FF2B5EF4-FFF2-40B4-BE49-F238E27FC236}">
                <a16:creationId xmlns:a16="http://schemas.microsoft.com/office/drawing/2014/main" id="{5836B1CE-5B67-6EB8-13F4-CCB2287B7ECD}"/>
              </a:ext>
            </a:extLst>
          </p:cNvPr>
          <p:cNvGrpSpPr/>
          <p:nvPr/>
        </p:nvGrpSpPr>
        <p:grpSpPr>
          <a:xfrm>
            <a:off x="766011" y="3537282"/>
            <a:ext cx="5586664" cy="2528595"/>
            <a:chOff x="766011" y="3537282"/>
            <a:chExt cx="5586664" cy="2528595"/>
          </a:xfrm>
        </p:grpSpPr>
        <p:sp>
          <p:nvSpPr>
            <p:cNvPr id="24" name="Oval 23">
              <a:extLst>
                <a:ext uri="{FF2B5EF4-FFF2-40B4-BE49-F238E27FC236}">
                  <a16:creationId xmlns:a16="http://schemas.microsoft.com/office/drawing/2014/main" id="{48AD8D1B-1654-E6D4-8D63-A411588FB9A0}"/>
                </a:ext>
              </a:extLst>
            </p:cNvPr>
            <p:cNvSpPr/>
            <p:nvPr/>
          </p:nvSpPr>
          <p:spPr>
            <a:xfrm>
              <a:off x="4463717" y="3537282"/>
              <a:ext cx="1888958" cy="745958"/>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F5094BF-E625-C364-5FF2-00B089E368EB}"/>
                </a:ext>
              </a:extLst>
            </p:cNvPr>
            <p:cNvSpPr/>
            <p:nvPr/>
          </p:nvSpPr>
          <p:spPr>
            <a:xfrm>
              <a:off x="766011" y="5630776"/>
              <a:ext cx="1888958" cy="435101"/>
            </a:xfrm>
            <a:prstGeom prst="ellipse">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8" name="Picture 27" descr="A screenshot displaying that the suggestion has been successfully submitted within ServiceNow.">
            <a:extLst>
              <a:ext uri="{FF2B5EF4-FFF2-40B4-BE49-F238E27FC236}">
                <a16:creationId xmlns:a16="http://schemas.microsoft.com/office/drawing/2014/main" id="{9DAF14C8-4E46-D36E-CE98-961E55825E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891" y="3384517"/>
            <a:ext cx="8674216" cy="2510957"/>
          </a:xfrm>
          <a:prstGeom prst="rect">
            <a:avLst/>
          </a:prstGeom>
        </p:spPr>
      </p:pic>
      <p:sp>
        <p:nvSpPr>
          <p:cNvPr id="29" name="Arrow: Down 28" descr="This image represents a yellow arrow that is pointing to the link in the banner for 'Requests'. The 'Requests' link allows a user to view all suggestions that they have submitted successfully in ServiceNow.">
            <a:extLst>
              <a:ext uri="{FF2B5EF4-FFF2-40B4-BE49-F238E27FC236}">
                <a16:creationId xmlns:a16="http://schemas.microsoft.com/office/drawing/2014/main" id="{2336433F-4C04-9FDE-2D28-C084BC566AD5}"/>
              </a:ext>
            </a:extLst>
          </p:cNvPr>
          <p:cNvSpPr/>
          <p:nvPr/>
        </p:nvSpPr>
        <p:spPr>
          <a:xfrm rot="10800000">
            <a:off x="6797842" y="3794036"/>
            <a:ext cx="484632" cy="978408"/>
          </a:xfrm>
          <a:prstGeom prst="downArrow">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A screenshot displaying the unique ServiceNow numbers assigned to different suggestions submitted by the user after the suggester clicks on the link for 'Requests' in the banner.">
            <a:extLst>
              <a:ext uri="{FF2B5EF4-FFF2-40B4-BE49-F238E27FC236}">
                <a16:creationId xmlns:a16="http://schemas.microsoft.com/office/drawing/2014/main" id="{990AC0C4-085B-F34B-F91D-097BDC30C3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1575" y="3391484"/>
            <a:ext cx="2952750" cy="1924050"/>
          </a:xfrm>
          <a:prstGeom prst="rect">
            <a:avLst/>
          </a:prstGeom>
        </p:spPr>
      </p:pic>
      <p:sp>
        <p:nvSpPr>
          <p:cNvPr id="3" name="Slide Number Placeholder 2">
            <a:extLst>
              <a:ext uri="{FF2B5EF4-FFF2-40B4-BE49-F238E27FC236}">
                <a16:creationId xmlns:a16="http://schemas.microsoft.com/office/drawing/2014/main" id="{45F84ED7-32EA-4164-BE74-4EC2DF84EA0F}"/>
              </a:ext>
            </a:extLst>
          </p:cNvPr>
          <p:cNvSpPr>
            <a:spLocks noGrp="1"/>
          </p:cNvSpPr>
          <p:nvPr>
            <p:ph type="sldNum" sz="quarter" idx="12"/>
          </p:nvPr>
        </p:nvSpPr>
        <p:spPr/>
        <p:txBody>
          <a:bodyPr/>
          <a:lstStyle/>
          <a:p>
            <a:fld id="{F9E3D880-7F9B-497D-8382-0D8B60C60AA2}" type="slidenum">
              <a:rPr lang="en-US" smtClean="0"/>
              <a:t>28</a:t>
            </a:fld>
            <a:endParaRPr lang="en-US" dirty="0"/>
          </a:p>
        </p:txBody>
      </p:sp>
    </p:spTree>
    <p:extLst>
      <p:ext uri="{BB962C8B-B14F-4D97-AF65-F5344CB8AC3E}">
        <p14:creationId xmlns:p14="http://schemas.microsoft.com/office/powerpoint/2010/main" val="2466925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4DCAF0F-5073-A0EB-72A9-5F22927728A8}"/>
              </a:ext>
            </a:extLst>
          </p:cNvPr>
          <p:cNvSpPr txBox="1">
            <a:spLocks noGrp="1"/>
          </p:cNvSpPr>
          <p:nvPr>
            <p:ph type="title" idx="4294967295"/>
          </p:nvPr>
        </p:nvSpPr>
        <p:spPr>
          <a:xfrm>
            <a:off x="234892" y="679303"/>
            <a:ext cx="8674216" cy="726344"/>
          </a:xfrm>
          <a:prstGeom prst="rect">
            <a:avLst/>
          </a:prstGeom>
          <a:noFill/>
          <a:ln>
            <a:noFill/>
            <a:prstDash/>
          </a:ln>
          <a:effectLst>
            <a:outerShdw blurRad="50800" dist="38100" dir="8100000" algn="tr" rotWithShape="0">
              <a:schemeClr val="accent1">
                <a:alpha val="40000"/>
              </a:scheme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ServiceNow – Reviewing a Suggestion</a:t>
            </a:r>
          </a:p>
        </p:txBody>
      </p:sp>
      <p:grpSp>
        <p:nvGrpSpPr>
          <p:cNvPr id="14" name="Group 13" descr="This image represents the view that a suggester will see upon opening the 'Requests' link for a selected suggestion. This view has a link to status details (marked by a yellow arrow identified as 1) of the suggestion, as well as a quick view of attachments in the suggestion which can be viewed by clicking on the attachment (marked by a yellow arrow identified as 2).">
            <a:extLst>
              <a:ext uri="{FF2B5EF4-FFF2-40B4-BE49-F238E27FC236}">
                <a16:creationId xmlns:a16="http://schemas.microsoft.com/office/drawing/2014/main" id="{5E67E878-8455-F27C-2FA1-BB5BBAE57E66}"/>
              </a:ext>
            </a:extLst>
          </p:cNvPr>
          <p:cNvGrpSpPr/>
          <p:nvPr/>
        </p:nvGrpSpPr>
        <p:grpSpPr>
          <a:xfrm>
            <a:off x="149225" y="1558973"/>
            <a:ext cx="8845550" cy="4761282"/>
            <a:chOff x="149225" y="1753067"/>
            <a:chExt cx="8845550" cy="4761282"/>
          </a:xfrm>
        </p:grpSpPr>
        <p:pic>
          <p:nvPicPr>
            <p:cNvPr id="9" name="Picture 8" descr="A screenshot of a phone&#10;&#10;Description automatically generated with low confidence">
              <a:extLst>
                <a:ext uri="{FF2B5EF4-FFF2-40B4-BE49-F238E27FC236}">
                  <a16:creationId xmlns:a16="http://schemas.microsoft.com/office/drawing/2014/main" id="{E2367E4A-FCB0-43A4-2FFC-4D03D209C8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225" y="1753067"/>
              <a:ext cx="8845550" cy="2573628"/>
            </a:xfrm>
            <a:prstGeom prst="rect">
              <a:avLst/>
            </a:prstGeom>
            <a:ln>
              <a:noFill/>
            </a:ln>
            <a:effectLst>
              <a:outerShdw blurRad="292100" dist="139700" dir="2700000" algn="tl" rotWithShape="0">
                <a:srgbClr val="333333">
                  <a:alpha val="65000"/>
                </a:srgbClr>
              </a:outerShdw>
            </a:effectLst>
          </p:spPr>
        </p:pic>
        <p:pic>
          <p:nvPicPr>
            <p:cNvPr id="13" name="Picture 12" descr="A screenshot of a computer&#10;&#10;Description automatically generated with low confidence">
              <a:extLst>
                <a:ext uri="{FF2B5EF4-FFF2-40B4-BE49-F238E27FC236}">
                  <a16:creationId xmlns:a16="http://schemas.microsoft.com/office/drawing/2014/main" id="{C69E549A-CF00-C992-95A3-5C929BF3D1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225" y="3136149"/>
              <a:ext cx="8845550" cy="3378200"/>
            </a:xfrm>
            <a:prstGeom prst="rect">
              <a:avLst/>
            </a:prstGeom>
            <a:ln>
              <a:noFill/>
            </a:ln>
            <a:effectLst>
              <a:outerShdw blurRad="292100" dist="139700" dir="2700000" algn="tl" rotWithShape="0">
                <a:srgbClr val="333333">
                  <a:alpha val="65000"/>
                </a:srgbClr>
              </a:outerShdw>
            </a:effectLst>
          </p:spPr>
        </p:pic>
      </p:grpSp>
      <p:pic>
        <p:nvPicPr>
          <p:cNvPr id="5" name="Picture 4" descr="A screenshot displaying the details of a submitted suggestion when a suggester views the tab for 'suggestion details'.">
            <a:extLst>
              <a:ext uri="{FF2B5EF4-FFF2-40B4-BE49-F238E27FC236}">
                <a16:creationId xmlns:a16="http://schemas.microsoft.com/office/drawing/2014/main" id="{E681B4DF-554B-3989-BD97-1A156D3A00C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442" y="1558973"/>
            <a:ext cx="2940237" cy="476128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Slide Number Placeholder 1">
            <a:extLst>
              <a:ext uri="{FF2B5EF4-FFF2-40B4-BE49-F238E27FC236}">
                <a16:creationId xmlns:a16="http://schemas.microsoft.com/office/drawing/2014/main" id="{CD88C220-05BC-9890-98A4-EFC036A5847B}"/>
              </a:ext>
            </a:extLst>
          </p:cNvPr>
          <p:cNvSpPr>
            <a:spLocks noGrp="1"/>
          </p:cNvSpPr>
          <p:nvPr>
            <p:ph type="sldNum" sz="quarter" idx="12"/>
          </p:nvPr>
        </p:nvSpPr>
        <p:spPr/>
        <p:txBody>
          <a:bodyPr/>
          <a:lstStyle/>
          <a:p>
            <a:fld id="{F9E3D880-7F9B-497D-8382-0D8B60C60AA2}" type="slidenum">
              <a:rPr lang="en-US" smtClean="0"/>
              <a:t>29</a:t>
            </a:fld>
            <a:endParaRPr lang="en-US"/>
          </a:p>
        </p:txBody>
      </p:sp>
    </p:spTree>
    <p:extLst>
      <p:ext uri="{BB962C8B-B14F-4D97-AF65-F5344CB8AC3E}">
        <p14:creationId xmlns:p14="http://schemas.microsoft.com/office/powerpoint/2010/main" val="340991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5960" y="522541"/>
            <a:ext cx="5605629" cy="994172"/>
          </a:xfrm>
          <a:effectLst>
            <a:outerShdw blurRad="50800" dist="38100" dir="8100000" algn="tr" rotWithShape="0">
              <a:prstClr val="black">
                <a:alpha val="40000"/>
              </a:prstClr>
            </a:outerShdw>
          </a:effectLst>
        </p:spPr>
        <p:txBody>
          <a:bodyPr vert="horz" lIns="68580" tIns="34290" rIns="68580" bIns="34290" rtlCol="0">
            <a:normAutofit/>
          </a:bodyPr>
          <a:lstStyle/>
          <a:p>
            <a:r>
              <a:rPr lang="en-US" b="1" dirty="0"/>
              <a:t>Overview - PPA 7721</a:t>
            </a:r>
          </a:p>
        </p:txBody>
      </p:sp>
      <p:sp>
        <p:nvSpPr>
          <p:cNvPr id="3" name="Content Placeholder 2"/>
          <p:cNvSpPr>
            <a:spLocks noGrp="1"/>
          </p:cNvSpPr>
          <p:nvPr>
            <p:ph idx="1"/>
          </p:nvPr>
        </p:nvSpPr>
        <p:spPr>
          <a:xfrm>
            <a:off x="302273" y="1595091"/>
            <a:ext cx="6503473" cy="5185954"/>
          </a:xfrm>
        </p:spPr>
        <p:txBody>
          <a:bodyPr vert="horz" lIns="68580" tIns="34290" rIns="68580" bIns="34290" rtlCol="0" anchor="ctr">
            <a:normAutofit/>
          </a:bodyPr>
          <a:lstStyle/>
          <a:p>
            <a:pPr>
              <a:buClr>
                <a:schemeClr val="accent2"/>
              </a:buClr>
              <a:buSzPct val="90000"/>
              <a:buFont typeface="Wingdings" pitchFamily="2" charset="2"/>
              <a:buChar char="Ø"/>
            </a:pPr>
            <a:r>
              <a:rPr lang="en-US" sz="2400" b="1" dirty="0"/>
              <a:t>APHIS PPA 7721 website:</a:t>
            </a:r>
          </a:p>
          <a:p>
            <a:pPr lvl="1">
              <a:buSzPct val="115000"/>
              <a:buFont typeface="Arial" pitchFamily="34" charset="0"/>
              <a:buChar char="•"/>
            </a:pPr>
            <a:r>
              <a:rPr lang="en-US" dirty="0">
                <a:hlinkClick r:id="rId3"/>
              </a:rPr>
              <a:t>https://www.aphis.usda.gov/aphis/resources/ppa-projects</a:t>
            </a:r>
            <a:endParaRPr lang="en-US" dirty="0"/>
          </a:p>
          <a:p>
            <a:pPr>
              <a:buClr>
                <a:schemeClr val="accent2"/>
              </a:buClr>
              <a:buSzPct val="90000"/>
              <a:buFont typeface="Wingdings" pitchFamily="2" charset="2"/>
              <a:buChar char="Ø"/>
            </a:pPr>
            <a:r>
              <a:rPr lang="en-US" sz="2400" b="1" dirty="0"/>
              <a:t>Be sure to review:</a:t>
            </a:r>
          </a:p>
          <a:p>
            <a:pPr lvl="1">
              <a:buSzPct val="115000"/>
              <a:buFont typeface="Arial" pitchFamily="34" charset="0"/>
              <a:buChar char="•"/>
            </a:pPr>
            <a:r>
              <a:rPr lang="en-US" dirty="0"/>
              <a:t>FY2024 PPA 7721 Implementation Plan</a:t>
            </a:r>
            <a:endParaRPr lang="en-US" dirty="0">
              <a:cs typeface="Calibri"/>
            </a:endParaRPr>
          </a:p>
          <a:p>
            <a:pPr lvl="3">
              <a:buClr>
                <a:schemeClr val="accent4">
                  <a:lumMod val="75000"/>
                </a:schemeClr>
              </a:buClr>
              <a:buSzPct val="80000"/>
              <a:buFont typeface="Wingdings" pitchFamily="2" charset="2"/>
              <a:buChar char="à"/>
            </a:pPr>
            <a:r>
              <a:rPr lang="en-US" sz="2400" dirty="0"/>
              <a:t>Each Goal Area</a:t>
            </a:r>
          </a:p>
          <a:p>
            <a:pPr lvl="3">
              <a:buClr>
                <a:schemeClr val="accent4">
                  <a:lumMod val="75000"/>
                </a:schemeClr>
              </a:buClr>
              <a:buSzPct val="80000"/>
              <a:buFont typeface="Wingdings" pitchFamily="2" charset="2"/>
              <a:buChar char="à"/>
            </a:pPr>
            <a:r>
              <a:rPr lang="en-US" sz="2400" dirty="0"/>
              <a:t>Objectives</a:t>
            </a:r>
          </a:p>
          <a:p>
            <a:pPr lvl="3">
              <a:buClr>
                <a:schemeClr val="accent4">
                  <a:lumMod val="75000"/>
                </a:schemeClr>
              </a:buClr>
              <a:buSzPct val="80000"/>
              <a:buFont typeface="Wingdings" pitchFamily="2" charset="2"/>
              <a:buChar char="à"/>
            </a:pPr>
            <a:r>
              <a:rPr lang="en-US" sz="2400" dirty="0"/>
              <a:t>Strategies</a:t>
            </a:r>
          </a:p>
          <a:p>
            <a:pPr lvl="1">
              <a:buSzPct val="115000"/>
              <a:buFont typeface="Arial" pitchFamily="34" charset="0"/>
              <a:buChar char="•"/>
            </a:pPr>
            <a:r>
              <a:rPr lang="en-US" dirty="0"/>
              <a:t>FY2024 Suggester Help Session Webinar slides</a:t>
            </a:r>
            <a:endParaRPr lang="en-US" dirty="0">
              <a:cs typeface="Calibri"/>
            </a:endParaRPr>
          </a:p>
          <a:p>
            <a:pPr lvl="1">
              <a:buSzPct val="115000"/>
              <a:buFont typeface="Arial" pitchFamily="34" charset="0"/>
              <a:buChar char="•"/>
            </a:pPr>
            <a:r>
              <a:rPr lang="en-US" dirty="0"/>
              <a:t>Frequently Asked Questions (FAQs) document</a:t>
            </a:r>
          </a:p>
          <a:p>
            <a:pPr>
              <a:buClr>
                <a:schemeClr val="accent2"/>
              </a:buClr>
              <a:buSzPct val="100000"/>
              <a:buFont typeface="Wingdings" pitchFamily="2" charset="2"/>
              <a:buChar char="Ø"/>
            </a:pPr>
            <a:r>
              <a:rPr lang="en-US" sz="2400" b="1" dirty="0"/>
              <a:t>Additional Questions? </a:t>
            </a:r>
            <a:r>
              <a:rPr lang="en-US" sz="2400" u="sng" dirty="0">
                <a:hlinkClick r:id="rId4"/>
              </a:rPr>
              <a:t>Ppa-Projects@usda.gov</a:t>
            </a:r>
            <a:endParaRPr lang="en-US" sz="2400" dirty="0"/>
          </a:p>
          <a:p>
            <a:endParaRPr lang="en-US" sz="1600" dirty="0"/>
          </a:p>
        </p:txBody>
      </p:sp>
      <p:sp>
        <p:nvSpPr>
          <p:cNvPr id="13" name="Rectangle 12">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9435" y="0"/>
            <a:ext cx="195456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Oval 14">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567" y="2369132"/>
            <a:ext cx="2119736" cy="2119736"/>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8" name="Graphic 7">
            <a:extLst>
              <a:ext uri="{FF2B5EF4-FFF2-40B4-BE49-F238E27FC236}">
                <a16:creationId xmlns:a16="http://schemas.microsoft.com/office/drawing/2014/main" id="{0A4A18F8-85D6-3920-22B8-FEF460F01D5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24964" y="2865141"/>
            <a:ext cx="1143455" cy="1143455"/>
          </a:xfrm>
          <a:prstGeom prst="rect">
            <a:avLst/>
          </a:prstGeom>
        </p:spPr>
      </p:pic>
      <p:sp>
        <p:nvSpPr>
          <p:cNvPr id="4" name="Slide Number Placeholder 3">
            <a:extLst>
              <a:ext uri="{FF2B5EF4-FFF2-40B4-BE49-F238E27FC236}">
                <a16:creationId xmlns:a16="http://schemas.microsoft.com/office/drawing/2014/main" id="{97790156-0C06-4E32-8197-174A2D3203E2}"/>
              </a:ext>
            </a:extLst>
          </p:cNvPr>
          <p:cNvSpPr>
            <a:spLocks noGrp="1"/>
          </p:cNvSpPr>
          <p:nvPr>
            <p:ph type="sldNum" sz="quarter" idx="12"/>
          </p:nvPr>
        </p:nvSpPr>
        <p:spPr>
          <a:xfrm>
            <a:off x="7576075" y="6415760"/>
            <a:ext cx="759278" cy="273844"/>
          </a:xfrm>
        </p:spPr>
        <p:txBody>
          <a:bodyPr>
            <a:noAutofit/>
          </a:bodyPr>
          <a:lstStyle/>
          <a:p>
            <a:pPr>
              <a:spcAft>
                <a:spcPts val="600"/>
              </a:spcAft>
            </a:pPr>
            <a:fld id="{F9E3D880-7F9B-497D-8382-0D8B60C60AA2}" type="slidenum">
              <a:rPr lang="en-US">
                <a:solidFill>
                  <a:srgbClr val="FFFFFF"/>
                </a:solidFill>
              </a:rPr>
              <a:pPr>
                <a:spcAft>
                  <a:spcPts val="600"/>
                </a:spcAft>
              </a:pPr>
              <a:t>3</a:t>
            </a:fld>
            <a:endParaRPr lang="en-US" dirty="0">
              <a:solidFill>
                <a:srgbClr val="FFFFFF"/>
              </a:solidFill>
            </a:endParaRPr>
          </a:p>
        </p:txBody>
      </p:sp>
      <p:pic>
        <p:nvPicPr>
          <p:cNvPr id="5" name="Picture 4">
            <a:extLst>
              <a:ext uri="{FF2B5EF4-FFF2-40B4-BE49-F238E27FC236}">
                <a16:creationId xmlns:a16="http://schemas.microsoft.com/office/drawing/2014/main" id="{B0C9452C-92AB-F24A-E44E-7FB2FFD55644}"/>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75177" y="-7088"/>
            <a:ext cx="2866189" cy="609600"/>
          </a:xfrm>
          <a:prstGeom prst="rect">
            <a:avLst/>
          </a:prstGeom>
        </p:spPr>
      </p:pic>
    </p:spTree>
    <p:extLst>
      <p:ext uri="{BB962C8B-B14F-4D97-AF65-F5344CB8AC3E}">
        <p14:creationId xmlns:p14="http://schemas.microsoft.com/office/powerpoint/2010/main" val="3141037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6B48642-E388-CB9B-C9D2-C6F92500631D}"/>
              </a:ext>
            </a:extLst>
          </p:cNvPr>
          <p:cNvSpPr txBox="1">
            <a:spLocks noGrp="1"/>
          </p:cNvSpPr>
          <p:nvPr>
            <p:ph type="title" idx="4294967295"/>
          </p:nvPr>
        </p:nvSpPr>
        <p:spPr>
          <a:xfrm>
            <a:off x="234892" y="643207"/>
            <a:ext cx="8674216" cy="726344"/>
          </a:xfrm>
          <a:prstGeom prst="rect">
            <a:avLst/>
          </a:prstGeom>
          <a:noFill/>
          <a:ln>
            <a:noFill/>
            <a:prstDash/>
          </a:ln>
          <a:effectLst>
            <a:outerShdw blurRad="50800" dist="38100" dir="8100000" algn="tr" rotWithShape="0">
              <a:schemeClr val="accent1">
                <a:alpha val="40000"/>
              </a:scheme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ServiceNow – Retracting a Suggestion</a:t>
            </a:r>
          </a:p>
        </p:txBody>
      </p:sp>
      <p:pic>
        <p:nvPicPr>
          <p:cNvPr id="5" name="Picture 4" descr="A screenshot displaying the ServiceNow PPA 7721 landing page. The icons at the bottom of the screen allow a user to perform several functions, such as retracting a submitted suggestion.">
            <a:extLst>
              <a:ext uri="{FF2B5EF4-FFF2-40B4-BE49-F238E27FC236}">
                <a16:creationId xmlns:a16="http://schemas.microsoft.com/office/drawing/2014/main" id="{25E16970-1E58-5020-70E2-227F721CA9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892" y="1572966"/>
            <a:ext cx="8674217" cy="4363394"/>
          </a:xfrm>
          <a:prstGeom prst="rect">
            <a:avLst/>
          </a:prstGeom>
          <a:ln>
            <a:noFill/>
          </a:ln>
          <a:effectLst>
            <a:outerShdw blurRad="292100" dist="139700" dir="2700000" algn="tl" rotWithShape="0">
              <a:srgbClr val="333333">
                <a:alpha val="65000"/>
              </a:srgbClr>
            </a:outerShdw>
          </a:effectLst>
        </p:spPr>
      </p:pic>
      <p:sp>
        <p:nvSpPr>
          <p:cNvPr id="6" name="Rectangle 5" descr="This image represents a yellow rectangle surrounding the icon for the 'Retract a PPA 7721 Suggestion' icon. This icon can be used to retract a suggestion before the end of the open period, if necessary.">
            <a:extLst>
              <a:ext uri="{FF2B5EF4-FFF2-40B4-BE49-F238E27FC236}">
                <a16:creationId xmlns:a16="http://schemas.microsoft.com/office/drawing/2014/main" id="{9E014FDB-DE4A-CC43-4097-93A1CFB43329}"/>
              </a:ext>
            </a:extLst>
          </p:cNvPr>
          <p:cNvSpPr/>
          <p:nvPr/>
        </p:nvSpPr>
        <p:spPr>
          <a:xfrm>
            <a:off x="2574758" y="4343400"/>
            <a:ext cx="1997242" cy="1503947"/>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screenshot of the dropdown list of user-speific submitted suggestions available for retraction.">
            <a:extLst>
              <a:ext uri="{FF2B5EF4-FFF2-40B4-BE49-F238E27FC236}">
                <a16:creationId xmlns:a16="http://schemas.microsoft.com/office/drawing/2014/main" id="{16A12898-5411-67A6-2AC5-DB40699256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4125" y="1572966"/>
            <a:ext cx="6635750" cy="4686300"/>
          </a:xfrm>
          <a:prstGeom prst="rect">
            <a:avLst/>
          </a:prstGeom>
          <a:ln>
            <a:noFill/>
          </a:ln>
          <a:effectLst>
            <a:outerShdw blurRad="63500" sx="102000" sy="102000" algn="ctr" rotWithShape="0">
              <a:prstClr val="black">
                <a:alpha val="40000"/>
              </a:prstClr>
            </a:outerShdw>
          </a:effectLst>
        </p:spPr>
      </p:pic>
      <p:pic>
        <p:nvPicPr>
          <p:cNvPr id="10" name="Picture 9" descr="A screenshot of the notification displayed after a user has retracted a submitted suggestion.">
            <a:extLst>
              <a:ext uri="{FF2B5EF4-FFF2-40B4-BE49-F238E27FC236}">
                <a16:creationId xmlns:a16="http://schemas.microsoft.com/office/drawing/2014/main" id="{3DA41E03-6302-4BB0-AE0B-0B837643A4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891" y="1572966"/>
            <a:ext cx="8674217" cy="3829214"/>
          </a:xfrm>
          <a:prstGeom prst="rect">
            <a:avLst/>
          </a:prstGeom>
          <a:ln>
            <a:noFill/>
          </a:ln>
          <a:effectLst>
            <a:outerShdw blurRad="63500" sx="102000" sy="102000" algn="ctr" rotWithShape="0">
              <a:prstClr val="black">
                <a:alpha val="40000"/>
              </a:prstClr>
            </a:outerShdw>
          </a:effectLst>
        </p:spPr>
      </p:pic>
      <p:sp>
        <p:nvSpPr>
          <p:cNvPr id="11" name="Arrow: Down 10" descr="This image represents a yellow arrow pointing to the notification that a suggestion has been successfully retracted. ">
            <a:extLst>
              <a:ext uri="{FF2B5EF4-FFF2-40B4-BE49-F238E27FC236}">
                <a16:creationId xmlns:a16="http://schemas.microsoft.com/office/drawing/2014/main" id="{1865644A-B545-F9C2-24B6-19D80EC8C719}"/>
              </a:ext>
            </a:extLst>
          </p:cNvPr>
          <p:cNvSpPr/>
          <p:nvPr/>
        </p:nvSpPr>
        <p:spPr>
          <a:xfrm rot="2486547">
            <a:off x="3836496" y="4020232"/>
            <a:ext cx="484632" cy="978408"/>
          </a:xfrm>
          <a:prstGeom prst="downArrow">
            <a:avLst/>
          </a:prstGeom>
          <a:solidFill>
            <a:schemeClr val="accent4"/>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descr="This image represents an attention icon with the text that no email will be sent to users who have retracted a suggestion. The ServiceNow notification on-screen will be the only notification a suggester will see if they retract a suggestion before the close of the open period. ">
            <a:extLst>
              <a:ext uri="{FF2B5EF4-FFF2-40B4-BE49-F238E27FC236}">
                <a16:creationId xmlns:a16="http://schemas.microsoft.com/office/drawing/2014/main" id="{D7E336EF-3792-D2E4-9C27-3FB8C9194882}"/>
              </a:ext>
            </a:extLst>
          </p:cNvPr>
          <p:cNvGrpSpPr/>
          <p:nvPr/>
        </p:nvGrpSpPr>
        <p:grpSpPr>
          <a:xfrm>
            <a:off x="98412" y="5807076"/>
            <a:ext cx="8674216" cy="914400"/>
            <a:chOff x="98411" y="5807076"/>
            <a:chExt cx="9190169" cy="914400"/>
          </a:xfrm>
        </p:grpSpPr>
        <p:sp>
          <p:nvSpPr>
            <p:cNvPr id="4" name="TextBox 3">
              <a:extLst>
                <a:ext uri="{FF2B5EF4-FFF2-40B4-BE49-F238E27FC236}">
                  <a16:creationId xmlns:a16="http://schemas.microsoft.com/office/drawing/2014/main" id="{5911E2E4-9BFF-8295-F217-80645EE8BF56}"/>
                </a:ext>
              </a:extLst>
            </p:cNvPr>
            <p:cNvSpPr txBox="1"/>
            <p:nvPr/>
          </p:nvSpPr>
          <p:spPr>
            <a:xfrm>
              <a:off x="873456" y="5983960"/>
              <a:ext cx="8415124" cy="461665"/>
            </a:xfrm>
            <a:prstGeom prst="rect">
              <a:avLst/>
            </a:prstGeom>
            <a:noFill/>
          </p:spPr>
          <p:txBody>
            <a:bodyPr wrap="none" rtlCol="0">
              <a:spAutoFit/>
            </a:bodyPr>
            <a:lstStyle/>
            <a:p>
              <a:r>
                <a:rPr lang="en-US" sz="2400" b="1" dirty="0"/>
                <a:t>No email will be sent to users who have retracted a submission</a:t>
              </a:r>
            </a:p>
          </p:txBody>
        </p:sp>
        <p:pic>
          <p:nvPicPr>
            <p:cNvPr id="9" name="Graphic 8" descr="Comment Important outline">
              <a:extLst>
                <a:ext uri="{FF2B5EF4-FFF2-40B4-BE49-F238E27FC236}">
                  <a16:creationId xmlns:a16="http://schemas.microsoft.com/office/drawing/2014/main" id="{B818DF8A-CEDC-9366-C095-E46C3535BA7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8411" y="5807076"/>
              <a:ext cx="914400" cy="914400"/>
            </a:xfrm>
            <a:prstGeom prst="rect">
              <a:avLst/>
            </a:prstGeom>
          </p:spPr>
        </p:pic>
      </p:grpSp>
      <p:sp>
        <p:nvSpPr>
          <p:cNvPr id="2" name="Slide Number Placeholder 1">
            <a:extLst>
              <a:ext uri="{FF2B5EF4-FFF2-40B4-BE49-F238E27FC236}">
                <a16:creationId xmlns:a16="http://schemas.microsoft.com/office/drawing/2014/main" id="{F3151352-8471-1D96-61C6-756587E95002}"/>
              </a:ext>
            </a:extLst>
          </p:cNvPr>
          <p:cNvSpPr>
            <a:spLocks noGrp="1"/>
          </p:cNvSpPr>
          <p:nvPr>
            <p:ph type="sldNum" sz="quarter" idx="12"/>
          </p:nvPr>
        </p:nvSpPr>
        <p:spPr/>
        <p:txBody>
          <a:bodyPr/>
          <a:lstStyle/>
          <a:p>
            <a:fld id="{F9E3D880-7F9B-497D-8382-0D8B60C60AA2}" type="slidenum">
              <a:rPr lang="en-US" smtClean="0"/>
              <a:t>30</a:t>
            </a:fld>
            <a:endParaRPr lang="en-US"/>
          </a:p>
        </p:txBody>
      </p:sp>
    </p:spTree>
    <p:extLst>
      <p:ext uri="{BB962C8B-B14F-4D97-AF65-F5344CB8AC3E}">
        <p14:creationId xmlns:p14="http://schemas.microsoft.com/office/powerpoint/2010/main" val="266019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892" y="681038"/>
            <a:ext cx="8674216" cy="726344"/>
          </a:xfrm>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a:t>Review: ServiceNow Suggestion Tips</a:t>
            </a:r>
          </a:p>
        </p:txBody>
      </p:sp>
      <p:sp>
        <p:nvSpPr>
          <p:cNvPr id="3" name="Content Placeholder 2"/>
          <p:cNvSpPr>
            <a:spLocks noGrp="1"/>
          </p:cNvSpPr>
          <p:nvPr>
            <p:ph idx="1"/>
          </p:nvPr>
        </p:nvSpPr>
        <p:spPr>
          <a:xfrm>
            <a:off x="240462" y="1737960"/>
            <a:ext cx="8706208" cy="4439002"/>
          </a:xfrm>
        </p:spPr>
        <p:txBody>
          <a:bodyPr vert="horz" lIns="91440" tIns="45720" rIns="91440" bIns="45720" rtlCol="0" anchor="t">
            <a:normAutofit/>
          </a:bodyPr>
          <a:lstStyle/>
          <a:p>
            <a:pPr marL="0">
              <a:lnSpc>
                <a:spcPct val="100000"/>
              </a:lnSpc>
              <a:buClr>
                <a:schemeClr val="accent2"/>
              </a:buClr>
              <a:buSzPct val="90000"/>
              <a:buFont typeface="Wingdings" pitchFamily="2" charset="2"/>
              <a:buChar char="Ø"/>
            </a:pPr>
            <a:r>
              <a:rPr lang="en-US" sz="3200" b="1" dirty="0"/>
              <a:t>Start early</a:t>
            </a:r>
            <a:endParaRPr lang="en-US" sz="3200" b="1" dirty="0">
              <a:cs typeface="Calibri"/>
            </a:endParaRPr>
          </a:p>
          <a:p>
            <a:pPr>
              <a:lnSpc>
                <a:spcPct val="100000"/>
              </a:lnSpc>
              <a:spcBef>
                <a:spcPts val="600"/>
              </a:spcBef>
              <a:buClr>
                <a:schemeClr val="accent2"/>
              </a:buClr>
              <a:buSzPct val="90000"/>
              <a:buFont typeface="Wingdings" pitchFamily="2" charset="2"/>
              <a:buChar char="Ø"/>
            </a:pPr>
            <a:r>
              <a:rPr lang="en-US" sz="3200" b="1" dirty="0"/>
              <a:t>Have completed materials ready at the start</a:t>
            </a:r>
            <a:endParaRPr lang="en-US" sz="3200" b="1" dirty="0">
              <a:cs typeface="Calibri"/>
            </a:endParaRPr>
          </a:p>
          <a:p>
            <a:pPr marL="0">
              <a:lnSpc>
                <a:spcPct val="100000"/>
              </a:lnSpc>
              <a:spcBef>
                <a:spcPts val="600"/>
              </a:spcBef>
              <a:buClr>
                <a:schemeClr val="accent2"/>
              </a:buClr>
              <a:buSzPct val="90000"/>
              <a:buFont typeface="Wingdings" pitchFamily="2" charset="2"/>
              <a:buChar char="Ø"/>
            </a:pPr>
            <a:r>
              <a:rPr lang="en-US" sz="3200" b="1" dirty="0"/>
              <a:t>Prepare to complete the submission </a:t>
            </a:r>
            <a:r>
              <a:rPr lang="en-US" sz="3200" b="1" u="sng" dirty="0"/>
              <a:t>in one sitting</a:t>
            </a:r>
            <a:endParaRPr lang="en-US" sz="3200" b="1" u="sng" dirty="0">
              <a:cs typeface="Calibri"/>
            </a:endParaRPr>
          </a:p>
          <a:p>
            <a:pPr>
              <a:lnSpc>
                <a:spcPct val="100000"/>
              </a:lnSpc>
              <a:spcBef>
                <a:spcPts val="600"/>
              </a:spcBef>
              <a:buClr>
                <a:schemeClr val="accent2"/>
              </a:buClr>
              <a:buSzPct val="90000"/>
              <a:buFont typeface="Wingdings" pitchFamily="2" charset="2"/>
              <a:buChar char="Ø"/>
            </a:pPr>
            <a:r>
              <a:rPr lang="en-US" sz="3200" b="1" dirty="0"/>
              <a:t>Check all details before clicking ‘Submit’</a:t>
            </a:r>
            <a:endParaRPr lang="en-US" sz="3200" b="1" dirty="0">
              <a:cs typeface="Calibri"/>
            </a:endParaRPr>
          </a:p>
          <a:p>
            <a:pPr marL="0">
              <a:lnSpc>
                <a:spcPct val="100000"/>
              </a:lnSpc>
              <a:spcBef>
                <a:spcPts val="600"/>
              </a:spcBef>
              <a:buClr>
                <a:schemeClr val="accent2"/>
              </a:buClr>
              <a:buSzPct val="90000"/>
              <a:buFont typeface="Wingdings" pitchFamily="2" charset="2"/>
              <a:buChar char="Ø"/>
            </a:pPr>
            <a:r>
              <a:rPr lang="en-US" sz="3200" b="1" dirty="0"/>
              <a:t>Retract before the end of the open period  </a:t>
            </a:r>
          </a:p>
          <a:p>
            <a:pPr marL="0">
              <a:lnSpc>
                <a:spcPct val="100000"/>
              </a:lnSpc>
              <a:spcBef>
                <a:spcPts val="600"/>
              </a:spcBef>
              <a:buClr>
                <a:schemeClr val="accent2"/>
              </a:buClr>
              <a:buSzPct val="90000"/>
              <a:buFont typeface="Wingdings" pitchFamily="2" charset="2"/>
              <a:buChar char="Ø"/>
            </a:pPr>
            <a:r>
              <a:rPr lang="en-US" sz="3200" b="1" dirty="0"/>
              <a:t>For assistance or questions related to </a:t>
            </a:r>
            <a:endParaRPr lang="en-US" sz="3200" b="1">
              <a:cs typeface="Calibri"/>
            </a:endParaRPr>
          </a:p>
          <a:p>
            <a:pPr marL="168275" indent="60325">
              <a:lnSpc>
                <a:spcPct val="100000"/>
              </a:lnSpc>
              <a:spcBef>
                <a:spcPts val="0"/>
              </a:spcBef>
              <a:buClr>
                <a:schemeClr val="accent2"/>
              </a:buClr>
              <a:buSzPct val="90000"/>
              <a:buNone/>
            </a:pPr>
            <a:r>
              <a:rPr lang="en-US" sz="3200" b="1" dirty="0"/>
              <a:t>ServiceNow email: </a:t>
            </a:r>
            <a:r>
              <a:rPr lang="en-US" sz="3200" b="1" dirty="0">
                <a:hlinkClick r:id="rId3"/>
              </a:rPr>
              <a:t>Ppa-Projects@usda.gov</a:t>
            </a:r>
            <a:endParaRPr lang="en-US" sz="3200" b="1" dirty="0">
              <a:cs typeface="Calibri"/>
            </a:endParaRPr>
          </a:p>
        </p:txBody>
      </p:sp>
      <p:sp>
        <p:nvSpPr>
          <p:cNvPr id="4" name="Slide Number Placeholder 3">
            <a:extLst>
              <a:ext uri="{FF2B5EF4-FFF2-40B4-BE49-F238E27FC236}">
                <a16:creationId xmlns:a16="http://schemas.microsoft.com/office/drawing/2014/main" id="{24BF8ED8-6CCF-484E-874E-5DDBF01E657C}"/>
              </a:ext>
            </a:extLst>
          </p:cNvPr>
          <p:cNvSpPr>
            <a:spLocks noGrp="1"/>
          </p:cNvSpPr>
          <p:nvPr>
            <p:ph type="sldNum" sz="quarter" idx="12"/>
          </p:nvPr>
        </p:nvSpPr>
        <p:spPr/>
        <p:txBody>
          <a:bodyPr/>
          <a:lstStyle/>
          <a:p>
            <a:fld id="{F9E3D880-7F9B-497D-8382-0D8B60C60AA2}" type="slidenum">
              <a:rPr lang="en-US" smtClean="0"/>
              <a:t>31</a:t>
            </a:fld>
            <a:endParaRPr lang="en-US" dirty="0"/>
          </a:p>
        </p:txBody>
      </p:sp>
    </p:spTree>
    <p:extLst>
      <p:ext uri="{BB962C8B-B14F-4D97-AF65-F5344CB8AC3E}">
        <p14:creationId xmlns:p14="http://schemas.microsoft.com/office/powerpoint/2010/main" val="13435452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540F65C-24D0-1D5C-5FA5-840141628201}"/>
              </a:ext>
            </a:extLst>
          </p:cNvPr>
          <p:cNvSpPr txBox="1">
            <a:spLocks noGrp="1"/>
          </p:cNvSpPr>
          <p:nvPr>
            <p:ph type="title" idx="4294967295"/>
          </p:nvPr>
        </p:nvSpPr>
        <p:spPr>
          <a:xfrm>
            <a:off x="234892" y="596814"/>
            <a:ext cx="8674216" cy="726344"/>
          </a:xfrm>
          <a:prstGeom prst="rect">
            <a:avLst/>
          </a:prstGeom>
          <a:noFill/>
          <a:ln>
            <a:noFill/>
            <a:prstDash/>
          </a:ln>
          <a:effectLst>
            <a:outerShdw blurRad="50800" dist="38100" dir="8100000" algn="tr" rotWithShape="0">
              <a:prstClr val="black">
                <a:alpha val="40000"/>
              </a:prstClr>
            </a:outerShdw>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chemeClr val="tx1"/>
                </a:solidFill>
                <a:effectLst/>
                <a:uLnTx/>
                <a:uFillTx/>
                <a:latin typeface="+mj-lt"/>
                <a:ea typeface="+mj-ea"/>
                <a:cs typeface="+mj-cs"/>
              </a:rPr>
              <a:t>Suggestions: Things to Consider</a:t>
            </a:r>
          </a:p>
        </p:txBody>
      </p:sp>
      <p:graphicFrame>
        <p:nvGraphicFramePr>
          <p:cNvPr id="4" name="TextBox 5" descr="This image represents text and four associated icons for strategic alignment, impact/outcome, feasibility, and past performance, best practices, and innovation that suggesters should focus on when they submit a suggestion.">
            <a:extLst>
              <a:ext uri="{FF2B5EF4-FFF2-40B4-BE49-F238E27FC236}">
                <a16:creationId xmlns:a16="http://schemas.microsoft.com/office/drawing/2014/main" id="{290F8C82-1F4F-0BC8-F975-614EAA0C1164}"/>
              </a:ext>
            </a:extLst>
          </p:cNvPr>
          <p:cNvGraphicFramePr/>
          <p:nvPr>
            <p:extLst>
              <p:ext uri="{D42A27DB-BD31-4B8C-83A1-F6EECF244321}">
                <p14:modId xmlns:p14="http://schemas.microsoft.com/office/powerpoint/2010/main" val="205511799"/>
              </p:ext>
            </p:extLst>
          </p:nvPr>
        </p:nvGraphicFramePr>
        <p:xfrm>
          <a:off x="-413048" y="1407693"/>
          <a:ext cx="9753527" cy="5626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EBA483A7-B425-65D6-8705-178C8FC5272E}"/>
              </a:ext>
            </a:extLst>
          </p:cNvPr>
          <p:cNvSpPr>
            <a:spLocks noGrp="1"/>
          </p:cNvSpPr>
          <p:nvPr>
            <p:ph type="sldNum" sz="quarter" idx="12"/>
          </p:nvPr>
        </p:nvSpPr>
        <p:spPr>
          <a:xfrm>
            <a:off x="6770774" y="6356351"/>
            <a:ext cx="2057400" cy="365125"/>
          </a:xfrm>
        </p:spPr>
        <p:txBody>
          <a:bodyPr/>
          <a:lstStyle/>
          <a:p>
            <a:fld id="{F9E3D880-7F9B-497D-8382-0D8B60C60AA2}" type="slidenum">
              <a:rPr lang="en-US" smtClean="0"/>
              <a:t>32</a:t>
            </a:fld>
            <a:endParaRPr lang="en-US" dirty="0"/>
          </a:p>
        </p:txBody>
      </p:sp>
    </p:spTree>
    <p:extLst>
      <p:ext uri="{BB962C8B-B14F-4D97-AF65-F5344CB8AC3E}">
        <p14:creationId xmlns:p14="http://schemas.microsoft.com/office/powerpoint/2010/main" val="670115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fontScale="90000"/>
          </a:bodyPr>
          <a:lstStyle/>
          <a:p>
            <a:pPr algn="ctr"/>
            <a:r>
              <a:rPr lang="en-US" b="1" dirty="0"/>
              <a:t>Tips for a high-quality Suggestion (1 of 4)</a:t>
            </a:r>
          </a:p>
        </p:txBody>
      </p:sp>
      <p:sp>
        <p:nvSpPr>
          <p:cNvPr id="3" name="Content Placeholder 2"/>
          <p:cNvSpPr>
            <a:spLocks noGrp="1"/>
          </p:cNvSpPr>
          <p:nvPr>
            <p:ph idx="1"/>
          </p:nvPr>
        </p:nvSpPr>
        <p:spPr>
          <a:xfrm>
            <a:off x="628650" y="1612232"/>
            <a:ext cx="7886700" cy="5109243"/>
          </a:xfrm>
        </p:spPr>
        <p:txBody>
          <a:bodyPr>
            <a:noAutofit/>
          </a:bodyPr>
          <a:lstStyle/>
          <a:p>
            <a:pPr>
              <a:lnSpc>
                <a:spcPct val="100000"/>
              </a:lnSpc>
              <a:buClr>
                <a:schemeClr val="accent2"/>
              </a:buClr>
              <a:buSzPct val="90000"/>
              <a:buFont typeface="Wingdings" pitchFamily="2" charset="2"/>
              <a:buChar char="Ø"/>
            </a:pPr>
            <a:r>
              <a:rPr lang="en-US" sz="2400" b="1" dirty="0"/>
              <a:t>Review the annual Implementation Plan first!</a:t>
            </a:r>
          </a:p>
          <a:p>
            <a:pPr>
              <a:lnSpc>
                <a:spcPct val="100000"/>
              </a:lnSpc>
              <a:buClr>
                <a:schemeClr val="accent2"/>
              </a:buClr>
              <a:buSzPct val="90000"/>
              <a:buFont typeface="Wingdings" pitchFamily="2" charset="2"/>
              <a:buChar char="Ø"/>
            </a:pPr>
            <a:r>
              <a:rPr lang="en-US" sz="2400" b="1" dirty="0"/>
              <a:t>Be concise in your writing</a:t>
            </a:r>
          </a:p>
          <a:p>
            <a:pPr lvl="1">
              <a:lnSpc>
                <a:spcPct val="100000"/>
              </a:lnSpc>
              <a:buSzPct val="115000"/>
            </a:pPr>
            <a:r>
              <a:rPr lang="en-US" b="1" dirty="0"/>
              <a:t>Lead with the purpose of your project in the Abstract</a:t>
            </a:r>
          </a:p>
          <a:p>
            <a:pPr lvl="2">
              <a:lnSpc>
                <a:spcPct val="100000"/>
              </a:lnSpc>
              <a:buSzPct val="115000"/>
            </a:pPr>
            <a:r>
              <a:rPr lang="en-US" sz="2400" dirty="0"/>
              <a:t>Clearly state objectives and deliverables</a:t>
            </a:r>
          </a:p>
          <a:p>
            <a:pPr marL="914400" lvl="2" indent="0">
              <a:lnSpc>
                <a:spcPct val="100000"/>
              </a:lnSpc>
              <a:buSzPct val="115000"/>
              <a:buNone/>
            </a:pPr>
            <a:endParaRPr lang="en-US" sz="2400" dirty="0"/>
          </a:p>
          <a:p>
            <a:pPr lvl="1">
              <a:lnSpc>
                <a:spcPct val="100000"/>
              </a:lnSpc>
              <a:buSzPct val="115000"/>
            </a:pPr>
            <a:r>
              <a:rPr lang="en-US" b="1" dirty="0"/>
              <a:t>Articulate the following in the Suggestion Body</a:t>
            </a:r>
          </a:p>
          <a:p>
            <a:pPr lvl="2">
              <a:lnSpc>
                <a:spcPct val="100000"/>
              </a:lnSpc>
              <a:buSzPct val="115000"/>
            </a:pPr>
            <a:r>
              <a:rPr lang="en-US" sz="2400" dirty="0"/>
              <a:t>Purpose, Benefits, and Accomplishments</a:t>
            </a:r>
          </a:p>
          <a:p>
            <a:pPr lvl="2">
              <a:lnSpc>
                <a:spcPct val="100000"/>
              </a:lnSpc>
              <a:buSzPct val="115000"/>
            </a:pPr>
            <a:r>
              <a:rPr lang="en-US" sz="2400" dirty="0"/>
              <a:t>Prior Experience, Best Practices, and/or Innovations</a:t>
            </a:r>
          </a:p>
          <a:p>
            <a:pPr lvl="2">
              <a:lnSpc>
                <a:spcPct val="100000"/>
              </a:lnSpc>
              <a:buSzPct val="115000"/>
            </a:pPr>
            <a:r>
              <a:rPr lang="en-US" sz="2400" dirty="0"/>
              <a:t>Budget</a:t>
            </a:r>
          </a:p>
          <a:p>
            <a:pPr lvl="2">
              <a:lnSpc>
                <a:spcPct val="100000"/>
              </a:lnSpc>
              <a:buSzPct val="115000"/>
            </a:pPr>
            <a:r>
              <a:rPr lang="en-US" sz="2400" dirty="0"/>
              <a:t>Technical Approach</a:t>
            </a:r>
          </a:p>
          <a:p>
            <a:pPr lvl="2">
              <a:lnSpc>
                <a:spcPct val="100000"/>
              </a:lnSpc>
              <a:buSzPct val="115000"/>
            </a:pPr>
            <a:r>
              <a:rPr lang="en-US" sz="2400" dirty="0"/>
              <a:t>Milestones</a:t>
            </a:r>
          </a:p>
        </p:txBody>
      </p:sp>
      <p:sp>
        <p:nvSpPr>
          <p:cNvPr id="4" name="Slide Number Placeholder 3">
            <a:extLst>
              <a:ext uri="{FF2B5EF4-FFF2-40B4-BE49-F238E27FC236}">
                <a16:creationId xmlns:a16="http://schemas.microsoft.com/office/drawing/2014/main" id="{B868497E-CB41-4A92-841B-79F11E2C1AFC}"/>
              </a:ext>
            </a:extLst>
          </p:cNvPr>
          <p:cNvSpPr>
            <a:spLocks noGrp="1"/>
          </p:cNvSpPr>
          <p:nvPr>
            <p:ph type="sldNum" sz="quarter" idx="12"/>
          </p:nvPr>
        </p:nvSpPr>
        <p:spPr/>
        <p:txBody>
          <a:bodyPr/>
          <a:lstStyle/>
          <a:p>
            <a:fld id="{F9E3D880-7F9B-497D-8382-0D8B60C60AA2}" type="slidenum">
              <a:rPr lang="en-US" smtClean="0"/>
              <a:t>33</a:t>
            </a:fld>
            <a:endParaRPr lang="en-US" dirty="0"/>
          </a:p>
        </p:txBody>
      </p:sp>
    </p:spTree>
    <p:extLst>
      <p:ext uri="{BB962C8B-B14F-4D97-AF65-F5344CB8AC3E}">
        <p14:creationId xmlns:p14="http://schemas.microsoft.com/office/powerpoint/2010/main" val="1349888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fontScale="90000"/>
          </a:bodyPr>
          <a:lstStyle/>
          <a:p>
            <a:pPr algn="ctr"/>
            <a:r>
              <a:rPr lang="en-US" b="1" dirty="0"/>
              <a:t>Tips for a high-quality Suggestion (2 of 4)</a:t>
            </a:r>
          </a:p>
        </p:txBody>
      </p:sp>
      <p:sp>
        <p:nvSpPr>
          <p:cNvPr id="3" name="Content Placeholder 2"/>
          <p:cNvSpPr>
            <a:spLocks noGrp="1"/>
          </p:cNvSpPr>
          <p:nvPr>
            <p:ph idx="1"/>
          </p:nvPr>
        </p:nvSpPr>
        <p:spPr>
          <a:xfrm>
            <a:off x="506830" y="1512053"/>
            <a:ext cx="8130339" cy="4844298"/>
          </a:xfrm>
        </p:spPr>
        <p:txBody>
          <a:bodyPr vert="horz" lIns="68580" tIns="34290" rIns="68580" bIns="34290" rtlCol="0" anchor="t">
            <a:noAutofit/>
          </a:bodyPr>
          <a:lstStyle/>
          <a:p>
            <a:pPr>
              <a:buClr>
                <a:schemeClr val="accent2"/>
              </a:buClr>
              <a:buSzPct val="90000"/>
              <a:buFont typeface="Wingdings" pitchFamily="2" charset="2"/>
              <a:buChar char="Ø"/>
            </a:pPr>
            <a:r>
              <a:rPr lang="en-US" sz="2400" b="1" dirty="0"/>
              <a:t> Purpose, Benefits, and Accomplishments should include:</a:t>
            </a:r>
          </a:p>
          <a:p>
            <a:pPr lvl="2">
              <a:lnSpc>
                <a:spcPct val="100000"/>
              </a:lnSpc>
              <a:spcBef>
                <a:spcPts val="0"/>
              </a:spcBef>
              <a:buSzPct val="115000"/>
            </a:pPr>
            <a:r>
              <a:rPr lang="en-US" sz="2400" dirty="0"/>
              <a:t>Problem/Opportunity and Objective statement</a:t>
            </a:r>
            <a:endParaRPr lang="en-US" sz="2400" dirty="0">
              <a:cs typeface="Calibri"/>
            </a:endParaRPr>
          </a:p>
          <a:p>
            <a:pPr lvl="2">
              <a:lnSpc>
                <a:spcPct val="100000"/>
              </a:lnSpc>
              <a:spcBef>
                <a:spcPts val="0"/>
              </a:spcBef>
              <a:buSzPct val="115000"/>
            </a:pPr>
            <a:r>
              <a:rPr lang="en-US" sz="2400" dirty="0"/>
              <a:t>Project importance – alignment to Goal Area</a:t>
            </a:r>
            <a:endParaRPr lang="en-US" sz="2400" dirty="0">
              <a:cs typeface="Calibri"/>
            </a:endParaRPr>
          </a:p>
          <a:p>
            <a:pPr lvl="2">
              <a:lnSpc>
                <a:spcPct val="100000"/>
              </a:lnSpc>
              <a:spcBef>
                <a:spcPts val="0"/>
              </a:spcBef>
              <a:buSzPct val="115000"/>
            </a:pPr>
            <a:r>
              <a:rPr lang="en-US" sz="2400" dirty="0"/>
              <a:t>Scope – reasonable for one year of funding</a:t>
            </a:r>
            <a:endParaRPr lang="en-US" sz="2400" dirty="0">
              <a:cs typeface="Calibri"/>
            </a:endParaRPr>
          </a:p>
          <a:p>
            <a:pPr lvl="2">
              <a:lnSpc>
                <a:spcPct val="100000"/>
              </a:lnSpc>
              <a:spcBef>
                <a:spcPts val="0"/>
              </a:spcBef>
              <a:buSzPct val="115000"/>
            </a:pPr>
            <a:r>
              <a:rPr lang="en-US" sz="2400" dirty="0"/>
              <a:t>Return on investment</a:t>
            </a:r>
          </a:p>
          <a:p>
            <a:pPr marL="914400" lvl="2" indent="0">
              <a:lnSpc>
                <a:spcPct val="100000"/>
              </a:lnSpc>
              <a:spcBef>
                <a:spcPts val="0"/>
              </a:spcBef>
              <a:buSzPct val="115000"/>
              <a:buNone/>
            </a:pPr>
            <a:endParaRPr lang="en-US" sz="2400" dirty="0"/>
          </a:p>
          <a:p>
            <a:pPr>
              <a:buClr>
                <a:schemeClr val="accent2"/>
              </a:buClr>
              <a:buSzPct val="90000"/>
              <a:buFont typeface="Wingdings" pitchFamily="2" charset="2"/>
              <a:buChar char="Ø"/>
            </a:pPr>
            <a:r>
              <a:rPr lang="en-US" sz="2400" b="1" dirty="0"/>
              <a:t>Prior Experience, Best Practices, and/or Innovation should include:</a:t>
            </a:r>
            <a:endParaRPr lang="en-US" sz="2400" b="1" dirty="0">
              <a:cs typeface="Calibri"/>
            </a:endParaRPr>
          </a:p>
          <a:p>
            <a:pPr lvl="2">
              <a:lnSpc>
                <a:spcPct val="100000"/>
              </a:lnSpc>
              <a:spcBef>
                <a:spcPts val="0"/>
              </a:spcBef>
              <a:buSzPct val="115000"/>
            </a:pPr>
            <a:r>
              <a:rPr lang="en-US" sz="2400" dirty="0"/>
              <a:t>Clear accomplishments achieved </a:t>
            </a:r>
          </a:p>
          <a:p>
            <a:pPr lvl="2">
              <a:lnSpc>
                <a:spcPct val="100000"/>
              </a:lnSpc>
              <a:spcBef>
                <a:spcPts val="0"/>
              </a:spcBef>
              <a:buSzPct val="115000"/>
            </a:pPr>
            <a:r>
              <a:rPr lang="en-US" sz="2400" dirty="0"/>
              <a:t>Demonstration of best practices, innovations, and subsequent outcomes achieved</a:t>
            </a:r>
            <a:endParaRPr lang="en-US" sz="2400" dirty="0">
              <a:cs typeface="Calibri"/>
            </a:endParaRPr>
          </a:p>
          <a:p>
            <a:pPr>
              <a:buClr>
                <a:schemeClr val="accent2"/>
              </a:buClr>
              <a:buSzPct val="90000"/>
              <a:buFont typeface="Wingdings" pitchFamily="2" charset="2"/>
              <a:buChar char="Ø"/>
            </a:pPr>
            <a:endParaRPr lang="en-US" sz="2600" b="1" dirty="0"/>
          </a:p>
        </p:txBody>
      </p:sp>
      <p:sp>
        <p:nvSpPr>
          <p:cNvPr id="4" name="Slide Number Placeholder 3">
            <a:extLst>
              <a:ext uri="{FF2B5EF4-FFF2-40B4-BE49-F238E27FC236}">
                <a16:creationId xmlns:a16="http://schemas.microsoft.com/office/drawing/2014/main" id="{86FFFF35-555E-4331-9006-935FE38FDEF3}"/>
              </a:ext>
            </a:extLst>
          </p:cNvPr>
          <p:cNvSpPr>
            <a:spLocks noGrp="1"/>
          </p:cNvSpPr>
          <p:nvPr>
            <p:ph type="sldNum" sz="quarter" idx="12"/>
          </p:nvPr>
        </p:nvSpPr>
        <p:spPr/>
        <p:txBody>
          <a:bodyPr/>
          <a:lstStyle/>
          <a:p>
            <a:fld id="{F9E3D880-7F9B-497D-8382-0D8B60C60AA2}" type="slidenum">
              <a:rPr lang="en-US" smtClean="0"/>
              <a:t>34</a:t>
            </a:fld>
            <a:endParaRPr lang="en-US" dirty="0"/>
          </a:p>
        </p:txBody>
      </p:sp>
    </p:spTree>
    <p:extLst>
      <p:ext uri="{BB962C8B-B14F-4D97-AF65-F5344CB8AC3E}">
        <p14:creationId xmlns:p14="http://schemas.microsoft.com/office/powerpoint/2010/main" val="858508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fontScale="90000"/>
          </a:bodyPr>
          <a:lstStyle/>
          <a:p>
            <a:pPr algn="ctr"/>
            <a:r>
              <a:rPr lang="en-US" b="1" dirty="0"/>
              <a:t>Tips for a high-quality Suggestion (3 of 4)</a:t>
            </a:r>
          </a:p>
        </p:txBody>
      </p:sp>
      <p:sp>
        <p:nvSpPr>
          <p:cNvPr id="3" name="Content Placeholder 2"/>
          <p:cNvSpPr>
            <a:spLocks noGrp="1"/>
          </p:cNvSpPr>
          <p:nvPr>
            <p:ph idx="1"/>
          </p:nvPr>
        </p:nvSpPr>
        <p:spPr>
          <a:xfrm>
            <a:off x="440160" y="1598362"/>
            <a:ext cx="8263680" cy="4940551"/>
          </a:xfrm>
        </p:spPr>
        <p:txBody>
          <a:bodyPr vert="horz" lIns="68580" tIns="34290" rIns="68580" bIns="34290" rtlCol="0" anchor="t">
            <a:noAutofit/>
          </a:bodyPr>
          <a:lstStyle/>
          <a:p>
            <a:pPr>
              <a:buClr>
                <a:schemeClr val="accent2"/>
              </a:buClr>
              <a:buSzPct val="90000"/>
              <a:buFont typeface="Wingdings" pitchFamily="2" charset="2"/>
              <a:buChar char="Ø"/>
            </a:pPr>
            <a:r>
              <a:rPr lang="en-US" sz="2400" b="1" dirty="0"/>
              <a:t> Budget</a:t>
            </a:r>
          </a:p>
          <a:p>
            <a:pPr marL="914400" lvl="2">
              <a:spcBef>
                <a:spcPts val="0"/>
              </a:spcBef>
              <a:buSzPct val="115000"/>
            </a:pPr>
            <a:r>
              <a:rPr lang="en-US" sz="2400" dirty="0"/>
              <a:t>Reasonable for one year of funding  </a:t>
            </a:r>
            <a:endParaRPr lang="en-US" sz="2400" dirty="0">
              <a:cs typeface="Calibri"/>
            </a:endParaRPr>
          </a:p>
          <a:p>
            <a:pPr marL="914400" lvl="2">
              <a:lnSpc>
                <a:spcPct val="100000"/>
              </a:lnSpc>
              <a:spcBef>
                <a:spcPts val="0"/>
              </a:spcBef>
              <a:buSzPct val="115000"/>
            </a:pPr>
            <a:r>
              <a:rPr lang="en-US" sz="2400" dirty="0"/>
              <a:t>Allocate majority of funds for direct action (operations, research, products)</a:t>
            </a:r>
            <a:endParaRPr lang="en-US" sz="2400" dirty="0">
              <a:cs typeface="Calibri"/>
            </a:endParaRPr>
          </a:p>
          <a:p>
            <a:pPr marL="914400" lvl="2">
              <a:lnSpc>
                <a:spcPct val="100000"/>
              </a:lnSpc>
              <a:spcBef>
                <a:spcPts val="0"/>
              </a:spcBef>
              <a:buSzPct val="115000"/>
            </a:pPr>
            <a:r>
              <a:rPr lang="en-US" sz="2400" dirty="0"/>
              <a:t>Minimize funds for ancillary activity (travel, logistics, etc.)</a:t>
            </a:r>
            <a:endParaRPr lang="en-US" sz="2400" dirty="0">
              <a:cs typeface="Calibri"/>
            </a:endParaRPr>
          </a:p>
          <a:p>
            <a:pPr>
              <a:buClr>
                <a:schemeClr val="accent2"/>
              </a:buClr>
              <a:buSzPct val="90000"/>
              <a:buFont typeface="Wingdings" pitchFamily="2" charset="2"/>
              <a:buChar char="Ø"/>
            </a:pPr>
            <a:r>
              <a:rPr lang="en-US" sz="2400" b="1" dirty="0"/>
              <a:t>Technical Approach</a:t>
            </a:r>
            <a:endParaRPr lang="en-US" sz="2400" b="1" dirty="0">
              <a:cs typeface="Calibri"/>
            </a:endParaRPr>
          </a:p>
          <a:p>
            <a:pPr marL="914400" lvl="2">
              <a:lnSpc>
                <a:spcPct val="100000"/>
              </a:lnSpc>
              <a:spcBef>
                <a:spcPts val="0"/>
              </a:spcBef>
              <a:buSzPct val="115000"/>
            </a:pPr>
            <a:r>
              <a:rPr lang="en-US" sz="2400" dirty="0"/>
              <a:t>Define methodology to be used and why</a:t>
            </a:r>
            <a:endParaRPr lang="en-US" sz="2400" dirty="0">
              <a:cs typeface="Calibri"/>
            </a:endParaRPr>
          </a:p>
          <a:p>
            <a:pPr marL="914400" lvl="2">
              <a:lnSpc>
                <a:spcPct val="100000"/>
              </a:lnSpc>
              <a:spcBef>
                <a:spcPts val="0"/>
              </a:spcBef>
              <a:buSzPct val="115000"/>
            </a:pPr>
            <a:r>
              <a:rPr lang="en-US" sz="2400" dirty="0"/>
              <a:t>Identify tasks and how they advance objectives</a:t>
            </a:r>
            <a:endParaRPr lang="en-US" sz="2400" dirty="0">
              <a:cs typeface="Calibri"/>
            </a:endParaRPr>
          </a:p>
          <a:p>
            <a:pPr marL="914400" lvl="2">
              <a:lnSpc>
                <a:spcPct val="100000"/>
              </a:lnSpc>
              <a:spcBef>
                <a:spcPts val="0"/>
              </a:spcBef>
              <a:buSzPct val="115000"/>
            </a:pPr>
            <a:r>
              <a:rPr lang="en-US" sz="2400" dirty="0"/>
              <a:t>Include well-defined performance measures</a:t>
            </a:r>
          </a:p>
          <a:p>
            <a:pPr>
              <a:buClr>
                <a:schemeClr val="accent2"/>
              </a:buClr>
              <a:buSzPct val="90000"/>
              <a:buFont typeface="Wingdings" pitchFamily="2" charset="2"/>
              <a:buChar char="Ø"/>
            </a:pPr>
            <a:r>
              <a:rPr lang="en-US" sz="2400" b="1" dirty="0"/>
              <a:t>Milestones </a:t>
            </a:r>
            <a:endParaRPr lang="en-US" sz="2400" b="1" dirty="0">
              <a:cs typeface="Calibri"/>
            </a:endParaRPr>
          </a:p>
          <a:p>
            <a:pPr marL="914400" lvl="2">
              <a:spcBef>
                <a:spcPts val="0"/>
              </a:spcBef>
              <a:buSzPct val="115000"/>
            </a:pPr>
            <a:r>
              <a:rPr lang="en-US" sz="2400" dirty="0"/>
              <a:t>Outline project duration, progression steps, and benchmarks </a:t>
            </a:r>
            <a:endParaRPr lang="en-US" sz="2400" dirty="0">
              <a:cs typeface="Calibri"/>
            </a:endParaRPr>
          </a:p>
          <a:p>
            <a:pPr>
              <a:buClr>
                <a:schemeClr val="accent2"/>
              </a:buClr>
              <a:buSzPct val="90000"/>
              <a:buFont typeface="Wingdings" pitchFamily="2" charset="2"/>
              <a:buChar char="Ø"/>
            </a:pPr>
            <a:endParaRPr lang="en-US" sz="2600" b="1" dirty="0"/>
          </a:p>
          <a:p>
            <a:pPr>
              <a:buClr>
                <a:schemeClr val="accent2"/>
              </a:buClr>
              <a:buSzPct val="90000"/>
              <a:buFont typeface="Wingdings" pitchFamily="2" charset="2"/>
              <a:buChar char="Ø"/>
            </a:pPr>
            <a:endParaRPr lang="en-US" sz="2600" b="1" dirty="0"/>
          </a:p>
        </p:txBody>
      </p:sp>
      <p:sp>
        <p:nvSpPr>
          <p:cNvPr id="4" name="Slide Number Placeholder 3">
            <a:extLst>
              <a:ext uri="{FF2B5EF4-FFF2-40B4-BE49-F238E27FC236}">
                <a16:creationId xmlns:a16="http://schemas.microsoft.com/office/drawing/2014/main" id="{197AE479-A519-46EF-AF97-39DCE26DC0A4}"/>
              </a:ext>
            </a:extLst>
          </p:cNvPr>
          <p:cNvSpPr>
            <a:spLocks noGrp="1"/>
          </p:cNvSpPr>
          <p:nvPr>
            <p:ph type="sldNum" sz="quarter" idx="12"/>
          </p:nvPr>
        </p:nvSpPr>
        <p:spPr/>
        <p:txBody>
          <a:bodyPr/>
          <a:lstStyle/>
          <a:p>
            <a:fld id="{F9E3D880-7F9B-497D-8382-0D8B60C60AA2}" type="slidenum">
              <a:rPr lang="en-US" smtClean="0"/>
              <a:t>35</a:t>
            </a:fld>
            <a:endParaRPr lang="en-US" dirty="0"/>
          </a:p>
        </p:txBody>
      </p:sp>
    </p:spTree>
    <p:extLst>
      <p:ext uri="{BB962C8B-B14F-4D97-AF65-F5344CB8AC3E}">
        <p14:creationId xmlns:p14="http://schemas.microsoft.com/office/powerpoint/2010/main" val="590895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fontScale="90000"/>
          </a:bodyPr>
          <a:lstStyle/>
          <a:p>
            <a:pPr algn="ctr"/>
            <a:r>
              <a:rPr lang="en-US" b="1" dirty="0"/>
              <a:t>Tips for a high-quality Suggestion (4 of 4)</a:t>
            </a:r>
          </a:p>
        </p:txBody>
      </p:sp>
      <p:sp>
        <p:nvSpPr>
          <p:cNvPr id="3" name="Content Placeholder 2"/>
          <p:cNvSpPr>
            <a:spLocks noGrp="1"/>
          </p:cNvSpPr>
          <p:nvPr>
            <p:ph idx="1"/>
          </p:nvPr>
        </p:nvSpPr>
        <p:spPr/>
        <p:txBody>
          <a:bodyPr>
            <a:normAutofit/>
          </a:bodyPr>
          <a:lstStyle/>
          <a:p>
            <a:pPr>
              <a:buClr>
                <a:schemeClr val="accent2"/>
              </a:buClr>
              <a:buSzPct val="90000"/>
              <a:buFont typeface="Wingdings" pitchFamily="2" charset="2"/>
              <a:buChar char="Ø"/>
            </a:pPr>
            <a:r>
              <a:rPr lang="en-US" b="1" dirty="0"/>
              <a:t>Cooperators</a:t>
            </a:r>
          </a:p>
          <a:p>
            <a:pPr lvl="2">
              <a:lnSpc>
                <a:spcPct val="100000"/>
              </a:lnSpc>
              <a:spcBef>
                <a:spcPts val="0"/>
              </a:spcBef>
              <a:buSzPct val="115000"/>
            </a:pPr>
            <a:r>
              <a:rPr lang="en-US" sz="2800" dirty="0"/>
              <a:t>Identify: </a:t>
            </a:r>
          </a:p>
          <a:p>
            <a:pPr lvl="3">
              <a:lnSpc>
                <a:spcPct val="100000"/>
              </a:lnSpc>
              <a:spcBef>
                <a:spcPts val="0"/>
              </a:spcBef>
              <a:buSzPct val="115000"/>
            </a:pPr>
            <a:r>
              <a:rPr lang="en-US" sz="2800" dirty="0"/>
              <a:t>Roles and responsibilities</a:t>
            </a:r>
          </a:p>
          <a:p>
            <a:pPr lvl="3">
              <a:lnSpc>
                <a:spcPct val="100000"/>
              </a:lnSpc>
              <a:spcBef>
                <a:spcPts val="0"/>
              </a:spcBef>
              <a:buSzPct val="115000"/>
            </a:pPr>
            <a:r>
              <a:rPr lang="en-US" sz="2800" dirty="0"/>
              <a:t>Expertise and capabilities</a:t>
            </a:r>
          </a:p>
          <a:p>
            <a:pPr lvl="3">
              <a:lnSpc>
                <a:spcPct val="100000"/>
              </a:lnSpc>
              <a:spcBef>
                <a:spcPts val="0"/>
              </a:spcBef>
              <a:buSzPct val="115000"/>
            </a:pPr>
            <a:r>
              <a:rPr lang="en-US" sz="2800" dirty="0"/>
              <a:t>Prior experience</a:t>
            </a:r>
          </a:p>
          <a:p>
            <a:pPr lvl="2">
              <a:lnSpc>
                <a:spcPct val="100000"/>
              </a:lnSpc>
              <a:spcBef>
                <a:spcPts val="0"/>
              </a:spcBef>
              <a:buSzPct val="115000"/>
            </a:pPr>
            <a:r>
              <a:rPr lang="en-US" sz="2800" dirty="0"/>
              <a:t>Define how each cooperator benefits the suggestion and advances its goals</a:t>
            </a:r>
          </a:p>
          <a:p>
            <a:pPr marL="1371600" lvl="3" indent="0">
              <a:lnSpc>
                <a:spcPct val="100000"/>
              </a:lnSpc>
              <a:spcBef>
                <a:spcPts val="0"/>
              </a:spcBef>
              <a:buSzPct val="115000"/>
              <a:buNone/>
            </a:pPr>
            <a:endParaRPr lang="en-US" sz="2200" dirty="0"/>
          </a:p>
          <a:p>
            <a:pPr marL="0" indent="0">
              <a:buClr>
                <a:schemeClr val="accent2"/>
              </a:buClr>
              <a:buSzPct val="90000"/>
              <a:buNone/>
            </a:pPr>
            <a:endParaRPr lang="en-US" sz="2600" b="1" dirty="0"/>
          </a:p>
        </p:txBody>
      </p:sp>
      <p:sp>
        <p:nvSpPr>
          <p:cNvPr id="4" name="Slide Number Placeholder 3">
            <a:extLst>
              <a:ext uri="{FF2B5EF4-FFF2-40B4-BE49-F238E27FC236}">
                <a16:creationId xmlns:a16="http://schemas.microsoft.com/office/drawing/2014/main" id="{EC91F6C4-3393-48DD-82E6-54A2180B91C7}"/>
              </a:ext>
            </a:extLst>
          </p:cNvPr>
          <p:cNvSpPr>
            <a:spLocks noGrp="1"/>
          </p:cNvSpPr>
          <p:nvPr>
            <p:ph type="sldNum" sz="quarter" idx="12"/>
          </p:nvPr>
        </p:nvSpPr>
        <p:spPr/>
        <p:txBody>
          <a:bodyPr/>
          <a:lstStyle/>
          <a:p>
            <a:fld id="{F9E3D880-7F9B-497D-8382-0D8B60C60AA2}" type="slidenum">
              <a:rPr lang="en-US" smtClean="0"/>
              <a:t>36</a:t>
            </a:fld>
            <a:endParaRPr lang="en-US" dirty="0"/>
          </a:p>
        </p:txBody>
      </p:sp>
    </p:spTree>
    <p:extLst>
      <p:ext uri="{BB962C8B-B14F-4D97-AF65-F5344CB8AC3E}">
        <p14:creationId xmlns:p14="http://schemas.microsoft.com/office/powerpoint/2010/main" val="15882853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r>
              <a:rPr lang="en-US" b="1" dirty="0"/>
              <a:t>Frequent Suggestion Mistakes</a:t>
            </a:r>
          </a:p>
        </p:txBody>
      </p:sp>
      <p:graphicFrame>
        <p:nvGraphicFramePr>
          <p:cNvPr id="4" name="Diagram 3" descr="This image represents a four tiered schematic of frequent suggestion mistakes.">
            <a:extLst>
              <a:ext uri="{FF2B5EF4-FFF2-40B4-BE49-F238E27FC236}">
                <a16:creationId xmlns:a16="http://schemas.microsoft.com/office/drawing/2014/main" id="{B4D286A7-761A-4423-B94B-0C2162C2E954}"/>
              </a:ext>
            </a:extLst>
          </p:cNvPr>
          <p:cNvGraphicFramePr/>
          <p:nvPr>
            <p:extLst>
              <p:ext uri="{D42A27DB-BD31-4B8C-83A1-F6EECF244321}">
                <p14:modId xmlns:p14="http://schemas.microsoft.com/office/powerpoint/2010/main" val="64185644"/>
              </p:ext>
            </p:extLst>
          </p:nvPr>
        </p:nvGraphicFramePr>
        <p:xfrm>
          <a:off x="834190" y="1639936"/>
          <a:ext cx="7611978" cy="4760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A0A64675-4EB9-4CC5-BB99-BABF6D955E73}"/>
              </a:ext>
            </a:extLst>
          </p:cNvPr>
          <p:cNvSpPr>
            <a:spLocks noGrp="1"/>
          </p:cNvSpPr>
          <p:nvPr>
            <p:ph type="sldNum" sz="quarter" idx="12"/>
          </p:nvPr>
        </p:nvSpPr>
        <p:spPr/>
        <p:txBody>
          <a:bodyPr/>
          <a:lstStyle/>
          <a:p>
            <a:fld id="{F9E3D880-7F9B-497D-8382-0D8B60C60AA2}" type="slidenum">
              <a:rPr lang="en-US" smtClean="0"/>
              <a:t>37</a:t>
            </a:fld>
            <a:endParaRPr lang="en-US" dirty="0"/>
          </a:p>
        </p:txBody>
      </p:sp>
    </p:spTree>
    <p:extLst>
      <p:ext uri="{BB962C8B-B14F-4D97-AF65-F5344CB8AC3E}">
        <p14:creationId xmlns:p14="http://schemas.microsoft.com/office/powerpoint/2010/main" val="18965537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r>
              <a:rPr lang="en-US" b="1" dirty="0"/>
              <a:t>Review Process:  Evaluation Criteria</a:t>
            </a:r>
          </a:p>
        </p:txBody>
      </p:sp>
      <p:sp>
        <p:nvSpPr>
          <p:cNvPr id="3" name="Content Placeholder 2"/>
          <p:cNvSpPr>
            <a:spLocks noGrp="1"/>
          </p:cNvSpPr>
          <p:nvPr>
            <p:ph idx="1"/>
          </p:nvPr>
        </p:nvSpPr>
        <p:spPr/>
        <p:txBody>
          <a:bodyPr>
            <a:normAutofit/>
          </a:bodyPr>
          <a:lstStyle/>
          <a:p>
            <a:pPr>
              <a:buClr>
                <a:schemeClr val="accent2"/>
              </a:buClr>
              <a:buSzPct val="90000"/>
              <a:buFont typeface="Wingdings" pitchFamily="2" charset="2"/>
              <a:buChar char="Ø"/>
            </a:pPr>
            <a:r>
              <a:rPr lang="en-US" sz="2400" b="1" dirty="0"/>
              <a:t>Strategic Alignment </a:t>
            </a:r>
          </a:p>
          <a:p>
            <a:pPr lvl="1">
              <a:buSzPct val="90000"/>
              <a:buFont typeface="Arial" panose="020B0604020202020204" pitchFamily="34" charset="0"/>
              <a:buChar char="•"/>
            </a:pPr>
            <a:r>
              <a:rPr lang="en-US" dirty="0"/>
              <a:t>Plant Protection Act Section 7721</a:t>
            </a:r>
          </a:p>
          <a:p>
            <a:pPr>
              <a:buClr>
                <a:schemeClr val="accent2"/>
              </a:buClr>
              <a:buSzPct val="90000"/>
              <a:buFont typeface="Wingdings" pitchFamily="2" charset="2"/>
              <a:buChar char="Ø"/>
            </a:pPr>
            <a:r>
              <a:rPr lang="en-US" sz="2400" b="1" dirty="0"/>
              <a:t>Impact/Outcome</a:t>
            </a:r>
          </a:p>
          <a:p>
            <a:pPr lvl="1">
              <a:buSzPct val="90000"/>
              <a:buFont typeface="Arial" panose="020B0604020202020204" pitchFamily="34" charset="0"/>
              <a:buChar char="•"/>
            </a:pPr>
            <a:r>
              <a:rPr lang="en-US" dirty="0"/>
              <a:t>Project Results</a:t>
            </a:r>
          </a:p>
          <a:p>
            <a:pPr>
              <a:buClr>
                <a:schemeClr val="accent2"/>
              </a:buClr>
              <a:buSzPct val="90000"/>
              <a:buFont typeface="Wingdings" pitchFamily="2" charset="2"/>
              <a:buChar char="Ø"/>
            </a:pPr>
            <a:r>
              <a:rPr lang="en-US" sz="2400" b="1" dirty="0"/>
              <a:t>Feasibility</a:t>
            </a:r>
          </a:p>
          <a:p>
            <a:pPr lvl="1">
              <a:buSzPct val="90000"/>
              <a:buFont typeface="Arial" panose="020B0604020202020204" pitchFamily="34" charset="0"/>
              <a:buChar char="•"/>
            </a:pPr>
            <a:r>
              <a:rPr lang="en-US" dirty="0"/>
              <a:t>Resources, partnerships, process</a:t>
            </a:r>
          </a:p>
          <a:p>
            <a:pPr>
              <a:buClr>
                <a:schemeClr val="accent2"/>
              </a:buClr>
              <a:buSzPct val="90000"/>
              <a:buFont typeface="Wingdings" pitchFamily="2" charset="2"/>
              <a:buChar char="Ø"/>
            </a:pPr>
            <a:r>
              <a:rPr lang="en-US" sz="2400" b="1" dirty="0"/>
              <a:t>Past Performance, Best Practices and Innovation</a:t>
            </a:r>
          </a:p>
          <a:p>
            <a:pPr>
              <a:buClr>
                <a:schemeClr val="accent2"/>
              </a:buClr>
              <a:buSzPct val="90000"/>
              <a:buFont typeface="Wingdings" pitchFamily="2" charset="2"/>
              <a:buChar char="Ø"/>
            </a:pPr>
            <a:r>
              <a:rPr lang="en-US" sz="2400" b="1" dirty="0"/>
              <a:t>Budget</a:t>
            </a:r>
          </a:p>
          <a:p>
            <a:pPr marL="342900" lvl="1" indent="0">
              <a:buClr>
                <a:schemeClr val="accent2"/>
              </a:buClr>
              <a:buSzPct val="90000"/>
              <a:buNone/>
            </a:pPr>
            <a:endParaRPr lang="en-US" sz="2600" b="1" dirty="0"/>
          </a:p>
        </p:txBody>
      </p:sp>
      <p:sp>
        <p:nvSpPr>
          <p:cNvPr id="4" name="Slide Number Placeholder 3">
            <a:extLst>
              <a:ext uri="{FF2B5EF4-FFF2-40B4-BE49-F238E27FC236}">
                <a16:creationId xmlns:a16="http://schemas.microsoft.com/office/drawing/2014/main" id="{50059A0A-64C3-4383-B119-F77F65727D7A}"/>
              </a:ext>
            </a:extLst>
          </p:cNvPr>
          <p:cNvSpPr>
            <a:spLocks noGrp="1"/>
          </p:cNvSpPr>
          <p:nvPr>
            <p:ph type="sldNum" sz="quarter" idx="12"/>
          </p:nvPr>
        </p:nvSpPr>
        <p:spPr/>
        <p:txBody>
          <a:bodyPr/>
          <a:lstStyle/>
          <a:p>
            <a:fld id="{F9E3D880-7F9B-497D-8382-0D8B60C60AA2}" type="slidenum">
              <a:rPr lang="en-US" smtClean="0"/>
              <a:t>38</a:t>
            </a:fld>
            <a:endParaRPr lang="en-US" dirty="0"/>
          </a:p>
        </p:txBody>
      </p:sp>
    </p:spTree>
    <p:extLst>
      <p:ext uri="{BB962C8B-B14F-4D97-AF65-F5344CB8AC3E}">
        <p14:creationId xmlns:p14="http://schemas.microsoft.com/office/powerpoint/2010/main" val="33873092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r>
              <a:rPr lang="en-US" b="1" dirty="0"/>
              <a:t>Contacts &amp; Staying Connected</a:t>
            </a:r>
          </a:p>
        </p:txBody>
      </p:sp>
      <p:sp>
        <p:nvSpPr>
          <p:cNvPr id="3" name="Content Placeholder 2"/>
          <p:cNvSpPr>
            <a:spLocks noGrp="1"/>
          </p:cNvSpPr>
          <p:nvPr>
            <p:ph idx="1"/>
          </p:nvPr>
        </p:nvSpPr>
        <p:spPr/>
        <p:txBody>
          <a:bodyPr>
            <a:normAutofit/>
          </a:bodyPr>
          <a:lstStyle/>
          <a:p>
            <a:pPr>
              <a:spcAft>
                <a:spcPts val="2400"/>
              </a:spcAft>
              <a:buClr>
                <a:schemeClr val="accent2"/>
              </a:buClr>
              <a:buSzPct val="90000"/>
              <a:buFont typeface="Wingdings" pitchFamily="2" charset="2"/>
              <a:buChar char="Ø"/>
            </a:pPr>
            <a:r>
              <a:rPr lang="en-US" sz="2400" b="1" dirty="0"/>
              <a:t>Group Email</a:t>
            </a:r>
            <a:r>
              <a:rPr lang="en-US" sz="2400" b="1"/>
              <a:t>: </a:t>
            </a:r>
            <a:r>
              <a:rPr lang="en-US" sz="2400" b="1" u="sng">
                <a:solidFill>
                  <a:prstClr val="black"/>
                </a:solidFill>
                <a:hlinkClick r:id="rId3"/>
              </a:rPr>
              <a:t>Ppa-Projects</a:t>
            </a:r>
            <a:r>
              <a:rPr lang="en-US" sz="2400" b="1" u="sng" dirty="0">
                <a:solidFill>
                  <a:prstClr val="black"/>
                </a:solidFill>
                <a:hlinkClick r:id="rId3"/>
              </a:rPr>
              <a:t>@usda.gov</a:t>
            </a:r>
            <a:r>
              <a:rPr lang="en-US" sz="2400" b="1" u="sng" dirty="0">
                <a:solidFill>
                  <a:prstClr val="black"/>
                </a:solidFill>
              </a:rPr>
              <a:t> </a:t>
            </a:r>
            <a:endParaRPr lang="en-US" sz="2400" b="1" dirty="0"/>
          </a:p>
          <a:p>
            <a:pPr>
              <a:buClr>
                <a:schemeClr val="accent2"/>
              </a:buClr>
              <a:buSzPct val="90000"/>
              <a:buFont typeface="Wingdings" pitchFamily="2" charset="2"/>
              <a:buChar char="Ø"/>
            </a:pPr>
            <a:r>
              <a:rPr lang="en-US" sz="2400" b="1" dirty="0"/>
              <a:t>Subscribe to the Stakeholder Registry  -  PPA 7721 topic at: </a:t>
            </a:r>
            <a:r>
              <a:rPr lang="en-US" sz="2400" b="1" dirty="0">
                <a:hlinkClick r:id="rId4"/>
              </a:rPr>
              <a:t>http://bit.ly/aphisupdates</a:t>
            </a:r>
            <a:r>
              <a:rPr lang="en-US" sz="2400" b="1" dirty="0"/>
              <a:t> </a:t>
            </a:r>
          </a:p>
          <a:p>
            <a:pPr>
              <a:buClr>
                <a:schemeClr val="accent2"/>
              </a:buClr>
              <a:buSzPct val="90000"/>
              <a:buFont typeface="Wingdings" pitchFamily="2" charset="2"/>
              <a:buChar char="Ø"/>
            </a:pPr>
            <a:endParaRPr lang="en-US" sz="2400" b="1" dirty="0"/>
          </a:p>
          <a:p>
            <a:pPr>
              <a:buClr>
                <a:schemeClr val="accent2"/>
              </a:buClr>
              <a:buSzPct val="90000"/>
              <a:buFont typeface="Wingdings" pitchFamily="2" charset="2"/>
              <a:buChar char="Ø"/>
            </a:pPr>
            <a:r>
              <a:rPr lang="en-US" sz="2400" b="1" dirty="0"/>
              <a:t>Or go to the APHIS Web site </a:t>
            </a:r>
            <a:r>
              <a:rPr lang="en-US" sz="2400" b="1" dirty="0">
                <a:hlinkClick r:id="rId5"/>
              </a:rPr>
              <a:t>http://www.aphis.usda.gov</a:t>
            </a:r>
            <a:r>
              <a:rPr lang="en-US" sz="2400" b="1" dirty="0"/>
              <a:t> and click APHIS Stakeholder Registry sign up</a:t>
            </a:r>
          </a:p>
        </p:txBody>
      </p:sp>
      <p:pic>
        <p:nvPicPr>
          <p:cNvPr id="4" name="Picture 3" descr="This image shows the an announcement for signing up for the APHIS Stakeholder Registry. Users can receive notifications regarding PPA 7721 automatically to their inbox when they register for the stakeholder registry.">
            <a:extLst>
              <a:ext uri="{FF2B5EF4-FFF2-40B4-BE49-F238E27FC236}">
                <a16:creationId xmlns:a16="http://schemas.microsoft.com/office/drawing/2014/main" id="{C5457079-61B0-41D7-99E5-2A6A96099D11}"/>
              </a:ext>
            </a:extLst>
          </p:cNvPr>
          <p:cNvPicPr>
            <a:picLocks noChangeAspect="1"/>
          </p:cNvPicPr>
          <p:nvPr/>
        </p:nvPicPr>
        <p:blipFill>
          <a:blip r:embed="rId6"/>
          <a:stretch>
            <a:fillRect/>
          </a:stretch>
        </p:blipFill>
        <p:spPr>
          <a:xfrm>
            <a:off x="4704698" y="4776039"/>
            <a:ext cx="3506504" cy="1191626"/>
          </a:xfrm>
          <a:prstGeom prst="rect">
            <a:avLst/>
          </a:prstGeom>
        </p:spPr>
      </p:pic>
      <p:sp>
        <p:nvSpPr>
          <p:cNvPr id="5" name="Slide Number Placeholder 4">
            <a:extLst>
              <a:ext uri="{FF2B5EF4-FFF2-40B4-BE49-F238E27FC236}">
                <a16:creationId xmlns:a16="http://schemas.microsoft.com/office/drawing/2014/main" id="{684AD018-7195-4E04-91B2-039AAE84EB86}"/>
              </a:ext>
            </a:extLst>
          </p:cNvPr>
          <p:cNvSpPr>
            <a:spLocks noGrp="1"/>
          </p:cNvSpPr>
          <p:nvPr>
            <p:ph type="sldNum" sz="quarter" idx="12"/>
          </p:nvPr>
        </p:nvSpPr>
        <p:spPr/>
        <p:txBody>
          <a:bodyPr/>
          <a:lstStyle/>
          <a:p>
            <a:fld id="{F9E3D880-7F9B-497D-8382-0D8B60C60AA2}" type="slidenum">
              <a:rPr lang="en-US" smtClean="0"/>
              <a:t>39</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7EE70A-5C6C-4C3E-BA79-0595A04C3CB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486401" y="3412689"/>
            <a:ext cx="3830496" cy="3532993"/>
          </a:xfrm>
          <a:prstGeom prst="rect">
            <a:avLst/>
          </a:prstGeom>
        </p:spPr>
      </p:pic>
      <p:sp>
        <p:nvSpPr>
          <p:cNvPr id="4" name="Title 1">
            <a:extLst>
              <a:ext uri="{FF2B5EF4-FFF2-40B4-BE49-F238E27FC236}">
                <a16:creationId xmlns:a16="http://schemas.microsoft.com/office/drawing/2014/main" id="{9EBA0A58-7145-444E-9DB4-73A01F674096}"/>
              </a:ext>
            </a:extLst>
          </p:cNvPr>
          <p:cNvSpPr>
            <a:spLocks noGrp="1"/>
          </p:cNvSpPr>
          <p:nvPr>
            <p:ph type="title"/>
          </p:nvPr>
        </p:nvSpPr>
        <p:spPr>
          <a:noFill/>
          <a:effectLst>
            <a:outerShdw blurRad="50800" dist="38100" dir="8100000" algn="tr" rotWithShape="0">
              <a:prstClr val="black">
                <a:alpha val="40000"/>
              </a:prstClr>
            </a:outerShdw>
          </a:effectLst>
        </p:spPr>
        <p:txBody>
          <a:bodyPr>
            <a:normAutofit/>
          </a:bodyPr>
          <a:lstStyle/>
          <a:p>
            <a:r>
              <a:rPr lang="en-US" b="1" dirty="0"/>
              <a:t>PPA 7721 Goal Areas </a:t>
            </a:r>
          </a:p>
        </p:txBody>
      </p:sp>
      <p:sp>
        <p:nvSpPr>
          <p:cNvPr id="3" name="Content Placeholder 2">
            <a:extLst>
              <a:ext uri="{FF2B5EF4-FFF2-40B4-BE49-F238E27FC236}">
                <a16:creationId xmlns:a16="http://schemas.microsoft.com/office/drawing/2014/main" id="{AB6DE6A7-D725-432E-95F0-D5EA9C12ECCD}"/>
              </a:ext>
            </a:extLst>
          </p:cNvPr>
          <p:cNvSpPr>
            <a:spLocks noGrp="1"/>
          </p:cNvSpPr>
          <p:nvPr>
            <p:ph idx="1"/>
          </p:nvPr>
        </p:nvSpPr>
        <p:spPr>
          <a:xfrm>
            <a:off x="218114" y="1736274"/>
            <a:ext cx="7886700" cy="4395871"/>
          </a:xfrm>
        </p:spPr>
        <p:txBody>
          <a:bodyPr>
            <a:normAutofit/>
          </a:bodyPr>
          <a:lstStyle/>
          <a:p>
            <a:pPr marL="385763" indent="-385763">
              <a:buFont typeface="Arial" panose="020B0604020202020204" pitchFamily="34" charset="0"/>
              <a:buAutoNum type="arabicPeriod"/>
              <a:defRPr/>
            </a:pPr>
            <a:r>
              <a:rPr lang="en-US" dirty="0">
                <a:solidFill>
                  <a:prstClr val="black"/>
                </a:solidFill>
                <a:latin typeface="Calibri" panose="020F0502020204030204"/>
              </a:rPr>
              <a:t>Plant pest and disease survey or analysis</a:t>
            </a:r>
          </a:p>
          <a:p>
            <a:pPr marL="385763" indent="-385763">
              <a:buFont typeface="Arial" panose="020B0604020202020204" pitchFamily="34" charset="0"/>
              <a:buAutoNum type="arabicPeriod"/>
              <a:defRPr/>
            </a:pPr>
            <a:r>
              <a:rPr lang="en-US" dirty="0">
                <a:solidFill>
                  <a:prstClr val="black"/>
                </a:solidFill>
                <a:latin typeface="Calibri" panose="020F0502020204030204"/>
              </a:rPr>
              <a:t>Domestic interstate inspection</a:t>
            </a:r>
          </a:p>
          <a:p>
            <a:pPr marL="385763" indent="-385763">
              <a:buFont typeface="Arial" panose="020B0604020202020204" pitchFamily="34" charset="0"/>
              <a:buAutoNum type="arabicPeriod"/>
              <a:defRPr/>
            </a:pPr>
            <a:r>
              <a:rPr lang="en-US" dirty="0">
                <a:solidFill>
                  <a:prstClr val="black"/>
                </a:solidFill>
                <a:latin typeface="Calibri" panose="020F0502020204030204"/>
              </a:rPr>
              <a:t>Pest ID and diagnostic technology</a:t>
            </a:r>
          </a:p>
          <a:p>
            <a:pPr marL="385763" indent="-385763">
              <a:buFont typeface="Arial" panose="020B0604020202020204" pitchFamily="34" charset="0"/>
              <a:buAutoNum type="arabicPeriod"/>
              <a:defRPr/>
            </a:pPr>
            <a:r>
              <a:rPr lang="en-US" dirty="0">
                <a:solidFill>
                  <a:prstClr val="black"/>
                </a:solidFill>
                <a:latin typeface="Calibri" panose="020F0502020204030204"/>
              </a:rPr>
              <a:t>Protecting nursery production</a:t>
            </a:r>
          </a:p>
          <a:p>
            <a:pPr marL="385763" indent="-385763">
              <a:buFont typeface="Arial" panose="020B0604020202020204" pitchFamily="34" charset="0"/>
              <a:buAutoNum type="arabicPeriod"/>
              <a:defRPr/>
            </a:pPr>
            <a:r>
              <a:rPr lang="en-US" dirty="0">
                <a:solidFill>
                  <a:prstClr val="black"/>
                </a:solidFill>
                <a:latin typeface="Calibri" panose="020F0502020204030204"/>
              </a:rPr>
              <a:t>Public outreach and education</a:t>
            </a:r>
          </a:p>
          <a:p>
            <a:pPr marL="385763" indent="-385763">
              <a:buFont typeface="Arial" panose="020B0604020202020204" pitchFamily="34" charset="0"/>
              <a:buAutoNum type="arabicPeriod"/>
              <a:defRPr/>
            </a:pPr>
            <a:r>
              <a:rPr lang="en-US" dirty="0">
                <a:solidFill>
                  <a:prstClr val="black"/>
                </a:solidFill>
                <a:latin typeface="Calibri" panose="020F0502020204030204"/>
              </a:rPr>
              <a:t>Pest mitigation and rapid response</a:t>
            </a:r>
          </a:p>
          <a:p>
            <a:endParaRPr lang="en-US" sz="2600" dirty="0"/>
          </a:p>
        </p:txBody>
      </p:sp>
      <p:sp>
        <p:nvSpPr>
          <p:cNvPr id="2" name="Slide Number Placeholder 1">
            <a:extLst>
              <a:ext uri="{FF2B5EF4-FFF2-40B4-BE49-F238E27FC236}">
                <a16:creationId xmlns:a16="http://schemas.microsoft.com/office/drawing/2014/main" id="{2E5AA3C9-671B-419D-87FE-5F8A984E1F28}"/>
              </a:ext>
            </a:extLst>
          </p:cNvPr>
          <p:cNvSpPr>
            <a:spLocks noGrp="1"/>
          </p:cNvSpPr>
          <p:nvPr>
            <p:ph type="sldNum" sz="quarter" idx="12"/>
          </p:nvPr>
        </p:nvSpPr>
        <p:spPr/>
        <p:txBody>
          <a:bodyPr/>
          <a:lstStyle/>
          <a:p>
            <a:fld id="{F9E3D880-7F9B-497D-8382-0D8B60C60AA2}" type="slidenum">
              <a:rPr lang="en-US" smtClean="0"/>
              <a:t>4</a:t>
            </a:fld>
            <a:endParaRPr lang="en-US" dirty="0"/>
          </a:p>
        </p:txBody>
      </p:sp>
    </p:spTree>
    <p:extLst>
      <p:ext uri="{BB962C8B-B14F-4D97-AF65-F5344CB8AC3E}">
        <p14:creationId xmlns:p14="http://schemas.microsoft.com/office/powerpoint/2010/main" val="4260415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r>
              <a:rPr lang="en-US" b="1" dirty="0"/>
              <a:t>Questions? </a:t>
            </a:r>
          </a:p>
        </p:txBody>
      </p:sp>
      <p:pic>
        <p:nvPicPr>
          <p:cNvPr id="4" name="Picture 3" descr="This image represents an individual by a question mark and is focused on prompting audience members to ask questions, if they have any, at the end of the present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7347" y="1779312"/>
            <a:ext cx="3789306" cy="3789306"/>
          </a:xfrm>
          <a:prstGeom prst="rect">
            <a:avLst/>
          </a:prstGeom>
        </p:spPr>
      </p:pic>
      <p:sp>
        <p:nvSpPr>
          <p:cNvPr id="3" name="Rectangle 2"/>
          <p:cNvSpPr/>
          <p:nvPr/>
        </p:nvSpPr>
        <p:spPr>
          <a:xfrm>
            <a:off x="2833190" y="5568618"/>
            <a:ext cx="3477620" cy="492443"/>
          </a:xfrm>
          <a:prstGeom prst="rect">
            <a:avLst/>
          </a:prstGeom>
        </p:spPr>
        <p:txBody>
          <a:bodyPr wrap="none">
            <a:spAutoFit/>
          </a:bodyPr>
          <a:lstStyle/>
          <a:p>
            <a:pPr algn="ctr">
              <a:buClr>
                <a:schemeClr val="accent2"/>
              </a:buClr>
              <a:buSzPct val="100000"/>
            </a:pPr>
            <a:r>
              <a:rPr lang="en-US" sz="2600" b="1" u="sng" dirty="0">
                <a:solidFill>
                  <a:prstClr val="black"/>
                </a:solidFill>
                <a:hlinkClick r:id="rId4"/>
              </a:rPr>
              <a:t>Ppa-Projects@usda.gov</a:t>
            </a:r>
            <a:endParaRPr lang="en-US" sz="2600" b="1" u="sng" dirty="0">
              <a:solidFill>
                <a:prstClr val="black"/>
              </a:solidFill>
            </a:endParaRPr>
          </a:p>
        </p:txBody>
      </p:sp>
      <p:sp>
        <p:nvSpPr>
          <p:cNvPr id="5" name="Slide Number Placeholder 4">
            <a:extLst>
              <a:ext uri="{FF2B5EF4-FFF2-40B4-BE49-F238E27FC236}">
                <a16:creationId xmlns:a16="http://schemas.microsoft.com/office/drawing/2014/main" id="{96B6DC50-CD7A-4C43-9B29-7CF7F7554F71}"/>
              </a:ext>
            </a:extLst>
          </p:cNvPr>
          <p:cNvSpPr>
            <a:spLocks noGrp="1"/>
          </p:cNvSpPr>
          <p:nvPr>
            <p:ph type="sldNum" sz="quarter" idx="12"/>
          </p:nvPr>
        </p:nvSpPr>
        <p:spPr/>
        <p:txBody>
          <a:bodyPr/>
          <a:lstStyle/>
          <a:p>
            <a:fld id="{F9E3D880-7F9B-497D-8382-0D8B60C60AA2}" type="slidenum">
              <a:rPr lang="en-US" smtClean="0"/>
              <a:t>40</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a:normAutofit/>
          </a:bodyPr>
          <a:lstStyle/>
          <a:p>
            <a:r>
              <a:rPr lang="en-US" b="1" dirty="0"/>
              <a:t>Goal Area 1A &amp; 1S Objectives</a:t>
            </a:r>
          </a:p>
        </p:txBody>
      </p:sp>
      <p:graphicFrame>
        <p:nvGraphicFramePr>
          <p:cNvPr id="4" name="Table 3"/>
          <p:cNvGraphicFramePr>
            <a:graphicFrameLocks noGrp="1"/>
          </p:cNvGraphicFramePr>
          <p:nvPr>
            <p:extLst>
              <p:ext uri="{D42A27DB-BD31-4B8C-83A1-F6EECF244321}">
                <p14:modId xmlns:p14="http://schemas.microsoft.com/office/powerpoint/2010/main" val="3770512960"/>
              </p:ext>
            </p:extLst>
          </p:nvPr>
        </p:nvGraphicFramePr>
        <p:xfrm>
          <a:off x="575023" y="1549042"/>
          <a:ext cx="7993954" cy="4665648"/>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220543">
                  <a:extLst>
                    <a:ext uri="{9D8B030D-6E8A-4147-A177-3AD203B41FA5}">
                      <a16:colId xmlns:a16="http://schemas.microsoft.com/office/drawing/2014/main" val="20000"/>
                    </a:ext>
                  </a:extLst>
                </a:gridCol>
                <a:gridCol w="5773411">
                  <a:extLst>
                    <a:ext uri="{9D8B030D-6E8A-4147-A177-3AD203B41FA5}">
                      <a16:colId xmlns:a16="http://schemas.microsoft.com/office/drawing/2014/main" val="20001"/>
                    </a:ext>
                  </a:extLst>
                </a:gridCol>
              </a:tblGrid>
              <a:tr h="2252290">
                <a:tc>
                  <a:txBody>
                    <a:bodyPr/>
                    <a:lstStyle/>
                    <a:p>
                      <a:pPr marL="0" marR="0">
                        <a:lnSpc>
                          <a:spcPct val="100000"/>
                        </a:lnSpc>
                        <a:spcBef>
                          <a:spcPts val="0"/>
                        </a:spcBef>
                        <a:spcAft>
                          <a:spcPts val="0"/>
                        </a:spcAft>
                      </a:pPr>
                      <a:r>
                        <a:rPr lang="en-US" sz="1800" dirty="0">
                          <a:solidFill>
                            <a:schemeClr val="bg1"/>
                          </a:solidFill>
                          <a:effectLst/>
                        </a:rPr>
                        <a:t>Goal 1: Analysis</a:t>
                      </a:r>
                      <a:endParaRPr lang="en-US" sz="1800" dirty="0">
                        <a:solidFill>
                          <a:schemeClr val="bg1"/>
                        </a:solidFill>
                        <a:effectLst/>
                        <a:latin typeface="Calibri"/>
                        <a:ea typeface="Calibri"/>
                        <a:cs typeface="Times New Roman"/>
                      </a:endParaRPr>
                    </a:p>
                  </a:txBody>
                  <a:tcPr marL="51435" marR="51435" marT="0" marB="0"/>
                </a:tc>
                <a:tc>
                  <a:txBody>
                    <a:bodyPr/>
                    <a:lstStyle/>
                    <a:p>
                      <a:pPr marL="0" marR="0">
                        <a:lnSpc>
                          <a:spcPct val="100000"/>
                        </a:lnSpc>
                        <a:spcBef>
                          <a:spcPts val="0"/>
                        </a:spcBef>
                        <a:spcAft>
                          <a:spcPts val="0"/>
                        </a:spcAft>
                      </a:pPr>
                      <a:r>
                        <a:rPr lang="en-US" sz="1800" b="1" dirty="0">
                          <a:solidFill>
                            <a:schemeClr val="tx1"/>
                          </a:solidFill>
                          <a:effectLst/>
                        </a:rPr>
                        <a:t>Identify risk factors for high-risk pests and high-risk pathways through analysis of available data. </a:t>
                      </a:r>
                    </a:p>
                    <a:p>
                      <a:pPr marL="0" marR="0">
                        <a:lnSpc>
                          <a:spcPct val="100000"/>
                        </a:lnSpc>
                        <a:spcBef>
                          <a:spcPts val="0"/>
                        </a:spcBef>
                        <a:spcAft>
                          <a:spcPts val="0"/>
                        </a:spcAft>
                      </a:pPr>
                      <a:endParaRPr lang="en-US" sz="1800" b="1" dirty="0">
                        <a:solidFill>
                          <a:schemeClr val="tx1"/>
                        </a:solidFill>
                        <a:effectLst/>
                        <a:latin typeface="+mn-lt"/>
                        <a:ea typeface="Calibri"/>
                        <a:cs typeface="Times New Roman"/>
                      </a:endParaRPr>
                    </a:p>
                    <a:p>
                      <a:pPr marL="0" marR="0">
                        <a:lnSpc>
                          <a:spcPct val="100000"/>
                        </a:lnSpc>
                        <a:spcBef>
                          <a:spcPts val="0"/>
                        </a:spcBef>
                        <a:spcAft>
                          <a:spcPts val="0"/>
                        </a:spcAft>
                      </a:pPr>
                      <a:r>
                        <a:rPr lang="en-US" sz="1800" b="1" dirty="0">
                          <a:solidFill>
                            <a:schemeClr val="tx1"/>
                          </a:solidFill>
                          <a:effectLst/>
                          <a:latin typeface="+mn-lt"/>
                          <a:ea typeface="Calibri"/>
                          <a:cs typeface="Times New Roman"/>
                        </a:rPr>
                        <a:t>Develop risk-based models and decision support algorithms, approaches, or tools to reduce the entry, establishment, and spread of plant pest species.</a:t>
                      </a:r>
                    </a:p>
                  </a:txBody>
                  <a:tcPr marL="51435" marR="51435" marT="0" marB="0">
                    <a:solidFill>
                      <a:schemeClr val="accent1">
                        <a:lumMod val="20000"/>
                        <a:lumOff val="80000"/>
                      </a:schemeClr>
                    </a:solidFill>
                  </a:tcPr>
                </a:tc>
                <a:extLst>
                  <a:ext uri="{0D108BD9-81ED-4DB2-BD59-A6C34878D82A}">
                    <a16:rowId xmlns:a16="http://schemas.microsoft.com/office/drawing/2014/main" val="10000"/>
                  </a:ext>
                </a:extLst>
              </a:tr>
              <a:tr h="2413358">
                <a:tc>
                  <a:txBody>
                    <a:bodyPr/>
                    <a:lstStyle/>
                    <a:p>
                      <a:pPr marL="0" marR="0">
                        <a:lnSpc>
                          <a:spcPct val="100000"/>
                        </a:lnSpc>
                        <a:spcBef>
                          <a:spcPts val="0"/>
                        </a:spcBef>
                        <a:spcAft>
                          <a:spcPts val="0"/>
                        </a:spcAft>
                      </a:pPr>
                      <a:r>
                        <a:rPr lang="en-US" sz="1800" dirty="0">
                          <a:solidFill>
                            <a:schemeClr val="bg1"/>
                          </a:solidFill>
                          <a:effectLst/>
                          <a:latin typeface="+mn-lt"/>
                          <a:ea typeface="Calibri"/>
                          <a:cs typeface="Times New Roman"/>
                        </a:rPr>
                        <a:t>Goal</a:t>
                      </a:r>
                      <a:r>
                        <a:rPr lang="en-US" sz="1800" baseline="0" dirty="0">
                          <a:solidFill>
                            <a:schemeClr val="bg1"/>
                          </a:solidFill>
                          <a:effectLst/>
                          <a:latin typeface="+mn-lt"/>
                          <a:ea typeface="Calibri"/>
                          <a:cs typeface="Times New Roman"/>
                        </a:rPr>
                        <a:t> 1: Survey</a:t>
                      </a:r>
                      <a:endParaRPr lang="en-US" sz="1800" dirty="0">
                        <a:solidFill>
                          <a:schemeClr val="bg1"/>
                        </a:solidFill>
                        <a:effectLst/>
                        <a:latin typeface="+mn-lt"/>
                        <a:ea typeface="Calibri"/>
                        <a:cs typeface="Times New Roman"/>
                      </a:endParaRPr>
                    </a:p>
                  </a:txBody>
                  <a:tcPr marL="51435" marR="51435" marT="0" marB="0"/>
                </a:tc>
                <a:tc>
                  <a:txBody>
                    <a:bodyPr/>
                    <a:lstStyle/>
                    <a:p>
                      <a:pPr marL="0" marR="0">
                        <a:lnSpc>
                          <a:spcPct val="100000"/>
                        </a:lnSpc>
                        <a:spcBef>
                          <a:spcPts val="0"/>
                        </a:spcBef>
                        <a:spcAft>
                          <a:spcPts val="0"/>
                        </a:spcAft>
                      </a:pPr>
                      <a:r>
                        <a:rPr lang="en-US" sz="1800" b="1" kern="1200" dirty="0">
                          <a:solidFill>
                            <a:schemeClr val="dk1"/>
                          </a:solidFill>
                          <a:effectLst/>
                          <a:latin typeface="+mn-lt"/>
                          <a:ea typeface="+mn-ea"/>
                          <a:cs typeface="+mn-cs"/>
                        </a:rPr>
                        <a:t>Conduct national priority pest surveys in support of all agriculture crops, specialty crops, trade, and identified program surveys.</a:t>
                      </a:r>
                    </a:p>
                    <a:p>
                      <a:pPr marL="0" marR="0">
                        <a:lnSpc>
                          <a:spcPct val="100000"/>
                        </a:lnSpc>
                        <a:spcBef>
                          <a:spcPts val="0"/>
                        </a:spcBef>
                        <a:spcAft>
                          <a:spcPts val="0"/>
                        </a:spcAft>
                      </a:pPr>
                      <a:endParaRPr lang="en-US" sz="1800" b="1" kern="1200" dirty="0">
                        <a:solidFill>
                          <a:schemeClr val="dk1"/>
                        </a:solidFill>
                        <a:effectLst/>
                        <a:latin typeface="+mn-lt"/>
                        <a:ea typeface="+mn-ea"/>
                        <a:cs typeface="+mn-cs"/>
                      </a:endParaRPr>
                    </a:p>
                    <a:p>
                      <a:pPr marL="0" marR="0">
                        <a:lnSpc>
                          <a:spcPct val="100000"/>
                        </a:lnSpc>
                        <a:spcBef>
                          <a:spcPts val="0"/>
                        </a:spcBef>
                        <a:spcAft>
                          <a:spcPts val="0"/>
                        </a:spcAft>
                      </a:pPr>
                      <a:r>
                        <a:rPr lang="en-US" sz="1800" b="1" kern="1200" dirty="0">
                          <a:solidFill>
                            <a:schemeClr val="dk1"/>
                          </a:solidFill>
                          <a:effectLst/>
                          <a:latin typeface="+mn-lt"/>
                          <a:ea typeface="+mn-ea"/>
                          <a:cs typeface="+mn-cs"/>
                        </a:rPr>
                        <a:t>Target multiple high-risk pathways for exotic pest introduction across the United States.</a:t>
                      </a:r>
                    </a:p>
                  </a:txBody>
                  <a:tcPr marL="51435" marR="51435"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C071AB55-A891-469C-958F-91F03E8EF6BA}"/>
              </a:ext>
            </a:extLst>
          </p:cNvPr>
          <p:cNvSpPr>
            <a:spLocks noGrp="1"/>
          </p:cNvSpPr>
          <p:nvPr>
            <p:ph type="sldNum" sz="quarter" idx="12"/>
          </p:nvPr>
        </p:nvSpPr>
        <p:spPr/>
        <p:txBody>
          <a:bodyPr/>
          <a:lstStyle/>
          <a:p>
            <a:fld id="{F9E3D880-7F9B-497D-8382-0D8B60C60AA2}" type="slidenum">
              <a:rPr lang="en-US" smtClean="0"/>
              <a:t>5</a:t>
            </a:fld>
            <a:endParaRPr lang="en-US" dirty="0"/>
          </a:p>
        </p:txBody>
      </p:sp>
    </p:spTree>
    <p:extLst>
      <p:ext uri="{BB962C8B-B14F-4D97-AF65-F5344CB8AC3E}">
        <p14:creationId xmlns:p14="http://schemas.microsoft.com/office/powerpoint/2010/main" val="4170343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a:normAutofit/>
          </a:bodyPr>
          <a:lstStyle/>
          <a:p>
            <a:r>
              <a:rPr lang="en-US" b="1" dirty="0"/>
              <a:t>Goal Areas 2 &amp; 3 Objectives</a:t>
            </a:r>
          </a:p>
        </p:txBody>
      </p:sp>
      <p:graphicFrame>
        <p:nvGraphicFramePr>
          <p:cNvPr id="3" name="Table 2"/>
          <p:cNvGraphicFramePr>
            <a:graphicFrameLocks noGrp="1"/>
          </p:cNvGraphicFramePr>
          <p:nvPr>
            <p:extLst>
              <p:ext uri="{D42A27DB-BD31-4B8C-83A1-F6EECF244321}">
                <p14:modId xmlns:p14="http://schemas.microsoft.com/office/powerpoint/2010/main" val="1984715655"/>
              </p:ext>
            </p:extLst>
          </p:nvPr>
        </p:nvGraphicFramePr>
        <p:xfrm>
          <a:off x="510561" y="1594236"/>
          <a:ext cx="8089322" cy="4575260"/>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247034">
                  <a:extLst>
                    <a:ext uri="{9D8B030D-6E8A-4147-A177-3AD203B41FA5}">
                      <a16:colId xmlns:a16="http://schemas.microsoft.com/office/drawing/2014/main" val="20000"/>
                    </a:ext>
                  </a:extLst>
                </a:gridCol>
                <a:gridCol w="5842288">
                  <a:extLst>
                    <a:ext uri="{9D8B030D-6E8A-4147-A177-3AD203B41FA5}">
                      <a16:colId xmlns:a16="http://schemas.microsoft.com/office/drawing/2014/main" val="20001"/>
                    </a:ext>
                  </a:extLst>
                </a:gridCol>
              </a:tblGrid>
              <a:tr h="2841844">
                <a:tc>
                  <a:txBody>
                    <a:bodyPr/>
                    <a:lstStyle/>
                    <a:p>
                      <a:pPr marL="0" marR="0">
                        <a:lnSpc>
                          <a:spcPct val="100000"/>
                        </a:lnSpc>
                        <a:spcBef>
                          <a:spcPts val="0"/>
                        </a:spcBef>
                        <a:spcAft>
                          <a:spcPts val="0"/>
                        </a:spcAft>
                      </a:pPr>
                      <a:r>
                        <a:rPr lang="en-US" sz="1800" dirty="0">
                          <a:effectLst/>
                        </a:rPr>
                        <a:t>Goal 2: Target domestic inspection activities at vulnerable points in the safeguarding continuum</a:t>
                      </a:r>
                      <a:endParaRPr lang="en-US" sz="1800" dirty="0">
                        <a:effectLst/>
                        <a:latin typeface="Calibri"/>
                        <a:ea typeface="Calibri"/>
                        <a:cs typeface="Times New Roman"/>
                      </a:endParaRPr>
                    </a:p>
                  </a:txBody>
                  <a:tcPr marL="51435" marR="51435" marT="0" marB="0"/>
                </a:tc>
                <a:tc>
                  <a:txBody>
                    <a:bodyPr/>
                    <a:lstStyle/>
                    <a:p>
                      <a:pPr marL="0" marR="0">
                        <a:lnSpc>
                          <a:spcPct val="100000"/>
                        </a:lnSpc>
                        <a:spcBef>
                          <a:spcPts val="0"/>
                        </a:spcBef>
                        <a:spcAft>
                          <a:spcPts val="0"/>
                        </a:spcAft>
                      </a:pPr>
                      <a:r>
                        <a:rPr lang="en-US" sz="1800" b="1" dirty="0">
                          <a:solidFill>
                            <a:schemeClr val="tx1"/>
                          </a:solidFill>
                          <a:effectLst/>
                          <a:latin typeface="+mn-lt"/>
                          <a:ea typeface="Times New Roman"/>
                        </a:rPr>
                        <a:t>Promote and expand inland inspections of containers and mail facilities, where possible.</a:t>
                      </a:r>
                    </a:p>
                    <a:p>
                      <a:pPr marL="0" marR="0">
                        <a:lnSpc>
                          <a:spcPct val="100000"/>
                        </a:lnSpc>
                        <a:spcBef>
                          <a:spcPts val="0"/>
                        </a:spcBef>
                        <a:spcAft>
                          <a:spcPts val="0"/>
                        </a:spcAft>
                      </a:pPr>
                      <a:endParaRPr lang="en-US" sz="1800" b="1" kern="1200" dirty="0">
                        <a:solidFill>
                          <a:schemeClr val="dk1"/>
                        </a:solidFill>
                        <a:effectLst/>
                        <a:latin typeface="+mn-lt"/>
                        <a:ea typeface="+mn-ea"/>
                        <a:cs typeface="+mn-cs"/>
                      </a:endParaRPr>
                    </a:p>
                    <a:p>
                      <a:pPr marL="0" marR="0">
                        <a:lnSpc>
                          <a:spcPct val="100000"/>
                        </a:lnSpc>
                        <a:spcBef>
                          <a:spcPts val="0"/>
                        </a:spcBef>
                        <a:spcAft>
                          <a:spcPts val="0"/>
                        </a:spcAft>
                      </a:pPr>
                      <a:r>
                        <a:rPr lang="en-US" sz="1800" b="1" kern="1200" dirty="0">
                          <a:solidFill>
                            <a:schemeClr val="dk1"/>
                          </a:solidFill>
                          <a:effectLst/>
                          <a:latin typeface="+mn-lt"/>
                          <a:ea typeface="+mn-ea"/>
                          <a:cs typeface="+mn-cs"/>
                        </a:rPr>
                        <a:t>Expand the use of canine teams for domestic inspection activities (excluding domestic survey/detection activities).</a:t>
                      </a:r>
                    </a:p>
                    <a:p>
                      <a:pPr marL="0" marR="0">
                        <a:lnSpc>
                          <a:spcPct val="100000"/>
                        </a:lnSpc>
                        <a:spcBef>
                          <a:spcPts val="0"/>
                        </a:spcBef>
                        <a:spcAft>
                          <a:spcPts val="0"/>
                        </a:spcAft>
                      </a:pPr>
                      <a:endParaRPr lang="en-US" sz="1800" b="1" kern="1200" dirty="0">
                        <a:solidFill>
                          <a:schemeClr val="dk1"/>
                        </a:solidFill>
                        <a:effectLst/>
                        <a:latin typeface="+mn-lt"/>
                        <a:ea typeface="+mn-ea"/>
                        <a:cs typeface="+mn-cs"/>
                      </a:endParaRPr>
                    </a:p>
                    <a:p>
                      <a:pPr marL="0" marR="0">
                        <a:lnSpc>
                          <a:spcPct val="100000"/>
                        </a:lnSpc>
                        <a:spcBef>
                          <a:spcPts val="0"/>
                        </a:spcBef>
                        <a:spcAft>
                          <a:spcPts val="0"/>
                        </a:spcAft>
                      </a:pPr>
                      <a:r>
                        <a:rPr lang="en-US" sz="1800" b="1" kern="1200" dirty="0">
                          <a:solidFill>
                            <a:schemeClr val="dk1"/>
                          </a:solidFill>
                          <a:effectLst/>
                          <a:latin typeface="+mn-lt"/>
                          <a:ea typeface="+mn-ea"/>
                          <a:cs typeface="+mn-cs"/>
                        </a:rPr>
                        <a:t>Promote increased levels of inspection for regulated articles for interstate movement.</a:t>
                      </a:r>
                    </a:p>
                  </a:txBody>
                  <a:tcPr marL="51435" marR="51435" marT="0" marB="0">
                    <a:solidFill>
                      <a:schemeClr val="accent1">
                        <a:lumMod val="20000"/>
                        <a:lumOff val="80000"/>
                      </a:schemeClr>
                    </a:solidFill>
                  </a:tcPr>
                </a:tc>
                <a:extLst>
                  <a:ext uri="{0D108BD9-81ED-4DB2-BD59-A6C34878D82A}">
                    <a16:rowId xmlns:a16="http://schemas.microsoft.com/office/drawing/2014/main" val="10000"/>
                  </a:ext>
                </a:extLst>
              </a:tr>
              <a:tr h="1733416">
                <a:tc>
                  <a:txBody>
                    <a:bodyPr/>
                    <a:lstStyle/>
                    <a:p>
                      <a:pPr marL="0" marR="0" algn="l">
                        <a:lnSpc>
                          <a:spcPct val="100000"/>
                        </a:lnSpc>
                        <a:spcBef>
                          <a:spcPts val="0"/>
                        </a:spcBef>
                        <a:spcAft>
                          <a:spcPts val="0"/>
                        </a:spcAft>
                      </a:pPr>
                      <a:r>
                        <a:rPr lang="en-US" sz="1800" dirty="0">
                          <a:effectLst/>
                        </a:rPr>
                        <a:t>Goal 3: Enhance and strengthen pest identification and technology</a:t>
                      </a:r>
                      <a:endParaRPr lang="en-US" sz="1800" dirty="0">
                        <a:effectLst/>
                        <a:latin typeface="Calibri"/>
                        <a:ea typeface="Calibri"/>
                        <a:cs typeface="Times New Roman"/>
                      </a:endParaRPr>
                    </a:p>
                  </a:txBody>
                  <a:tcPr marL="51435" marR="51435" marT="0" marB="0"/>
                </a:tc>
                <a:tc>
                  <a:txBody>
                    <a:bodyPr/>
                    <a:lstStyle/>
                    <a:p>
                      <a:pPr>
                        <a:lnSpc>
                          <a:spcPct val="100000"/>
                        </a:lnSpc>
                      </a:pPr>
                      <a:r>
                        <a:rPr lang="en-US" sz="1800" b="1" kern="1200" dirty="0">
                          <a:solidFill>
                            <a:schemeClr val="dk1"/>
                          </a:solidFill>
                          <a:effectLst/>
                          <a:latin typeface="+mn-lt"/>
                          <a:ea typeface="+mn-ea"/>
                          <a:cs typeface="+mn-cs"/>
                        </a:rPr>
                        <a:t>Improve all aspects of early detection technologies and resources.</a:t>
                      </a:r>
                    </a:p>
                    <a:p>
                      <a:pPr>
                        <a:lnSpc>
                          <a:spcPct val="100000"/>
                        </a:lnSpc>
                      </a:pPr>
                      <a:endParaRPr lang="en-US" sz="1800" b="1" kern="1200" dirty="0">
                        <a:solidFill>
                          <a:schemeClr val="dk1"/>
                        </a:solidFill>
                        <a:effectLst/>
                        <a:latin typeface="+mn-lt"/>
                        <a:ea typeface="+mn-ea"/>
                        <a:cs typeface="+mn-cs"/>
                      </a:endParaRPr>
                    </a:p>
                    <a:p>
                      <a:pPr marL="0" marR="0">
                        <a:lnSpc>
                          <a:spcPct val="100000"/>
                        </a:lnSpc>
                        <a:spcBef>
                          <a:spcPts val="0"/>
                        </a:spcBef>
                        <a:spcAft>
                          <a:spcPts val="0"/>
                        </a:spcAft>
                      </a:pPr>
                      <a:r>
                        <a:rPr lang="en-US" sz="1800" b="1" kern="1200" dirty="0">
                          <a:solidFill>
                            <a:schemeClr val="dk1"/>
                          </a:solidFill>
                          <a:effectLst/>
                          <a:latin typeface="+mn-lt"/>
                          <a:ea typeface="+mn-ea"/>
                          <a:cs typeface="+mn-cs"/>
                        </a:rPr>
                        <a:t>Develop or improve detection tests and identification tools and methods for species in a wide range of taxonomic groups containing high priority pests.</a:t>
                      </a:r>
                      <a:endParaRPr lang="en-US" sz="1800" b="1" dirty="0">
                        <a:solidFill>
                          <a:srgbClr val="000000"/>
                        </a:solidFill>
                        <a:effectLst/>
                        <a:latin typeface="Calibri"/>
                        <a:ea typeface="Calibri"/>
                        <a:cs typeface="Times New Roman"/>
                      </a:endParaRPr>
                    </a:p>
                  </a:txBody>
                  <a:tcPr marL="51435" marR="51435"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4" name="Slide Number Placeholder 3">
            <a:extLst>
              <a:ext uri="{FF2B5EF4-FFF2-40B4-BE49-F238E27FC236}">
                <a16:creationId xmlns:a16="http://schemas.microsoft.com/office/drawing/2014/main" id="{E0018B0E-F41E-43AF-B894-930E491D2729}"/>
              </a:ext>
            </a:extLst>
          </p:cNvPr>
          <p:cNvSpPr>
            <a:spLocks noGrp="1"/>
          </p:cNvSpPr>
          <p:nvPr>
            <p:ph type="sldNum" sz="quarter" idx="12"/>
          </p:nvPr>
        </p:nvSpPr>
        <p:spPr/>
        <p:txBody>
          <a:bodyPr/>
          <a:lstStyle/>
          <a:p>
            <a:fld id="{F9E3D880-7F9B-497D-8382-0D8B60C60AA2}" type="slidenum">
              <a:rPr lang="en-US" smtClean="0"/>
              <a:t>6</a:t>
            </a:fld>
            <a:endParaRPr lang="en-US" dirty="0"/>
          </a:p>
        </p:txBody>
      </p:sp>
    </p:spTree>
    <p:extLst>
      <p:ext uri="{BB962C8B-B14F-4D97-AF65-F5344CB8AC3E}">
        <p14:creationId xmlns:p14="http://schemas.microsoft.com/office/powerpoint/2010/main" val="34323726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a:normAutofit/>
          </a:bodyPr>
          <a:lstStyle/>
          <a:p>
            <a:r>
              <a:rPr lang="en-US" b="1" dirty="0"/>
              <a:t>Goal Areas 4 &amp; 5 Objectives</a:t>
            </a:r>
          </a:p>
        </p:txBody>
      </p:sp>
      <p:graphicFrame>
        <p:nvGraphicFramePr>
          <p:cNvPr id="4" name="Table 3"/>
          <p:cNvGraphicFramePr>
            <a:graphicFrameLocks noGrp="1"/>
          </p:cNvGraphicFramePr>
          <p:nvPr>
            <p:extLst>
              <p:ext uri="{D42A27DB-BD31-4B8C-83A1-F6EECF244321}">
                <p14:modId xmlns:p14="http://schemas.microsoft.com/office/powerpoint/2010/main" val="2874505133"/>
              </p:ext>
            </p:extLst>
          </p:nvPr>
        </p:nvGraphicFramePr>
        <p:xfrm>
          <a:off x="628650" y="1463057"/>
          <a:ext cx="7886700" cy="4963567"/>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190750">
                  <a:extLst>
                    <a:ext uri="{9D8B030D-6E8A-4147-A177-3AD203B41FA5}">
                      <a16:colId xmlns:a16="http://schemas.microsoft.com/office/drawing/2014/main" val="20000"/>
                    </a:ext>
                  </a:extLst>
                </a:gridCol>
                <a:gridCol w="5695950">
                  <a:extLst>
                    <a:ext uri="{9D8B030D-6E8A-4147-A177-3AD203B41FA5}">
                      <a16:colId xmlns:a16="http://schemas.microsoft.com/office/drawing/2014/main" val="20001"/>
                    </a:ext>
                  </a:extLst>
                </a:gridCol>
              </a:tblGrid>
              <a:tr h="2316125">
                <a:tc>
                  <a:txBody>
                    <a:bodyPr/>
                    <a:lstStyle/>
                    <a:p>
                      <a:pPr marL="0" marR="0">
                        <a:lnSpc>
                          <a:spcPct val="115000"/>
                        </a:lnSpc>
                        <a:spcBef>
                          <a:spcPts val="0"/>
                        </a:spcBef>
                        <a:spcAft>
                          <a:spcPts val="0"/>
                        </a:spcAft>
                      </a:pPr>
                      <a:r>
                        <a:rPr lang="en-US" sz="1600" dirty="0">
                          <a:effectLst/>
                        </a:rPr>
                        <a:t>Goal 4: Safeguard nursery production</a:t>
                      </a:r>
                      <a:endParaRPr lang="en-US" sz="1600"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600" b="1" dirty="0">
                          <a:solidFill>
                            <a:schemeClr val="tx1"/>
                          </a:solidFill>
                          <a:effectLst/>
                        </a:rPr>
                        <a:t>Develop science-based best management practices and risk mitigation practices to exclude, contain, and control regulated pests from the nursery production chain.</a:t>
                      </a:r>
                    </a:p>
                    <a:p>
                      <a:pPr marL="0" marR="0">
                        <a:lnSpc>
                          <a:spcPct val="115000"/>
                        </a:lnSpc>
                        <a:spcBef>
                          <a:spcPts val="0"/>
                        </a:spcBef>
                        <a:spcAft>
                          <a:spcPts val="0"/>
                        </a:spcAft>
                      </a:pPr>
                      <a:endParaRPr lang="en-US" sz="1200" b="1" dirty="0">
                        <a:solidFill>
                          <a:schemeClr val="tx1"/>
                        </a:solidFill>
                        <a:effectLst/>
                        <a:latin typeface="+mn-lt"/>
                        <a:ea typeface="Calibri"/>
                        <a:cs typeface="Times New Roman"/>
                      </a:endParaRPr>
                    </a:p>
                    <a:p>
                      <a:pPr marL="0" marR="0">
                        <a:lnSpc>
                          <a:spcPct val="115000"/>
                        </a:lnSpc>
                        <a:spcBef>
                          <a:spcPts val="0"/>
                        </a:spcBef>
                        <a:spcAft>
                          <a:spcPts val="0"/>
                        </a:spcAft>
                      </a:pPr>
                      <a:r>
                        <a:rPr lang="en-US" sz="1600" b="1" dirty="0">
                          <a:solidFill>
                            <a:schemeClr val="tx1"/>
                          </a:solidFill>
                          <a:effectLst/>
                          <a:latin typeface="+mn-lt"/>
                          <a:ea typeface="Calibri"/>
                          <a:cs typeface="Times New Roman"/>
                        </a:rPr>
                        <a:t>Develop and nationally harmonize audit-based nursery certification programs, including the harmonization of different certification programs (both inter- and intra-state), audit and inspection training for cooperators, and program launching.</a:t>
                      </a:r>
                      <a:endParaRPr lang="en-US" sz="1600" b="1" dirty="0">
                        <a:solidFill>
                          <a:schemeClr val="tx1"/>
                        </a:solidFill>
                        <a:effectLst/>
                        <a:latin typeface="Calibri"/>
                        <a:ea typeface="Calibri"/>
                        <a:cs typeface="Times New Roman"/>
                      </a:endParaRPr>
                    </a:p>
                  </a:txBody>
                  <a:tcPr marL="51435" marR="51435" marT="0" marB="0">
                    <a:solidFill>
                      <a:schemeClr val="accent1">
                        <a:lumMod val="20000"/>
                        <a:lumOff val="80000"/>
                      </a:schemeClr>
                    </a:solidFill>
                  </a:tcPr>
                </a:tc>
                <a:extLst>
                  <a:ext uri="{0D108BD9-81ED-4DB2-BD59-A6C34878D82A}">
                    <a16:rowId xmlns:a16="http://schemas.microsoft.com/office/drawing/2014/main" val="10000"/>
                  </a:ext>
                </a:extLst>
              </a:tr>
              <a:tr h="2208307">
                <a:tc>
                  <a:txBody>
                    <a:bodyPr/>
                    <a:lstStyle/>
                    <a:p>
                      <a:pPr marL="0" marR="0">
                        <a:lnSpc>
                          <a:spcPct val="115000"/>
                        </a:lnSpc>
                        <a:spcBef>
                          <a:spcPts val="0"/>
                        </a:spcBef>
                        <a:spcAft>
                          <a:spcPts val="0"/>
                        </a:spcAft>
                      </a:pPr>
                      <a:r>
                        <a:rPr lang="en-US" sz="1600" b="1" dirty="0">
                          <a:effectLst/>
                        </a:rPr>
                        <a:t>Goal 5: Conduct outreach and education to increase understanding, acceptance, and support of plant pest and disease eradication programs and control efforts</a:t>
                      </a:r>
                      <a:endParaRPr lang="en-US" sz="1600" b="1"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600" b="1" dirty="0">
                          <a:solidFill>
                            <a:srgbClr val="000000"/>
                          </a:solidFill>
                          <a:effectLst/>
                        </a:rPr>
                        <a:t>Provide education and encourage behaviors that enhance safeguarding.</a:t>
                      </a:r>
                    </a:p>
                    <a:p>
                      <a:pPr marL="0" marR="0">
                        <a:lnSpc>
                          <a:spcPct val="115000"/>
                        </a:lnSpc>
                        <a:spcBef>
                          <a:spcPts val="0"/>
                        </a:spcBef>
                        <a:spcAft>
                          <a:spcPts val="0"/>
                        </a:spcAft>
                      </a:pPr>
                      <a:endParaRPr lang="en-US" sz="1200" b="1" dirty="0">
                        <a:solidFill>
                          <a:srgbClr val="000000"/>
                        </a:solidFill>
                        <a:effectLst/>
                        <a:latin typeface="+mn-lt"/>
                        <a:ea typeface="Calibri"/>
                        <a:cs typeface="Times New Roman"/>
                      </a:endParaRPr>
                    </a:p>
                    <a:p>
                      <a:pPr marL="0" marR="0">
                        <a:lnSpc>
                          <a:spcPct val="115000"/>
                        </a:lnSpc>
                        <a:spcBef>
                          <a:spcPts val="0"/>
                        </a:spcBef>
                        <a:spcAft>
                          <a:spcPts val="0"/>
                        </a:spcAft>
                      </a:pPr>
                      <a:r>
                        <a:rPr lang="en-US" sz="1600" b="1" dirty="0">
                          <a:solidFill>
                            <a:srgbClr val="000000"/>
                          </a:solidFill>
                          <a:effectLst/>
                          <a:latin typeface="+mn-lt"/>
                          <a:ea typeface="Calibri"/>
                          <a:cs typeface="Times New Roman"/>
                        </a:rPr>
                        <a:t>Increase the number of people actively looking for and reporting high-consequence pests at vulnerable points along high-risk pathways.</a:t>
                      </a:r>
                    </a:p>
                    <a:p>
                      <a:pPr marL="0" marR="0">
                        <a:lnSpc>
                          <a:spcPct val="115000"/>
                        </a:lnSpc>
                        <a:spcBef>
                          <a:spcPts val="0"/>
                        </a:spcBef>
                        <a:spcAft>
                          <a:spcPts val="0"/>
                        </a:spcAft>
                      </a:pPr>
                      <a:endParaRPr lang="en-US" sz="1200" b="1" dirty="0">
                        <a:solidFill>
                          <a:srgbClr val="000000"/>
                        </a:solidFill>
                        <a:effectLst/>
                        <a:latin typeface="+mn-lt"/>
                        <a:ea typeface="Calibri"/>
                        <a:cs typeface="Times New Roman"/>
                      </a:endParaRPr>
                    </a:p>
                    <a:p>
                      <a:pPr marL="0" marR="0">
                        <a:lnSpc>
                          <a:spcPct val="115000"/>
                        </a:lnSpc>
                        <a:spcBef>
                          <a:spcPts val="0"/>
                        </a:spcBef>
                        <a:spcAft>
                          <a:spcPts val="0"/>
                        </a:spcAft>
                      </a:pPr>
                      <a:r>
                        <a:rPr lang="en-US" sz="1600" b="1" dirty="0">
                          <a:solidFill>
                            <a:srgbClr val="000000"/>
                          </a:solidFill>
                          <a:effectLst/>
                          <a:latin typeface="+mn-lt"/>
                          <a:ea typeface="Calibri"/>
                          <a:cs typeface="Times New Roman"/>
                        </a:rPr>
                        <a:t>Increase public acceptance and support of APHIS high priority plant pest and disease eradication programs and increase acceptance of control efforts.</a:t>
                      </a:r>
                      <a:endParaRPr lang="en-US" sz="1600" b="1" dirty="0">
                        <a:solidFill>
                          <a:srgbClr val="000000"/>
                        </a:solidFill>
                        <a:effectLst/>
                        <a:latin typeface="Calibri"/>
                        <a:ea typeface="Calibri"/>
                        <a:cs typeface="Times New Roman"/>
                      </a:endParaRPr>
                    </a:p>
                  </a:txBody>
                  <a:tcPr marL="51435" marR="51435" marT="0" marB="0">
                    <a:solidFill>
                      <a:schemeClr val="accent1">
                        <a:lumMod val="20000"/>
                        <a:lumOff val="80000"/>
                      </a:schemeClr>
                    </a:solidFill>
                  </a:tcPr>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FA2A9DC6-A9BA-4784-AAB7-A666E3DD3732}"/>
              </a:ext>
            </a:extLst>
          </p:cNvPr>
          <p:cNvSpPr>
            <a:spLocks noGrp="1"/>
          </p:cNvSpPr>
          <p:nvPr>
            <p:ph type="sldNum" sz="quarter" idx="12"/>
          </p:nvPr>
        </p:nvSpPr>
        <p:spPr>
          <a:xfrm>
            <a:off x="6457950" y="6454325"/>
            <a:ext cx="2057400" cy="365125"/>
          </a:xfrm>
        </p:spPr>
        <p:txBody>
          <a:bodyPr/>
          <a:lstStyle/>
          <a:p>
            <a:fld id="{F9E3D880-7F9B-497D-8382-0D8B60C60AA2}" type="slidenum">
              <a:rPr lang="en-US" smtClean="0"/>
              <a:t>7</a:t>
            </a:fld>
            <a:endParaRPr lang="en-US" dirty="0"/>
          </a:p>
        </p:txBody>
      </p:sp>
    </p:spTree>
    <p:extLst>
      <p:ext uri="{BB962C8B-B14F-4D97-AF65-F5344CB8AC3E}">
        <p14:creationId xmlns:p14="http://schemas.microsoft.com/office/powerpoint/2010/main" val="37717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a:normAutofit/>
          </a:bodyPr>
          <a:lstStyle/>
          <a:p>
            <a:r>
              <a:rPr lang="en-US" b="1" dirty="0"/>
              <a:t>Goal Area 6 Objectives</a:t>
            </a:r>
          </a:p>
        </p:txBody>
      </p:sp>
      <p:graphicFrame>
        <p:nvGraphicFramePr>
          <p:cNvPr id="4" name="Table 3"/>
          <p:cNvGraphicFramePr>
            <a:graphicFrameLocks noGrp="1"/>
          </p:cNvGraphicFramePr>
          <p:nvPr>
            <p:extLst>
              <p:ext uri="{D42A27DB-BD31-4B8C-83A1-F6EECF244321}">
                <p14:modId xmlns:p14="http://schemas.microsoft.com/office/powerpoint/2010/main" val="2933497833"/>
              </p:ext>
            </p:extLst>
          </p:nvPr>
        </p:nvGraphicFramePr>
        <p:xfrm>
          <a:off x="633048" y="1781090"/>
          <a:ext cx="7882301" cy="4395871"/>
        </p:xfrm>
        <a:graphic>
          <a:graphicData uri="http://schemas.openxmlformats.org/drawingml/2006/table">
            <a:tbl>
              <a:tblPr firstRow="1" firstCol="1" bandRow="1">
                <a:effectLst>
                  <a:outerShdw blurRad="254000" dist="63500" dir="5400000" algn="ctr" rotWithShape="0">
                    <a:prstClr val="black">
                      <a:alpha val="40000"/>
                    </a:prstClr>
                  </a:outerShdw>
                </a:effectLst>
                <a:tableStyleId>{5C22544A-7EE6-4342-B048-85BDC9FD1C3A}</a:tableStyleId>
              </a:tblPr>
              <a:tblGrid>
                <a:gridCol w="2459515">
                  <a:extLst>
                    <a:ext uri="{9D8B030D-6E8A-4147-A177-3AD203B41FA5}">
                      <a16:colId xmlns:a16="http://schemas.microsoft.com/office/drawing/2014/main" val="20000"/>
                    </a:ext>
                  </a:extLst>
                </a:gridCol>
                <a:gridCol w="5422786">
                  <a:extLst>
                    <a:ext uri="{9D8B030D-6E8A-4147-A177-3AD203B41FA5}">
                      <a16:colId xmlns:a16="http://schemas.microsoft.com/office/drawing/2014/main" val="20001"/>
                    </a:ext>
                  </a:extLst>
                </a:gridCol>
              </a:tblGrid>
              <a:tr h="4395871">
                <a:tc>
                  <a:txBody>
                    <a:bodyPr/>
                    <a:lstStyle/>
                    <a:p>
                      <a:pPr marL="0" marR="0">
                        <a:lnSpc>
                          <a:spcPct val="115000"/>
                        </a:lnSpc>
                        <a:spcBef>
                          <a:spcPts val="0"/>
                        </a:spcBef>
                        <a:spcAft>
                          <a:spcPts val="0"/>
                        </a:spcAft>
                      </a:pPr>
                      <a:r>
                        <a:rPr lang="en-US" sz="1800" b="1" dirty="0">
                          <a:effectLst/>
                        </a:rPr>
                        <a:t>Goal 6: Enhance mitigation capabilities and rapid response</a:t>
                      </a:r>
                      <a:endParaRPr lang="en-US" sz="1800" b="1" dirty="0">
                        <a:effectLst/>
                        <a:latin typeface="Calibri"/>
                        <a:ea typeface="Calibri"/>
                        <a:cs typeface="Times New Roman"/>
                      </a:endParaRPr>
                    </a:p>
                  </a:txBody>
                  <a:tcPr marL="51435" marR="51435" marT="0" marB="0"/>
                </a:tc>
                <a:tc>
                  <a:txBody>
                    <a:bodyPr/>
                    <a:lstStyle/>
                    <a:p>
                      <a:pPr marL="0" marR="0">
                        <a:lnSpc>
                          <a:spcPct val="115000"/>
                        </a:lnSpc>
                        <a:spcBef>
                          <a:spcPts val="0"/>
                        </a:spcBef>
                        <a:spcAft>
                          <a:spcPts val="0"/>
                        </a:spcAft>
                      </a:pPr>
                      <a:r>
                        <a:rPr lang="en-US" sz="1800" b="1" dirty="0">
                          <a:solidFill>
                            <a:schemeClr val="tx1"/>
                          </a:solidFill>
                          <a:effectLst/>
                        </a:rPr>
                        <a:t>Develop or adapt new control technologies, tools, and treatments for use in plant health emergencies.</a:t>
                      </a:r>
                    </a:p>
                    <a:p>
                      <a:pPr marL="0" marR="0">
                        <a:lnSpc>
                          <a:spcPct val="115000"/>
                        </a:lnSpc>
                        <a:spcBef>
                          <a:spcPts val="0"/>
                        </a:spcBef>
                        <a:spcAft>
                          <a:spcPts val="0"/>
                        </a:spcAft>
                      </a:pPr>
                      <a:endParaRPr lang="en-US" sz="1800" b="1" dirty="0">
                        <a:solidFill>
                          <a:schemeClr val="tx1"/>
                        </a:solidFill>
                        <a:effectLst/>
                      </a:endParaRPr>
                    </a:p>
                    <a:p>
                      <a:pPr marL="0" marR="0">
                        <a:lnSpc>
                          <a:spcPct val="115000"/>
                        </a:lnSpc>
                        <a:spcBef>
                          <a:spcPts val="0"/>
                        </a:spcBef>
                        <a:spcAft>
                          <a:spcPts val="0"/>
                        </a:spcAft>
                      </a:pPr>
                      <a:r>
                        <a:rPr lang="en-US" sz="1800" b="1" dirty="0">
                          <a:solidFill>
                            <a:schemeClr val="tx1"/>
                          </a:solidFill>
                          <a:effectLst/>
                        </a:rPr>
                        <a:t>Improve the knowledge base, response options and capabilities prior to the onset of a plant health emergency. </a:t>
                      </a:r>
                    </a:p>
                    <a:p>
                      <a:pPr marL="0" marR="0">
                        <a:lnSpc>
                          <a:spcPct val="115000"/>
                        </a:lnSpc>
                        <a:spcBef>
                          <a:spcPts val="0"/>
                        </a:spcBef>
                        <a:spcAft>
                          <a:spcPts val="0"/>
                        </a:spcAft>
                      </a:pPr>
                      <a:endParaRPr lang="en-US" sz="1800" b="1" dirty="0">
                        <a:solidFill>
                          <a:schemeClr val="tx1"/>
                        </a:solidFill>
                        <a:effectLst/>
                      </a:endParaRPr>
                    </a:p>
                    <a:p>
                      <a:pPr marL="0" marR="0">
                        <a:lnSpc>
                          <a:spcPct val="115000"/>
                        </a:lnSpc>
                        <a:spcBef>
                          <a:spcPts val="0"/>
                        </a:spcBef>
                        <a:spcAft>
                          <a:spcPts val="0"/>
                        </a:spcAft>
                      </a:pPr>
                      <a:r>
                        <a:rPr lang="en-US" sz="1800" b="1" dirty="0">
                          <a:solidFill>
                            <a:schemeClr val="tx1"/>
                          </a:solidFill>
                          <a:effectLst/>
                        </a:rPr>
                        <a:t>Support the use of existing tools and initial response protocols for the overarching goals of containment, control, and/or eradication of plant pests.</a:t>
                      </a:r>
                    </a:p>
                  </a:txBody>
                  <a:tcPr marL="51435" marR="51435" marT="0" marB="0">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3" name="Slide Number Placeholder 2">
            <a:extLst>
              <a:ext uri="{FF2B5EF4-FFF2-40B4-BE49-F238E27FC236}">
                <a16:creationId xmlns:a16="http://schemas.microsoft.com/office/drawing/2014/main" id="{6A5DC93D-27DE-45C0-AB10-96A4D223BA32}"/>
              </a:ext>
            </a:extLst>
          </p:cNvPr>
          <p:cNvSpPr>
            <a:spLocks noGrp="1"/>
          </p:cNvSpPr>
          <p:nvPr>
            <p:ph type="sldNum" sz="quarter" idx="12"/>
          </p:nvPr>
        </p:nvSpPr>
        <p:spPr/>
        <p:txBody>
          <a:bodyPr/>
          <a:lstStyle/>
          <a:p>
            <a:fld id="{F9E3D880-7F9B-497D-8382-0D8B60C60AA2}" type="slidenum">
              <a:rPr lang="en-US" smtClean="0"/>
              <a:t>8</a:t>
            </a:fld>
            <a:endParaRPr lang="en-US" dirty="0"/>
          </a:p>
        </p:txBody>
      </p:sp>
    </p:spTree>
    <p:extLst>
      <p:ext uri="{BB962C8B-B14F-4D97-AF65-F5344CB8AC3E}">
        <p14:creationId xmlns:p14="http://schemas.microsoft.com/office/powerpoint/2010/main" val="2782312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effectLst>
            <a:outerShdw blurRad="50800" dist="38100" dir="8100000" algn="tr" rotWithShape="0">
              <a:prstClr val="black">
                <a:alpha val="40000"/>
              </a:prstClr>
            </a:outerShdw>
          </a:effectLst>
        </p:spPr>
        <p:txBody>
          <a:bodyPr vert="horz" lIns="68580" tIns="34290" rIns="68580" bIns="34290" rtlCol="0" anchor="ctr">
            <a:normAutofit/>
          </a:bodyPr>
          <a:lstStyle/>
          <a:p>
            <a:pPr algn="ctr"/>
            <a:r>
              <a:rPr lang="en-US" b="1" dirty="0"/>
              <a:t>ServiceNow Platform</a:t>
            </a:r>
          </a:p>
        </p:txBody>
      </p:sp>
      <p:sp>
        <p:nvSpPr>
          <p:cNvPr id="3" name="Content Placeholder 2"/>
          <p:cNvSpPr>
            <a:spLocks noGrp="1"/>
          </p:cNvSpPr>
          <p:nvPr>
            <p:ph idx="1"/>
          </p:nvPr>
        </p:nvSpPr>
        <p:spPr>
          <a:xfrm>
            <a:off x="628650" y="1701963"/>
            <a:ext cx="7886700" cy="4971401"/>
          </a:xfrm>
        </p:spPr>
        <p:txBody>
          <a:bodyPr vert="horz" lIns="68580" tIns="34290" rIns="68580" bIns="34290" rtlCol="0" anchor="t">
            <a:noAutofit/>
          </a:bodyPr>
          <a:lstStyle/>
          <a:p>
            <a:pPr>
              <a:buClr>
                <a:schemeClr val="accent2"/>
              </a:buClr>
              <a:buSzPct val="90000"/>
              <a:buFont typeface="Wingdings" pitchFamily="2" charset="2"/>
              <a:buChar char="Ø"/>
            </a:pPr>
            <a:r>
              <a:rPr lang="en-US" sz="2400" b="1" dirty="0"/>
              <a:t>Cloud-based tool; more user-friendly experience</a:t>
            </a:r>
          </a:p>
          <a:p>
            <a:pPr>
              <a:buClr>
                <a:schemeClr val="accent2"/>
              </a:buClr>
              <a:buSzPct val="90000"/>
              <a:buFont typeface="Wingdings" pitchFamily="2" charset="2"/>
              <a:buChar char="Ø"/>
            </a:pPr>
            <a:r>
              <a:rPr lang="en-US" sz="2400" b="1" dirty="0"/>
              <a:t>ServiceNow works best with Chrome, Microsoft Edge Chromium, Firefox or Safari </a:t>
            </a:r>
          </a:p>
          <a:p>
            <a:pPr lvl="1">
              <a:buClr>
                <a:schemeClr val="accent6">
                  <a:lumMod val="75000"/>
                </a:schemeClr>
              </a:buClr>
              <a:buSzPct val="90000"/>
            </a:pPr>
            <a:r>
              <a:rPr lang="en-US" dirty="0"/>
              <a:t>Other browsers may</a:t>
            </a:r>
            <a:r>
              <a:rPr lang="en-US" i="1" dirty="0"/>
              <a:t> NOT </a:t>
            </a:r>
            <a:r>
              <a:rPr lang="en-US" dirty="0"/>
              <a:t>work properly, especially if running on an operating system other than Microsoft Windows.</a:t>
            </a:r>
          </a:p>
          <a:p>
            <a:pPr>
              <a:buClr>
                <a:schemeClr val="accent2"/>
              </a:buClr>
              <a:buSzPct val="90000"/>
              <a:buFont typeface="Wingdings" pitchFamily="2" charset="2"/>
              <a:buChar char="Ø"/>
            </a:pPr>
            <a:r>
              <a:rPr lang="en-US" sz="2400" b="1" dirty="0"/>
              <a:t>Turn off pop-up blockers</a:t>
            </a:r>
          </a:p>
          <a:p>
            <a:pPr>
              <a:buClr>
                <a:schemeClr val="accent2"/>
              </a:buClr>
              <a:buSzPct val="90000"/>
              <a:buFont typeface="Wingdings" pitchFamily="2" charset="2"/>
              <a:buChar char="Ø"/>
            </a:pPr>
            <a:r>
              <a:rPr lang="en-US" sz="2400" b="1" dirty="0"/>
              <a:t>30-minute time out with no activity </a:t>
            </a:r>
          </a:p>
          <a:p>
            <a:pPr lvl="1">
              <a:buClr>
                <a:schemeClr val="accent6">
                  <a:lumMod val="75000"/>
                </a:schemeClr>
              </a:buClr>
              <a:buSzPct val="90000"/>
            </a:pPr>
            <a:r>
              <a:rPr lang="en-US" dirty="0"/>
              <a:t>Plan to complete the submission in one sitting </a:t>
            </a:r>
          </a:p>
          <a:p>
            <a:pPr lvl="1">
              <a:buClr>
                <a:schemeClr val="accent6">
                  <a:lumMod val="75000"/>
                </a:schemeClr>
              </a:buClr>
              <a:buSzPct val="90000"/>
              <a:buFont typeface="Arial" pitchFamily="34" charset="0"/>
              <a:buChar char="•"/>
            </a:pPr>
            <a:r>
              <a:rPr lang="en-US" u="sng" dirty="0"/>
              <a:t>No ‘Save’ function available</a:t>
            </a:r>
          </a:p>
          <a:p>
            <a:pPr lvl="1">
              <a:buClr>
                <a:schemeClr val="accent6">
                  <a:lumMod val="75000"/>
                </a:schemeClr>
              </a:buClr>
              <a:buSzPct val="90000"/>
              <a:buFont typeface="Arial" pitchFamily="34" charset="0"/>
              <a:buChar char="•"/>
            </a:pPr>
            <a:r>
              <a:rPr lang="en-US" dirty="0"/>
              <a:t>Review fields in the suggestion form in the ServiceNow training guidance </a:t>
            </a:r>
            <a:endParaRPr lang="en-US" sz="2600" dirty="0"/>
          </a:p>
          <a:p>
            <a:endParaRPr lang="en-US" sz="2600" dirty="0"/>
          </a:p>
          <a:p>
            <a:endParaRPr lang="en-US" sz="2600" dirty="0"/>
          </a:p>
        </p:txBody>
      </p:sp>
      <p:sp>
        <p:nvSpPr>
          <p:cNvPr id="5" name="Oval 4" descr="Yellow oval on page highlighting that there isn't a 'Save' function in the ServiceNow Suggestion Submission form. ">
            <a:extLst>
              <a:ext uri="{FF2B5EF4-FFF2-40B4-BE49-F238E27FC236}">
                <a16:creationId xmlns:a16="http://schemas.microsoft.com/office/drawing/2014/main" id="{AAD78BC1-8040-A41D-56DC-610B7C05B900}"/>
              </a:ext>
            </a:extLst>
          </p:cNvPr>
          <p:cNvSpPr/>
          <p:nvPr/>
        </p:nvSpPr>
        <p:spPr>
          <a:xfrm>
            <a:off x="685797" y="4908884"/>
            <a:ext cx="4764504" cy="102268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88DA4E6B-7BE5-4167-8D94-98302ECFE805}"/>
              </a:ext>
            </a:extLst>
          </p:cNvPr>
          <p:cNvSpPr>
            <a:spLocks noGrp="1"/>
          </p:cNvSpPr>
          <p:nvPr>
            <p:ph type="sldNum" sz="quarter" idx="12"/>
          </p:nvPr>
        </p:nvSpPr>
        <p:spPr/>
        <p:txBody>
          <a:bodyPr/>
          <a:lstStyle/>
          <a:p>
            <a:fld id="{F9E3D880-7F9B-497D-8382-0D8B60C60AA2}" type="slidenum">
              <a:rPr lang="en-US" smtClean="0"/>
              <a:t>9</a:t>
            </a:fld>
            <a:endParaRPr lang="en-US" dirty="0"/>
          </a:p>
        </p:txBody>
      </p:sp>
    </p:spTree>
    <p:extLst>
      <p:ext uri="{BB962C8B-B14F-4D97-AF65-F5344CB8AC3E}">
        <p14:creationId xmlns:p14="http://schemas.microsoft.com/office/powerpoint/2010/main" val="287878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par>
                                <p:cTn id="8" presetID="26" presetClass="emph" presetSubtype="0" fill="hold" grpId="1" nodeType="withEffect">
                                  <p:stCondLst>
                                    <p:cond delay="0"/>
                                  </p:stCondLst>
                                  <p:childTnLst>
                                    <p:animEffect transition="out" filter="fade">
                                      <p:cBhvr>
                                        <p:cTn id="9" dur="500" tmFilter="0, 0; .2, .5; .8, .5; 1, 0"/>
                                        <p:tgtEl>
                                          <p:spTgt spid="5"/>
                                        </p:tgtEl>
                                      </p:cBhvr>
                                    </p:animEffect>
                                    <p:animScale>
                                      <p:cBhvr>
                                        <p:cTn id="10" dur="250" autoRev="1" fill="hold"/>
                                        <p:tgtEl>
                                          <p:spTgt spid="5"/>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2" nodeType="clickEffect">
                                  <p:stCondLst>
                                    <p:cond delay="0"/>
                                  </p:stCondLst>
                                  <p:childTnLst>
                                    <p:set>
                                      <p:cBhvr>
                                        <p:cTn id="1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CD9EBEC5BD820468E8C5FCB3492A38A" ma:contentTypeVersion="4" ma:contentTypeDescription="Create a new document." ma:contentTypeScope="" ma:versionID="705d264b0b87f04bb94fd6ff7b557a93">
  <xsd:schema xmlns:xsd="http://www.w3.org/2001/XMLSchema" xmlns:xs="http://www.w3.org/2001/XMLSchema" xmlns:p="http://schemas.microsoft.com/office/2006/metadata/properties" xmlns:ns2="946b1f3c-ad30-4bca-9395-c2c4ea552107" xmlns:ns3="6413699b-d948-40f1-9d08-c7ff8b30f535" xmlns:ns4="a9be1839-9c1e-4ad7-b39d-5fed41e6f405" targetNamespace="http://schemas.microsoft.com/office/2006/metadata/properties" ma:root="true" ma:fieldsID="bd5b91f958668d8f3036d0cf38dd239d" ns2:_="" ns3:_="" ns4:_="">
    <xsd:import namespace="946b1f3c-ad30-4bca-9395-c2c4ea552107"/>
    <xsd:import namespace="6413699b-d948-40f1-9d08-c7ff8b30f535"/>
    <xsd:import namespace="a9be1839-9c1e-4ad7-b39d-5fed41e6f405"/>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6b1f3c-ad30-4bca-9395-c2c4ea55210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13699b-d948-40f1-9d08-c7ff8b30f53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9be1839-9c1e-4ad7-b39d-5fed41e6f405"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946b1f3c-ad30-4bca-9395-c2c4ea552107">NXRC265MJ43S-928481472-74</_dlc_DocId>
    <_dlc_DocIdUrl xmlns="946b1f3c-ad30-4bca-9395-c2c4ea552107">
      <Url>https://usdagcc.sharepoint.com/sites/aphis-ppq-policy/php/PD/FarmBill/_layouts/15/DocIdRedir.aspx?ID=NXRC265MJ43S-928481472-74</Url>
      <Description>NXRC265MJ43S-928481472-74</Description>
    </_dlc_DocIdUrl>
    <SharedWithUsers xmlns="6413699b-d948-40f1-9d08-c7ff8b30f535">
      <UserInfo>
        <DisplayName>Majewski, Paul W - APHIS</DisplayName>
        <AccountId>93</AccountId>
        <AccountType/>
      </UserInfo>
      <UserInfo>
        <DisplayName>Mehdizadegan, Feridoon - APHIS</DisplayName>
        <AccountId>372</AccountId>
        <AccountType/>
      </UserInfo>
      <UserInfo>
        <DisplayName>Weeks, Ronald D - APHIS</DisplayName>
        <AccountId>537</AccountId>
        <AccountType/>
      </UserInfo>
    </SharedWithUsers>
  </documentManagement>
</p:properties>
</file>

<file path=customXml/itemProps1.xml><?xml version="1.0" encoding="utf-8"?>
<ds:datastoreItem xmlns:ds="http://schemas.openxmlformats.org/officeDocument/2006/customXml" ds:itemID="{0D30882C-12A6-4EED-B020-F97D2679C259}">
  <ds:schemaRefs>
    <ds:schemaRef ds:uri="http://schemas.microsoft.com/sharepoint/v3/contenttype/forms"/>
  </ds:schemaRefs>
</ds:datastoreItem>
</file>

<file path=customXml/itemProps2.xml><?xml version="1.0" encoding="utf-8"?>
<ds:datastoreItem xmlns:ds="http://schemas.openxmlformats.org/officeDocument/2006/customXml" ds:itemID="{F5C4DE52-4504-4764-A59E-FDC128897C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6b1f3c-ad30-4bca-9395-c2c4ea552107"/>
    <ds:schemaRef ds:uri="6413699b-d948-40f1-9d08-c7ff8b30f535"/>
    <ds:schemaRef ds:uri="a9be1839-9c1e-4ad7-b39d-5fed41e6f4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7DF4C7-B936-4DF7-AD9E-080CDA4699D8}">
  <ds:schemaRefs>
    <ds:schemaRef ds:uri="http://schemas.microsoft.com/sharepoint/events"/>
  </ds:schemaRefs>
</ds:datastoreItem>
</file>

<file path=customXml/itemProps4.xml><?xml version="1.0" encoding="utf-8"?>
<ds:datastoreItem xmlns:ds="http://schemas.openxmlformats.org/officeDocument/2006/customXml" ds:itemID="{3461E967-FA89-41B6-8B53-1C14B54F1ADE}">
  <ds:schemaRefs>
    <ds:schemaRef ds:uri="http://schemas.microsoft.com/office/2006/metadata/properties"/>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a9be1839-9c1e-4ad7-b39d-5fed41e6f405"/>
    <ds:schemaRef ds:uri="6413699b-d948-40f1-9d08-c7ff8b30f535"/>
    <ds:schemaRef ds:uri="946b1f3c-ad30-4bca-9395-c2c4ea552107"/>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19152</TotalTime>
  <Words>6430</Words>
  <Application>Microsoft Office PowerPoint</Application>
  <PresentationFormat>On-screen Show (4:3)</PresentationFormat>
  <Paragraphs>530</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Helvetica Neue</vt:lpstr>
      <vt:lpstr>Segoe UI</vt:lpstr>
      <vt:lpstr>Times New Roman</vt:lpstr>
      <vt:lpstr>Wingdings</vt:lpstr>
      <vt:lpstr>Office Theme</vt:lpstr>
      <vt:lpstr>Plant Protection Act Section 7721 Plant Pest and Disease Management and  Disaster Prevention Program</vt:lpstr>
      <vt:lpstr>Agenda</vt:lpstr>
      <vt:lpstr>Overview - PPA 7721</vt:lpstr>
      <vt:lpstr>PPA 7721 Goal Areas </vt:lpstr>
      <vt:lpstr>Goal Area 1A &amp; 1S Objectives</vt:lpstr>
      <vt:lpstr>Goal Areas 2 &amp; 3 Objectives</vt:lpstr>
      <vt:lpstr>Goal Areas 4 &amp; 5 Objectives</vt:lpstr>
      <vt:lpstr>Goal Area 6 Objectives</vt:lpstr>
      <vt:lpstr>ServiceNow Platform</vt:lpstr>
      <vt:lpstr>ServiceNow Access - eAuthentication</vt:lpstr>
      <vt:lpstr>eAuthentication - Registration</vt:lpstr>
      <vt:lpstr>eAuthentication – Tips</vt:lpstr>
      <vt:lpstr>eAuthentication – Assistance</vt:lpstr>
      <vt:lpstr>ServiceNow – PPA 7721 Suggestion Portal</vt:lpstr>
      <vt:lpstr>ServiceNow – Entering a Suggestion (1 of 9)</vt:lpstr>
      <vt:lpstr>ServiceNow – Entering a Suggestion (2 of 9)</vt:lpstr>
      <vt:lpstr>ServiceNow – Entering a Suggestion (3 of 9)</vt:lpstr>
      <vt:lpstr>Information on Academic Attributes</vt:lpstr>
      <vt:lpstr>ServiceNow – Entering a Suggestion (4 of 9)</vt:lpstr>
      <vt:lpstr>ServiceNow – Entering a Suggestion (5 of 9)</vt:lpstr>
      <vt:lpstr>ServiceNow – Entering a Suggestion (6 of 9)</vt:lpstr>
      <vt:lpstr>ServiceNow – Entering a Suggestion (7 of 9)</vt:lpstr>
      <vt:lpstr>ServiceNow – Uploading a Budget Template</vt:lpstr>
      <vt:lpstr>ServiceNow – Goal 1 Survey Suggestions</vt:lpstr>
      <vt:lpstr>ServiceNow – Entering a Suggestion (8 of 9)</vt:lpstr>
      <vt:lpstr>ServiceNow – Entering a Suggestion (9 of 9)</vt:lpstr>
      <vt:lpstr>ServiceNow – Submission Final Check</vt:lpstr>
      <vt:lpstr>ServiceNow – Suggestion Completion</vt:lpstr>
      <vt:lpstr>ServiceNow – Reviewing a Suggestion</vt:lpstr>
      <vt:lpstr>ServiceNow – Retracting a Suggestion</vt:lpstr>
      <vt:lpstr>Review: ServiceNow Suggestion Tips</vt:lpstr>
      <vt:lpstr>Suggestions: Things to Consider</vt:lpstr>
      <vt:lpstr>Tips for a high-quality Suggestion (1 of 4)</vt:lpstr>
      <vt:lpstr>Tips for a high-quality Suggestion (2 of 4)</vt:lpstr>
      <vt:lpstr>Tips for a high-quality Suggestion (3 of 4)</vt:lpstr>
      <vt:lpstr>Tips for a high-quality Suggestion (4 of 4)</vt:lpstr>
      <vt:lpstr>Frequent Suggestion Mistakes</vt:lpstr>
      <vt:lpstr>Review Process:  Evaluation Criteria</vt:lpstr>
      <vt:lpstr>Contacts &amp; Staying Connected</vt:lpstr>
      <vt:lpstr>Questions? </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24 PPA 7721 PPDMDPP Suggester Help Webinar</dc:title>
  <dc:creator>Glorimar.Marrero@aphis.usda.gov</dc:creator>
  <cp:lastModifiedBy>Coates, Kimberley - MRP-APHIS</cp:lastModifiedBy>
  <cp:revision>565</cp:revision>
  <cp:lastPrinted>2023-06-05T14:24:16Z</cp:lastPrinted>
  <dcterms:created xsi:type="dcterms:W3CDTF">2019-07-21T11:16:12Z</dcterms:created>
  <dcterms:modified xsi:type="dcterms:W3CDTF">2023-06-09T17:40:39Z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0x0101009CD9EBEC5BD820468E8C5FCB3492A38A</vt:lpwstr>
  </property>
  <property fmtid="{D5CDD505-2E9C-101B-9397-08002B2CF9AE}" pid="3" name="_dlc_DocIdItemGuid">
    <vt:lpwstr>220b4bfe-ea3f-45a1-bc29-147bb348bb51</vt:lpwstr>
  </property>
</Properties>
</file>