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6.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3" r:id="rId1"/>
  </p:sldMasterIdLst>
  <p:notesMasterIdLst>
    <p:notesMasterId r:id="rId19"/>
  </p:notesMasterIdLst>
  <p:handoutMasterIdLst>
    <p:handoutMasterId r:id="rId20"/>
  </p:handoutMasterIdLst>
  <p:sldIdLst>
    <p:sldId id="348" r:id="rId2"/>
    <p:sldId id="359" r:id="rId3"/>
    <p:sldId id="360" r:id="rId4"/>
    <p:sldId id="361" r:id="rId5"/>
    <p:sldId id="369" r:id="rId6"/>
    <p:sldId id="362" r:id="rId7"/>
    <p:sldId id="370" r:id="rId8"/>
    <p:sldId id="363" r:id="rId9"/>
    <p:sldId id="371" r:id="rId10"/>
    <p:sldId id="364" r:id="rId11"/>
    <p:sldId id="365" r:id="rId12"/>
    <p:sldId id="366" r:id="rId13"/>
    <p:sldId id="367" r:id="rId14"/>
    <p:sldId id="368" r:id="rId15"/>
    <p:sldId id="372" r:id="rId16"/>
    <p:sldId id="373" r:id="rId17"/>
    <p:sldId id="374"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edom Larson, Kerry R [CFSPH]" initials="LLK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4181" autoAdjust="0"/>
    <p:restoredTop sz="64269" autoAdjust="0"/>
  </p:normalViewPr>
  <p:slideViewPr>
    <p:cSldViewPr>
      <p:cViewPr varScale="1">
        <p:scale>
          <a:sx n="50" d="100"/>
          <a:sy n="50"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87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356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a:t>
            </a:r>
          </a:p>
          <a:p>
            <a:r>
              <a:rPr lang="en-US" dirty="0" smtClean="0"/>
              <a:t>Pre-Deployment Preparation	</a:t>
            </a:r>
            <a:endParaRPr lang="en-US" dirty="0"/>
          </a:p>
        </p:txBody>
      </p:sp>
      <p:sp>
        <p:nvSpPr>
          <p:cNvPr id="3" name="Date Placeholder 2"/>
          <p:cNvSpPr>
            <a:spLocks noGrp="1"/>
          </p:cNvSpPr>
          <p:nvPr>
            <p:ph type="dt" sz="quarter" idx="1"/>
          </p:nvPr>
        </p:nvSpPr>
        <p:spPr>
          <a:xfrm>
            <a:off x="3429000" y="22098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Footer Placeholder 3"/>
          <p:cNvSpPr>
            <a:spLocks noGrp="1"/>
          </p:cNvSpPr>
          <p:nvPr>
            <p:ph type="ftr" sz="quarter" idx="2"/>
          </p:nvPr>
        </p:nvSpPr>
        <p:spPr>
          <a:xfrm>
            <a:off x="619760" y="8610600"/>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a:t>
            </a:r>
            <a:r>
              <a:rPr lang="en-US" dirty="0" err="1" smtClean="0"/>
              <a:t>PreDeployment</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aseline="0" dirty="0" smtClean="0">
                <a:latin typeface="+mn-lt"/>
                <a:ea typeface="ＭＳ Ｐゴシック" charset="-128"/>
                <a:cs typeface="ＭＳ Ｐゴシック" charset="-128"/>
              </a:rPr>
              <a:t>Effective disposal of animal carcasses and associated materials is a critical component of a successful response during an animal health emergency, such as a major disease outbreak or a foreign animal disease (FAD). During an animal health emergency, disposal measures are implemented to prevent the introduction of or mitigate the spread of the pathogen through the elimination of infected, or potentially infected, animal carcasses and associated materials. Disposal also serves to remove potentially contaminated feed or food products from the animal feed and human food supply, protect the nation’s agricultural and national economy, and also - if the disease is zoonotic, safeguard public health. This presentation describes specific methods including thermal disposal, and novel methods such as alkaline hydrolysis, anaerobic digestion, gasification, and plasma vitrification. [</a:t>
            </a:r>
            <a:r>
              <a:rPr lang="en-US" dirty="0" smtClean="0">
                <a:latin typeface="+mn-lt"/>
                <a:ea typeface="ＭＳ Ｐゴシック" charset="-128"/>
                <a:cs typeface="ＭＳ Ｐゴシック" charset="-128"/>
              </a:rPr>
              <a:t>This information was derived from the Foreign Animal Disease Preparedness and Response (FAD PReP)/National Animal Health Emergency Management System (NAHEMS) Guidelines: Disposal (2012)].</a:t>
            </a:r>
            <a:endParaRPr lang="en-US" dirty="0" smtClean="0">
              <a:solidFill>
                <a:srgbClr val="000000"/>
              </a:solidFill>
              <a:latin typeface="+mn-lt"/>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This section describes novel disposal methods such as alkaline hydrolysis, lactic acid fermentation, gasification, and </a:t>
            </a:r>
            <a:r>
              <a:rPr lang="en-US" sz="1200" b="0" i="1" u="none" strike="noStrike" kern="1200" baseline="0" dirty="0" smtClean="0">
                <a:solidFill>
                  <a:schemeClr val="tx1"/>
                </a:solidFill>
                <a:latin typeface="+mn-lt"/>
                <a:ea typeface="+mn-ea"/>
                <a:cs typeface="+mn-cs"/>
              </a:rPr>
              <a:t>in situ </a:t>
            </a:r>
            <a:r>
              <a:rPr lang="en-US" sz="1200" b="0" i="0" u="none" strike="noStrike" kern="1200" baseline="0" dirty="0" smtClean="0">
                <a:solidFill>
                  <a:schemeClr val="tx1"/>
                </a:solidFill>
                <a:latin typeface="+mn-lt"/>
                <a:ea typeface="+mn-ea"/>
                <a:cs typeface="+mn-cs"/>
              </a:rPr>
              <a:t>plasma </a:t>
            </a:r>
            <a:r>
              <a:rPr lang="en-US" sz="1200" b="0" i="0" u="none" strike="noStrike" kern="1200" baseline="0" dirty="0" err="1" smtClean="0">
                <a:solidFill>
                  <a:schemeClr val="tx1"/>
                </a:solidFill>
                <a:latin typeface="+mn-lt"/>
                <a:ea typeface="+mn-ea"/>
                <a:cs typeface="+mn-cs"/>
              </a:rPr>
              <a:t>vitrification</a:t>
            </a:r>
            <a:r>
              <a:rPr lang="en-US" sz="1200" b="0" i="0" u="none" strike="noStrike" kern="1200" baseline="0" dirty="0" smtClean="0">
                <a:solidFill>
                  <a:schemeClr val="tx1"/>
                </a:solidFill>
                <a:latin typeface="+mn-lt"/>
                <a:ea typeface="+mn-ea"/>
                <a:cs typeface="+mn-cs"/>
              </a:rPr>
              <a:t>. Currently, these disposal options are expensive and are typically used only by highly specialized operations such as veterinary schools or large research facilities. They are typically sized for routine operations rather than emergencies.</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10</a:t>
            </a:fld>
            <a:endParaRPr lang="en-US"/>
          </a:p>
        </p:txBody>
      </p:sp>
    </p:spTree>
    <p:extLst>
      <p:ext uri="{BB962C8B-B14F-4D97-AF65-F5344CB8AC3E}">
        <p14:creationId xmlns:p14="http://schemas.microsoft.com/office/powerpoint/2010/main" val="3925486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Alkaline hydrolysis uses high temperature (such as steam heat), pressure and pH (usually strong base like potassium hydroxide or sodium hydroxide) to process carcasses and associated materials. Using this technology, solid by-products and a sterile aqueous solution are the products of the conversion of lipids, proteins, and nucleic acids. This technology can take place on-site or at a fixed-facility. Alkaline hydrolysis is limited by low carcass material capacity, and is also time consuming, requiring at least 3 hours to kill microbial pathogens and 6-8 hours to deactivate transmissible spongiform encephalopathy (TSE) prions. However, because it is one of only a few technologies that can inactivate prions, it remains a viable disposal method. Alkaline hydrolysis also results in significant quantities of potentially hazardous liquid waste.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11</a:t>
            </a:fld>
            <a:endParaRPr lang="en-US"/>
          </a:p>
        </p:txBody>
      </p:sp>
    </p:spTree>
    <p:extLst>
      <p:ext uri="{BB962C8B-B14F-4D97-AF65-F5344CB8AC3E}">
        <p14:creationId xmlns:p14="http://schemas.microsoft.com/office/powerpoint/2010/main" val="1552094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Lactic acid fermentation is a type of anaerobic carcass digestion that reduces carcasses mainly to water, methane, and carbon dioxide. Ground carcasses and associated materials are mixed in fermenting tanks with lactic acid bacteria and fermentable carbohydrates such as whey, corn, or sucrose. This process produces lactic acid as well as odors from ammonia, carbon dioxide and other organic smells. To reduce odors, digested carcass material should be stored in sealed and controlled-vented containers. The process may take 7-10 days to complete. Once the carcass material has undergone sufficient fermentation, the material may be stored in sealed and controlled-vented vats and transported to a rendering facility. This process does not inactivate prions, but is effective against viruses and bacterial diseases.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12</a:t>
            </a:fld>
            <a:endParaRPr lang="en-US"/>
          </a:p>
        </p:txBody>
      </p:sp>
    </p:spTree>
    <p:extLst>
      <p:ext uri="{BB962C8B-B14F-4D97-AF65-F5344CB8AC3E}">
        <p14:creationId xmlns:p14="http://schemas.microsoft.com/office/powerpoint/2010/main" val="1942625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Gasification is an emerging thermal technology that converts carcasses into gasses—mainly carbon dioxide, carbon monoxide, methane and hydrogen. Some ash is also produced and can be managed using methods outlined for incineration, such as burial in a landfill. The conversion, which takes up to 12 hours, requires the use of slow heating (1,100-1,900 ° F) in containers that contain primary (gasification) and secondary (combustion) chambers. Some of the produced gas may be used for heat energy to further the gasification process. There are two types of gasification systems: batch and continuous. Continuous </a:t>
            </a:r>
            <a:r>
              <a:rPr lang="en-US" sz="1200" b="0" i="0" u="none" strike="noStrike" kern="1200" baseline="0" dirty="0" err="1" smtClean="0">
                <a:solidFill>
                  <a:schemeClr val="tx1"/>
                </a:solidFill>
                <a:latin typeface="+mn-lt"/>
                <a:ea typeface="+mn-ea"/>
                <a:cs typeface="+mn-cs"/>
              </a:rPr>
              <a:t>gasifiers</a:t>
            </a:r>
            <a:r>
              <a:rPr lang="en-US" sz="1200" b="0" i="0" u="none" strike="noStrike" kern="1200" baseline="0" dirty="0" smtClean="0">
                <a:solidFill>
                  <a:schemeClr val="tx1"/>
                </a:solidFill>
                <a:latin typeface="+mn-lt"/>
                <a:ea typeface="+mn-ea"/>
                <a:cs typeface="+mn-cs"/>
              </a:rPr>
              <a:t>, still under development, are advantageous because they are more efficient when compared to batch systems.</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13</a:t>
            </a:fld>
            <a:endParaRPr lang="en-US"/>
          </a:p>
        </p:txBody>
      </p:sp>
    </p:spTree>
    <p:extLst>
      <p:ext uri="{BB962C8B-B14F-4D97-AF65-F5344CB8AC3E}">
        <p14:creationId xmlns:p14="http://schemas.microsoft.com/office/powerpoint/2010/main" val="49464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In situ </a:t>
            </a:r>
            <a:r>
              <a:rPr lang="en-US" sz="1200" b="0" i="0" u="none" strike="noStrike" kern="1200" baseline="0" dirty="0" smtClean="0">
                <a:solidFill>
                  <a:schemeClr val="tx1"/>
                </a:solidFill>
                <a:latin typeface="+mn-lt"/>
                <a:ea typeface="+mn-ea"/>
                <a:cs typeface="+mn-cs"/>
              </a:rPr>
              <a:t>plasma vitrification, or simply vitrification, is an emerging technology that is still being studied. This process uses electrically generated heat to ionize compressed air. All gaseous emissions resulting from the procedure are captured and treated. This process results in temperatures in excess of 7000°C in the torch and, when carcasses are subjected to the high temperatures in the vicinity of the torch, water is completely vaporized. Still in an experimental phase, this method may produce sufficient heat to inactivate BSE prions and mobile configurations are possible. One advantage of this method is that it reduces the biomass of the original substance by about 97%. It also produces a rock-like solid residue that is highly resistant to leaching with no requirement for hazardous waste disposal. A disadvantage is that transportation of carcass material is required if a mobile configuration is not utilized, thus increasing the risk of spreading infection.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14</a:t>
            </a:fld>
            <a:endParaRPr lang="en-US"/>
          </a:p>
        </p:txBody>
      </p:sp>
    </p:spTree>
    <p:extLst>
      <p:ext uri="{BB962C8B-B14F-4D97-AF65-F5344CB8AC3E}">
        <p14:creationId xmlns:p14="http://schemas.microsoft.com/office/powerpoint/2010/main" val="2124809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(http://www.aphis.usda.gov/animal_health/emergency_management/) and 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15</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 contribution to the content of the FAD </a:t>
            </a:r>
            <a:r>
              <a:rPr lang="en-US" dirty="0" err="1" smtClean="0">
                <a:ea typeface="ＭＳ Ｐゴシック" charset="-128"/>
                <a:cs typeface="ＭＳ Ｐゴシック" charset="-128"/>
              </a:rPr>
              <a:t>PReP</a:t>
            </a:r>
            <a:r>
              <a:rPr lang="en-US" dirty="0" smtClean="0">
                <a:ea typeface="ＭＳ Ｐゴシック" charset="-128"/>
                <a:cs typeface="ＭＳ Ｐゴシック" charset="-128"/>
              </a:rPr>
              <a:t>/NAHEMS Guidelines: Disposal document. Please see the Guidelines document for others who also provided additional assistance with content development.</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17</a:t>
            </a:fld>
            <a:endParaRPr lang="en-US" dirty="0">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dirty="0" smtClean="0">
                <a:solidFill>
                  <a:prstClr val="black"/>
                </a:solidFill>
              </a:rPr>
              <a:t>MSP, CFSPH - 2010</a:t>
            </a:r>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section describes thermal</a:t>
            </a:r>
            <a:r>
              <a:rPr lang="en-US" baseline="0" dirty="0" smtClean="0"/>
              <a:t> disposal methods, such as fixed-facility incineration, open-air/uncontrolled burning, and air-curtain incineration.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3145616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Thermal methods use high-temperature combustion to destroy animal carcasses, associated animal materials, as well as most pathogens. Incineration is a method that has been used historically as a disposal option and continues to be utilized in some circumstances. Various fuel sources are used to start and accelerate combustion and include diesel fuel, propane, and furnace or waste oils. Gasoline or other highly explosive accelerants should not be used. To effectively render Transmissible Spongiform Encephalopathy (TSE) agents noninfectious, materials must be subjected to very high temperatures - at least 1,560° Fahrenheit (850° Celsius) for at least 15 minutes. If possible, a higher temperature of 1,830° F (1000° C) should be reached.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133011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Fixed-facility incineration takes place in a completely contained environment and is usually highly controlled. Fixed-facility incinerators are typically fueled by diesel, natural gas, or propane and have emission control devices installed as part of an environmental protection plan. This method can be highly efficient and produces little residue as carcasses and associated materials are reduced to inert ash, which is usually acceptable for landfill disposal. The type of species has a large influence on the speed at which carcasses are incinerated; the greater the percentage of animal fat, the more efficient the carcass will burn. Swine burn more quickly than other species. This incineration method has been successfully used in the United Kingdom (UK) to dispose of Bovine Spongiform Encephalopathy (BSE) infected cattle. </a:t>
            </a:r>
            <a:r>
              <a:rPr lang="en-US" i="1" dirty="0" smtClean="0">
                <a:latin typeface="+mn-lt"/>
                <a:ea typeface="ＭＳ Ｐゴシック" charset="-128"/>
                <a:cs typeface="ＭＳ Ｐゴシック" charset="-128"/>
              </a:rPr>
              <a:t>[This is a photo of a fixed-facility incinerator. Photo source: Iowa State University Veterinary Diagnostics and Production Animal Medicine]</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4</a:t>
            </a:fld>
            <a:endParaRPr lang="en-US"/>
          </a:p>
        </p:txBody>
      </p:sp>
    </p:spTree>
    <p:extLst>
      <p:ext uri="{BB962C8B-B14F-4D97-AF65-F5344CB8AC3E}">
        <p14:creationId xmlns:p14="http://schemas.microsoft.com/office/powerpoint/2010/main" val="85637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Large scale animal production facilities as well as veterinary schools and diagnostic laboratories may have on-site incinerators.</a:t>
            </a:r>
            <a:r>
              <a:rPr lang="en-US" sz="1200"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latin typeface="+mn-lt"/>
                <a:ea typeface="+mn-ea"/>
                <a:cs typeface="+mn-cs"/>
              </a:rPr>
              <a:t>However, it is unlikely that private incinerator facilities would have sufficient continuous capacity to handle large emergency losses. The concept of incinerating carcasses in large incinerators for hazardous waste, municipal solid waste, and in power plants has also been suggested. However, large-scale whole-carcass disposal would be problematic given the batch-feed requirements at most biological waste incineration plants. Animal carcasses may be refused due to a low heating value and high water content, which requires substantial addition of fuel to maintain an appropriate temperature for incineration. Additional issues in accepting pathological waste include lack of capacity to dispose of the additional waste and problems with acceptability of processing pathological wastes.</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4048290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Historically, open-air or uncontrolled burning has been used to thermally destroy animal carcasses and associated materials during animal health crises. Open-air burning may be termed “uncontrolled” burning because it has the least opportunity for inputs to be monitored. Because neither the fuel nor air inputs can be controlled, the result of open-air burning is often an incomplete and relatively low-temperature combustion. Open-air burning can emit smoke, odors, hydrocarbons, heavy metals and metal salts, fuel specific chemicals, nitrous particles, sulfur dioxide, nitrogen dioxide, dioxins and other pollutants into the air. Many states allow for incineration of carcasses on-farm but specifically prohibit burning them in the open. Open-air burning is the most lengthy of all incineration processes. As with fixed-facility incineration, the type of species burned influences the length of time. </a:t>
            </a:r>
            <a:r>
              <a:rPr lang="en-US" sz="1200" b="0" i="1" u="none" strike="noStrike" kern="1200" baseline="0" dirty="0" smtClean="0">
                <a:solidFill>
                  <a:schemeClr val="tx1"/>
                </a:solidFill>
                <a:latin typeface="+mn-lt"/>
                <a:ea typeface="+mn-ea"/>
                <a:cs typeface="+mn-cs"/>
              </a:rPr>
              <a:t>[This photo shows a burning pyre. Photo source: Dennis Darnell, USDA]</a:t>
            </a:r>
            <a:endParaRPr lang="en-US" i="1"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6</a:t>
            </a:fld>
            <a:endParaRPr lang="en-US"/>
          </a:p>
        </p:txBody>
      </p:sp>
    </p:spTree>
    <p:extLst>
      <p:ext uri="{BB962C8B-B14F-4D97-AF65-F5344CB8AC3E}">
        <p14:creationId xmlns:p14="http://schemas.microsoft.com/office/powerpoint/2010/main" val="1520448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Public perception of open-air burning is overwhelmingly negative. Open-air burning should be conducted far away from the public by properly trained and credentialed personnel with input from local fire authority.  If environmental regulations permit, carcasses can be burned in open fields, on combustible heaps called pyres, or with other burning techniques that are unassisted by incineration equipment. To promote thermal production, combustible materials such as hay, straw, dry timbers, and usually some type of diesel or other fuel may be added to the pyre. The volume of ash generated by open-air burning can be significant and must also disposed of. Temperatures in the burn may not be consistent, so pathogens may not be inactivated and could be dispersed in smoke particles. </a:t>
            </a:r>
            <a:endParaRPr lang="en-US" sz="1200" b="0" i="1"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7</a:t>
            </a:fld>
            <a:endParaRPr lang="en-US"/>
          </a:p>
        </p:txBody>
      </p:sp>
    </p:spTree>
    <p:extLst>
      <p:ext uri="{BB962C8B-B14F-4D97-AF65-F5344CB8AC3E}">
        <p14:creationId xmlns:p14="http://schemas.microsoft.com/office/powerpoint/2010/main" val="85292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Air–curtain incineration combines forced air and fuel (such as wood, coal or diesel) to increase the temperature and accelerate combustion to burn carcasses and/or associated materials. It burns materials outside, but can be up to six times faster than open-air burning. Large-capacity fans (manifolds) driven by diesel engines deliver the high-velocity air down into either a metal refractory box or burn pit (trench). The use of metal refractory boxes is particularly useful when soil type makes trench digging difficult or when higher water tables are an issue. This method may be either a mobile technology or fixed technology. Resources associated with using air-curtain incineration are generally portable. Transportation and placement would be limited by terrain or other environmentally limiting factors. </a:t>
            </a:r>
          </a:p>
          <a:p>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8</a:t>
            </a:fld>
            <a:endParaRPr lang="en-US"/>
          </a:p>
        </p:txBody>
      </p:sp>
    </p:spTree>
    <p:extLst>
      <p:ext uri="{BB962C8B-B14F-4D97-AF65-F5344CB8AC3E}">
        <p14:creationId xmlns:p14="http://schemas.microsoft.com/office/powerpoint/2010/main" val="637635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Air-curtain systems vary in size according to the carcass mass to be incinerated. The incinerator can produce significant noise and should be located away from residential centers and the general public to avoid producing a noise nuisance. This process is extremely fuel-intensive. Dry wood or coal for fuel is essential for air curtain incineration and plays a critical role in ensuring a proper air/fuel mixture. Diesel may also be used to fuel the fire as well as the air-curtain fan. Speed of throughput depends on the manufacturer, design, and management of the air-curtain system. Air-curtain incineration, like other combustion processes, yields ash. </a:t>
            </a:r>
            <a:r>
              <a:rPr lang="en-US" sz="1200" b="0" i="1" u="none" strike="noStrike" kern="1200" baseline="0" dirty="0" smtClean="0">
                <a:solidFill>
                  <a:schemeClr val="tx1"/>
                </a:solidFill>
                <a:latin typeface="+mn-lt"/>
                <a:ea typeface="+mn-ea"/>
                <a:cs typeface="+mn-cs"/>
              </a:rPr>
              <a:t>[This is an image of burning waste material using an air-curtain incinerator. High velocity air flow comes from the fan at the left of the photo. Photo source: Norman </a:t>
            </a:r>
            <a:r>
              <a:rPr lang="en-US" sz="1200" b="0" i="1" u="none" strike="noStrike" kern="1200" baseline="0" dirty="0" err="1" smtClean="0">
                <a:solidFill>
                  <a:schemeClr val="tx1"/>
                </a:solidFill>
                <a:latin typeface="+mn-lt"/>
                <a:ea typeface="+mn-ea"/>
                <a:cs typeface="+mn-cs"/>
              </a:rPr>
              <a:t>Fuhrmann</a:t>
            </a:r>
            <a:r>
              <a:rPr lang="en-US" sz="1200" b="0" i="1" u="none" strike="noStrike" kern="1200" baseline="0" dirty="0" smtClean="0">
                <a:solidFill>
                  <a:schemeClr val="tx1"/>
                </a:solidFill>
                <a:latin typeface="+mn-lt"/>
                <a:ea typeface="+mn-ea"/>
                <a:cs typeface="+mn-cs"/>
              </a:rPr>
              <a:t>, Air Burners, LLC]</a:t>
            </a:r>
            <a:endParaRPr lang="en-US" i="1"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9</a:t>
            </a:fld>
            <a:endParaRPr lang="en-US"/>
          </a:p>
        </p:txBody>
      </p:sp>
    </p:spTree>
    <p:extLst>
      <p:ext uri="{BB962C8B-B14F-4D97-AF65-F5344CB8AC3E}">
        <p14:creationId xmlns:p14="http://schemas.microsoft.com/office/powerpoint/2010/main" val="3828159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Thermal Disposal and Other Methods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Disposal - Thermal Disposal and Other Methods</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Disposal - Thermal Disposal and Other Methods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51864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Disposal - Thermal Disposal and Other Methods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879452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Disposal - Thermal Disposal and Other Methods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3093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Thermal Disposal and Other Methods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Disposal - Thermal Disposal and Other Methods</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Disposal - Thermal Disposal and Other Methods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Disposal - Thermal Disposal and Other Methods</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Disposal - Thermal Disposal and Other Methods</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Thermal Disposal and Other Methods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Thermal Disposal and Other Methods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650" r:id="rId11"/>
    <p:sldLayoutId id="2147483651" r:id="rId12"/>
    <p:sldLayoutId id="2147483662" r:id="rId13"/>
    <p:sldLayoutId id="2147483716" r:id="rId14"/>
    <p:sldLayoutId id="2147483717" r:id="rId15"/>
    <p:sldLayoutId id="2147483718" r:id="rId16"/>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naherc.sws.iastate.edu/"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Disposal</a:t>
            </a:r>
          </a:p>
        </p:txBody>
      </p:sp>
      <p:sp>
        <p:nvSpPr>
          <p:cNvPr id="3" name="Subtitle 2"/>
          <p:cNvSpPr>
            <a:spLocks noGrp="1"/>
          </p:cNvSpPr>
          <p:nvPr>
            <p:ph type="subTitle" idx="1"/>
          </p:nvPr>
        </p:nvSpPr>
        <p:spPr>
          <a:xfrm>
            <a:off x="2590800" y="3886200"/>
            <a:ext cx="5867400" cy="990600"/>
          </a:xfrm>
        </p:spPr>
        <p:txBody>
          <a:bodyPr>
            <a:normAutofit fontScale="85000" lnSpcReduction="20000"/>
          </a:bodyPr>
          <a:lstStyle/>
          <a:p>
            <a:r>
              <a:rPr lang="en-US" sz="4000" dirty="0" smtClean="0"/>
              <a:t>Thermal Disposal               and Other Methods </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i="1" dirty="0" smtClean="0"/>
              <a:t>Adapted from the FAD PReP/NAHEMS </a:t>
            </a:r>
            <a:br>
              <a:rPr lang="en-US" i="1" dirty="0" smtClean="0"/>
            </a:br>
            <a:r>
              <a:rPr lang="en-US" i="1" dirty="0" smtClean="0"/>
              <a:t>Guidelines: Disposal (2012)</a:t>
            </a:r>
            <a:endParaRPr lang="en-US" i="1" dirty="0"/>
          </a:p>
        </p:txBody>
      </p:sp>
    </p:spTree>
    <p:extLst>
      <p:ext uri="{BB962C8B-B14F-4D97-AF65-F5344CB8AC3E}">
        <p14:creationId xmlns:p14="http://schemas.microsoft.com/office/powerpoint/2010/main" val="468366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Disposal Procedures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Thermal Disposal and Other Methods</a:t>
            </a:r>
            <a:endParaRPr lang="en-US" dirty="0"/>
          </a:p>
        </p:txBody>
      </p:sp>
    </p:spTree>
    <p:extLst>
      <p:ext uri="{BB962C8B-B14F-4D97-AF65-F5344CB8AC3E}">
        <p14:creationId xmlns:p14="http://schemas.microsoft.com/office/powerpoint/2010/main" val="3159721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a:t>
            </a:r>
          </a:p>
          <a:p>
            <a:pPr lvl="1"/>
            <a:r>
              <a:rPr lang="en-US" dirty="0" smtClean="0"/>
              <a:t>High temperatures (steam heat), pressure, and pH (strong base)</a:t>
            </a:r>
          </a:p>
          <a:p>
            <a:r>
              <a:rPr lang="en-US" dirty="0" smtClean="0"/>
              <a:t>Solid by-products and sterile aqueous solution produced </a:t>
            </a:r>
          </a:p>
          <a:p>
            <a:r>
              <a:rPr lang="en-US" dirty="0" smtClean="0"/>
              <a:t>On-site or fixed location</a:t>
            </a:r>
          </a:p>
          <a:p>
            <a:r>
              <a:rPr lang="en-US" dirty="0" smtClean="0"/>
              <a:t>Low carcass capacity, but effective against pathogens such as TSEs</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Alkaline Hydrolysis </a:t>
            </a:r>
            <a:endParaRPr lang="en-US" dirty="0"/>
          </a:p>
        </p:txBody>
      </p:sp>
    </p:spTree>
    <p:extLst>
      <p:ext uri="{BB962C8B-B14F-4D97-AF65-F5344CB8AC3E}">
        <p14:creationId xmlns:p14="http://schemas.microsoft.com/office/powerpoint/2010/main" val="4095107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Lactic acid fermentation </a:t>
            </a:r>
            <a:endParaRPr lang="en-US" dirty="0" smtClean="0"/>
          </a:p>
          <a:p>
            <a:pPr lvl="1"/>
            <a:r>
              <a:rPr lang="en-US" dirty="0" smtClean="0"/>
              <a:t>Ground carcasses mixed with lactic acid bacteria and fermentable carbohydrates</a:t>
            </a:r>
          </a:p>
          <a:p>
            <a:pPr lvl="1"/>
            <a:r>
              <a:rPr lang="en-US" dirty="0" smtClean="0"/>
              <a:t>Produces water, methane, CO</a:t>
            </a:r>
            <a:r>
              <a:rPr lang="en-US" baseline="-25000" dirty="0" smtClean="0"/>
              <a:t>2</a:t>
            </a:r>
          </a:p>
          <a:p>
            <a:r>
              <a:rPr lang="en-US" dirty="0" smtClean="0"/>
              <a:t>Does not inactivate prions</a:t>
            </a:r>
          </a:p>
          <a:p>
            <a:r>
              <a:rPr lang="en-US" dirty="0"/>
              <a:t>Process takes 7-10 days </a:t>
            </a:r>
          </a:p>
          <a:p>
            <a:r>
              <a:rPr lang="en-US" dirty="0" smtClean="0"/>
              <a:t>Produces odors, store in sealed and controlled-vented containers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Anaerobic Digestion </a:t>
            </a:r>
            <a:endParaRPr lang="en-US" dirty="0"/>
          </a:p>
        </p:txBody>
      </p:sp>
    </p:spTree>
    <p:extLst>
      <p:ext uri="{BB962C8B-B14F-4D97-AF65-F5344CB8AC3E}">
        <p14:creationId xmlns:p14="http://schemas.microsoft.com/office/powerpoint/2010/main" val="2554635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Emerging thermal technology</a:t>
            </a:r>
          </a:p>
          <a:p>
            <a:pPr lvl="1"/>
            <a:r>
              <a:rPr lang="en-US" dirty="0" smtClean="0"/>
              <a:t>Slow heating occurs in containers </a:t>
            </a:r>
          </a:p>
          <a:p>
            <a:pPr lvl="2"/>
            <a:r>
              <a:rPr lang="en-US" dirty="0" smtClean="0"/>
              <a:t>Gasification and combustion chambers</a:t>
            </a:r>
          </a:p>
          <a:p>
            <a:pPr lvl="1"/>
            <a:r>
              <a:rPr lang="en-US" dirty="0" smtClean="0"/>
              <a:t>Batch or continuous process</a:t>
            </a:r>
          </a:p>
          <a:p>
            <a:r>
              <a:rPr lang="en-US" dirty="0" smtClean="0"/>
              <a:t>Converts carcasses into gasses</a:t>
            </a:r>
            <a:r>
              <a:rPr lang="en-US" dirty="0"/>
              <a:t> </a:t>
            </a:r>
            <a:r>
              <a:rPr lang="en-US" dirty="0" smtClean="0"/>
              <a:t>             and ash</a:t>
            </a:r>
          </a:p>
          <a:p>
            <a:pPr lvl="1"/>
            <a:r>
              <a:rPr lang="en-US" dirty="0" smtClean="0"/>
              <a:t>Carbon dioxide, carbon monoxide, methane</a:t>
            </a:r>
          </a:p>
          <a:p>
            <a:r>
              <a:rPr lang="en-US" dirty="0" smtClean="0"/>
              <a:t>Process takes up to 12 hours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Gasification </a:t>
            </a:r>
            <a:endParaRPr lang="en-US" dirty="0"/>
          </a:p>
        </p:txBody>
      </p:sp>
    </p:spTree>
    <p:extLst>
      <p:ext uri="{BB962C8B-B14F-4D97-AF65-F5344CB8AC3E}">
        <p14:creationId xmlns:p14="http://schemas.microsoft.com/office/powerpoint/2010/main" val="3759141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Electrically generated heat used                 to ionize compressed air</a:t>
            </a:r>
          </a:p>
          <a:p>
            <a:r>
              <a:rPr lang="en-US" dirty="0" smtClean="0"/>
              <a:t>High temperatures </a:t>
            </a:r>
            <a:r>
              <a:rPr lang="en-US" dirty="0"/>
              <a:t>(</a:t>
            </a:r>
            <a:r>
              <a:rPr lang="en-US" dirty="0" smtClean="0"/>
              <a:t>7000°C +)</a:t>
            </a:r>
          </a:p>
          <a:p>
            <a:r>
              <a:rPr lang="en-US" dirty="0" smtClean="0"/>
              <a:t>Water is vaporized</a:t>
            </a:r>
          </a:p>
          <a:p>
            <a:r>
              <a:rPr lang="en-US" dirty="0" smtClean="0"/>
              <a:t>Reduces biomass by 97%</a:t>
            </a:r>
          </a:p>
          <a:p>
            <a:r>
              <a:rPr lang="en-US" dirty="0" smtClean="0"/>
              <a:t>Converts carcasses to rock-like                 solid residue </a:t>
            </a:r>
          </a:p>
          <a:p>
            <a:pPr lvl="1"/>
            <a:r>
              <a:rPr lang="en-US" dirty="0" smtClean="0"/>
              <a:t>Resistant to leaching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Plasma Vitrification </a:t>
            </a:r>
            <a:endParaRPr lang="en-US" dirty="0"/>
          </a:p>
        </p:txBody>
      </p:sp>
    </p:spTree>
    <p:extLst>
      <p:ext uri="{BB962C8B-B14F-4D97-AF65-F5344CB8AC3E}">
        <p14:creationId xmlns:p14="http://schemas.microsoft.com/office/powerpoint/2010/main" val="3498690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80999" y="1371600"/>
            <a:ext cx="5646729" cy="4876800"/>
          </a:xfrm>
        </p:spPr>
        <p:txBody>
          <a:bodyPr>
            <a:noAutofit/>
          </a:bodyPr>
          <a:lstStyle/>
          <a:p>
            <a:r>
              <a:rPr lang="en-US" sz="2400" dirty="0" smtClean="0"/>
              <a:t>FAD PReP/NAHEMS Guidelines &amp; SOP: Disposal (2012)</a:t>
            </a:r>
          </a:p>
          <a:p>
            <a:pPr lvl="1"/>
            <a:r>
              <a:rPr lang="en-US" sz="2000" dirty="0">
                <a:hlinkClick r:id="rId3"/>
              </a:rPr>
              <a:t>http://www.aphis.usda.gov/animal_health/emergency_management</a:t>
            </a:r>
            <a:r>
              <a:rPr lang="en-US" sz="2000" dirty="0" smtClean="0">
                <a:hlinkClick r:id="rId3"/>
              </a:rPr>
              <a:t>/</a:t>
            </a:r>
            <a:endParaRPr lang="en-US" sz="2000" dirty="0" smtClean="0"/>
          </a:p>
          <a:p>
            <a:r>
              <a:rPr lang="en-US" sz="2400" dirty="0" smtClean="0"/>
              <a:t>Disposal web-based training module</a:t>
            </a:r>
          </a:p>
          <a:p>
            <a:pPr lvl="1"/>
            <a:r>
              <a:rPr lang="en-US" sz="2000" dirty="0" smtClean="0">
                <a:hlinkClick r:id="rId4"/>
              </a:rPr>
              <a:t>http://naherc.sws.iastate.edu/</a:t>
            </a:r>
            <a:endParaRPr lang="en-US" sz="2000" dirty="0" smtClean="0"/>
          </a:p>
          <a:p>
            <a:pPr marL="0" indent="0">
              <a:spcBef>
                <a:spcPts val="600"/>
              </a:spcBef>
              <a:buNone/>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Thermal Disposal and Other Methods</a:t>
            </a:r>
          </a:p>
        </p:txBody>
      </p:sp>
      <p:sp>
        <p:nvSpPr>
          <p:cNvPr id="39937" name="Title 1"/>
          <p:cNvSpPr>
            <a:spLocks noGrp="1"/>
          </p:cNvSpPr>
          <p:nvPr>
            <p:ph type="title"/>
          </p:nvPr>
        </p:nvSpPr>
        <p:spPr/>
        <p:txBody>
          <a:bodyPr/>
          <a:lstStyle/>
          <a:p>
            <a:r>
              <a:rPr lang="en-US" dirty="0" smtClean="0"/>
              <a:t>For More Information</a:t>
            </a:r>
          </a:p>
        </p:txBody>
      </p:sp>
      <p:pic>
        <p:nvPicPr>
          <p:cNvPr id="6147" name="Picture 3"/>
          <p:cNvPicPr>
            <a:picLocks noChangeAspect="1" noChangeArrowheads="1"/>
          </p:cNvPicPr>
          <p:nvPr/>
        </p:nvPicPr>
        <p:blipFill>
          <a:blip r:embed="rId5" cstate="screen">
            <a:extLst>
              <a:ext uri="{28A0092B-C50C-407E-A947-70E740481C1C}">
                <a14:useLocalDpi xmlns:a14="http://schemas.microsoft.com/office/drawing/2010/main" val="0"/>
              </a:ext>
            </a:extLst>
          </a:blip>
          <a:stretch>
            <a:fillRect/>
          </a:stretch>
        </p:blipFill>
        <p:spPr bwMode="auto">
          <a:xfrm>
            <a:off x="6177853" y="1821020"/>
            <a:ext cx="2655693" cy="343678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983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05400" cy="4876800"/>
          </a:xfrm>
        </p:spPr>
        <p:txBody>
          <a:bodyPr>
            <a:noAutofit/>
          </a:bodyPr>
          <a:lstStyle/>
          <a:p>
            <a:pPr marL="0" indent="0">
              <a:buNone/>
            </a:pPr>
            <a:r>
              <a:rPr lang="en-US" sz="2400" dirty="0" smtClean="0"/>
              <a:t>Authors</a:t>
            </a:r>
          </a:p>
          <a:p>
            <a:pPr marL="171450" indent="-173038">
              <a:spcBef>
                <a:spcPts val="600"/>
              </a:spcBef>
              <a:tabLst>
                <a:tab pos="1149350" algn="l"/>
              </a:tabLst>
            </a:pPr>
            <a:r>
              <a:rPr lang="en-US" sz="2000" dirty="0"/>
              <a:t>Reneé Dewell, DVM, MS (CFSPH)</a:t>
            </a:r>
          </a:p>
          <a:p>
            <a:pPr marL="171450" indent="-173038">
              <a:spcBef>
                <a:spcPts val="600"/>
              </a:spcBef>
              <a:tabLst>
                <a:tab pos="1149350" algn="l"/>
              </a:tabLst>
            </a:pPr>
            <a:r>
              <a:rPr lang="en-US" sz="2000" dirty="0" smtClean="0"/>
              <a:t>Tom Glanville, PhD (Iowa State University) </a:t>
            </a:r>
          </a:p>
          <a:p>
            <a:pPr marL="171450" indent="-173038">
              <a:spcBef>
                <a:spcPts val="600"/>
              </a:spcBef>
              <a:tabLst>
                <a:tab pos="1149350" algn="l"/>
              </a:tabLst>
            </a:pPr>
            <a:endParaRPr lang="en-US" sz="2000" dirty="0" smtClean="0"/>
          </a:p>
          <a:p>
            <a:pPr marL="0" indent="0">
              <a:buNone/>
            </a:pPr>
            <a:r>
              <a:rPr lang="en-US" sz="2400" dirty="0"/>
              <a:t>Significant contributions to the content were provided by </a:t>
            </a:r>
            <a:r>
              <a:rPr lang="en-US" dirty="0"/>
              <a:t/>
            </a:r>
            <a:br>
              <a:rPr lang="en-US" dirty="0"/>
            </a:br>
            <a:r>
              <a:rPr lang="en-US" sz="2400" dirty="0"/>
              <a:t>USDA APHIS VS:</a:t>
            </a:r>
          </a:p>
          <a:p>
            <a:pPr marL="171450" indent="-173038">
              <a:spcBef>
                <a:spcPts val="600"/>
              </a:spcBef>
              <a:tabLst>
                <a:tab pos="1149350" algn="l"/>
              </a:tabLst>
            </a:pPr>
            <a:r>
              <a:rPr lang="en-US" sz="2000" dirty="0"/>
              <a:t>Lori P. Miller, PE</a:t>
            </a:r>
          </a:p>
          <a:p>
            <a:pPr marL="171450" indent="-173038">
              <a:spcBef>
                <a:spcPts val="600"/>
              </a:spcBef>
              <a:tabLst>
                <a:tab pos="1149350" algn="l"/>
              </a:tabLst>
            </a:pPr>
            <a:r>
              <a:rPr lang="en-US" sz="2000" dirty="0"/>
              <a:t>Darrel K. Styles, DVM, PhD</a:t>
            </a:r>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Thermal Disposal and Other Methods</a:t>
            </a: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3"/>
          <p:cNvPicPr>
            <a:picLocks noChangeAspect="1" noChangeArrowheads="1"/>
          </p:cNvPicPr>
          <p:nvPr/>
        </p:nvPicPr>
        <p:blipFill>
          <a:blip r:embed="rId3" cstate="screen">
            <a:extLst>
              <a:ext uri="{28A0092B-C50C-407E-A947-70E740481C1C}">
                <a14:useLocalDpi xmlns:a14="http://schemas.microsoft.com/office/drawing/2010/main" val="0"/>
              </a:ext>
            </a:extLst>
          </a:blip>
          <a:stretch>
            <a:fillRect/>
          </a:stretch>
        </p:blipFill>
        <p:spPr bwMode="auto">
          <a:xfrm>
            <a:off x="6177841" y="1828800"/>
            <a:ext cx="2649681" cy="34290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360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PPT Author: Kerry Leedom Larson, DVM, MPH, PhD, DACVPM</a:t>
            </a:r>
            <a:br>
              <a:rPr lang="en-US" sz="4800" dirty="0" smtClean="0">
                <a:solidFill>
                  <a:prstClr val="black">
                    <a:lumMod val="85000"/>
                    <a:lumOff val="15000"/>
                  </a:prstClr>
                </a:solidFill>
                <a:latin typeface="Verdana" pitchFamily="34" charset="0"/>
              </a:rPr>
            </a:br>
            <a:r>
              <a:rPr lang="en-US" sz="4800" dirty="0" smtClean="0">
                <a:solidFill>
                  <a:prstClr val="black">
                    <a:lumMod val="85000"/>
                    <a:lumOff val="15000"/>
                  </a:prstClr>
                </a:solidFill>
                <a:latin typeface="Verdana" pitchFamily="34" charset="0"/>
              </a:rPr>
              <a:t>Reviewers: Janice Mogan, DVM</a:t>
            </a:r>
            <a:r>
              <a:rPr lang="en-US" sz="4800" dirty="0">
                <a:solidFill>
                  <a:prstClr val="black">
                    <a:lumMod val="85000"/>
                    <a:lumOff val="15000"/>
                  </a:prstClr>
                </a:solidFill>
                <a:latin typeface="Verdana" pitchFamily="34" charset="0"/>
              </a:rPr>
              <a:t>; </a:t>
            </a:r>
            <a:r>
              <a:rPr lang="en-US" sz="4800" dirty="0" err="1">
                <a:solidFill>
                  <a:prstClr val="black">
                    <a:lumMod val="85000"/>
                    <a:lumOff val="15000"/>
                  </a:prstClr>
                </a:solidFill>
                <a:latin typeface="Verdana" pitchFamily="34" charset="0"/>
              </a:rPr>
              <a:t>Reneé</a:t>
            </a:r>
            <a:r>
              <a:rPr lang="en-US" sz="4800" dirty="0">
                <a:solidFill>
                  <a:prstClr val="black">
                    <a:lumMod val="85000"/>
                    <a:lumOff val="15000"/>
                  </a:prstClr>
                </a:solidFill>
                <a:latin typeface="Verdana" pitchFamily="34" charset="0"/>
              </a:rPr>
              <a:t> Dewell DVM</a:t>
            </a:r>
            <a:r>
              <a:rPr lang="en-US" sz="4800" dirty="0" smtClean="0">
                <a:solidFill>
                  <a:prstClr val="black">
                    <a:lumMod val="85000"/>
                    <a:lumOff val="15000"/>
                  </a:prstClr>
                </a:solidFill>
                <a:latin typeface="Verdana" pitchFamily="34" charset="0"/>
              </a:rPr>
              <a:t>, MS</a:t>
            </a:r>
            <a:endParaRPr lang="en-US" sz="4800" dirty="0">
              <a:solidFill>
                <a:prstClr val="black">
                  <a:lumMod val="85000"/>
                  <a:lumOff val="15000"/>
                </a:prstClr>
              </a:solidFill>
              <a:latin typeface="Verdana" pitchFamily="34" charset="0"/>
            </a:endParaRPr>
          </a:p>
          <a:p>
            <a:pPr>
              <a:lnSpc>
                <a:spcPct val="170000"/>
              </a:lnSpc>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endParaRPr>
          </a:p>
        </p:txBody>
      </p:sp>
    </p:spTree>
    <p:extLst>
      <p:ext uri="{BB962C8B-B14F-4D97-AF65-F5344CB8AC3E}">
        <p14:creationId xmlns:p14="http://schemas.microsoft.com/office/powerpoint/2010/main" val="24185051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Thermal Disposal Methods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Thermal Disposal and Other Methods</a:t>
            </a:r>
            <a:endParaRPr lang="en-US" dirty="0"/>
          </a:p>
        </p:txBody>
      </p:sp>
    </p:spTree>
    <p:extLst>
      <p:ext uri="{BB962C8B-B14F-4D97-AF65-F5344CB8AC3E}">
        <p14:creationId xmlns:p14="http://schemas.microsoft.com/office/powerpoint/2010/main" val="3663052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High-temperature combustion</a:t>
            </a:r>
          </a:p>
          <a:p>
            <a:pPr lvl="1"/>
            <a:r>
              <a:rPr lang="en-US" dirty="0" smtClean="0"/>
              <a:t>Diesel fuel, propane, furnace, waste oils</a:t>
            </a:r>
          </a:p>
          <a:p>
            <a:pPr lvl="1"/>
            <a:r>
              <a:rPr lang="en-US" dirty="0" smtClean="0"/>
              <a:t>Do NOT use gasoline</a:t>
            </a:r>
            <a:endParaRPr lang="en-US" dirty="0"/>
          </a:p>
          <a:p>
            <a:r>
              <a:rPr lang="en-US" dirty="0"/>
              <a:t>Transmissible Spongiform Encephalopathy (TSE) agents </a:t>
            </a:r>
            <a:r>
              <a:rPr lang="en-US" dirty="0" smtClean="0"/>
              <a:t>rendered non-infectious by </a:t>
            </a:r>
          </a:p>
          <a:p>
            <a:pPr lvl="1"/>
            <a:r>
              <a:rPr lang="en-US" dirty="0" smtClean="0"/>
              <a:t>Minimum </a:t>
            </a:r>
            <a:r>
              <a:rPr lang="en-US" dirty="0"/>
              <a:t>1560</a:t>
            </a:r>
            <a:r>
              <a:rPr lang="en-US" baseline="30000" dirty="0"/>
              <a:t>o</a:t>
            </a:r>
            <a:r>
              <a:rPr lang="en-US" dirty="0"/>
              <a:t>F for 15 minutes </a:t>
            </a:r>
          </a:p>
          <a:p>
            <a:pPr lvl="1"/>
            <a:r>
              <a:rPr lang="en-US" dirty="0"/>
              <a:t>Higher temperatures (1830</a:t>
            </a:r>
            <a:r>
              <a:rPr lang="en-US" baseline="30000" dirty="0"/>
              <a:t>o</a:t>
            </a:r>
            <a:r>
              <a:rPr lang="en-US" dirty="0"/>
              <a:t>F) ideal </a:t>
            </a:r>
          </a:p>
          <a:p>
            <a:pPr marL="457200" lvl="1" indent="0">
              <a:buNone/>
            </a:pPr>
            <a:endParaRPr lang="en-US" dirty="0" smtClean="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Thermal Methods Overview </a:t>
            </a:r>
            <a:endParaRPr lang="en-US" dirty="0"/>
          </a:p>
        </p:txBody>
      </p:sp>
    </p:spTree>
    <p:extLst>
      <p:ext uri="{BB962C8B-B14F-4D97-AF65-F5344CB8AC3E}">
        <p14:creationId xmlns:p14="http://schemas.microsoft.com/office/powerpoint/2010/main" val="3206976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Contained environment</a:t>
            </a:r>
          </a:p>
          <a:p>
            <a:r>
              <a:rPr lang="en-US" dirty="0" smtClean="0"/>
              <a:t>Fueled </a:t>
            </a:r>
            <a:r>
              <a:rPr lang="en-US" dirty="0"/>
              <a:t>by diesel, </a:t>
            </a:r>
            <a:r>
              <a:rPr lang="en-US" dirty="0" smtClean="0"/>
              <a:t/>
            </a:r>
            <a:br>
              <a:rPr lang="en-US" dirty="0" smtClean="0"/>
            </a:br>
            <a:r>
              <a:rPr lang="en-US" dirty="0" smtClean="0"/>
              <a:t>natural </a:t>
            </a:r>
            <a:r>
              <a:rPr lang="en-US" dirty="0"/>
              <a:t>gas, </a:t>
            </a:r>
            <a:r>
              <a:rPr lang="en-US" dirty="0" smtClean="0"/>
              <a:t>propane  </a:t>
            </a:r>
          </a:p>
          <a:p>
            <a:r>
              <a:rPr lang="en-US" dirty="0" smtClean="0"/>
              <a:t>Emissions controlled</a:t>
            </a:r>
          </a:p>
          <a:p>
            <a:r>
              <a:rPr lang="en-US" dirty="0" smtClean="0"/>
              <a:t>Highly efficient</a:t>
            </a:r>
          </a:p>
          <a:p>
            <a:r>
              <a:rPr lang="en-US" dirty="0" smtClean="0"/>
              <a:t>Little residue (ash)</a:t>
            </a:r>
          </a:p>
          <a:p>
            <a:r>
              <a:rPr lang="en-US" dirty="0" smtClean="0"/>
              <a:t>High fat carcasses                                   burn more quickly</a:t>
            </a:r>
          </a:p>
          <a:p>
            <a:pPr marL="457200" lvl="1" indent="0">
              <a:buNone/>
            </a:pPr>
            <a:endParaRPr lang="en-US" dirty="0" smtClean="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Fixed-Facility Incineration </a:t>
            </a:r>
            <a:endParaRPr lang="en-US" dirty="0"/>
          </a:p>
        </p:txBody>
      </p:sp>
      <p:pic>
        <p:nvPicPr>
          <p:cNvPr id="1026" name="Picture 2" descr="H:\CFSPH\NAHEMS\NAHEMS_Print\08_DISP\_Images\17_3.5.2_DISP_Incinterator\17_3.5.2_DISP_120423_Incinterator_Print.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a:stretch/>
        </p:blipFill>
        <p:spPr bwMode="auto">
          <a:xfrm>
            <a:off x="5562601" y="2209800"/>
            <a:ext cx="2933700" cy="281940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748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On-site incinerators</a:t>
            </a:r>
          </a:p>
          <a:p>
            <a:pPr lvl="1"/>
            <a:r>
              <a:rPr lang="en-US" dirty="0"/>
              <a:t>L</a:t>
            </a:r>
            <a:r>
              <a:rPr lang="en-US" dirty="0" smtClean="0"/>
              <a:t>arge animal production facilities, vet schools/diagnostic laboratories, etc. </a:t>
            </a:r>
          </a:p>
          <a:p>
            <a:pPr lvl="1"/>
            <a:r>
              <a:rPr lang="en-US" dirty="0" smtClean="0"/>
              <a:t>Limited continuous capacity </a:t>
            </a:r>
          </a:p>
          <a:p>
            <a:r>
              <a:rPr lang="en-US" dirty="0" smtClean="0"/>
              <a:t>Other waste incineration facilities</a:t>
            </a:r>
          </a:p>
          <a:p>
            <a:pPr lvl="1"/>
            <a:r>
              <a:rPr lang="en-US" dirty="0" smtClean="0"/>
              <a:t>Municipal solid waste facilities, etc.</a:t>
            </a:r>
          </a:p>
          <a:p>
            <a:pPr lvl="1"/>
            <a:r>
              <a:rPr lang="en-US" dirty="0" smtClean="0"/>
              <a:t>Unlikely to accept animal carcasses</a:t>
            </a:r>
          </a:p>
          <a:p>
            <a:pPr lvl="2"/>
            <a:r>
              <a:rPr lang="en-US" dirty="0" smtClean="0"/>
              <a:t>Batch feed, and low heating value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Fixed-Facility Incineration </a:t>
            </a:r>
            <a:endParaRPr lang="en-US" dirty="0"/>
          </a:p>
        </p:txBody>
      </p:sp>
    </p:spTree>
    <p:extLst>
      <p:ext uri="{BB962C8B-B14F-4D97-AF65-F5344CB8AC3E}">
        <p14:creationId xmlns:p14="http://schemas.microsoft.com/office/powerpoint/2010/main" val="554362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History of used </a:t>
            </a:r>
          </a:p>
          <a:p>
            <a:r>
              <a:rPr lang="en-US" dirty="0" smtClean="0"/>
              <a:t>“Uncontrolled” </a:t>
            </a:r>
          </a:p>
          <a:p>
            <a:pPr lvl="1"/>
            <a:r>
              <a:rPr lang="en-US" dirty="0" smtClean="0"/>
              <a:t>Fuel and air inputs </a:t>
            </a:r>
            <a:br>
              <a:rPr lang="en-US" dirty="0" smtClean="0"/>
            </a:br>
            <a:r>
              <a:rPr lang="en-US" dirty="0" smtClean="0"/>
              <a:t>not controlled</a:t>
            </a:r>
          </a:p>
          <a:p>
            <a:r>
              <a:rPr lang="en-US" dirty="0" smtClean="0"/>
              <a:t>Incomplete/smoky, </a:t>
            </a:r>
            <a:br>
              <a:rPr lang="en-US" dirty="0" smtClean="0"/>
            </a:br>
            <a:r>
              <a:rPr lang="en-US" dirty="0" smtClean="0"/>
              <a:t>low-temp combustion </a:t>
            </a:r>
          </a:p>
          <a:p>
            <a:r>
              <a:rPr lang="en-US" dirty="0"/>
              <a:t>L</a:t>
            </a:r>
            <a:r>
              <a:rPr lang="en-US" dirty="0" smtClean="0"/>
              <a:t>engthy process</a:t>
            </a:r>
          </a:p>
          <a:p>
            <a:r>
              <a:rPr lang="en-US" dirty="0" smtClean="0"/>
              <a:t>May be prohibited by States</a:t>
            </a:r>
          </a:p>
          <a:p>
            <a:pPr marL="0" indent="0">
              <a:buNone/>
            </a:pPr>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Open-Air Burning</a:t>
            </a:r>
            <a:endParaRPr lang="en-US" dirty="0"/>
          </a:p>
        </p:txBody>
      </p:sp>
      <p:pic>
        <p:nvPicPr>
          <p:cNvPr id="6" name="Picture 2" descr="H:\CFSPH\AllGraphicsIllustrationsFlashFiles\FADPrep-Course\N_Disposal\NDIS_0150_Disposal_Methods_Pyre_Photo\NDIS_0150_130326_Disposal_Methods_Pyre_PP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0683" y="1860550"/>
            <a:ext cx="2802824" cy="309245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44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Negative public perception</a:t>
            </a:r>
          </a:p>
          <a:p>
            <a:pPr lvl="1"/>
            <a:r>
              <a:rPr lang="en-US" dirty="0" smtClean="0"/>
              <a:t>Use isolated areas </a:t>
            </a:r>
          </a:p>
          <a:p>
            <a:pPr lvl="1"/>
            <a:r>
              <a:rPr lang="en-US" dirty="0" smtClean="0"/>
              <a:t>Use trained personnel</a:t>
            </a:r>
          </a:p>
          <a:p>
            <a:pPr lvl="1"/>
            <a:r>
              <a:rPr lang="en-US" dirty="0" smtClean="0"/>
              <a:t>Involve fire authorities</a:t>
            </a:r>
          </a:p>
          <a:p>
            <a:r>
              <a:rPr lang="en-US" dirty="0" smtClean="0"/>
              <a:t>Open fields, pyres</a:t>
            </a:r>
          </a:p>
          <a:p>
            <a:r>
              <a:rPr lang="en-US" dirty="0" smtClean="0"/>
              <a:t>Combustible materials                                  </a:t>
            </a:r>
          </a:p>
          <a:p>
            <a:pPr lvl="1"/>
            <a:r>
              <a:rPr lang="en-US" dirty="0" smtClean="0"/>
              <a:t>Hay, straw, dry timbers</a:t>
            </a:r>
          </a:p>
          <a:p>
            <a:pPr marL="342900" lvl="1" indent="-342900">
              <a:buFont typeface="Arial" pitchFamily="34" charset="0"/>
              <a:buChar char="•"/>
            </a:pPr>
            <a:r>
              <a:rPr lang="en-US" sz="3200" dirty="0"/>
              <a:t>Ash </a:t>
            </a:r>
            <a:r>
              <a:rPr lang="en-US" sz="3200" dirty="0" smtClean="0"/>
              <a:t>disposal / pathogen escape</a:t>
            </a:r>
            <a:endParaRPr lang="en-US" sz="3200" dirty="0"/>
          </a:p>
          <a:p>
            <a:pPr lvl="1"/>
            <a:endParaRPr lang="en-US" sz="3200"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Open-Air Burning</a:t>
            </a:r>
            <a:endParaRPr lang="en-US" dirty="0"/>
          </a:p>
        </p:txBody>
      </p:sp>
    </p:spTree>
    <p:extLst>
      <p:ext uri="{BB962C8B-B14F-4D97-AF65-F5344CB8AC3E}">
        <p14:creationId xmlns:p14="http://schemas.microsoft.com/office/powerpoint/2010/main" val="202371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Combination of forced air and fuel used to burn carcasses or waste</a:t>
            </a:r>
          </a:p>
          <a:p>
            <a:pPr lvl="1"/>
            <a:r>
              <a:rPr lang="en-US" dirty="0"/>
              <a:t>Increased temperature</a:t>
            </a:r>
          </a:p>
          <a:p>
            <a:pPr lvl="1"/>
            <a:r>
              <a:rPr lang="en-US" dirty="0"/>
              <a:t>Accelerated </a:t>
            </a:r>
            <a:r>
              <a:rPr lang="en-US" dirty="0" smtClean="0"/>
              <a:t>combustion (up to 6x faster than open-air burning)</a:t>
            </a:r>
            <a:endParaRPr lang="en-US" dirty="0"/>
          </a:p>
          <a:p>
            <a:r>
              <a:rPr lang="en-US" dirty="0" smtClean="0"/>
              <a:t>Fan/manifold delivers high-velocity air into metal box or burn pit</a:t>
            </a:r>
          </a:p>
          <a:p>
            <a:r>
              <a:rPr lang="en-US" dirty="0"/>
              <a:t>Mobile or fixed </a:t>
            </a:r>
            <a:r>
              <a:rPr lang="en-US" dirty="0" smtClean="0"/>
              <a:t>technology</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smtClean="0"/>
              <a:t>Air-Curtain Incineration </a:t>
            </a:r>
            <a:endParaRPr lang="en-US" dirty="0"/>
          </a:p>
        </p:txBody>
      </p:sp>
    </p:spTree>
    <p:extLst>
      <p:ext uri="{BB962C8B-B14F-4D97-AF65-F5344CB8AC3E}">
        <p14:creationId xmlns:p14="http://schemas.microsoft.com/office/powerpoint/2010/main" val="181452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Systems vary in size and                        speed of throughput </a:t>
            </a:r>
          </a:p>
          <a:p>
            <a:r>
              <a:rPr lang="en-US" dirty="0" smtClean="0"/>
              <a:t>Can produce noise</a:t>
            </a:r>
          </a:p>
          <a:p>
            <a:r>
              <a:rPr lang="en-US" dirty="0" smtClean="0"/>
              <a:t>Require fuel</a:t>
            </a:r>
          </a:p>
          <a:p>
            <a:pPr lvl="1"/>
            <a:r>
              <a:rPr lang="en-US" dirty="0" smtClean="0"/>
              <a:t>Dry wood </a:t>
            </a:r>
          </a:p>
          <a:p>
            <a:pPr lvl="1"/>
            <a:r>
              <a:rPr lang="en-US" dirty="0" smtClean="0"/>
              <a:t>Coal</a:t>
            </a:r>
          </a:p>
          <a:p>
            <a:pPr lvl="1"/>
            <a:r>
              <a:rPr lang="en-US" dirty="0" smtClean="0"/>
              <a:t>Diesel (fire and fan)</a:t>
            </a:r>
          </a:p>
          <a:p>
            <a:r>
              <a:rPr lang="en-US" dirty="0" smtClean="0"/>
              <a:t>Produces ash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Thermal Disposal and Other Methods</a:t>
            </a:r>
            <a:endParaRPr lang="en-US" dirty="0"/>
          </a:p>
        </p:txBody>
      </p:sp>
      <p:sp>
        <p:nvSpPr>
          <p:cNvPr id="5" name="Title 4"/>
          <p:cNvSpPr>
            <a:spLocks noGrp="1"/>
          </p:cNvSpPr>
          <p:nvPr>
            <p:ph type="title"/>
          </p:nvPr>
        </p:nvSpPr>
        <p:spPr/>
        <p:txBody>
          <a:bodyPr/>
          <a:lstStyle/>
          <a:p>
            <a:r>
              <a:rPr lang="en-US" dirty="0"/>
              <a:t>Air-Curtain Incineration </a:t>
            </a:r>
          </a:p>
        </p:txBody>
      </p:sp>
      <p:pic>
        <p:nvPicPr>
          <p:cNvPr id="2050" name="Picture 2" descr="H:\CFSPH\AllGraphicsIllustrationsFlashFiles\FADPrep-Course\N_Disposal\NDIS_0440_Air_Curtain_Incinerator_Photo\NDIS_0440_130326_Air_Curtain_Incinerator_PP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9648" y="2286000"/>
            <a:ext cx="2940952" cy="324485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271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E46D96-DFC1-4AF3-94E5-D7B622286EAC}"/>
</file>

<file path=customXml/itemProps2.xml><?xml version="1.0" encoding="utf-8"?>
<ds:datastoreItem xmlns:ds="http://schemas.openxmlformats.org/officeDocument/2006/customXml" ds:itemID="{1E63DB1C-5BE4-42E4-A050-9437F7C5DFCD}"/>
</file>

<file path=customXml/itemProps3.xml><?xml version="1.0" encoding="utf-8"?>
<ds:datastoreItem xmlns:ds="http://schemas.openxmlformats.org/officeDocument/2006/customXml" ds:itemID="{E5F26510-56C9-46DD-BC2C-5D3FB267D861}"/>
</file>

<file path=docProps/app.xml><?xml version="1.0" encoding="utf-8"?>
<Properties xmlns="http://schemas.openxmlformats.org/officeDocument/2006/extended-properties" xmlns:vt="http://schemas.openxmlformats.org/officeDocument/2006/docPropsVTypes">
  <Template>FAD_PReP_NAHEMS_PPT_2013-11 LogoFix</Template>
  <TotalTime>1911</TotalTime>
  <Words>2748</Words>
  <Application>Microsoft Office PowerPoint</Application>
  <PresentationFormat>On-screen Show (4:3)</PresentationFormat>
  <Paragraphs>186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FAD PReP PPT Template 2011-10</vt:lpstr>
      <vt:lpstr>Disposal</vt:lpstr>
      <vt:lpstr>Thermal Disposal Methods </vt:lpstr>
      <vt:lpstr>Thermal Methods Overview </vt:lpstr>
      <vt:lpstr>Fixed-Facility Incineration </vt:lpstr>
      <vt:lpstr>Fixed-Facility Incineration </vt:lpstr>
      <vt:lpstr>Open-Air Burning</vt:lpstr>
      <vt:lpstr>Open-Air Burning</vt:lpstr>
      <vt:lpstr>Air-Curtain Incineration </vt:lpstr>
      <vt:lpstr>Air-Curtain Incineration </vt:lpstr>
      <vt:lpstr>Other Disposal Procedures </vt:lpstr>
      <vt:lpstr>Alkaline Hydrolysis </vt:lpstr>
      <vt:lpstr>Anaerobic Digestion </vt:lpstr>
      <vt:lpstr>Gasification </vt:lpstr>
      <vt:lpstr>Plasma Vitrification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Pre-Deployment Safety</dc:title>
  <dc:creator>dmbailey@iastate.edu;kleedom@mail.iastate.edu</dc:creator>
  <cp:keywords>FAD PReP/NAHEMS</cp:keywords>
  <cp:lastModifiedBy>Lang, Melissa</cp:lastModifiedBy>
  <cp:revision>126</cp:revision>
  <cp:lastPrinted>2011-10-03T19:27:16Z</cp:lastPrinted>
  <dcterms:created xsi:type="dcterms:W3CDTF">2011-07-25T22:08:27Z</dcterms:created>
  <dcterms:modified xsi:type="dcterms:W3CDTF">2013-12-05T22:05:42Z</dcterms:modified>
  <cp:category>FAD PReP/NAHEMS</cp:category>
</cp:coreProperties>
</file>