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4"/>
  </p:sldMasterIdLst>
  <p:notesMasterIdLst>
    <p:notesMasterId r:id="rId32"/>
  </p:notesMasterIdLst>
  <p:handoutMasterIdLst>
    <p:handoutMasterId r:id="rId33"/>
  </p:handoutMasterIdLst>
  <p:sldIdLst>
    <p:sldId id="296" r:id="rId5"/>
    <p:sldId id="292" r:id="rId6"/>
    <p:sldId id="297" r:id="rId7"/>
    <p:sldId id="303" r:id="rId8"/>
    <p:sldId id="304" r:id="rId9"/>
    <p:sldId id="298" r:id="rId10"/>
    <p:sldId id="306" r:id="rId11"/>
    <p:sldId id="321" r:id="rId12"/>
    <p:sldId id="305" r:id="rId13"/>
    <p:sldId id="308" r:id="rId14"/>
    <p:sldId id="309" r:id="rId15"/>
    <p:sldId id="299" r:id="rId16"/>
    <p:sldId id="310" r:id="rId17"/>
    <p:sldId id="311" r:id="rId18"/>
    <p:sldId id="312" r:id="rId19"/>
    <p:sldId id="313" r:id="rId20"/>
    <p:sldId id="300" r:id="rId21"/>
    <p:sldId id="314" r:id="rId22"/>
    <p:sldId id="315" r:id="rId23"/>
    <p:sldId id="316" r:id="rId24"/>
    <p:sldId id="317" r:id="rId25"/>
    <p:sldId id="301" r:id="rId26"/>
    <p:sldId id="318" r:id="rId27"/>
    <p:sldId id="319" r:id="rId28"/>
    <p:sldId id="302" r:id="rId29"/>
    <p:sldId id="294" r:id="rId30"/>
    <p:sldId id="320" r:id="rId3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16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8000"/>
    <a:srgbClr val="003399"/>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74115" autoAdjust="0"/>
  </p:normalViewPr>
  <p:slideViewPr>
    <p:cSldViewPr>
      <p:cViewPr varScale="1">
        <p:scale>
          <a:sx n="54" d="100"/>
          <a:sy n="54" d="100"/>
        </p:scale>
        <p:origin x="1716" y="78"/>
      </p:cViewPr>
      <p:guideLst>
        <p:guide orient="horz" pos="2160"/>
        <p:guide pos="2880"/>
      </p:guideLst>
    </p:cSldViewPr>
  </p:slideViewPr>
  <p:outlineViewPr>
    <p:cViewPr>
      <p:scale>
        <a:sx n="33" d="100"/>
        <a:sy n="33" d="100"/>
      </p:scale>
      <p:origin x="0" y="0"/>
    </p:cViewPr>
  </p:outlineViewPr>
  <p:notesTextViewPr>
    <p:cViewPr>
      <p:scale>
        <a:sx n="1" d="1"/>
        <a:sy n="1" d="1"/>
      </p:scale>
      <p:origin x="0" y="-696"/>
    </p:cViewPr>
  </p:notesTextViewPr>
  <p:sorterViewPr>
    <p:cViewPr>
      <p:scale>
        <a:sx n="77" d="100"/>
        <a:sy n="77" d="100"/>
      </p:scale>
      <p:origin x="0" y="0"/>
    </p:cViewPr>
  </p:sorterViewPr>
  <p:notesViewPr>
    <p:cSldViewPr>
      <p:cViewPr varScale="1">
        <p:scale>
          <a:sx n="99" d="100"/>
          <a:sy n="99" d="100"/>
        </p:scale>
        <p:origin x="2712" y="78"/>
      </p:cViewPr>
      <p:guideLst>
        <p:guide orient="horz" pos="2929"/>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4" y="0"/>
            <a:ext cx="2982912" cy="465138"/>
          </a:xfrm>
          <a:prstGeom prst="rect">
            <a:avLst/>
          </a:prstGeom>
        </p:spPr>
        <p:txBody>
          <a:bodyPr vert="horz" lIns="91440" tIns="45720" rIns="91440" bIns="45720" rtlCol="0"/>
          <a:lstStyle>
            <a:lvl1pPr algn="r">
              <a:defRPr sz="1200"/>
            </a:lvl1pPr>
          </a:lstStyle>
          <a:p>
            <a:fld id="{864CDF7F-50AD-4AC4-8A56-880862E2836F}" type="datetimeFigureOut">
              <a:rPr lang="en-US" smtClean="0"/>
              <a:t>12/16/2016</a:t>
            </a:fld>
            <a:endParaRPr lang="en-US"/>
          </a:p>
        </p:txBody>
      </p:sp>
      <p:sp>
        <p:nvSpPr>
          <p:cNvPr id="4" name="Footer Placeholder 3"/>
          <p:cNvSpPr>
            <a:spLocks noGrp="1"/>
          </p:cNvSpPr>
          <p:nvPr>
            <p:ph type="ftr" sz="quarter" idx="2"/>
          </p:nvPr>
        </p:nvSpPr>
        <p:spPr>
          <a:xfrm>
            <a:off x="1"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4" y="8829675"/>
            <a:ext cx="2982912" cy="465138"/>
          </a:xfrm>
          <a:prstGeom prst="rect">
            <a:avLst/>
          </a:prstGeom>
        </p:spPr>
        <p:txBody>
          <a:bodyPr vert="horz" lIns="91440" tIns="45720" rIns="91440" bIns="45720" rtlCol="0" anchor="b"/>
          <a:lstStyle>
            <a:lvl1pPr algn="r">
              <a:defRPr sz="1200"/>
            </a:lvl1pPr>
          </a:lstStyle>
          <a:p>
            <a:fld id="{6F831FF3-F682-4AC1-B0F9-AFD3032B7DCC}" type="slidenum">
              <a:rPr lang="en-US" smtClean="0"/>
              <a:t>‹#›</a:t>
            </a:fld>
            <a:endParaRPr lang="en-US"/>
          </a:p>
        </p:txBody>
      </p:sp>
    </p:spTree>
    <p:extLst>
      <p:ext uri="{BB962C8B-B14F-4D97-AF65-F5344CB8AC3E}">
        <p14:creationId xmlns:p14="http://schemas.microsoft.com/office/powerpoint/2010/main" val="374943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1"/>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12/16/2016</a:t>
            </a:fld>
            <a:endParaRPr lang="en-US"/>
          </a:p>
        </p:txBody>
      </p:sp>
      <p:sp>
        <p:nvSpPr>
          <p:cNvPr id="4" name="Slide Image Placeholder 3"/>
          <p:cNvSpPr>
            <a:spLocks noGrp="1" noRot="1" noChangeAspect="1"/>
          </p:cNvSpPr>
          <p:nvPr>
            <p:ph type="sldImg" idx="2"/>
          </p:nvPr>
        </p:nvSpPr>
        <p:spPr>
          <a:xfrm>
            <a:off x="1117600" y="696913"/>
            <a:ext cx="4648200" cy="3487737"/>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sz="1200" b="0" i="0" u="none" strike="noStrike" kern="1200" baseline="0" dirty="0" smtClean="0">
                <a:solidFill>
                  <a:schemeClr val="tx1"/>
                </a:solidFill>
                <a:latin typeface="+mn-lt"/>
                <a:ea typeface="+mn-ea"/>
                <a:cs typeface="+mn-cs"/>
              </a:rPr>
              <a:t>COB planning strives to mitigate the economic consequences of quarantine and movement control (QMC) during an FAD outbreak. COB employs science- and risk-based approaches to manage the movement of non-infected animals and non-contaminated animal products in order to stabilize animal agriculture, the food supply, and the economy. These approaches ease the effect of QMC while taking measures to control and contain the FAD.</a:t>
            </a:r>
            <a:endParaRPr lang="en-US" baseline="0"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0" i="0" u="none" strike="noStrike" kern="1200" baseline="0" dirty="0" smtClean="0">
                <a:solidFill>
                  <a:schemeClr val="tx1"/>
                </a:solidFill>
                <a:latin typeface="+mn-lt"/>
                <a:ea typeface="+mn-ea"/>
                <a:cs typeface="+mn-cs"/>
              </a:rPr>
              <a:t>The AHPA enables the Secretary of Agriculture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term “animal” means any member of the animal kingdom (except a human), 7 U.S.C. 8301-8302. The Secretary is specifically authorized to carry out operations and measures to detect, control, or eradicate any pest or disease of livestock, which includes poultry, 7 U.S.C. 8308, and to promulgate regulations and issue orders to carry out the AHPA (7 U.S.C. 8315). The Secretary may also prohibit or restrict the importation, entry, or interstate movement of any animal, article, or means of conveyance to prevent the introduction into or dissemination within the United States of any pest or disease of livestock (7 U.S.C. 8303-8305).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Title 9 of the CFR provides detailed USDA APHIS administrative regulations for the control and eradication of animal diseases, including FADs and emerging animal diseases. </a:t>
            </a:r>
          </a:p>
          <a:p>
            <a:r>
              <a:rPr lang="en-US" sz="1200" b="1" i="0" u="none" strike="noStrike" kern="1200" baseline="0" dirty="0" smtClean="0">
                <a:solidFill>
                  <a:schemeClr val="tx1"/>
                </a:solidFill>
                <a:latin typeface="+mn-lt"/>
                <a:ea typeface="+mn-ea"/>
                <a:cs typeface="+mn-cs"/>
              </a:rPr>
              <a:t>9 CFR 71.2 </a:t>
            </a:r>
            <a:r>
              <a:rPr lang="en-US" sz="1200" b="0" i="0" u="none" strike="noStrike" kern="1200" baseline="0" dirty="0" smtClean="0">
                <a:solidFill>
                  <a:schemeClr val="tx1"/>
                </a:solidFill>
                <a:latin typeface="+mn-lt"/>
                <a:ea typeface="+mn-ea"/>
                <a:cs typeface="+mn-cs"/>
              </a:rPr>
              <a:t>− Secretary (of Agriculture) to Issue Rule Governing Quarantine and Interstate Movement of Diseased Animals, Including Poultry </a:t>
            </a:r>
          </a:p>
          <a:p>
            <a:r>
              <a:rPr lang="en-US" sz="1200" b="1" i="0" u="none" strike="noStrike" kern="1200" baseline="0" dirty="0" smtClean="0">
                <a:solidFill>
                  <a:schemeClr val="tx1"/>
                </a:solidFill>
                <a:latin typeface="+mn-lt"/>
                <a:ea typeface="+mn-ea"/>
                <a:cs typeface="+mn-cs"/>
              </a:rPr>
              <a:t>9 CFR 71.3 </a:t>
            </a:r>
            <a:r>
              <a:rPr lang="en-US" sz="1200" b="0" i="0" u="none" strike="noStrike" kern="1200" baseline="0" dirty="0" smtClean="0">
                <a:solidFill>
                  <a:schemeClr val="tx1"/>
                </a:solidFill>
                <a:latin typeface="+mn-lt"/>
                <a:ea typeface="+mn-ea"/>
                <a:cs typeface="+mn-cs"/>
              </a:rPr>
              <a:t>− Interstate Movement of Diseased Animals and Poultry Generally Prohibited </a:t>
            </a:r>
          </a:p>
          <a:p>
            <a:r>
              <a:rPr lang="en-US" sz="1200" b="1" i="0" u="none" strike="noStrike" kern="1200" baseline="0" dirty="0" smtClean="0">
                <a:solidFill>
                  <a:schemeClr val="tx1"/>
                </a:solidFill>
                <a:latin typeface="+mn-lt"/>
                <a:ea typeface="+mn-ea"/>
                <a:cs typeface="+mn-cs"/>
              </a:rPr>
              <a:t>9 CFR 53 </a:t>
            </a:r>
            <a:r>
              <a:rPr lang="en-US" sz="1200" b="0" i="0" u="none" strike="noStrike" kern="1200" baseline="0" dirty="0" smtClean="0">
                <a:solidFill>
                  <a:schemeClr val="tx1"/>
                </a:solidFill>
                <a:latin typeface="+mn-lt"/>
                <a:ea typeface="+mn-ea"/>
                <a:cs typeface="+mn-cs"/>
              </a:rPr>
              <a:t>− Foot-and-Mouth Disease, Pleuropneumonia, Rinderpest, and Certain Other Communicable Diseases of Livestock or Poultry </a:t>
            </a:r>
          </a:p>
          <a:p>
            <a:r>
              <a:rPr lang="en-US" sz="1200" b="1" i="0" u="none" strike="noStrike" kern="1200" baseline="0" dirty="0" smtClean="0">
                <a:solidFill>
                  <a:schemeClr val="tx1"/>
                </a:solidFill>
                <a:latin typeface="+mn-lt"/>
                <a:ea typeface="+mn-ea"/>
                <a:cs typeface="+mn-cs"/>
              </a:rPr>
              <a:t>9 CFR 161</a:t>
            </a:r>
            <a:r>
              <a:rPr lang="en-US" sz="1200" b="0" i="0" u="none" strike="noStrike" kern="1200" baseline="0" dirty="0" smtClean="0">
                <a:solidFill>
                  <a:schemeClr val="tx1"/>
                </a:solidFill>
                <a:latin typeface="+mn-lt"/>
                <a:ea typeface="+mn-ea"/>
                <a:cs typeface="+mn-cs"/>
              </a:rPr>
              <a:t>− Requirements and Standards for Accredited Veterinarians and Suspension or Revocation of Such Accreditation </a:t>
            </a: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10</a:t>
            </a:fld>
            <a:endParaRPr lang="en-US"/>
          </a:p>
        </p:txBody>
      </p:sp>
    </p:spTree>
    <p:extLst>
      <p:ext uri="{BB962C8B-B14F-4D97-AF65-F5344CB8AC3E}">
        <p14:creationId xmlns:p14="http://schemas.microsoft.com/office/powerpoint/2010/main" val="130061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Legal authority is granted via statute by a legislating body, and regulations are promulgated by an executive agency under this statutory authority. Quarantine on a premises or movement restrictions within a Control Area may be issued based on an FAD detection. Since statutory authorities and regulations vary by State, it is important to become familiar with and follow the laws and regulations of your State, Tribal Nation, and/or locality. Generally, State quarantines and hold orders are issued by the relevant State authority when an FAD is detected or suspected. These may include quarantines of individual herds, flocks, premises, counties, or regions. </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11</a:t>
            </a:fld>
            <a:endParaRPr lang="en-US"/>
          </a:p>
        </p:txBody>
      </p:sp>
    </p:spTree>
    <p:extLst>
      <p:ext uri="{BB962C8B-B14F-4D97-AF65-F5344CB8AC3E}">
        <p14:creationId xmlns:p14="http://schemas.microsoft.com/office/powerpoint/2010/main" val="338007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12</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During an FAD response, many activities must be conducted simultaneously. These are some of the critical activities which occur in an FAD outbreak, including COB. Other activities, such as surveillance, diagnostic testing, QMC, disposal, and vaccination will also help to rapidly and effectively control, contain, and eradicate the disease. </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13</a:t>
            </a:fld>
            <a:endParaRPr lang="en-US"/>
          </a:p>
        </p:txBody>
      </p:sp>
    </p:spTree>
    <p:extLst>
      <p:ext uri="{BB962C8B-B14F-4D97-AF65-F5344CB8AC3E}">
        <p14:creationId xmlns:p14="http://schemas.microsoft.com/office/powerpoint/2010/main" val="2977258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u="none" strike="noStrike" kern="1200" baseline="0" dirty="0" smtClean="0">
                <a:solidFill>
                  <a:schemeClr val="tx1"/>
                </a:solidFill>
                <a:latin typeface="+mn-lt"/>
                <a:ea typeface="+mn-ea"/>
                <a:cs typeface="+mn-cs"/>
              </a:rPr>
              <a:t>Competing Priorities and Interests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COB is not a standalone activity in an FAD outbreak. To be successful, COB must be integrated with other elements of an incident response. There are many activities that compete for limited resources in an event; a major challenge in preparing for and responding to FAD outbreaks is successfully managing these interests during the response. A priority of preparedness planning should be to discuss, mitigate, or resolve competing priorities prior to an incident. This can be accomplished by identifying required resources, establishing mutually accepted response goals and objectives, and increasing the awareness of these competing priorities. </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14</a:t>
            </a:fld>
            <a:endParaRPr lang="en-US"/>
          </a:p>
        </p:txBody>
      </p:sp>
    </p:spTree>
    <p:extLst>
      <p:ext uri="{BB962C8B-B14F-4D97-AF65-F5344CB8AC3E}">
        <p14:creationId xmlns:p14="http://schemas.microsoft.com/office/powerpoint/2010/main" val="3046901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15</a:t>
            </a:fld>
            <a:endParaRPr lang="en-US"/>
          </a:p>
        </p:txBody>
      </p:sp>
    </p:spTree>
    <p:extLst>
      <p:ext uri="{BB962C8B-B14F-4D97-AF65-F5344CB8AC3E}">
        <p14:creationId xmlns:p14="http://schemas.microsoft.com/office/powerpoint/2010/main" val="2457668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16</a:t>
            </a:fld>
            <a:endParaRPr lang="en-US"/>
          </a:p>
        </p:txBody>
      </p:sp>
    </p:spTree>
    <p:extLst>
      <p:ext uri="{BB962C8B-B14F-4D97-AF65-F5344CB8AC3E}">
        <p14:creationId xmlns:p14="http://schemas.microsoft.com/office/powerpoint/2010/main" val="816531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17</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To effectively manage movement of non-infected animals and non-contaminated animal products from a regulatory Control Area, there are several common elements which are needed in a COB plan or procedure. Please note that every COB plan will be unique, depending on the disease agent, industry, and/or commodity in question. </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To move non-infected animals and non-contaminated animal products in a disease outbreak from a regulatory Control Area, specific biosecurity guidelines, repeated diagnostic tests, and other measures may be required. These measures provide a high degree of confidence that movement will not increase the risk of disease transmission, to protect animal health, public health, and the food supply. These biosecurity, cleaning and disinfection, surveillance, and diagnostic requirements will be based on the best available science and proactive risk assessments. This will help to assure consumers, producers, responders, and other stakeholders that virus is not being transmitted between premises. </a:t>
            </a:r>
          </a:p>
        </p:txBody>
      </p:sp>
      <p:sp>
        <p:nvSpPr>
          <p:cNvPr id="4" name="Slide Number Placeholder 3"/>
          <p:cNvSpPr>
            <a:spLocks noGrp="1"/>
          </p:cNvSpPr>
          <p:nvPr>
            <p:ph type="sldNum" sz="quarter" idx="10"/>
          </p:nvPr>
        </p:nvSpPr>
        <p:spPr/>
        <p:txBody>
          <a:bodyPr/>
          <a:lstStyle/>
          <a:p>
            <a:fld id="{20664F08-BEFB-4743-9DF7-B49E8F272EE5}" type="slidenum">
              <a:rPr lang="en-US" smtClean="0"/>
              <a:pPr/>
              <a:t>18</a:t>
            </a:fld>
            <a:endParaRPr lang="en-US"/>
          </a:p>
        </p:txBody>
      </p:sp>
    </p:spTree>
    <p:extLst>
      <p:ext uri="{BB962C8B-B14F-4D97-AF65-F5344CB8AC3E}">
        <p14:creationId xmlns:p14="http://schemas.microsoft.com/office/powerpoint/2010/main" val="29748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COB plans were effectively implemented and used in the 2014—2015 highly pathogenic avian influenza outbreak in the United States.</a:t>
            </a:r>
          </a:p>
        </p:txBody>
      </p:sp>
      <p:sp>
        <p:nvSpPr>
          <p:cNvPr id="4" name="Slide Number Placeholder 3"/>
          <p:cNvSpPr>
            <a:spLocks noGrp="1"/>
          </p:cNvSpPr>
          <p:nvPr>
            <p:ph type="sldNum" sz="quarter" idx="10"/>
          </p:nvPr>
        </p:nvSpPr>
        <p:spPr/>
        <p:txBody>
          <a:bodyPr/>
          <a:lstStyle/>
          <a:p>
            <a:fld id="{20664F08-BEFB-4743-9DF7-B49E8F272EE5}" type="slidenum">
              <a:rPr lang="en-US" smtClean="0"/>
              <a:pPr/>
              <a:t>19</a:t>
            </a:fld>
            <a:endParaRPr lang="en-US"/>
          </a:p>
        </p:txBody>
      </p:sp>
    </p:spTree>
    <p:extLst>
      <p:ext uri="{BB962C8B-B14F-4D97-AF65-F5344CB8AC3E}">
        <p14:creationId xmlns:p14="http://schemas.microsoft.com/office/powerpoint/2010/main" val="614462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a:t>
            </a:fld>
            <a:endParaRPr lang="en-US"/>
          </a:p>
        </p:txBody>
      </p:sp>
    </p:spTree>
    <p:extLst>
      <p:ext uri="{BB962C8B-B14F-4D97-AF65-F5344CB8AC3E}">
        <p14:creationId xmlns:p14="http://schemas.microsoft.com/office/powerpoint/2010/main" val="1517189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20</a:t>
            </a:fld>
            <a:endParaRPr lang="en-US"/>
          </a:p>
        </p:txBody>
      </p:sp>
    </p:spTree>
    <p:extLst>
      <p:ext uri="{BB962C8B-B14F-4D97-AF65-F5344CB8AC3E}">
        <p14:creationId xmlns:p14="http://schemas.microsoft.com/office/powerpoint/2010/main" val="3827539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There are a number of challenges that may be faced in developing and executing COB plans.</a:t>
            </a:r>
          </a:p>
        </p:txBody>
      </p:sp>
      <p:sp>
        <p:nvSpPr>
          <p:cNvPr id="4" name="Slide Number Placeholder 3"/>
          <p:cNvSpPr>
            <a:spLocks noGrp="1"/>
          </p:cNvSpPr>
          <p:nvPr>
            <p:ph type="sldNum" sz="quarter" idx="10"/>
          </p:nvPr>
        </p:nvSpPr>
        <p:spPr/>
        <p:txBody>
          <a:bodyPr/>
          <a:lstStyle/>
          <a:p>
            <a:fld id="{20664F08-BEFB-4743-9DF7-B49E8F272EE5}" type="slidenum">
              <a:rPr lang="en-US" smtClean="0"/>
              <a:pPr/>
              <a:t>21</a:t>
            </a:fld>
            <a:endParaRPr lang="en-US"/>
          </a:p>
        </p:txBody>
      </p:sp>
    </p:spTree>
    <p:extLst>
      <p:ext uri="{BB962C8B-B14F-4D97-AF65-F5344CB8AC3E}">
        <p14:creationId xmlns:p14="http://schemas.microsoft.com/office/powerpoint/2010/main" val="967595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COB</a:t>
            </a:r>
            <a:r>
              <a:rPr lang="en-US" baseline="0" dirty="0" smtClean="0">
                <a:latin typeface="+mn-lt"/>
              </a:rPr>
              <a:t> planning helps to reduce losses, facilitate food security, and allow agriculture and food industries to continue business operations by minimizing the impacts of quarantines on non-infected premises within regulatory Control Areas.</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22</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23</a:t>
            </a:fld>
            <a:endParaRPr lang="en-US"/>
          </a:p>
        </p:txBody>
      </p:sp>
    </p:spTree>
    <p:extLst>
      <p:ext uri="{BB962C8B-B14F-4D97-AF65-F5344CB8AC3E}">
        <p14:creationId xmlns:p14="http://schemas.microsoft.com/office/powerpoint/2010/main" val="497896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24</a:t>
            </a:fld>
            <a:endParaRPr lang="en-US"/>
          </a:p>
        </p:txBody>
      </p:sp>
    </p:spTree>
    <p:extLst>
      <p:ext uri="{BB962C8B-B14F-4D97-AF65-F5344CB8AC3E}">
        <p14:creationId xmlns:p14="http://schemas.microsoft.com/office/powerpoint/2010/main" val="23539723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Currently, there are a number of successful efforts underway where the government, private sector, and academia are collaborating to improve COB planning.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25</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n-ea"/>
                <a:cs typeface="+mn-cs"/>
              </a:rPr>
              <a:t>Secure Food Supply projects are developing commodity specific COB plans. Support for these plans is critical for their successful continuation. The goals of the Secure Food Supply projects are to do the following in an FAD outbreak: </a:t>
            </a:r>
          </a:p>
          <a:p>
            <a:r>
              <a:rPr lang="en-US" sz="1200" b="0" i="0" u="none" strike="noStrike" kern="1200" baseline="0" dirty="0" smtClean="0">
                <a:solidFill>
                  <a:schemeClr val="tx1"/>
                </a:solidFill>
                <a:latin typeface="+mn-lt"/>
                <a:ea typeface="+mn-ea"/>
                <a:cs typeface="+mn-cs"/>
              </a:rPr>
              <a:t>• Avoid interruptions in animals and animal product movement to commercial processing from premises with no evidence of FAD infection; </a:t>
            </a:r>
          </a:p>
          <a:p>
            <a:r>
              <a:rPr lang="en-US" sz="1200" b="0" i="0" u="none" strike="noStrike" kern="1200" baseline="0" dirty="0" smtClean="0">
                <a:solidFill>
                  <a:schemeClr val="tx1"/>
                </a:solidFill>
                <a:latin typeface="+mn-lt"/>
                <a:ea typeface="+mn-ea"/>
                <a:cs typeface="+mn-cs"/>
              </a:rPr>
              <a:t>• Provide a continuous supply of wholesome food to consumers; and </a:t>
            </a:r>
          </a:p>
          <a:p>
            <a:r>
              <a:rPr lang="en-US" sz="1200" b="0" i="0" u="none" strike="noStrike" kern="1200" baseline="0" dirty="0" smtClean="0">
                <a:solidFill>
                  <a:schemeClr val="tx1"/>
                </a:solidFill>
                <a:latin typeface="+mn-lt"/>
                <a:ea typeface="+mn-ea"/>
                <a:cs typeface="+mn-cs"/>
              </a:rPr>
              <a:t>• Maintain business continuity for producers, transporters, and food processors through response planning.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plans involve proactive risk assessments, permitting and movement guidance, surveillance guidelines, biosecurity guidelines, and other information specific to the commodity.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Key academic contributors to COB projects include the </a:t>
            </a:r>
          </a:p>
          <a:p>
            <a:r>
              <a:rPr lang="en-US" sz="1200" b="0" i="0" u="none" strike="noStrike" kern="1200" baseline="0" dirty="0" smtClean="0">
                <a:solidFill>
                  <a:schemeClr val="tx1"/>
                </a:solidFill>
                <a:latin typeface="+mn-lt"/>
                <a:ea typeface="+mn-ea"/>
                <a:cs typeface="+mn-cs"/>
              </a:rPr>
              <a:t>• Center for Food Security and Public Health (CFSPH), Iowa State University; </a:t>
            </a:r>
          </a:p>
          <a:p>
            <a:r>
              <a:rPr lang="en-US" sz="1200" b="0" i="0" u="none" strike="noStrike" kern="1200" baseline="0" dirty="0" smtClean="0">
                <a:solidFill>
                  <a:schemeClr val="tx1"/>
                </a:solidFill>
                <a:latin typeface="+mn-lt"/>
                <a:ea typeface="+mn-ea"/>
                <a:cs typeface="+mn-cs"/>
              </a:rPr>
              <a:t>• Center for Animal Health and Food Safety (CAHFS), University of Minnesota; </a:t>
            </a:r>
          </a:p>
          <a:p>
            <a:r>
              <a:rPr lang="en-US" sz="1200" b="0" i="0" u="none" strike="noStrike" kern="1200" baseline="0" dirty="0" smtClean="0">
                <a:solidFill>
                  <a:schemeClr val="tx1"/>
                </a:solidFill>
                <a:latin typeface="+mn-lt"/>
                <a:ea typeface="+mn-ea"/>
                <a:cs typeface="+mn-cs"/>
              </a:rPr>
              <a:t>• University of California, Davis, Department of Veterinary Medicine and Epidemiology; and </a:t>
            </a:r>
          </a:p>
          <a:p>
            <a:r>
              <a:rPr lang="en-US"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Veterinary </a:t>
            </a:r>
            <a:r>
              <a:rPr lang="en-US" sz="1200" b="0" i="0" u="none" strike="noStrike" kern="1200" baseline="0" smtClean="0">
                <a:solidFill>
                  <a:schemeClr val="tx1"/>
                </a:solidFill>
                <a:latin typeface="+mn-lt"/>
                <a:ea typeface="+mn-ea"/>
                <a:cs typeface="+mn-cs"/>
              </a:rPr>
              <a:t>Emergency Team, </a:t>
            </a:r>
            <a:r>
              <a:rPr lang="en-US" sz="1200" b="0" i="0" u="none" strike="noStrike" kern="1200" baseline="0" dirty="0" smtClean="0">
                <a:solidFill>
                  <a:schemeClr val="tx1"/>
                </a:solidFill>
                <a:latin typeface="+mn-lt"/>
                <a:ea typeface="+mn-ea"/>
                <a:cs typeface="+mn-cs"/>
              </a:rPr>
              <a:t>Texas A&amp;M University.</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26467423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3494648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USDA APHIS has set several</a:t>
            </a:r>
            <a:r>
              <a:rPr lang="en-US" baseline="0" dirty="0" smtClean="0">
                <a:latin typeface="+mn-lt"/>
              </a:rPr>
              <a:t> goals for COB in FAD preparedness and response.</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3</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APHIS will work with industry stakeholders and experts to prioritize movements that have the potential to be affected by disease or the disease response. Together,</a:t>
            </a:r>
            <a:r>
              <a:rPr lang="en-US" baseline="0" dirty="0" smtClean="0">
                <a:latin typeface="+mn-lt"/>
              </a:rPr>
              <a:t> COB planners will establish a transparent and effective process for </a:t>
            </a:r>
            <a:r>
              <a:rPr lang="en-US" sz="1200" b="0" i="0" u="none" strike="noStrike" kern="1200" baseline="0" dirty="0" smtClean="0">
                <a:solidFill>
                  <a:schemeClr val="tx1"/>
                </a:solidFill>
                <a:latin typeface="+mn-lt"/>
                <a:ea typeface="+mn-ea"/>
                <a:cs typeface="+mn-cs"/>
              </a:rPr>
              <a:t>risk developing assessments, surveillance requirements, biosecurity procedures, and permitting processes to promote stakeholder acceptance and compliance with regulatory interventions by State, Federal, and Tribal authorities. </a:t>
            </a:r>
          </a:p>
          <a:p>
            <a:r>
              <a:rPr lang="en-US" baseline="0" dirty="0" smtClean="0">
                <a:latin typeface="+mn-lt"/>
              </a:rPr>
              <a:t> </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4</a:t>
            </a:fld>
            <a:endParaRPr lang="en-US"/>
          </a:p>
        </p:txBody>
      </p:sp>
    </p:spTree>
    <p:extLst>
      <p:ext uri="{BB962C8B-B14F-4D97-AF65-F5344CB8AC3E}">
        <p14:creationId xmlns:p14="http://schemas.microsoft.com/office/powerpoint/2010/main" val="1892985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APHIS will work</a:t>
            </a:r>
            <a:r>
              <a:rPr lang="en-US" baseline="0" dirty="0" smtClean="0">
                <a:latin typeface="+mn-lt"/>
              </a:rPr>
              <a:t> with industry and Incident Command to implement the COB plan, allowing the permitted movement of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non-infected animals and non-contaminated animal products from non-infected premises. </a:t>
            </a: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5</a:t>
            </a:fld>
            <a:endParaRPr lang="en-US"/>
          </a:p>
        </p:txBody>
      </p:sp>
    </p:spTree>
    <p:extLst>
      <p:ext uri="{BB962C8B-B14F-4D97-AF65-F5344CB8AC3E}">
        <p14:creationId xmlns:p14="http://schemas.microsoft.com/office/powerpoint/2010/main" val="4035313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an FAD outbreak, regulatory intervention at the Federal, State, Tribal, local, or industry level may occur.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6</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baseline="0" dirty="0" smtClean="0">
                <a:solidFill>
                  <a:schemeClr val="tx1"/>
                </a:solidFill>
                <a:latin typeface="+mn-lt"/>
                <a:ea typeface="+mn-ea"/>
                <a:cs typeface="+mn-cs"/>
              </a:rPr>
              <a:t>The scope of regulatory intervention will be influenced by the following: </a:t>
            </a:r>
          </a:p>
          <a:p>
            <a:r>
              <a:rPr lang="en-US" sz="1200" b="0" i="0" u="none" strike="noStrike" kern="1200" baseline="0" dirty="0" smtClean="0">
                <a:solidFill>
                  <a:schemeClr val="tx1"/>
                </a:solidFill>
                <a:latin typeface="+mn-lt"/>
                <a:ea typeface="+mn-ea"/>
                <a:cs typeface="+mn-cs"/>
              </a:rPr>
              <a:t>1) </a:t>
            </a:r>
            <a:r>
              <a:rPr lang="en-US" sz="1200" b="1" i="0" u="none" strike="noStrike" kern="1200" baseline="0" dirty="0" smtClean="0">
                <a:solidFill>
                  <a:schemeClr val="tx1"/>
                </a:solidFill>
                <a:latin typeface="+mn-lt"/>
                <a:ea typeface="+mn-ea"/>
                <a:cs typeface="+mn-cs"/>
              </a:rPr>
              <a:t>Consequences of the outbreak. </a:t>
            </a:r>
            <a:r>
              <a:rPr lang="en-US" sz="1200" b="0" i="0" u="none" strike="noStrike" kern="1200" baseline="0" dirty="0" smtClean="0">
                <a:solidFill>
                  <a:schemeClr val="tx1"/>
                </a:solidFill>
                <a:latin typeface="+mn-lt"/>
                <a:ea typeface="+mn-ea"/>
                <a:cs typeface="+mn-cs"/>
              </a:rPr>
              <a:t>The impact of the outbreak and the response effort, in terms of disruption to interstate commerce and international trade; threat to national security, food security, animal health, the environment, and the economy; and regulatory impact. </a:t>
            </a:r>
          </a:p>
          <a:p>
            <a:r>
              <a:rPr lang="en-US" sz="1200" b="0" i="0" u="none" strike="noStrike" kern="1200" baseline="0" dirty="0" smtClean="0">
                <a:solidFill>
                  <a:schemeClr val="tx1"/>
                </a:solidFill>
                <a:latin typeface="+mn-lt"/>
                <a:ea typeface="+mn-ea"/>
                <a:cs typeface="+mn-cs"/>
              </a:rPr>
              <a:t>2) </a:t>
            </a:r>
            <a:r>
              <a:rPr lang="en-US" sz="1200" b="1" i="0" u="none" strike="noStrike" kern="1200" baseline="0" dirty="0" smtClean="0">
                <a:solidFill>
                  <a:schemeClr val="tx1"/>
                </a:solidFill>
                <a:latin typeface="+mn-lt"/>
                <a:ea typeface="+mn-ea"/>
                <a:cs typeface="+mn-cs"/>
              </a:rPr>
              <a:t>Acceptance. </a:t>
            </a:r>
            <a:r>
              <a:rPr lang="en-US" sz="1200" b="0" i="0" u="none" strike="noStrike" kern="1200" baseline="0" dirty="0" smtClean="0">
                <a:solidFill>
                  <a:schemeClr val="tx1"/>
                </a:solidFill>
                <a:latin typeface="+mn-lt"/>
                <a:ea typeface="+mn-ea"/>
                <a:cs typeface="+mn-cs"/>
              </a:rPr>
              <a:t>Acceptance of response policy (social and political) by different stakeholders, from local to international. </a:t>
            </a:r>
          </a:p>
          <a:p>
            <a:r>
              <a:rPr lang="en-US" sz="1200" b="0" i="0" u="none" strike="noStrike" kern="1200" baseline="0" dirty="0" smtClean="0">
                <a:solidFill>
                  <a:schemeClr val="tx1"/>
                </a:solidFill>
                <a:latin typeface="+mn-lt"/>
                <a:ea typeface="+mn-ea"/>
                <a:cs typeface="+mn-cs"/>
              </a:rPr>
              <a:t>3) </a:t>
            </a:r>
            <a:r>
              <a:rPr lang="en-US" sz="1200" b="1" i="0" u="none" strike="noStrike" kern="1200" baseline="0" dirty="0" smtClean="0">
                <a:solidFill>
                  <a:schemeClr val="tx1"/>
                </a:solidFill>
                <a:latin typeface="+mn-lt"/>
                <a:ea typeface="+mn-ea"/>
                <a:cs typeface="+mn-cs"/>
              </a:rPr>
              <a:t>Scale of the outbreak. </a:t>
            </a:r>
            <a:r>
              <a:rPr lang="en-US" sz="1200" b="0" i="0" u="none" strike="noStrike" kern="1200" baseline="0" dirty="0" smtClean="0">
                <a:solidFill>
                  <a:schemeClr val="tx1"/>
                </a:solidFill>
                <a:latin typeface="+mn-lt"/>
                <a:ea typeface="+mn-ea"/>
                <a:cs typeface="+mn-cs"/>
              </a:rPr>
              <a:t>The number of animals infected, species infected, number of premises affected, and susceptible animal population density for infected areas or areas at high-risk of becoming infected with the disease. </a:t>
            </a:r>
          </a:p>
          <a:p>
            <a:r>
              <a:rPr lang="en-US" sz="1200" b="0" i="0" u="none" strike="noStrike" kern="1200" baseline="0" dirty="0" smtClean="0">
                <a:solidFill>
                  <a:schemeClr val="tx1"/>
                </a:solidFill>
                <a:latin typeface="+mn-lt"/>
                <a:ea typeface="+mn-ea"/>
                <a:cs typeface="+mn-cs"/>
              </a:rPr>
              <a:t>4) </a:t>
            </a:r>
            <a:r>
              <a:rPr lang="en-US" sz="1200" b="1" i="0" u="none" strike="noStrike" kern="1200" baseline="0" dirty="0" smtClean="0">
                <a:solidFill>
                  <a:schemeClr val="tx1"/>
                </a:solidFill>
                <a:latin typeface="+mn-lt"/>
                <a:ea typeface="+mn-ea"/>
                <a:cs typeface="+mn-cs"/>
              </a:rPr>
              <a:t>Rate of outbreak spread. </a:t>
            </a:r>
            <a:r>
              <a:rPr lang="en-US" sz="1200" b="0" i="0" u="none" strike="noStrike" kern="1200" baseline="0" dirty="0" smtClean="0">
                <a:solidFill>
                  <a:schemeClr val="tx1"/>
                </a:solidFill>
                <a:latin typeface="+mn-lt"/>
                <a:ea typeface="+mn-ea"/>
                <a:cs typeface="+mn-cs"/>
              </a:rPr>
              <a:t>The rate of spread of infection in terms of number of premises, types of premises, number of animals, and types of animals; rate at which each Infected Premises (IP) leads to infection of one or more additional IP. </a:t>
            </a:r>
          </a:p>
          <a:p>
            <a:r>
              <a:rPr lang="en-US" sz="1200" b="0" i="0" u="none" strike="noStrike" kern="1200" baseline="0" dirty="0" smtClean="0">
                <a:solidFill>
                  <a:schemeClr val="tx1"/>
                </a:solidFill>
                <a:latin typeface="+mn-lt"/>
                <a:ea typeface="+mn-ea"/>
                <a:cs typeface="+mn-cs"/>
              </a:rPr>
              <a:t>5) </a:t>
            </a:r>
            <a:r>
              <a:rPr lang="en-US" sz="1200" b="1" i="0" u="none" strike="noStrike" kern="1200" baseline="0" dirty="0" smtClean="0">
                <a:solidFill>
                  <a:schemeClr val="tx1"/>
                </a:solidFill>
                <a:latin typeface="+mn-lt"/>
                <a:ea typeface="+mn-ea"/>
                <a:cs typeface="+mn-cs"/>
              </a:rPr>
              <a:t>Veterinary countermeasures available. </a:t>
            </a:r>
            <a:r>
              <a:rPr lang="en-US" sz="1200" b="0" i="0" u="none" strike="noStrike" kern="1200" baseline="0" dirty="0" smtClean="0">
                <a:solidFill>
                  <a:schemeClr val="tx1"/>
                </a:solidFill>
                <a:latin typeface="+mn-lt"/>
                <a:ea typeface="+mn-ea"/>
                <a:cs typeface="+mn-cs"/>
              </a:rPr>
              <a:t>The availability and efficacy of veterinary countermeasures, including vaccines. </a:t>
            </a:r>
          </a:p>
          <a:p>
            <a:r>
              <a:rPr lang="en-US" sz="1200" b="0" i="0" u="none" strike="noStrike" kern="1200" baseline="0" dirty="0" smtClean="0">
                <a:solidFill>
                  <a:schemeClr val="tx1"/>
                </a:solidFill>
                <a:latin typeface="+mn-lt"/>
                <a:ea typeface="+mn-ea"/>
                <a:cs typeface="+mn-cs"/>
              </a:rPr>
              <a:t>6) </a:t>
            </a:r>
            <a:r>
              <a:rPr lang="en-US" sz="1200" b="1" i="0" u="none" strike="noStrike" kern="1200" baseline="0" dirty="0" smtClean="0">
                <a:solidFill>
                  <a:schemeClr val="tx1"/>
                </a:solidFill>
                <a:latin typeface="+mn-lt"/>
                <a:ea typeface="+mn-ea"/>
                <a:cs typeface="+mn-cs"/>
              </a:rPr>
              <a:t>Resources available to implement response strategies. </a:t>
            </a:r>
            <a:r>
              <a:rPr lang="en-US" sz="1200" b="0" i="0" u="none" strike="noStrike" kern="1200" baseline="0" dirty="0" smtClean="0">
                <a:solidFill>
                  <a:schemeClr val="tx1"/>
                </a:solidFill>
                <a:latin typeface="+mn-lt"/>
                <a:ea typeface="+mn-ea"/>
                <a:cs typeface="+mn-cs"/>
              </a:rPr>
              <a:t>The capabilities and resources available to eradicate the disease in domestic animals and to control and eradicate the disease in potential wildlife reservoirs. </a:t>
            </a: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7</a:t>
            </a:fld>
            <a:endParaRPr lang="en-US"/>
          </a:p>
        </p:txBody>
      </p:sp>
    </p:spTree>
    <p:extLst>
      <p:ext uri="{BB962C8B-B14F-4D97-AF65-F5344CB8AC3E}">
        <p14:creationId xmlns:p14="http://schemas.microsoft.com/office/powerpoint/2010/main" val="3516710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[Definitions</a:t>
            </a:r>
            <a:r>
              <a:rPr lang="en-US" baseline="0" dirty="0" smtClean="0">
                <a:latin typeface="+mn-lt"/>
              </a:rPr>
              <a:t> for the purpose of this discussion.]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Quarantines and movement controls are an important regulatory intervention to control and contain an FAD. </a:t>
            </a:r>
            <a:endParaRPr lang="en-US" baseline="0" dirty="0" smtClean="0">
              <a:latin typeface="+mn-lt"/>
            </a:endParaRPr>
          </a:p>
          <a:p>
            <a:r>
              <a:rPr lang="en-US" sz="1200" b="0" i="0" u="none" strike="noStrike" kern="1200" baseline="0" dirty="0" smtClean="0">
                <a:solidFill>
                  <a:schemeClr val="tx1"/>
                </a:solidFill>
                <a:latin typeface="+mn-lt"/>
                <a:ea typeface="+mn-ea"/>
                <a:cs typeface="+mn-cs"/>
              </a:rPr>
              <a:t>A quarantine protects unaffected animal populations by containing the FAD and reducing disease transmission.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Federal quarantines and movement restrictions are typically instituted to control </a:t>
            </a:r>
            <a:r>
              <a:rPr lang="en-US" sz="1200" b="0" i="1" u="none" strike="noStrike" kern="1200" baseline="0" dirty="0" smtClean="0">
                <a:solidFill>
                  <a:schemeClr val="tx1"/>
                </a:solidFill>
                <a:latin typeface="+mn-lt"/>
                <a:ea typeface="+mn-ea"/>
                <a:cs typeface="+mn-cs"/>
              </a:rPr>
              <a:t>interstate </a:t>
            </a:r>
            <a:r>
              <a:rPr lang="en-US" sz="1200" b="0" i="0" u="none" strike="noStrike" kern="1200" baseline="0" dirty="0" smtClean="0">
                <a:solidFill>
                  <a:schemeClr val="tx1"/>
                </a:solidFill>
                <a:latin typeface="+mn-lt"/>
                <a:ea typeface="+mn-ea"/>
                <a:cs typeface="+mn-cs"/>
              </a:rPr>
              <a:t>and </a:t>
            </a:r>
            <a:r>
              <a:rPr lang="en-US" sz="1200" b="0" i="1" u="none" strike="noStrike" kern="1200" baseline="0" dirty="0" smtClean="0">
                <a:solidFill>
                  <a:schemeClr val="tx1"/>
                </a:solidFill>
                <a:latin typeface="+mn-lt"/>
                <a:ea typeface="+mn-ea"/>
                <a:cs typeface="+mn-cs"/>
              </a:rPr>
              <a:t>international </a:t>
            </a:r>
            <a:r>
              <a:rPr lang="en-US" sz="1200" b="0" i="0" u="none" strike="noStrike" kern="1200" baseline="0" dirty="0" smtClean="0">
                <a:solidFill>
                  <a:schemeClr val="tx1"/>
                </a:solidFill>
                <a:latin typeface="+mn-lt"/>
                <a:ea typeface="+mn-ea"/>
                <a:cs typeface="+mn-cs"/>
              </a:rPr>
              <a:t>movement of infected animals and contaminated animal products.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States may also use State authority to restrict the movement of animals, animal products, equipment, and other items. Depending on the disease and scope of the outbreak, the United States and/or individual States may use regionalization.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Disease-free regions or areas can be created to facilitate interstate and intrastate trade and potentially reopen U.S. international markets. </a:t>
            </a:r>
            <a:endParaRPr lang="en-US" dirty="0" smtClean="0">
              <a:latin typeface="+mn-lt"/>
            </a:endParaRP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8</a:t>
            </a:fld>
            <a:endParaRPr lang="en-US"/>
          </a:p>
        </p:txBody>
      </p:sp>
    </p:spTree>
    <p:extLst>
      <p:ext uri="{BB962C8B-B14F-4D97-AF65-F5344CB8AC3E}">
        <p14:creationId xmlns:p14="http://schemas.microsoft.com/office/powerpoint/2010/main" val="2216998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an FAD incident response, the U.S. Code and Code of Federal Regulations provide policy, via statutes and regulations, for the United States Department Agriculture (USDA); interim regulations can be implemented—in the event of an outbreak—to prevent the spread of disease.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9</a:t>
            </a:fld>
            <a:endParaRPr lang="en-US"/>
          </a:p>
        </p:txBody>
      </p:sp>
    </p:spTree>
    <p:extLst>
      <p:ext uri="{BB962C8B-B14F-4D97-AF65-F5344CB8AC3E}">
        <p14:creationId xmlns:p14="http://schemas.microsoft.com/office/powerpoint/2010/main" val="167209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10.png"/><Relationship Id="rId7" Type="http://schemas.openxmlformats.org/officeDocument/2006/relationships/image" Target="../media/image12.jp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11.jpeg"/><Relationship Id="rId4" Type="http://schemas.microsoft.com/office/2007/relationships/hdphoto" Target="../media/hdphoto1.wdp"/><Relationship Id="rId9" Type="http://schemas.openxmlformats.org/officeDocument/2006/relationships/image" Target="../media/image14.jpg"/></Relationships>
</file>

<file path=ppt/slides/_rels/slide27.xml.rels><?xml version="1.0" encoding="UTF-8" standalone="yes"?>
<Relationships xmlns="http://schemas.openxmlformats.org/package/2006/relationships"><Relationship Id="rId8" Type="http://schemas.openxmlformats.org/officeDocument/2006/relationships/hyperlink" Target="http://www.securepork.org/" TargetMode="External"/><Relationship Id="rId3" Type="http://schemas.openxmlformats.org/officeDocument/2006/relationships/hyperlink" Target="http://www.aphis.usda.gov/fadprep/" TargetMode="External"/><Relationship Id="rId7" Type="http://schemas.openxmlformats.org/officeDocument/2006/relationships/hyperlink" Target="http://www.securemilksupply.or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securepoultrysupply.com/" TargetMode="External"/><Relationship Id="rId5" Type="http://schemas.openxmlformats.org/officeDocument/2006/relationships/hyperlink" Target="http://www.ready.gov/business" TargetMode="External"/><Relationship Id="rId4" Type="http://schemas.openxmlformats.org/officeDocument/2006/relationships/hyperlink" Target="http://www.ready.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Continuity of Business	</a:t>
            </a:r>
            <a:endParaRPr lang="en-US" dirty="0"/>
          </a:p>
        </p:txBody>
      </p:sp>
      <p:sp>
        <p:nvSpPr>
          <p:cNvPr id="3" name="Subtitle 2"/>
          <p:cNvSpPr>
            <a:spLocks noGrp="1"/>
          </p:cNvSpPr>
          <p:nvPr>
            <p:ph type="subTitle" idx="1"/>
          </p:nvPr>
        </p:nvSpPr>
        <p:spPr>
          <a:xfrm>
            <a:off x="2590800" y="3886200"/>
            <a:ext cx="5867400" cy="1005840"/>
          </a:xfrm>
        </p:spPr>
        <p:txBody>
          <a:bodyPr>
            <a:normAutofit/>
          </a:bodyPr>
          <a:lstStyle/>
          <a:p>
            <a:r>
              <a:rPr lang="en-US" dirty="0" smtClean="0"/>
              <a:t>Overview</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Continuity of Business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pPr marL="0" indent="0">
              <a:buNone/>
            </a:pPr>
            <a:r>
              <a:rPr lang="en-US" sz="1400" i="1" dirty="0" smtClean="0"/>
              <a:t>The Code of Laws of the United States of America (U.S.C.) are statues that have been passed by Congress and signed by the President. The Code of Federal Regulations (CFR) provides detailed interpretations of the U.S.C. as developed by the Executive branch agencies with comment allowed from the public.</a:t>
            </a:r>
          </a:p>
          <a:p>
            <a:r>
              <a:rPr lang="en-US" dirty="0" smtClean="0"/>
              <a:t>APHIS receives its permanent and general regulatory authority from the Animal Health Protection Act (AHPA).</a:t>
            </a:r>
          </a:p>
          <a:p>
            <a:pPr lvl="1"/>
            <a:r>
              <a:rPr lang="en-US" dirty="0" smtClean="0"/>
              <a:t>7 U.S.C. 8301 </a:t>
            </a:r>
            <a:r>
              <a:rPr lang="en-US" i="1" dirty="0" smtClean="0"/>
              <a:t>et seq.</a:t>
            </a:r>
          </a:p>
          <a:p>
            <a:r>
              <a:rPr lang="en-US" dirty="0" smtClean="0"/>
              <a:t>Title 9 of the CFR provides APHIS detailed regulations on the control and eradication of animal diseases. </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USDA APHIS Authorities</a:t>
            </a:r>
            <a:endParaRPr lang="en-US" dirty="0"/>
          </a:p>
        </p:txBody>
      </p:sp>
    </p:spTree>
    <p:extLst>
      <p:ext uri="{BB962C8B-B14F-4D97-AF65-F5344CB8AC3E}">
        <p14:creationId xmlns:p14="http://schemas.microsoft.com/office/powerpoint/2010/main" val="2893106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lnSpcReduction="10000"/>
          </a:bodyPr>
          <a:lstStyle/>
          <a:p>
            <a:r>
              <a:rPr lang="en-US" dirty="0" smtClean="0"/>
              <a:t>Early stages of a response, including QMC, will involve State, Tribal, and local authorities and resources.</a:t>
            </a:r>
          </a:p>
          <a:p>
            <a:r>
              <a:rPr lang="en-US" dirty="0" smtClean="0"/>
              <a:t>Typically, State quarantine orders are issued when an FAD is detected or suspected.</a:t>
            </a:r>
          </a:p>
          <a:p>
            <a:pPr lvl="1"/>
            <a:r>
              <a:rPr lang="en-US" dirty="0" smtClean="0"/>
              <a:t>Relevant authorities vary by State and situation.</a:t>
            </a:r>
          </a:p>
          <a:p>
            <a:pPr lvl="1"/>
            <a:r>
              <a:rPr lang="en-US" dirty="0" smtClean="0"/>
              <a:t>Authority of the State Animal Health Official is also variable by State.</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State Authorities</a:t>
            </a:r>
            <a:endParaRPr lang="en-US" dirty="0"/>
          </a:p>
        </p:txBody>
      </p:sp>
    </p:spTree>
    <p:extLst>
      <p:ext uri="{BB962C8B-B14F-4D97-AF65-F5344CB8AC3E}">
        <p14:creationId xmlns:p14="http://schemas.microsoft.com/office/powerpoint/2010/main" val="2821973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COB as Part of an FAD Response</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3062699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3276600"/>
          </a:xfrm>
        </p:spPr>
        <p:txBody>
          <a:bodyPr numCol="2">
            <a:normAutofit fontScale="92500" lnSpcReduction="20000"/>
          </a:bodyPr>
          <a:lstStyle/>
          <a:p>
            <a:r>
              <a:rPr lang="en-US" sz="2200" dirty="0" smtClean="0"/>
              <a:t>Public awareness campaign</a:t>
            </a:r>
          </a:p>
          <a:p>
            <a:r>
              <a:rPr lang="en-US" sz="2200" dirty="0" smtClean="0"/>
              <a:t>Swift imposition of effective QMC</a:t>
            </a:r>
          </a:p>
          <a:p>
            <a:r>
              <a:rPr lang="en-US" sz="2200" dirty="0" smtClean="0"/>
              <a:t>Rapid diagnosis and reporting</a:t>
            </a:r>
          </a:p>
          <a:p>
            <a:r>
              <a:rPr lang="en-US" sz="2200" dirty="0" smtClean="0"/>
              <a:t>Epidemiological investigation and tracing</a:t>
            </a:r>
          </a:p>
          <a:p>
            <a:r>
              <a:rPr lang="en-US" sz="2200" dirty="0" smtClean="0"/>
              <a:t>Increased surveillance</a:t>
            </a:r>
          </a:p>
          <a:p>
            <a:r>
              <a:rPr lang="en-US" sz="2200" dirty="0" smtClean="0"/>
              <a:t>COB measures for non-infected animals and non-contaminated animal products</a:t>
            </a:r>
          </a:p>
          <a:p>
            <a:r>
              <a:rPr lang="en-US" sz="2200" dirty="0" smtClean="0"/>
              <a:t>Biosecurity measures</a:t>
            </a:r>
          </a:p>
          <a:p>
            <a:r>
              <a:rPr lang="en-US" sz="2200" dirty="0" smtClean="0"/>
              <a:t>Cleaning and disinfection measures</a:t>
            </a:r>
          </a:p>
          <a:p>
            <a:r>
              <a:rPr lang="en-US" sz="2200" dirty="0" smtClean="0"/>
              <a:t>Effective and appropriate disposal procedures</a:t>
            </a:r>
          </a:p>
          <a:p>
            <a:r>
              <a:rPr lang="en-US" sz="2200" dirty="0" smtClean="0"/>
              <a:t>Mass depopulation and euthanasia</a:t>
            </a:r>
          </a:p>
          <a:p>
            <a:r>
              <a:rPr lang="en-US" sz="2200" dirty="0" smtClean="0"/>
              <a:t>Emergency vaccination</a:t>
            </a:r>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Critical Activities</a:t>
            </a:r>
            <a:endParaRPr lang="en-US" dirty="0"/>
          </a:p>
        </p:txBody>
      </p:sp>
      <p:pic>
        <p:nvPicPr>
          <p:cNvPr id="7" name="Picture 6"/>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266700" y="4527550"/>
            <a:ext cx="8610600" cy="1828800"/>
          </a:xfrm>
          <a:prstGeom prst="rect">
            <a:avLst/>
          </a:prstGeom>
          <a:noFill/>
        </p:spPr>
      </p:pic>
    </p:spTree>
    <p:extLst>
      <p:ext uri="{BB962C8B-B14F-4D97-AF65-F5344CB8AC3E}">
        <p14:creationId xmlns:p14="http://schemas.microsoft.com/office/powerpoint/2010/main" val="3737883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Critical Activities</a:t>
            </a:r>
            <a:endParaRPr lang="en-US" dirty="0"/>
          </a:p>
        </p:txBody>
      </p:sp>
      <p:sp>
        <p:nvSpPr>
          <p:cNvPr id="7" name="TextBox 6"/>
          <p:cNvSpPr txBox="1"/>
          <p:nvPr/>
        </p:nvSpPr>
        <p:spPr>
          <a:xfrm>
            <a:off x="413322" y="1905000"/>
            <a:ext cx="2843366" cy="1015663"/>
          </a:xfrm>
          <a:prstGeom prst="rect">
            <a:avLst/>
          </a:prstGeom>
          <a:noFill/>
        </p:spPr>
        <p:txBody>
          <a:bodyPr wrap="square" rtlCol="0">
            <a:spAutoFit/>
          </a:bodyPr>
          <a:lstStyle/>
          <a:p>
            <a:pPr algn="ctr"/>
            <a:r>
              <a:rPr lang="en-US" sz="2000" dirty="0" smtClean="0"/>
              <a:t>Critical Activities in the First 72 Hours of an FAD Outbreak</a:t>
            </a:r>
            <a:endParaRPr lang="en-US" sz="2000" dirty="0"/>
          </a:p>
        </p:txBody>
      </p:sp>
      <p:pic>
        <p:nvPicPr>
          <p:cNvPr id="8" name="Picture 7"/>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3200400" y="1028700"/>
            <a:ext cx="5091266" cy="528955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72288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458200" cy="5181600"/>
          </a:xfrm>
        </p:spPr>
        <p:txBody>
          <a:bodyPr>
            <a:normAutofit fontScale="77500" lnSpcReduction="20000"/>
          </a:bodyPr>
          <a:lstStyle/>
          <a:p>
            <a:r>
              <a:rPr lang="en-US" dirty="0" smtClean="0"/>
              <a:t>COB</a:t>
            </a:r>
          </a:p>
          <a:p>
            <a:pPr lvl="1"/>
            <a:r>
              <a:rPr lang="en-US" dirty="0" smtClean="0"/>
              <a:t>Managed movement for non-infected premises in a Control Area</a:t>
            </a:r>
            <a:endParaRPr lang="en-US" dirty="0"/>
          </a:p>
          <a:p>
            <a:pPr lvl="2"/>
            <a:r>
              <a:rPr lang="en-US" dirty="0" smtClean="0"/>
              <a:t>At-Risk and Monitored Premises</a:t>
            </a:r>
          </a:p>
          <a:p>
            <a:pPr lvl="1"/>
            <a:r>
              <a:rPr lang="en-US" dirty="0" smtClean="0"/>
              <a:t>Industries maintain essential business functions (or return to business) during an outbreak </a:t>
            </a:r>
          </a:p>
          <a:p>
            <a:pPr lvl="2"/>
            <a:r>
              <a:rPr lang="en-US" dirty="0" smtClean="0"/>
              <a:t>Risk of disease spread is managed </a:t>
            </a:r>
          </a:p>
          <a:p>
            <a:pPr lvl="2"/>
            <a:r>
              <a:rPr lang="en-US" dirty="0" smtClean="0"/>
              <a:t>Limits impact of outbreak on indirectly affected parties</a:t>
            </a:r>
          </a:p>
          <a:p>
            <a:r>
              <a:rPr lang="en-US" dirty="0" smtClean="0"/>
              <a:t>QMC</a:t>
            </a:r>
          </a:p>
          <a:p>
            <a:pPr lvl="1"/>
            <a:r>
              <a:rPr lang="en-US" dirty="0" smtClean="0"/>
              <a:t>Keeps an FAD out of non-infected livestock and poultry populations to stop the spread of disease</a:t>
            </a:r>
          </a:p>
          <a:p>
            <a:pPr lvl="1"/>
            <a:r>
              <a:rPr lang="en-US" dirty="0" smtClean="0"/>
              <a:t>Stops or significantly limits the movement of animals, products, fomites, vehicles, and equipment</a:t>
            </a:r>
          </a:p>
          <a:p>
            <a:pPr lvl="2"/>
            <a:r>
              <a:rPr lang="en-US" dirty="0" smtClean="0"/>
              <a:t>Quarantines apply to Infected, Contact, and Suspect Premises</a:t>
            </a:r>
          </a:p>
          <a:p>
            <a:pPr lvl="1"/>
            <a:endParaRPr lang="en-US" dirty="0" smtClean="0"/>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COB &amp; QMC</a:t>
            </a:r>
            <a:endParaRPr lang="en-US" dirty="0"/>
          </a:p>
        </p:txBody>
      </p:sp>
    </p:spTree>
    <p:extLst>
      <p:ext uri="{BB962C8B-B14F-4D97-AF65-F5344CB8AC3E}">
        <p14:creationId xmlns:p14="http://schemas.microsoft.com/office/powerpoint/2010/main" val="3925791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9316"/>
            <a:ext cx="8458200" cy="1187450"/>
          </a:xfrm>
        </p:spPr>
        <p:txBody>
          <a:bodyPr>
            <a:normAutofit fontScale="77500" lnSpcReduction="20000"/>
          </a:bodyPr>
          <a:lstStyle/>
          <a:p>
            <a:r>
              <a:rPr lang="en-US" sz="2800" dirty="0" smtClean="0"/>
              <a:t>COB and QMC have the same goal of preventing the transmission of an FAD to non-infected premises, particularly those outside the control area.</a:t>
            </a:r>
          </a:p>
          <a:p>
            <a:endParaRPr lang="en-US" dirty="0" smtClean="0"/>
          </a:p>
          <a:p>
            <a:pPr lvl="1"/>
            <a:endParaRPr lang="en-US" dirty="0" smtClean="0"/>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COB &amp; QMC</a:t>
            </a:r>
            <a:endParaRPr lang="en-US" dirty="0"/>
          </a:p>
        </p:txBody>
      </p:sp>
      <p:pic>
        <p:nvPicPr>
          <p:cNvPr id="13" name="Picture 12"/>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98721" y="2273052"/>
            <a:ext cx="6575157" cy="4102753"/>
          </a:xfrm>
          <a:prstGeom prst="rect">
            <a:avLst/>
          </a:prstGeom>
        </p:spPr>
      </p:pic>
    </p:spTree>
    <p:extLst>
      <p:ext uri="{BB962C8B-B14F-4D97-AF65-F5344CB8AC3E}">
        <p14:creationId xmlns:p14="http://schemas.microsoft.com/office/powerpoint/2010/main" val="2028167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COB Plans for Managed Movement: Creating the Plans and Processes</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1609813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458200" cy="5029200"/>
          </a:xfrm>
        </p:spPr>
        <p:txBody>
          <a:bodyPr>
            <a:normAutofit/>
          </a:bodyPr>
          <a:lstStyle/>
          <a:p>
            <a:r>
              <a:rPr lang="en-US" dirty="0" smtClean="0"/>
              <a:t>Risk assessments</a:t>
            </a:r>
          </a:p>
          <a:p>
            <a:r>
              <a:rPr lang="en-US" dirty="0" smtClean="0"/>
              <a:t>Surveillance requirements</a:t>
            </a:r>
          </a:p>
          <a:p>
            <a:r>
              <a:rPr lang="en-US" dirty="0" smtClean="0"/>
              <a:t>Biosecurity guidance</a:t>
            </a:r>
          </a:p>
          <a:p>
            <a:r>
              <a:rPr lang="en-US" dirty="0" smtClean="0"/>
              <a:t>Cleaning and disinfection</a:t>
            </a:r>
          </a:p>
          <a:p>
            <a:r>
              <a:rPr lang="en-US" dirty="0" smtClean="0"/>
              <a:t>Epidemiological and premises information</a:t>
            </a:r>
          </a:p>
          <a:p>
            <a:r>
              <a:rPr lang="en-US" dirty="0" smtClean="0"/>
              <a:t>Permitting guidance</a:t>
            </a:r>
          </a:p>
          <a:p>
            <a:r>
              <a:rPr lang="en-US" dirty="0" smtClean="0"/>
              <a:t>Information management</a:t>
            </a:r>
          </a:p>
          <a:p>
            <a:endParaRPr lang="en-US" dirty="0" smtClean="0"/>
          </a:p>
          <a:p>
            <a:pPr lvl="1"/>
            <a:endParaRPr lang="en-US" dirty="0" smtClean="0"/>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Key Elements</a:t>
            </a:r>
            <a:endParaRPr lang="en-US" dirty="0"/>
          </a:p>
        </p:txBody>
      </p:sp>
    </p:spTree>
    <p:extLst>
      <p:ext uri="{BB962C8B-B14F-4D97-AF65-F5344CB8AC3E}">
        <p14:creationId xmlns:p14="http://schemas.microsoft.com/office/powerpoint/2010/main" val="2193892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How COB Works</a:t>
            </a:r>
            <a:endParaRPr lang="en-US" dirty="0"/>
          </a:p>
        </p:txBody>
      </p:sp>
      <p:pic>
        <p:nvPicPr>
          <p:cNvPr id="1026" name="Picture 2" descr="how COB works rrg fi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5818" b="7272"/>
          <a:stretch>
            <a:fillRect/>
          </a:stretch>
        </p:blipFill>
        <p:spPr bwMode="auto">
          <a:xfrm>
            <a:off x="304800" y="2362200"/>
            <a:ext cx="8610600" cy="21727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EDF4"/>
                  </a:outerShdw>
                </a:effectLst>
              </a14:hiddenEffects>
            </a:ext>
          </a:extLst>
        </p:spPr>
      </p:pic>
    </p:spTree>
    <p:extLst>
      <p:ext uri="{BB962C8B-B14F-4D97-AF65-F5344CB8AC3E}">
        <p14:creationId xmlns:p14="http://schemas.microsoft.com/office/powerpoint/2010/main" val="4109720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rmAutofit/>
          </a:bodyPr>
          <a:lstStyle/>
          <a:p>
            <a:r>
              <a:rPr lang="en-US" dirty="0" smtClean="0"/>
              <a:t>Also known as managed movement</a:t>
            </a:r>
          </a:p>
          <a:p>
            <a:pPr lvl="1"/>
            <a:r>
              <a:rPr lang="en-US" dirty="0" smtClean="0"/>
              <a:t>Allows movement of non-infected animals and non-contaminated animal products from non-infected premises during an FAD outbreak.</a:t>
            </a:r>
          </a:p>
          <a:p>
            <a:pPr lvl="1"/>
            <a:r>
              <a:rPr lang="en-US" dirty="0" smtClean="0"/>
              <a:t>Helps agriculture and food industries to maintain normal business operations but mitigates the risks of animal and product movements.</a:t>
            </a:r>
          </a:p>
          <a:p>
            <a:pPr lvl="1"/>
            <a:r>
              <a:rPr lang="en-US" dirty="0" smtClean="0"/>
              <a:t>The Secure Food Supply Plans</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Continuity of Business</a:t>
            </a:r>
            <a:endParaRPr lang="en-US" dirty="0"/>
          </a:p>
        </p:txBody>
      </p:sp>
    </p:spTree>
    <p:extLst>
      <p:ext uri="{BB962C8B-B14F-4D97-AF65-F5344CB8AC3E}">
        <p14:creationId xmlns:p14="http://schemas.microsoft.com/office/powerpoint/2010/main" val="1736181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Collaboration</a:t>
            </a:r>
            <a:endParaRPr lang="en-US" dirty="0"/>
          </a:p>
        </p:txBody>
      </p:sp>
      <p:sp>
        <p:nvSpPr>
          <p:cNvPr id="4" name="Content Placeholder 3"/>
          <p:cNvSpPr>
            <a:spLocks noGrp="1"/>
          </p:cNvSpPr>
          <p:nvPr>
            <p:ph idx="1"/>
          </p:nvPr>
        </p:nvSpPr>
        <p:spPr/>
        <p:txBody>
          <a:bodyPr/>
          <a:lstStyle/>
          <a:p>
            <a:r>
              <a:rPr lang="en-US" dirty="0" smtClean="0"/>
              <a:t>COB planning requires the interaction of public officials, private sector, and academia/extension experts.</a:t>
            </a:r>
          </a:p>
          <a:p>
            <a:pPr lvl="1"/>
            <a:r>
              <a:rPr lang="en-US" dirty="0" smtClean="0"/>
              <a:t>Prior to an outbreak, these groups develop processes to move animals and products from non-infected premises.</a:t>
            </a:r>
          </a:p>
          <a:p>
            <a:pPr lvl="1"/>
            <a:r>
              <a:rPr lang="en-US" dirty="0" smtClean="0"/>
              <a:t>Proactive risk assessments are used to establish</a:t>
            </a:r>
            <a:r>
              <a:rPr lang="en-US" dirty="0" smtClean="0">
                <a:sym typeface="Wingdings" panose="05000000000000000000" pitchFamily="2" charset="2"/>
              </a:rPr>
              <a:t> requirements for movement.</a:t>
            </a:r>
          </a:p>
          <a:p>
            <a:pPr lvl="2"/>
            <a:endParaRPr lang="en-US" dirty="0"/>
          </a:p>
        </p:txBody>
      </p:sp>
    </p:spTree>
    <p:extLst>
      <p:ext uri="{BB962C8B-B14F-4D97-AF65-F5344CB8AC3E}">
        <p14:creationId xmlns:p14="http://schemas.microsoft.com/office/powerpoint/2010/main" val="1649669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Challenges</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Sector diversity</a:t>
            </a:r>
          </a:p>
          <a:p>
            <a:pPr lvl="1"/>
            <a:r>
              <a:rPr lang="en-US" dirty="0" smtClean="0"/>
              <a:t>Acquiring consensus</a:t>
            </a:r>
          </a:p>
          <a:p>
            <a:pPr lvl="1"/>
            <a:r>
              <a:rPr lang="en-US" dirty="0" smtClean="0"/>
              <a:t>Addressing competing needs and priorities</a:t>
            </a:r>
          </a:p>
          <a:p>
            <a:r>
              <a:rPr lang="en-US" dirty="0" smtClean="0"/>
              <a:t>Keeping momentum going during planning</a:t>
            </a:r>
          </a:p>
          <a:p>
            <a:r>
              <a:rPr lang="en-US" dirty="0" smtClean="0"/>
              <a:t>Delegating tasks</a:t>
            </a:r>
          </a:p>
          <a:p>
            <a:pPr lvl="1"/>
            <a:r>
              <a:rPr lang="en-US" dirty="0" smtClean="0"/>
              <a:t>Clear responsibilities</a:t>
            </a:r>
          </a:p>
          <a:p>
            <a:r>
              <a:rPr lang="en-US" dirty="0" smtClean="0"/>
              <a:t>Lack of resources</a:t>
            </a:r>
          </a:p>
          <a:p>
            <a:pPr lvl="1"/>
            <a:r>
              <a:rPr lang="en-US" dirty="0" smtClean="0"/>
              <a:t>Effective use of resources </a:t>
            </a:r>
          </a:p>
          <a:p>
            <a:pPr lvl="1"/>
            <a:r>
              <a:rPr lang="en-US" dirty="0" smtClean="0"/>
              <a:t>Buy-in from stakeholder groups</a:t>
            </a:r>
          </a:p>
          <a:p>
            <a:pPr lvl="2"/>
            <a:endParaRPr lang="en-US" dirty="0"/>
          </a:p>
        </p:txBody>
      </p:sp>
    </p:spTree>
    <p:extLst>
      <p:ext uri="{BB962C8B-B14F-4D97-AF65-F5344CB8AC3E}">
        <p14:creationId xmlns:p14="http://schemas.microsoft.com/office/powerpoint/2010/main" val="3088721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Continuity of Business: The Bigger Picture</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27748765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The Bigger Picture</a:t>
            </a:r>
            <a:endParaRPr lang="en-US" dirty="0"/>
          </a:p>
        </p:txBody>
      </p:sp>
      <p:sp>
        <p:nvSpPr>
          <p:cNvPr id="4" name="Content Placeholder 3"/>
          <p:cNvSpPr>
            <a:spLocks noGrp="1"/>
          </p:cNvSpPr>
          <p:nvPr>
            <p:ph idx="1"/>
          </p:nvPr>
        </p:nvSpPr>
        <p:spPr/>
        <p:txBody>
          <a:bodyPr>
            <a:normAutofit lnSpcReduction="10000"/>
          </a:bodyPr>
          <a:lstStyle/>
          <a:p>
            <a:r>
              <a:rPr lang="en-US" dirty="0" smtClean="0"/>
              <a:t>COB benefits:</a:t>
            </a:r>
          </a:p>
          <a:p>
            <a:pPr lvl="1"/>
            <a:r>
              <a:rPr lang="en-US" dirty="0" smtClean="0"/>
              <a:t>Planning helps protect animal health, food security, and public health</a:t>
            </a:r>
          </a:p>
          <a:p>
            <a:pPr lvl="1"/>
            <a:r>
              <a:rPr lang="en-US" dirty="0" smtClean="0"/>
              <a:t>Continued supply of animals and animal products</a:t>
            </a:r>
          </a:p>
          <a:p>
            <a:pPr lvl="1"/>
            <a:r>
              <a:rPr lang="en-US" dirty="0" smtClean="0"/>
              <a:t>Reduced production disruption</a:t>
            </a:r>
            <a:r>
              <a:rPr lang="en-US" dirty="0"/>
              <a:t> </a:t>
            </a:r>
            <a:r>
              <a:rPr lang="en-US" dirty="0" smtClean="0"/>
              <a:t>and lessened economic impacts on rural communities</a:t>
            </a:r>
          </a:p>
          <a:p>
            <a:pPr lvl="1"/>
            <a:r>
              <a:rPr lang="en-US" dirty="0" smtClean="0"/>
              <a:t>Improved understanding of the needs of industry, regulators, and consumers when dealing with an FAD response</a:t>
            </a:r>
          </a:p>
        </p:txBody>
      </p:sp>
    </p:spTree>
    <p:extLst>
      <p:ext uri="{BB962C8B-B14F-4D97-AF65-F5344CB8AC3E}">
        <p14:creationId xmlns:p14="http://schemas.microsoft.com/office/powerpoint/2010/main" val="2590312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Emergency Management</a:t>
            </a:r>
            <a:endParaRPr lang="en-US" dirty="0"/>
          </a:p>
        </p:txBody>
      </p:sp>
      <p:sp>
        <p:nvSpPr>
          <p:cNvPr id="4" name="Content Placeholder 3"/>
          <p:cNvSpPr>
            <a:spLocks noGrp="1"/>
          </p:cNvSpPr>
          <p:nvPr>
            <p:ph idx="1"/>
          </p:nvPr>
        </p:nvSpPr>
        <p:spPr/>
        <p:txBody>
          <a:bodyPr>
            <a:normAutofit/>
          </a:bodyPr>
          <a:lstStyle/>
          <a:p>
            <a:r>
              <a:rPr lang="en-US" dirty="0" smtClean="0"/>
              <a:t>COB fits into the emergency management framework</a:t>
            </a:r>
          </a:p>
        </p:txBody>
      </p:sp>
      <p:pic>
        <p:nvPicPr>
          <p:cNvPr id="3" name="Picture 2"/>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7501" t="18889" r="21667" b="28889"/>
          <a:stretch/>
        </p:blipFill>
        <p:spPr>
          <a:xfrm>
            <a:off x="1790700" y="2438400"/>
            <a:ext cx="5562600" cy="3581400"/>
          </a:xfrm>
          <a:prstGeom prst="rect">
            <a:avLst/>
          </a:prstGeom>
        </p:spPr>
      </p:pic>
    </p:spTree>
    <p:extLst>
      <p:ext uri="{BB962C8B-B14F-4D97-AF65-F5344CB8AC3E}">
        <p14:creationId xmlns:p14="http://schemas.microsoft.com/office/powerpoint/2010/main" val="3659928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Current COB Planning Efforts (Secure Food Supply Projects)</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4155756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04800" y="1295400"/>
            <a:ext cx="8534400" cy="4876800"/>
          </a:xfrm>
        </p:spPr>
        <p:txBody>
          <a:bodyPr>
            <a:noAutofit/>
          </a:bodyPr>
          <a:lstStyle/>
          <a:p>
            <a:r>
              <a:rPr lang="en-US" sz="2800" dirty="0" smtClean="0"/>
              <a:t>Current public-private-academic collaborations and Secure Food Supply projects include:</a:t>
            </a:r>
          </a:p>
          <a:p>
            <a:pPr lvl="1"/>
            <a:r>
              <a:rPr lang="en-US" sz="2400" dirty="0" smtClean="0"/>
              <a:t>Secure Poultry Supply Plan</a:t>
            </a:r>
          </a:p>
          <a:p>
            <a:pPr lvl="2"/>
            <a:r>
              <a:rPr lang="en-US" sz="2000" dirty="0" smtClean="0"/>
              <a:t>Secure Egg Supply Plan</a:t>
            </a:r>
          </a:p>
          <a:p>
            <a:pPr lvl="2"/>
            <a:r>
              <a:rPr lang="en-US" sz="2000" dirty="0" smtClean="0"/>
              <a:t>Secure Broiler Supply Plan</a:t>
            </a:r>
          </a:p>
          <a:p>
            <a:pPr lvl="2"/>
            <a:r>
              <a:rPr lang="en-US" sz="2000" dirty="0" smtClean="0"/>
              <a:t>Secure Turkey Supply Plan</a:t>
            </a:r>
          </a:p>
          <a:p>
            <a:pPr lvl="1"/>
            <a:r>
              <a:rPr lang="en-US" sz="2400" dirty="0" smtClean="0"/>
              <a:t>Secure Milk Supply Plan</a:t>
            </a:r>
          </a:p>
          <a:p>
            <a:pPr lvl="2"/>
            <a:r>
              <a:rPr lang="en-US" sz="1800" dirty="0" smtClean="0"/>
              <a:t>National</a:t>
            </a:r>
          </a:p>
          <a:p>
            <a:pPr lvl="2"/>
            <a:r>
              <a:rPr lang="en-US" sz="1800" dirty="0" smtClean="0"/>
              <a:t>Regional</a:t>
            </a:r>
          </a:p>
          <a:p>
            <a:pPr lvl="1"/>
            <a:r>
              <a:rPr lang="en-US" sz="2400" dirty="0" smtClean="0"/>
              <a:t>Secure Pork Supply</a:t>
            </a: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Secure Food Supply</a:t>
            </a:r>
          </a:p>
        </p:txBody>
      </p:sp>
      <p:pic>
        <p:nvPicPr>
          <p:cNvPr id="3" name="Picture 2"/>
          <p:cNvPicPr>
            <a:picLocks noChangeAspect="1"/>
          </p:cNvPicPr>
          <p:nvPr/>
        </p:nvPicPr>
        <p:blipFill>
          <a:blip r:embed="rId3">
            <a:duotone>
              <a:schemeClr val="accent3">
                <a:shade val="45000"/>
                <a:satMod val="135000"/>
              </a:schemeClr>
              <a:prstClr val="white"/>
            </a:duotone>
            <a:extLst>
              <a:ext uri="{BEBA8EAE-BF5A-486C-A8C5-ECC9F3942E4B}">
                <a14:imgProps xmlns:a14="http://schemas.microsoft.com/office/drawing/2010/main">
                  <a14:imgLayer r:embed="rId4">
                    <a14:imgEffect>
                      <a14:sharpenSoften amount="13000"/>
                    </a14:imgEffect>
                    <a14:imgEffect>
                      <a14:saturation sat="400000"/>
                    </a14:imgEffect>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6102870" y="3218768"/>
            <a:ext cx="2579066" cy="651215"/>
          </a:xfrm>
          <a:prstGeom prst="rect">
            <a:avLst/>
          </a:prstGeom>
        </p:spPr>
      </p:pic>
      <p:pic>
        <p:nvPicPr>
          <p:cNvPr id="4" name="Picture 3"/>
          <p:cNvPicPr>
            <a:picLocks noChangeAspect="1"/>
          </p:cNvPicPr>
          <p:nvPr/>
        </p:nvPicPr>
        <p:blipFill rotWithShape="1">
          <a:blip r:embed="rId5">
            <a:extLst>
              <a:ext uri="{BEBA8EAE-BF5A-486C-A8C5-ECC9F3942E4B}">
                <a14:imgProps xmlns:a14="http://schemas.microsoft.com/office/drawing/2010/main">
                  <a14:imgLayer r:embed="rId6">
                    <a14:imgEffect>
                      <a14:saturation sat="33000"/>
                    </a14:imgEffect>
                  </a14:imgLayer>
                </a14:imgProps>
              </a:ext>
              <a:ext uri="{28A0092B-C50C-407E-A947-70E740481C1C}">
                <a14:useLocalDpi xmlns:a14="http://schemas.microsoft.com/office/drawing/2010/main" val="0"/>
              </a:ext>
            </a:extLst>
          </a:blip>
          <a:srcRect t="9185" b="12409"/>
          <a:stretch/>
        </p:blipFill>
        <p:spPr>
          <a:xfrm>
            <a:off x="6102870" y="3897886"/>
            <a:ext cx="2438204" cy="675457"/>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02870" y="4726776"/>
            <a:ext cx="2114248" cy="685016"/>
          </a:xfrm>
          <a:prstGeom prst="rect">
            <a:avLst/>
          </a:prstGeom>
        </p:spPr>
      </p:pic>
      <p:pic>
        <p:nvPicPr>
          <p:cNvPr id="1026" name="Picture 2" descr="C:\Users\haallen\Pictures\secure-egg-supply-logo.jpg"/>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02870" y="2482272"/>
            <a:ext cx="1990762" cy="7034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115906" y="5519742"/>
            <a:ext cx="2108830" cy="683262"/>
          </a:xfrm>
          <a:prstGeom prst="rect">
            <a:avLst/>
          </a:prstGeom>
        </p:spPr>
      </p:pic>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04800" y="1371600"/>
            <a:ext cx="8229600" cy="4876800"/>
          </a:xfrm>
        </p:spPr>
        <p:txBody>
          <a:bodyPr>
            <a:noAutofit/>
          </a:bodyPr>
          <a:lstStyle/>
          <a:p>
            <a:r>
              <a:rPr lang="en-US" sz="2400" i="1" dirty="0" smtClean="0"/>
              <a:t>FAD PReP/NAHEMS Guidelines: Continuity of Business (2016) </a:t>
            </a:r>
            <a:r>
              <a:rPr lang="en-US" sz="2400" dirty="0" smtClean="0"/>
              <a:t>and related documents</a:t>
            </a:r>
            <a:endParaRPr lang="en-US" sz="2400" i="1" dirty="0" smtClean="0"/>
          </a:p>
          <a:p>
            <a:pPr lvl="1"/>
            <a:r>
              <a:rPr lang="en-US" sz="2000" dirty="0" smtClean="0">
                <a:hlinkClick r:id="rId3"/>
              </a:rPr>
              <a:t>http://www.aphis.usda.gov/fadprep/</a:t>
            </a:r>
            <a:r>
              <a:rPr lang="en-US" sz="2000" dirty="0" smtClean="0"/>
              <a:t>	</a:t>
            </a:r>
            <a:endParaRPr lang="en-US" sz="2400" dirty="0"/>
          </a:p>
          <a:p>
            <a:r>
              <a:rPr lang="en-US" sz="2400" dirty="0" smtClean="0"/>
              <a:t>Federal </a:t>
            </a:r>
            <a:r>
              <a:rPr lang="en-US" sz="2400" dirty="0"/>
              <a:t>Emergency Management Agency (</a:t>
            </a:r>
            <a:r>
              <a:rPr lang="en-US" sz="2400" dirty="0" smtClean="0"/>
              <a:t>FEMA)</a:t>
            </a:r>
          </a:p>
          <a:p>
            <a:pPr lvl="1"/>
            <a:r>
              <a:rPr lang="en-US" sz="2000" dirty="0" smtClean="0">
                <a:hlinkClick r:id="rId4"/>
              </a:rPr>
              <a:t>www.ready.gov</a:t>
            </a:r>
            <a:r>
              <a:rPr lang="en-US" sz="2000" dirty="0" smtClean="0"/>
              <a:t> </a:t>
            </a:r>
            <a:endParaRPr lang="en-US" sz="2000" dirty="0"/>
          </a:p>
          <a:p>
            <a:r>
              <a:rPr lang="en-US" sz="2400" dirty="0" smtClean="0"/>
              <a:t>FEMA </a:t>
            </a:r>
            <a:r>
              <a:rPr lang="en-US" sz="2400" dirty="0"/>
              <a:t>Business </a:t>
            </a:r>
            <a:r>
              <a:rPr lang="en-US" sz="2400" dirty="0" smtClean="0"/>
              <a:t>Recovery</a:t>
            </a:r>
          </a:p>
          <a:p>
            <a:pPr lvl="1"/>
            <a:r>
              <a:rPr lang="en-US" sz="2000" dirty="0" smtClean="0">
                <a:hlinkClick r:id="rId5"/>
              </a:rPr>
              <a:t>www.ready.gov/business</a:t>
            </a:r>
            <a:r>
              <a:rPr lang="en-US" sz="2000" dirty="0" smtClean="0"/>
              <a:t> </a:t>
            </a:r>
            <a:endParaRPr lang="en-US" sz="2000" dirty="0"/>
          </a:p>
          <a:p>
            <a:r>
              <a:rPr lang="en-US" sz="2400" dirty="0" smtClean="0"/>
              <a:t>Secure Food Supply Plans</a:t>
            </a:r>
          </a:p>
          <a:p>
            <a:pPr lvl="1"/>
            <a:r>
              <a:rPr lang="en-US" sz="2000" dirty="0" smtClean="0">
                <a:hlinkClick r:id="rId6"/>
              </a:rPr>
              <a:t>www.securepoultrysupply.com</a:t>
            </a:r>
            <a:endParaRPr lang="en-US" sz="2000" dirty="0" smtClean="0"/>
          </a:p>
          <a:p>
            <a:pPr lvl="1"/>
            <a:r>
              <a:rPr lang="en-US" sz="2000" dirty="0" smtClean="0">
                <a:hlinkClick r:id="rId7"/>
              </a:rPr>
              <a:t>www.securemilksupply.org</a:t>
            </a:r>
            <a:r>
              <a:rPr lang="en-US" sz="2000" dirty="0" smtClean="0"/>
              <a:t> </a:t>
            </a:r>
          </a:p>
          <a:p>
            <a:pPr lvl="1"/>
            <a:r>
              <a:rPr lang="en-US" sz="2000" dirty="0" smtClean="0">
                <a:hlinkClick r:id="rId8"/>
              </a:rPr>
              <a:t>www.securepork.org</a:t>
            </a:r>
            <a:r>
              <a:rPr lang="en-US" sz="2000" dirty="0" smtClean="0"/>
              <a:t> </a:t>
            </a:r>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232307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Preparedness and Response Goals of COB in an FAD Outbreak</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2568642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Preparedness</a:t>
            </a:r>
          </a:p>
          <a:p>
            <a:pPr lvl="1"/>
            <a:r>
              <a:rPr lang="en-US" dirty="0" smtClean="0"/>
              <a:t>Prioritize animal or commodity movements that may be affected by disease or the disease response.</a:t>
            </a:r>
          </a:p>
          <a:p>
            <a:pPr lvl="1"/>
            <a:r>
              <a:rPr lang="en-US" dirty="0" smtClean="0"/>
              <a:t>Establish a system for risk assessments, surveillance requirements, biosecurity procedures, and permitting to promote stakeholder compliance with regulatory interventions.</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Goals of COB</a:t>
            </a:r>
            <a:endParaRPr lang="en-US" dirty="0"/>
          </a:p>
        </p:txBody>
      </p:sp>
    </p:spTree>
    <p:extLst>
      <p:ext uri="{BB962C8B-B14F-4D97-AF65-F5344CB8AC3E}">
        <p14:creationId xmlns:p14="http://schemas.microsoft.com/office/powerpoint/2010/main" val="3302195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Response</a:t>
            </a:r>
          </a:p>
          <a:p>
            <a:pPr lvl="1"/>
            <a:r>
              <a:rPr lang="en-US" dirty="0" smtClean="0"/>
              <a:t>Implement the appropriate COB plan for the industries or industry segments affected by the outbreak.</a:t>
            </a:r>
          </a:p>
          <a:p>
            <a:pPr lvl="1"/>
            <a:r>
              <a:rPr lang="en-US" dirty="0" smtClean="0"/>
              <a:t>Facilitate and permit the movement of non-infected animals and non-contaminated animal products from non-infected premises.</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Goals of COB</a:t>
            </a:r>
            <a:endParaRPr lang="en-US" dirty="0"/>
          </a:p>
        </p:txBody>
      </p:sp>
    </p:spTree>
    <p:extLst>
      <p:ext uri="{BB962C8B-B14F-4D97-AF65-F5344CB8AC3E}">
        <p14:creationId xmlns:p14="http://schemas.microsoft.com/office/powerpoint/2010/main" val="201499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Regulatory Intervention in an FAD Outbreak</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1339322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en-US" dirty="0" smtClean="0"/>
              <a:t>Determined by </a:t>
            </a:r>
          </a:p>
          <a:p>
            <a:r>
              <a:rPr lang="en-US" dirty="0" smtClean="0"/>
              <a:t>Consequences of the outbreak</a:t>
            </a:r>
          </a:p>
          <a:p>
            <a:pPr lvl="1"/>
            <a:r>
              <a:rPr lang="en-US" dirty="0" smtClean="0"/>
              <a:t>Disruption to interstate and international trade</a:t>
            </a:r>
          </a:p>
          <a:p>
            <a:pPr lvl="1"/>
            <a:r>
              <a:rPr lang="en-US" dirty="0" smtClean="0"/>
              <a:t>Threat to national security, food security, animal health, the environment, and the economy</a:t>
            </a:r>
          </a:p>
          <a:p>
            <a:r>
              <a:rPr lang="en-US" dirty="0" smtClean="0"/>
              <a:t>Acceptance of response policy</a:t>
            </a:r>
          </a:p>
          <a:p>
            <a:r>
              <a:rPr lang="en-US" dirty="0" smtClean="0"/>
              <a:t>Scale of the outbreak</a:t>
            </a:r>
          </a:p>
          <a:p>
            <a:r>
              <a:rPr lang="en-US" dirty="0" smtClean="0"/>
              <a:t>Rate of outbreak spread</a:t>
            </a:r>
          </a:p>
          <a:p>
            <a:r>
              <a:rPr lang="en-US" dirty="0" smtClean="0"/>
              <a:t>Veterinary countermeasures available</a:t>
            </a:r>
          </a:p>
          <a:p>
            <a:r>
              <a:rPr lang="en-US" dirty="0" smtClean="0"/>
              <a:t>Resources available for response</a:t>
            </a:r>
            <a:endParaRPr lang="en-US" dirty="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p:txBody>
          <a:bodyPr/>
          <a:lstStyle/>
          <a:p>
            <a:r>
              <a:rPr lang="en-US" dirty="0" smtClean="0"/>
              <a:t>Scope of Regulation</a:t>
            </a:r>
            <a:endParaRPr lang="en-US" dirty="0"/>
          </a:p>
        </p:txBody>
      </p:sp>
    </p:spTree>
    <p:extLst>
      <p:ext uri="{BB962C8B-B14F-4D97-AF65-F5344CB8AC3E}">
        <p14:creationId xmlns:p14="http://schemas.microsoft.com/office/powerpoint/2010/main" val="4157732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458200" cy="4953000"/>
          </a:xfrm>
        </p:spPr>
        <p:txBody>
          <a:bodyPr>
            <a:normAutofit fontScale="85000" lnSpcReduction="20000"/>
          </a:bodyPr>
          <a:lstStyle/>
          <a:p>
            <a:r>
              <a:rPr lang="en-US" dirty="0" smtClean="0"/>
              <a:t>Quarantine </a:t>
            </a:r>
          </a:p>
          <a:p>
            <a:pPr lvl="1"/>
            <a:r>
              <a:rPr lang="en-US" dirty="0" smtClean="0"/>
              <a:t>Stringent restrictions on entering or leaving an area where disease is known to exist or is suspected</a:t>
            </a:r>
          </a:p>
          <a:p>
            <a:pPr lvl="1"/>
            <a:r>
              <a:rPr lang="en-US" dirty="0" smtClean="0"/>
              <a:t>In an FAD outbreak, quarantine broadly prohibits movements of animals, animal products, and fomites from a specified premises, area, or region</a:t>
            </a:r>
          </a:p>
          <a:p>
            <a:r>
              <a:rPr lang="en-US" dirty="0" smtClean="0"/>
              <a:t>Movement control </a:t>
            </a:r>
          </a:p>
          <a:p>
            <a:pPr lvl="1"/>
            <a:r>
              <a:rPr lang="en-US" dirty="0" smtClean="0"/>
              <a:t>Criteria for the movement of animals within a regulatory Control Area</a:t>
            </a:r>
          </a:p>
          <a:p>
            <a:pPr lvl="2"/>
            <a:r>
              <a:rPr lang="en-US" dirty="0" smtClean="0"/>
              <a:t>From non-infected premises</a:t>
            </a:r>
          </a:p>
          <a:p>
            <a:pPr lvl="2"/>
            <a:r>
              <a:rPr lang="en-US" dirty="0" smtClean="0"/>
              <a:t>Requires permits</a:t>
            </a:r>
          </a:p>
          <a:p>
            <a:pPr lvl="2"/>
            <a:r>
              <a:rPr lang="en-US" dirty="0" smtClean="0"/>
              <a:t>Based on specific criteria</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Continuity of Business- Overview</a:t>
            </a:r>
            <a:endParaRPr lang="en-US" dirty="0"/>
          </a:p>
        </p:txBody>
      </p:sp>
      <p:sp>
        <p:nvSpPr>
          <p:cNvPr id="2" name="Title 1"/>
          <p:cNvSpPr>
            <a:spLocks noGrp="1"/>
          </p:cNvSpPr>
          <p:nvPr>
            <p:ph type="title"/>
          </p:nvPr>
        </p:nvSpPr>
        <p:spPr>
          <a:xfrm>
            <a:off x="152400" y="76200"/>
            <a:ext cx="8229600" cy="838200"/>
          </a:xfrm>
        </p:spPr>
        <p:txBody>
          <a:bodyPr>
            <a:normAutofit/>
          </a:bodyPr>
          <a:lstStyle/>
          <a:p>
            <a:r>
              <a:rPr lang="en-US" sz="2800" dirty="0" smtClean="0"/>
              <a:t>Quarantine &amp; Movement Control (QMC)</a:t>
            </a:r>
            <a:endParaRPr lang="en-US" sz="2800" dirty="0"/>
          </a:p>
        </p:txBody>
      </p:sp>
    </p:spTree>
    <p:extLst>
      <p:ext uri="{BB962C8B-B14F-4D97-AF65-F5344CB8AC3E}">
        <p14:creationId xmlns:p14="http://schemas.microsoft.com/office/powerpoint/2010/main" val="3404823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Authorities</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PReP/NAHEMS Guidelines: Continuity of Business- Overview</a:t>
            </a:r>
            <a:endParaRPr lang="en-US" dirty="0">
              <a:solidFill>
                <a:srgbClr val="1F497D">
                  <a:lumMod val="50000"/>
                </a:srgbClr>
              </a:solidFill>
            </a:endParaRPr>
          </a:p>
        </p:txBody>
      </p:sp>
    </p:spTree>
    <p:extLst>
      <p:ext uri="{BB962C8B-B14F-4D97-AF65-F5344CB8AC3E}">
        <p14:creationId xmlns:p14="http://schemas.microsoft.com/office/powerpoint/2010/main" val="2827326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8E123E-EFD2-4DB1-BEA0-D037370249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49C0BEB-B84D-4B6A-B16D-9192AB4C2E72}">
  <ds:schemaRefs>
    <ds:schemaRef ds:uri="http://schemas.microsoft.com/sharepoint/v3/contenttype/forms"/>
  </ds:schemaRefs>
</ds:datastoreItem>
</file>

<file path=customXml/itemProps3.xml><?xml version="1.0" encoding="utf-8"?>
<ds:datastoreItem xmlns:ds="http://schemas.openxmlformats.org/officeDocument/2006/customXml" ds:itemID="{63E384C6-7895-4007-AA61-A7EE8716F197}">
  <ds:schemaRefs>
    <ds:schemaRef ds:uri="http://schemas.microsoft.com/office/2006/metadata/properties"/>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FAD_PReP_NAHEMS_PPT_2013-11 LogoFix</Template>
  <TotalTime>3835</TotalTime>
  <Words>2835</Words>
  <Application>Microsoft Office PowerPoint</Application>
  <PresentationFormat>On-screen Show (4:3)</PresentationFormat>
  <Paragraphs>269</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Calibri</vt:lpstr>
      <vt:lpstr>Verdana</vt:lpstr>
      <vt:lpstr>Wingdings</vt:lpstr>
      <vt:lpstr>FAD PReP PPT Template 2011-10</vt:lpstr>
      <vt:lpstr>Continuity of Business </vt:lpstr>
      <vt:lpstr>Continuity of Business</vt:lpstr>
      <vt:lpstr>Preparedness and Response Goals of COB in an FAD Outbreak</vt:lpstr>
      <vt:lpstr>Goals of COB</vt:lpstr>
      <vt:lpstr>Goals of COB</vt:lpstr>
      <vt:lpstr>Regulatory Intervention in an FAD Outbreak</vt:lpstr>
      <vt:lpstr>Scope of Regulation</vt:lpstr>
      <vt:lpstr>Quarantine &amp; Movement Control (QMC)</vt:lpstr>
      <vt:lpstr>Authorities</vt:lpstr>
      <vt:lpstr>USDA APHIS Authorities</vt:lpstr>
      <vt:lpstr>State Authorities</vt:lpstr>
      <vt:lpstr>COB as Part of an FAD Response</vt:lpstr>
      <vt:lpstr>Critical Activities</vt:lpstr>
      <vt:lpstr>Critical Activities</vt:lpstr>
      <vt:lpstr>COB &amp; QMC</vt:lpstr>
      <vt:lpstr>COB &amp; QMC</vt:lpstr>
      <vt:lpstr>COB Plans for Managed Movement: Creating the Plans and Processes</vt:lpstr>
      <vt:lpstr>Key Elements</vt:lpstr>
      <vt:lpstr>How COB Works</vt:lpstr>
      <vt:lpstr>Collaboration</vt:lpstr>
      <vt:lpstr>Challenges</vt:lpstr>
      <vt:lpstr>Continuity of Business: The Bigger Picture</vt:lpstr>
      <vt:lpstr>The Bigger Picture</vt:lpstr>
      <vt:lpstr>Emergency Management</vt:lpstr>
      <vt:lpstr>Current COB Planning Efforts (Secure Food Supply Projects)</vt:lpstr>
      <vt:lpstr>Secure Food Supply</vt:lpstr>
      <vt:lpstr>For More Information</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Bretz, Kristen A - APHIS</cp:lastModifiedBy>
  <cp:revision>201</cp:revision>
  <cp:lastPrinted>2013-01-03T16:30:52Z</cp:lastPrinted>
  <dcterms:created xsi:type="dcterms:W3CDTF">2011-05-05T15:37:03Z</dcterms:created>
  <dcterms:modified xsi:type="dcterms:W3CDTF">2016-12-16T14:08:07Z</dcterms:modified>
  <cp:category>FAD PReP/NAHEMS</cp:category>
</cp:coreProperties>
</file>