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2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3.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5.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1.xml" ContentType="application/vnd.openxmlformats-officedocument.presentationml.notesSlide+xml"/>
  <Override PartName="/ppt/notesSlides/notesSlide24.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2" r:id="rId1"/>
  </p:sldMasterIdLst>
  <p:notesMasterIdLst>
    <p:notesMasterId r:id="rId26"/>
  </p:notesMasterIdLst>
  <p:handoutMasterIdLst>
    <p:handoutMasterId r:id="rId27"/>
  </p:handoutMasterIdLst>
  <p:sldIdLst>
    <p:sldId id="379" r:id="rId2"/>
    <p:sldId id="387" r:id="rId3"/>
    <p:sldId id="362" r:id="rId4"/>
    <p:sldId id="363" r:id="rId5"/>
    <p:sldId id="382" r:id="rId6"/>
    <p:sldId id="364" r:id="rId7"/>
    <p:sldId id="388" r:id="rId8"/>
    <p:sldId id="359" r:id="rId9"/>
    <p:sldId id="365" r:id="rId10"/>
    <p:sldId id="319" r:id="rId11"/>
    <p:sldId id="352" r:id="rId12"/>
    <p:sldId id="389" r:id="rId13"/>
    <p:sldId id="384" r:id="rId14"/>
    <p:sldId id="385" r:id="rId15"/>
    <p:sldId id="386" r:id="rId16"/>
    <p:sldId id="390" r:id="rId17"/>
    <p:sldId id="332" r:id="rId18"/>
    <p:sldId id="351" r:id="rId19"/>
    <p:sldId id="391" r:id="rId20"/>
    <p:sldId id="366" r:id="rId21"/>
    <p:sldId id="367" r:id="rId22"/>
    <p:sldId id="375" r:id="rId23"/>
    <p:sldId id="376" r:id="rId24"/>
    <p:sldId id="377" r:id="rId25"/>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15" autoAdjust="0"/>
    <p:restoredTop sz="95307" autoAdjust="0"/>
  </p:normalViewPr>
  <p:slideViewPr>
    <p:cSldViewPr>
      <p:cViewPr varScale="1">
        <p:scale>
          <a:sx n="84" d="100"/>
          <a:sy n="84" d="100"/>
        </p:scale>
        <p:origin x="-1680"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B3BC440F-E609-4E58-B09D-DF11C7B84123}" type="datetimeFigureOut">
              <a:rPr lang="en-US"/>
              <a:pPr>
                <a:defRPr/>
              </a:pPr>
              <a:t>11/13/2014</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843079A0-6AFA-46F0-8F77-D38031F4F9AF}" type="slidenum">
              <a:rPr lang="en-US"/>
              <a:pPr>
                <a:defRPr/>
              </a:pPr>
              <a:t>‹#›</a:t>
            </a:fld>
            <a:endParaRPr lang="en-US"/>
          </a:p>
        </p:txBody>
      </p:sp>
    </p:spTree>
    <p:extLst>
      <p:ext uri="{BB962C8B-B14F-4D97-AF65-F5344CB8AC3E}">
        <p14:creationId xmlns:p14="http://schemas.microsoft.com/office/powerpoint/2010/main" val="87490094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383F6C37-2E2A-4ED5-879D-210645EF5A65}" type="datetimeFigureOut">
              <a:rPr lang="en-US"/>
              <a:pPr>
                <a:defRPr/>
              </a:pPr>
              <a:t>11/13/2014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D7659BC1-7C71-4592-9499-C69A8DED1249}" type="slidenum">
              <a:rPr lang="en-US"/>
              <a:pPr>
                <a:defRPr/>
              </a:pPr>
              <a:t>‹#›</a:t>
            </a:fld>
            <a:endParaRPr lang="en-US"/>
          </a:p>
        </p:txBody>
      </p:sp>
    </p:spTree>
    <p:extLst>
      <p:ext uri="{BB962C8B-B14F-4D97-AF65-F5344CB8AC3E}">
        <p14:creationId xmlns:p14="http://schemas.microsoft.com/office/powerpoint/2010/main" val="41552172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Part 1 presentation outlines general cleaning and disinfection procedures applicable during an animal health or animal disease emergency, such as a foreign animal disease (FAD). Refer to the Site Specific Cleaning and Disinfection Standard Operating Procedures (SOP) developed for C&amp;D protocols for a particular animal health response. This information was derived </a:t>
            </a:r>
            <a:r>
              <a:rPr lang="en-US" i="0" dirty="0" smtClean="0">
                <a:latin typeface="+mn-lt"/>
              </a:rPr>
              <a:t>from the Foreign Animal Disease Preparedness and Response (FAD </a:t>
            </a:r>
            <a:r>
              <a:rPr lang="en-US" i="0" dirty="0" err="1" smtClean="0">
                <a:latin typeface="+mn-lt"/>
              </a:rPr>
              <a:t>PReP</a:t>
            </a:r>
            <a:r>
              <a:rPr lang="en-US" i="0" dirty="0" smtClean="0">
                <a:latin typeface="+mn-lt"/>
              </a:rPr>
              <a:t>)/National Animal Health Emergency Management System (NAHEMS) Guidelines: Cleaning and Disinfection (2014) and </a:t>
            </a:r>
            <a:r>
              <a:rPr lang="en-US" dirty="0" smtClean="0">
                <a:latin typeface="+mn-lt"/>
              </a:rPr>
              <a:t>also the web-based training module. </a:t>
            </a:r>
          </a:p>
          <a:p>
            <a:pPr eaLnBrk="1" hangingPunct="1">
              <a:spcBef>
                <a:spcPct val="0"/>
              </a:spcBef>
            </a:pPr>
            <a:endParaRPr lang="en-US"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a:t>
            </a:fld>
            <a:endParaRPr lang="en-US">
              <a:solidFill>
                <a:prstClr val="black"/>
              </a:solidFill>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solidFill>
                  <a:prstClr val="black"/>
                </a:solidFill>
              </a:rPr>
              <a:t>2011</a:t>
            </a:r>
            <a:endParaRPr lang="en-US">
              <a:solidFill>
                <a:prstClr val="black"/>
              </a:solidFill>
            </a:endParaRPr>
          </a:p>
        </p:txBody>
      </p:sp>
      <p:sp>
        <p:nvSpPr>
          <p:cNvPr id="3" name="Footer Placeholder 2"/>
          <p:cNvSpPr>
            <a:spLocks noGrp="1"/>
          </p:cNvSpPr>
          <p:nvPr>
            <p:ph type="ftr" sz="quarter" idx="11"/>
          </p:nvPr>
        </p:nvSpPr>
        <p:spPr/>
        <p:txBody>
          <a:bodyPr/>
          <a:lstStyle/>
          <a:p>
            <a:r>
              <a:rPr lang="en-US" smtClean="0">
                <a:solidFill>
                  <a:prstClr val="black"/>
                </a:solidFill>
              </a:rPr>
              <a:t>USDA APHIS and CFSPH</a:t>
            </a:r>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p:cNvSpPr>
          <p:nvPr>
            <p:ph type="sldImg"/>
          </p:nvPr>
        </p:nvSpPr>
        <p:spPr bwMode="auto">
          <a:noFill/>
          <a:ln>
            <a:solidFill>
              <a:srgbClr val="000000"/>
            </a:solidFill>
            <a:miter lim="800000"/>
            <a:headEnd/>
            <a:tailEnd/>
          </a:ln>
        </p:spPr>
      </p:sp>
      <p:sp>
        <p:nvSpPr>
          <p:cNvPr id="28674"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The number of personnel required for a given situation will vary depending on the quantity and size of the areas/buildings/equipment, the sanitary conditions of the premises, and the timeframe within which the work is to be performed. As an example, one or more C&amp;D teams of 5-7 persons each is recommended for disinfecting large farms and stockyards or sale barns. All C&amp;D team personnel, including any contractors</a:t>
            </a:r>
            <a:r>
              <a:rPr lang="en-US" baseline="0" dirty="0" smtClean="0"/>
              <a:t> </a:t>
            </a:r>
            <a:r>
              <a:rPr lang="en-US" dirty="0" smtClean="0"/>
              <a:t>used, must be trained on basic C&amp;D procedures, safety protocols and issues, as well as the nature of the situation (e.g., highly contagious foreign animal disease or zoonotic disease) prior to initiating work.</a:t>
            </a:r>
            <a:r>
              <a:rPr lang="en-US" baseline="0" dirty="0" smtClean="0"/>
              <a:t> </a:t>
            </a:r>
            <a:r>
              <a:rPr lang="en-US" dirty="0" smtClean="0"/>
              <a:t>Equipment needs for C&amp;D operations will also vary with the situation. Acquisition of equipment should be done in conjunction and coordination with the Logistic Unit for the response. Some equipment and personnel may need to be obtained</a:t>
            </a:r>
            <a:r>
              <a:rPr lang="en-US" baseline="0" dirty="0" smtClean="0"/>
              <a:t> through leases and </a:t>
            </a:r>
            <a:r>
              <a:rPr lang="en-US" dirty="0" smtClean="0"/>
              <a:t>contracts with appropriate local officials or businesses. Large amounts of water will also be needed for C&amp;D operations. Water mains or alternative water</a:t>
            </a:r>
            <a:r>
              <a:rPr lang="en-US" baseline="0" dirty="0" smtClean="0"/>
              <a:t> </a:t>
            </a:r>
            <a:r>
              <a:rPr lang="en-US" dirty="0" smtClean="0"/>
              <a:t>sources (wells, tankers) should be identified. Basic equipment needed for C&amp;D operations are listed in Appendix E of these Guidelines and described in </a:t>
            </a:r>
            <a:r>
              <a:rPr lang="en-US" i="0" dirty="0" smtClean="0"/>
              <a:t>the FAD PReP SOP: Cleaning and Disinfection (2014).</a:t>
            </a:r>
            <a:r>
              <a:rPr lang="en-US" i="0" baseline="0" dirty="0" smtClean="0"/>
              <a:t> </a:t>
            </a:r>
            <a:r>
              <a:rPr lang="en-US" dirty="0" smtClean="0"/>
              <a:t>Personal protective equipment (PPE) for C&amp;D team members will be needed. Many chemical disinfectants are hazardous to humans, therefore, eye/face/skin/respiratory protection, as well as chemical resistant gloves should be worn when mixing and applying solutions. Waterproof aprons or suits should be worn when preparing disinfectant solutions, and also perhaps during the operational procedures. Additional information on PPE may be found in </a:t>
            </a:r>
            <a:r>
              <a:rPr lang="en-US" i="0" dirty="0" smtClean="0"/>
              <a:t>the FAD PReP SOP: Cleaning</a:t>
            </a:r>
            <a:r>
              <a:rPr lang="en-US" i="0" baseline="0" dirty="0" smtClean="0"/>
              <a:t> </a:t>
            </a:r>
            <a:r>
              <a:rPr lang="en-US" i="0" dirty="0" smtClean="0"/>
              <a:t>and Disinfection (2014) and the FAD PReP/NAHEMS Guidelines: Personal Protective Equipment (2014).</a:t>
            </a:r>
            <a:endParaRPr lang="en-US" i="0" dirty="0" smtClean="0">
              <a:latin typeface="Symbol" charset="2"/>
              <a:sym typeface="Symbol" charset="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During C&amp;D procedures, it will be necessary to maintain various types of documentation. Information on the materials used and expended as well as the cost of such materials will be necessary for indemnity, reimbursement, or cost sharing purposes. The costs associated may include labor charges, equipment rentals or purchases as well as expendable equipment or supplies, or subcontractor costs. Information on personnel will also be needed and may include the number and identity of C&amp;D team members, as well as the hours worked.</a:t>
            </a:r>
            <a:r>
              <a:rPr lang="en-US" baseline="0" dirty="0" smtClean="0"/>
              <a:t> </a:t>
            </a:r>
            <a:r>
              <a:rPr lang="en-US" dirty="0" smtClean="0"/>
              <a:t>Documentation will also be essential to tracking vehicles, heavy equipment, and people who exit and enter the area. Log sheets on the type, formulation, quantity and date of preparation for chemical disinfectants will also be pertinent information to record. Written documentation can be maintained in a logbook format. Information should be recorded in ink and anyone making entries into the logbook should sign and date the bottom of the entry page. Any entry errors should have a single line drawn through them with the author’s initials and date. Pages should never be removed from a logbook.</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9C4543CF-C1A1-4B2E-AE09-472107CC556E}"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Site selection and set up need to be determined before initiating cleaning and disinfection operations. C&amp;D should begin as soon as possible after assessment, however, some measures may need to be delayed until animals are removed (e.g., temporary housing, depopulation) from the premises or area. The level of disinfection required will depend on situation and pathogen involved. For most situations, C&amp;D protocols to be established will include personnel stations, vehicle stations, and equipment and facilities C&amp;D procedures.</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12</a:t>
            </a:fld>
            <a:endParaRPr lang="en-US"/>
          </a:p>
        </p:txBody>
      </p:sp>
    </p:spTree>
    <p:extLst>
      <p:ext uri="{BB962C8B-B14F-4D97-AF65-F5344CB8AC3E}">
        <p14:creationId xmlns:p14="http://schemas.microsoft.com/office/powerpoint/2010/main" val="6269629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Placeholder 2"/>
          <p:cNvSpPr>
            <a:spLocks noGrp="1" noRot="1" noChangeAspec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t>The location used to establish C&amp;D stations is critical and should be adjacent to or at the entrance points to the infected premises (IP). This will provide easy access for responders, a centralized location for most procedures and serve as a visual indicator of the need to implement disinfection </a:t>
            </a:r>
            <a:r>
              <a:rPr lang="en-US" dirty="0" smtClean="0"/>
              <a:t>measures.</a:t>
            </a:r>
            <a:r>
              <a:rPr lang="en-US" baseline="0" dirty="0" smtClean="0"/>
              <a:t> </a:t>
            </a:r>
            <a:r>
              <a:rPr lang="en-US" dirty="0" smtClean="0"/>
              <a:t>Stations </a:t>
            </a:r>
            <a:r>
              <a:rPr lang="en-US" dirty="0"/>
              <a:t>established for C&amp;D efforts will involve two scales: small scale for personnel and small equipment, and large scale (e.g., vehicles, heavy machinery). Stations should be established at areas with flat terrain, large enough to house the necessary C&amp;D components (e.g., disinfection station, water supply, waste water containment). The site (and drainage from the location) should be located away from sensitive environmental areas, such as wetlands or well-head areas. </a:t>
            </a:r>
            <a:r>
              <a:rPr lang="en-US" dirty="0" smtClean="0"/>
              <a:t>Consideration should be given to the collection of spent C&amp;D fluids</a:t>
            </a:r>
            <a:r>
              <a:rPr lang="en-US" baseline="0" dirty="0" smtClean="0"/>
              <a:t> for environmentally safe disposal if necessary. </a:t>
            </a:r>
            <a:r>
              <a:rPr lang="en-US" dirty="0" smtClean="0"/>
              <a:t>When </a:t>
            </a:r>
            <a:r>
              <a:rPr lang="en-US" dirty="0"/>
              <a:t>possible, C&amp;D sites should </a:t>
            </a:r>
            <a:r>
              <a:rPr lang="en-US" dirty="0" smtClean="0"/>
              <a:t>be</a:t>
            </a:r>
            <a:r>
              <a:rPr lang="en-US" baseline="0" dirty="0" smtClean="0"/>
              <a:t> </a:t>
            </a:r>
            <a:r>
              <a:rPr lang="en-US" dirty="0" smtClean="0"/>
              <a:t>located </a:t>
            </a:r>
            <a:r>
              <a:rPr lang="en-US" dirty="0"/>
              <a:t>near sources of potable water and sanitary sewers.</a:t>
            </a:r>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Once a location has been selected, movement through the station should follow basic decontamination staging protocols. Typically, three work zones and a corridor are established to help protect responders and prevent the accidental spread of the hazard. The three major work zones and corridor, according to </a:t>
            </a:r>
            <a:r>
              <a:rPr lang="en-US" i="0" dirty="0" smtClean="0"/>
              <a:t>the FAD PReP/NAHEMS Guidelines: Biosecurity (2014), </a:t>
            </a:r>
            <a:r>
              <a:rPr lang="en-US" dirty="0" smtClean="0"/>
              <a:t>are: the Exclusion</a:t>
            </a:r>
            <a:r>
              <a:rPr lang="en-US" baseline="0" dirty="0" smtClean="0"/>
              <a:t> Zone, the Contamination Reduction Zone, the Support Zone, and the Decontamination Corridor. The three zones are also known as the Hot, Warm, and Cold Zone.</a:t>
            </a:r>
            <a:endParaRPr lang="en-US" dirty="0" smtClean="0"/>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BCFCEAA9-258F-4E49-83C4-01AE0510F1A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The Exclusion Zone (EZ) or Hot Zone is the high risk area where infected animals were housed and is potentially contaminated and considered unsafe. Examples include an area of a farm, local market or roadside stand. PPE must be worn. Appraisal, depopulation, disposal, and facility cleaning and decontamination of the site and equipment occur in this area. Personnel and</a:t>
            </a:r>
            <a:r>
              <a:rPr lang="en-US" baseline="0" dirty="0" smtClean="0"/>
              <a:t> </a:t>
            </a:r>
            <a:r>
              <a:rPr lang="en-US" dirty="0" smtClean="0"/>
              <a:t>equipment enter and exit the EZ through designated access points in the Contamination Reduction Zone (CRZ).</a:t>
            </a:r>
          </a:p>
          <a:p>
            <a:pPr marL="171450" indent="-171450">
              <a:buFont typeface="Arial" pitchFamily="34" charset="0"/>
              <a:buChar char="•"/>
            </a:pPr>
            <a:r>
              <a:rPr lang="en-US" dirty="0" smtClean="0"/>
              <a:t>The CRZ or Warm Zone is a high risk area due to the potential of exposure to pathogens and chemical disinfectants. Entry from the CRZ to either the Support Zone (SZ) or Exclusion Zone occurs through designated access points. For workers exiting the EZ, final decontamination and disinfection of PPE and equipment, as well as final doffing of PPE occur in the CRZ. Site specific protocols for PPE, decontamination and disinfection must be strictly followed.</a:t>
            </a:r>
          </a:p>
          <a:p>
            <a:pPr marL="171450" indent="-171450">
              <a:buFont typeface="Arial" pitchFamily="34" charset="0"/>
              <a:buChar char="•"/>
            </a:pPr>
            <a:r>
              <a:rPr lang="en-US" dirty="0" smtClean="0"/>
              <a:t>The SZ or Cold Zone is the “cleanest” work zone with the lowest relative risk of exposure to pathogens and other hazards such as decontamination chemicals. Facilities for donning PPE before entering other zones are provided. Contaminated articles and equipment are prohibited in these areas; decontamination activities are also prohibited. The size (i.e., width) of these zones will vary with the scale of activities required (e.g., room for vehicles versus personnel). The use of plastic tape can help in differentiating the various C&amp;D zones.</a:t>
            </a:r>
          </a:p>
          <a:p>
            <a:pPr marL="171450" indent="-171450">
              <a:buFont typeface="Arial" pitchFamily="34" charset="0"/>
              <a:buChar char="•"/>
            </a:pPr>
            <a:r>
              <a:rPr lang="en-US" dirty="0" smtClean="0"/>
              <a:t>The Decon (Decontamination) Corridor (Figure 2) is the area between the EZ Control Line and the CRZ Control Line. Decontamination of personnel and equipment occurs along the corridor with stations for depositing tools, equipment, protective clothing and other items. The level of contamination should decrease along this corridor from the EZ to the SZ. Teams enter and exit the EZ through the access control points at each end of the corridor.</a:t>
            </a:r>
            <a:endParaRPr lang="en-US" sz="1200" b="0" i="0" u="none" strike="noStrike" kern="1200" baseline="0" dirty="0" smtClean="0">
              <a:solidFill>
                <a:schemeClr val="tx1"/>
              </a:solidFill>
              <a:latin typeface="+mn-lt"/>
              <a:ea typeface="ＭＳ Ｐゴシック" charset="-128"/>
              <a:cs typeface="ＭＳ Ｐゴシック" charset="-128"/>
            </a:endParaRPr>
          </a:p>
          <a:p>
            <a:r>
              <a:rPr lang="en-US" sz="1200" b="0" i="1" u="none" strike="noStrike" kern="1200" baseline="0" dirty="0" smtClean="0">
                <a:solidFill>
                  <a:schemeClr val="tx1"/>
                </a:solidFill>
                <a:latin typeface="+mn-lt"/>
                <a:ea typeface="ＭＳ Ｐゴシック" charset="-128"/>
                <a:cs typeface="ＭＳ Ｐゴシック" charset="-128"/>
              </a:rPr>
              <a:t>[This figure shows the three zones, plus the decontamination corridor. Illustration by: </a:t>
            </a:r>
            <a:r>
              <a:rPr lang="en-US" sz="1200" b="0" i="1" u="none" strike="noStrike" kern="1200" baseline="0" dirty="0" err="1" smtClean="0">
                <a:solidFill>
                  <a:schemeClr val="tx1"/>
                </a:solidFill>
                <a:latin typeface="+mn-lt"/>
                <a:ea typeface="ＭＳ Ｐゴシック" charset="-128"/>
                <a:cs typeface="ＭＳ Ｐゴシック" charset="-128"/>
              </a:rPr>
              <a:t>Dani</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Ausen</a:t>
            </a:r>
            <a:r>
              <a:rPr lang="en-US" sz="1200" b="0" i="1" u="none" strike="noStrike" kern="1200" baseline="0" dirty="0" smtClean="0">
                <a:solidFill>
                  <a:schemeClr val="tx1"/>
                </a:solidFill>
                <a:latin typeface="+mn-lt"/>
                <a:ea typeface="ＭＳ Ｐゴシック" charset="-128"/>
                <a:cs typeface="ＭＳ Ｐゴシック" charset="-128"/>
              </a:rPr>
              <a:t> and Andrew Kingsbury, Iowa State University]</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15</a:t>
            </a:fld>
            <a:endParaRPr lang="en-US"/>
          </a:p>
        </p:txBody>
      </p:sp>
    </p:spTree>
    <p:extLst>
      <p:ext uri="{BB962C8B-B14F-4D97-AF65-F5344CB8AC3E}">
        <p14:creationId xmlns:p14="http://schemas.microsoft.com/office/powerpoint/2010/main" val="602305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preparation and application of disinfectant solutions must be in accordance with product label directions or the terms of the Section 18 exemption. Only EPA registered or approved products should be used.</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16</a:t>
            </a:fld>
            <a:endParaRPr lang="en-US"/>
          </a:p>
        </p:txBody>
      </p:sp>
    </p:spTree>
    <p:extLst>
      <p:ext uri="{BB962C8B-B14F-4D97-AF65-F5344CB8AC3E}">
        <p14:creationId xmlns:p14="http://schemas.microsoft.com/office/powerpoint/2010/main" val="1627384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ceholder 2"/>
          <p:cNvSpPr>
            <a:spLocks noGrp="1" noRot="1" noChangeAspect="1"/>
          </p:cNvSpPr>
          <p:nvPr>
            <p:ph type="sldImg"/>
          </p:nvPr>
        </p:nvSpPr>
        <p:spPr bwMode="auto">
          <a:noFill/>
          <a:ln>
            <a:solidFill>
              <a:srgbClr val="000000"/>
            </a:solidFill>
            <a:miter lim="800000"/>
            <a:headEnd/>
            <a:tailEnd/>
          </a:ln>
        </p:spPr>
      </p:sp>
      <p:sp>
        <p:nvSpPr>
          <p:cNvPr id="32770"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Chemical disinfectants should be stored in a cool location to maximize shelf life; some products can lose stability after prolonged storage. Check the product label for the expiration date. Fresh solutions should be prepared prior to use; some disinfectant solutions may only be active for the same day of preparation. Failure to make fresh solutions may result in using a product that has reduced efficacy. The use of test kits can help to determine whether any chemical degradation of the disinfectant’s active ingredients has occurred and that diluted solutions contain the necessary amount of active ingredient.</a:t>
            </a:r>
            <a:r>
              <a:rPr lang="en-US" baseline="0" dirty="0" smtClean="0"/>
              <a:t> </a:t>
            </a:r>
            <a:r>
              <a:rPr lang="en-US" dirty="0" smtClean="0"/>
              <a:t>The quantity of disinfectant solution needed for a given situation is determined by the total surface area to be covered (e.g., floor, ceiling, walls, fixed equipment). In general, one gallon of diluted disinfectant usually covers approximately 100-150 square feet of surface area. </a:t>
            </a:r>
            <a:r>
              <a:rPr lang="en-US" i="1" dirty="0" smtClean="0"/>
              <a:t>[This photo shows sample disinfectant stock solutions. Photo source: Carla Huston, Mississippi State University]</a:t>
            </a:r>
            <a:endParaRPr lang="en-US" dirty="0" smtClean="0"/>
          </a:p>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Following a thorough</a:t>
            </a:r>
            <a:r>
              <a:rPr lang="en-US" baseline="0" dirty="0" smtClean="0"/>
              <a:t> cleaning procedure, a</a:t>
            </a:r>
            <a:r>
              <a:rPr lang="en-US" dirty="0" smtClean="0"/>
              <a:t>pplication methods for disinfection can vary (e.g., wiping, brushing, spraying, misting, soaking, fumigation) and should be conducted as recommended on the product label. Disinfection efforts should be conducted in a systematic manner (e.g., top to bottom, small sections) to ensure all areas are treated adequately. The necessary contact time must be achieved and surfaces must remain wet during this process; merely damp is not adequate.</a:t>
            </a:r>
            <a:r>
              <a:rPr lang="en-US" baseline="0" dirty="0" smtClean="0"/>
              <a:t> </a:t>
            </a:r>
            <a:r>
              <a:rPr lang="en-US" dirty="0" smtClean="0"/>
              <a:t>Disinfectants should not be applied directly to animals unless labeled for such use. Application around feeders, </a:t>
            </a:r>
            <a:r>
              <a:rPr lang="en-US" dirty="0" err="1" smtClean="0"/>
              <a:t>waterers</a:t>
            </a:r>
            <a:r>
              <a:rPr lang="en-US" dirty="0" smtClean="0"/>
              <a:t> or animal contact areas should be done with caution and be followed by a thorough rinsing before reintroduction. During cold weather, buildings should be heated to approximately 68</a:t>
            </a:r>
            <a:r>
              <a:rPr lang="en-US" baseline="30000" dirty="0" smtClean="0"/>
              <a:t>o</a:t>
            </a:r>
            <a:r>
              <a:rPr lang="en-US" dirty="0" smtClean="0"/>
              <a:t>F (20</a:t>
            </a:r>
            <a:r>
              <a:rPr lang="en-US" baseline="30000" dirty="0" smtClean="0"/>
              <a:t>o</a:t>
            </a:r>
            <a:r>
              <a:rPr lang="en-US" dirty="0" smtClean="0"/>
              <a:t>C) since some disinfectants are less effective or ineffective at low temperatures.</a:t>
            </a:r>
            <a:r>
              <a:rPr lang="en-US" baseline="0" dirty="0" smtClean="0"/>
              <a:t> </a:t>
            </a:r>
            <a:r>
              <a:rPr lang="en-US" dirty="0" smtClean="0"/>
              <a:t>Following application, pressure sprayers and pumps should be properly cleaned to remove potentially corrosive disinfectant solutions. Cleaning and disinfection supplies (e.g., towels, mops) should be treated as biohazardous waste and discarded or properly disinfected before removal from the premises.</a:t>
            </a:r>
          </a:p>
        </p:txBody>
      </p:sp>
      <p:sp>
        <p:nvSpPr>
          <p:cNvPr id="4" name="Header Placeholder 3"/>
          <p:cNvSpPr>
            <a:spLocks noGrp="1"/>
          </p:cNvSpPr>
          <p:nvPr>
            <p:ph type="hdr" sz="quarter"/>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5"/>
          </p:nvPr>
        </p:nvSpPr>
        <p:spPr/>
        <p:txBody>
          <a:bodyPr/>
          <a:lstStyle/>
          <a:p>
            <a:pPr>
              <a:defRPr/>
            </a:pPr>
            <a:fld id="{D69E9B6F-36FA-47CB-BA04-50DCF7B446CF}"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variety of materials, equipment and facilities found on animal production areas can be quite diverse. A primary factor to be considered when selecting and performing C&amp;D operations is the kind of surface being treated. The best surfaces for C&amp;D are nonporous, smooth surfaces; however, these are seldom found in animal production situations. This section addresses considerations or contraindications when cleaning and disinfecting various surface types. This will allow for adaptation of methodology regardless of the production situation involved.</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19</a:t>
            </a:fld>
            <a:endParaRPr lang="en-US"/>
          </a:p>
        </p:txBody>
      </p:sp>
    </p:spTree>
    <p:extLst>
      <p:ext uri="{BB962C8B-B14F-4D97-AF65-F5344CB8AC3E}">
        <p14:creationId xmlns:p14="http://schemas.microsoft.com/office/powerpoint/2010/main" val="748770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we discuss general operational C&amp;D procedures, we will focus on different methods of disinfection. With the following slides we will discuss thermal inactivation (heat), ultraviolet radiation and filtration, and will briefly mention chemical disinfection. We will also look at the agencies responsible for regulation of disinfectants. </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2</a:t>
            </a:fld>
            <a:endParaRPr lang="en-US"/>
          </a:p>
        </p:txBody>
      </p:sp>
    </p:spTree>
    <p:extLst>
      <p:ext uri="{BB962C8B-B14F-4D97-AF65-F5344CB8AC3E}">
        <p14:creationId xmlns:p14="http://schemas.microsoft.com/office/powerpoint/2010/main" val="31332400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Metal surfaces (e.g., stainless steel, aluminum), especially when the surfaces are smooth, are generally easier to disinfect than other materials. However, some chemical disinfectants are incompatible or</a:t>
            </a:r>
            <a:r>
              <a:rPr lang="en-US" baseline="0" dirty="0" smtClean="0"/>
              <a:t> </a:t>
            </a:r>
            <a:r>
              <a:rPr lang="en-US" dirty="0" smtClean="0"/>
              <a:t>corrosive with metal surfaces. Flame guns may be a useful alternative for some metal</a:t>
            </a:r>
            <a:r>
              <a:rPr lang="en-US" baseline="0" dirty="0" smtClean="0"/>
              <a:t> </a:t>
            </a:r>
            <a:r>
              <a:rPr lang="en-US" dirty="0" smtClean="0"/>
              <a:t>surfaces. Rubber and plastics should be treated as hard, nonporous surfaces, however they may have interactions</a:t>
            </a:r>
            <a:r>
              <a:rPr lang="en-US" baseline="0" dirty="0" smtClean="0"/>
              <a:t> </a:t>
            </a:r>
            <a:r>
              <a:rPr lang="en-US" dirty="0" smtClean="0"/>
              <a:t>with some chemical disinfectant products. Phenols may be absorbed by plastics and 1% sodium</a:t>
            </a:r>
            <a:r>
              <a:rPr lang="en-US" baseline="0" dirty="0" smtClean="0"/>
              <a:t> </a:t>
            </a:r>
            <a:r>
              <a:rPr lang="en-US" dirty="0" smtClean="0"/>
              <a:t>hydroxide should be avoided. Iodophors may cause staining of these materials and can be corrosive to</a:t>
            </a:r>
            <a:r>
              <a:rPr lang="en-US" baseline="0" dirty="0" smtClean="0"/>
              <a:t> </a:t>
            </a:r>
            <a:r>
              <a:rPr lang="en-US" dirty="0" smtClean="0"/>
              <a:t>some plastics or rubber. Heat treatments can melt most plastics. Alcohols can swell or harden rubber or</a:t>
            </a:r>
            <a:r>
              <a:rPr lang="en-US" baseline="0" dirty="0" smtClean="0"/>
              <a:t> </a:t>
            </a:r>
            <a:r>
              <a:rPr lang="en-US" dirty="0" smtClean="0"/>
              <a:t>certain plastic tubing after prolonged and repeated use. </a:t>
            </a:r>
            <a:r>
              <a:rPr lang="en-US" sz="1200" b="0" i="0" u="none" strike="noStrike" kern="1200" baseline="0" dirty="0" smtClean="0">
                <a:solidFill>
                  <a:schemeClr val="tx1"/>
                </a:solidFill>
                <a:latin typeface="+mn-lt"/>
                <a:ea typeface="ＭＳ Ｐゴシック" charset="-128"/>
                <a:cs typeface="ＭＳ Ｐゴシック" charset="-128"/>
              </a:rPr>
              <a:t>Glass surfaces should be treated as hard, nonporous surfaces.</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20</a:t>
            </a:fld>
            <a:endParaRPr lang="en-US"/>
          </a:p>
        </p:txBody>
      </p:sp>
    </p:spTree>
    <p:extLst>
      <p:ext uri="{BB962C8B-B14F-4D97-AF65-F5344CB8AC3E}">
        <p14:creationId xmlns:p14="http://schemas.microsoft.com/office/powerpoint/2010/main" val="16974725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Raw concrete surfaces are porous and therefore difficult to decontaminate.</a:t>
            </a:r>
            <a:r>
              <a:rPr lang="en-US" baseline="0" dirty="0" smtClean="0"/>
              <a:t> </a:t>
            </a:r>
            <a:r>
              <a:rPr lang="en-US" dirty="0" smtClean="0"/>
              <a:t>Porous surfaces should not be rinsed, soaked, or sprayed with plain</a:t>
            </a:r>
            <a:r>
              <a:rPr lang="en-US" baseline="0" dirty="0" smtClean="0"/>
              <a:t> </a:t>
            </a:r>
            <a:r>
              <a:rPr lang="en-US" dirty="0" smtClean="0"/>
              <a:t>water prior to washing or disinfectant application as this can cause</a:t>
            </a:r>
            <a:r>
              <a:rPr lang="en-US" baseline="0" dirty="0" smtClean="0"/>
              <a:t> </a:t>
            </a:r>
            <a:r>
              <a:rPr lang="en-US" dirty="0" smtClean="0"/>
              <a:t>unintended dilution. A disinfectant solution of a product registered</a:t>
            </a:r>
            <a:r>
              <a:rPr lang="en-US" baseline="0" dirty="0" smtClean="0"/>
              <a:t> </a:t>
            </a:r>
            <a:r>
              <a:rPr lang="en-US" dirty="0" smtClean="0"/>
              <a:t>for concrete surfaces should be applied to all surfaces once gross</a:t>
            </a:r>
            <a:r>
              <a:rPr lang="en-US" baseline="0" dirty="0" smtClean="0"/>
              <a:t> </a:t>
            </a:r>
            <a:r>
              <a:rPr lang="en-US" dirty="0" smtClean="0"/>
              <a:t>organic debris has been removed and the area has been washed,</a:t>
            </a:r>
            <a:r>
              <a:rPr lang="en-US" baseline="0" dirty="0" smtClean="0"/>
              <a:t> </a:t>
            </a:r>
            <a:r>
              <a:rPr lang="en-US" dirty="0" smtClean="0"/>
              <a:t>rinsed, and dried. If a registered product is not available, then an</a:t>
            </a:r>
            <a:r>
              <a:rPr lang="en-US" baseline="0" dirty="0" smtClean="0"/>
              <a:t> </a:t>
            </a:r>
            <a:r>
              <a:rPr lang="en-US" dirty="0" smtClean="0"/>
              <a:t>exempted pesticide should be used. High</a:t>
            </a:r>
            <a:r>
              <a:rPr lang="en-US" baseline="0" dirty="0" smtClean="0"/>
              <a:t> </a:t>
            </a:r>
            <a:r>
              <a:rPr lang="en-US" dirty="0" smtClean="0"/>
              <a:t>pressure washing with a disinfectant solution can be helpful for</a:t>
            </a:r>
            <a:r>
              <a:rPr lang="en-US" baseline="0" dirty="0" smtClean="0"/>
              <a:t> </a:t>
            </a:r>
            <a:r>
              <a:rPr lang="en-US" dirty="0" smtClean="0"/>
              <a:t>improving adequate contact of these surfaces, but may cause</a:t>
            </a:r>
            <a:r>
              <a:rPr lang="en-US" baseline="0" dirty="0" smtClean="0"/>
              <a:t> </a:t>
            </a:r>
            <a:r>
              <a:rPr lang="en-US" dirty="0" smtClean="0"/>
              <a:t>damage to some concrete surfaces. Acid and hypochlorite</a:t>
            </a:r>
            <a:r>
              <a:rPr lang="en-US" baseline="0" dirty="0" smtClean="0"/>
              <a:t> </a:t>
            </a:r>
            <a:r>
              <a:rPr lang="en-US" dirty="0" smtClean="0"/>
              <a:t>disinfectants can be corrosive to concrete surfaces. Flame guns</a:t>
            </a:r>
            <a:r>
              <a:rPr lang="en-US" baseline="0" dirty="0" smtClean="0"/>
              <a:t> </a:t>
            </a:r>
            <a:r>
              <a:rPr lang="en-US" dirty="0" smtClean="0"/>
              <a:t>may be an alternative disinfection method for concrete surfaces.</a:t>
            </a:r>
            <a:r>
              <a:rPr lang="en-US" baseline="0" dirty="0" smtClean="0"/>
              <a:t> </a:t>
            </a:r>
            <a:r>
              <a:rPr lang="en-US" dirty="0" smtClean="0"/>
              <a:t>Wood is extremely porous and therefore difficult to disinfect. Any decaying wood surface that cannot be</a:t>
            </a:r>
            <a:r>
              <a:rPr lang="en-US" baseline="0" dirty="0" smtClean="0"/>
              <a:t> </a:t>
            </a:r>
            <a:r>
              <a:rPr lang="en-US" dirty="0" smtClean="0"/>
              <a:t>disinfected should be appraised, removed, and disposed of appropriately (e.g., burn or burial). Wood</a:t>
            </a:r>
            <a:r>
              <a:rPr lang="en-US" baseline="0" dirty="0" smtClean="0"/>
              <a:t> </a:t>
            </a:r>
            <a:r>
              <a:rPr lang="en-US" dirty="0" smtClean="0"/>
              <a:t>surfaces should not be rinsed, soaked, or sprayed with plain water prior to washing or disinfectant</a:t>
            </a:r>
            <a:r>
              <a:rPr lang="en-US" baseline="0" dirty="0" smtClean="0"/>
              <a:t> </a:t>
            </a:r>
            <a:r>
              <a:rPr lang="en-US" dirty="0" smtClean="0"/>
              <a:t>application as this can cause unintended dilution. A disinfectant solution of a product registered for wood</a:t>
            </a:r>
            <a:r>
              <a:rPr lang="en-US" baseline="0" dirty="0" smtClean="0"/>
              <a:t> </a:t>
            </a:r>
            <a:r>
              <a:rPr lang="en-US" dirty="0" smtClean="0"/>
              <a:t>surfaces should be applied once gross organic debris has been removed. If a registered product is not</a:t>
            </a:r>
            <a:r>
              <a:rPr lang="en-US" baseline="0" dirty="0" smtClean="0"/>
              <a:t> </a:t>
            </a:r>
            <a:r>
              <a:rPr lang="en-US" dirty="0" smtClean="0"/>
              <a:t>available, then an exempted pesticide should be used.</a:t>
            </a:r>
            <a:r>
              <a:rPr lang="en-US" baseline="0" dirty="0" smtClean="0"/>
              <a:t> </a:t>
            </a:r>
            <a:r>
              <a:rPr lang="en-US" dirty="0" smtClean="0"/>
              <a:t>No environmentally safe procedures exist for “disinfecting” soil surfaces (</a:t>
            </a:r>
            <a:r>
              <a:rPr lang="en-US" dirty="0" err="1" smtClean="0"/>
              <a:t>e.g</a:t>
            </a:r>
            <a:r>
              <a:rPr lang="en-US" dirty="0" smtClean="0"/>
              <a:t>, dirt, sand, packed clay). Decontamination, depending on the pathogen, may need to occur through environmental heat, UV light, drying, and time. </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21</a:t>
            </a:fld>
            <a:endParaRPr lang="en-US"/>
          </a:p>
        </p:txBody>
      </p:sp>
    </p:spTree>
    <p:extLst>
      <p:ext uri="{BB962C8B-B14F-4D97-AF65-F5344CB8AC3E}">
        <p14:creationId xmlns:p14="http://schemas.microsoft.com/office/powerpoint/2010/main" val="41166318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22</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23</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24</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baseline="0" dirty="0" smtClean="0">
                <a:latin typeface="+mn-lt"/>
              </a:rPr>
              <a:t>The thermal inactivation of infectious agents is one of the oldest and most widely used methods of disinfection. Heat destroys microorganisms by causing DNA disruption (breaks), protein denaturation, oxidative damage, and loss of membrane integrity. Infectious agents vary widely in their susceptibility to thermal inactivation. Heat can be applied under moist (e.g., autoclave, steam) or dry (e.g., flame, baking) conditions. Pasteurization is considered a mild thermal disinfection process (e.g., milk, cheese). It does not kill all microorganisms. </a:t>
            </a:r>
            <a:r>
              <a:rPr lang="en-US" dirty="0" smtClean="0">
                <a:latin typeface="+mn-lt"/>
              </a:rPr>
              <a:t>Ultraviolet (UV) radiation inactivates organisms</a:t>
            </a:r>
            <a:r>
              <a:rPr lang="en-US" baseline="0" dirty="0" smtClean="0">
                <a:latin typeface="+mn-lt"/>
              </a:rPr>
              <a:t> </a:t>
            </a:r>
            <a:r>
              <a:rPr lang="en-US" dirty="0" smtClean="0">
                <a:latin typeface="+mn-lt"/>
              </a:rPr>
              <a:t>though a photochemical reaction that alters the molecular</a:t>
            </a:r>
            <a:r>
              <a:rPr lang="en-US" baseline="0" dirty="0" smtClean="0">
                <a:latin typeface="+mn-lt"/>
              </a:rPr>
              <a:t> </a:t>
            </a:r>
            <a:r>
              <a:rPr lang="en-US" dirty="0" smtClean="0">
                <a:latin typeface="+mn-lt"/>
              </a:rPr>
              <a:t>components essential to cell function (e.g., nucleic acids), damaging cellular DNA. UV light (sunlight) produces primarily a surface effect and does not penetrate even a thin layer of protein or</a:t>
            </a:r>
            <a:r>
              <a:rPr lang="en-US" baseline="0" dirty="0" smtClean="0">
                <a:latin typeface="+mn-lt"/>
              </a:rPr>
              <a:t> </a:t>
            </a:r>
            <a:r>
              <a:rPr lang="en-US" dirty="0" smtClean="0">
                <a:latin typeface="+mn-lt"/>
              </a:rPr>
              <a:t>pigment.</a:t>
            </a:r>
            <a:r>
              <a:rPr lang="en-US" baseline="0" dirty="0" smtClean="0">
                <a:latin typeface="+mn-lt"/>
              </a:rPr>
              <a:t> </a:t>
            </a:r>
            <a:r>
              <a:rPr lang="en-US" dirty="0" smtClean="0">
                <a:latin typeface="+mn-lt"/>
              </a:rPr>
              <a:t>Filtration, while not a disinfection method, can be used to physically remove</a:t>
            </a:r>
            <a:r>
              <a:rPr lang="en-US" baseline="0" dirty="0" smtClean="0">
                <a:latin typeface="+mn-lt"/>
              </a:rPr>
              <a:t> </a:t>
            </a:r>
            <a:r>
              <a:rPr lang="en-US" dirty="0" smtClean="0">
                <a:latin typeface="+mn-lt"/>
              </a:rPr>
              <a:t>microorganisms from gasses</a:t>
            </a:r>
            <a:r>
              <a:rPr lang="en-US" baseline="0" dirty="0" smtClean="0">
                <a:latin typeface="+mn-lt"/>
              </a:rPr>
              <a:t> </a:t>
            </a:r>
            <a:r>
              <a:rPr lang="en-US" dirty="0" smtClean="0">
                <a:latin typeface="+mn-lt"/>
              </a:rPr>
              <a:t>and fluids. Membrane filters consist of porous disks of biologically inert material that prevents or retards</a:t>
            </a:r>
            <a:r>
              <a:rPr lang="en-US" baseline="0" dirty="0" smtClean="0">
                <a:latin typeface="+mn-lt"/>
              </a:rPr>
              <a:t> </a:t>
            </a:r>
            <a:r>
              <a:rPr lang="en-US" dirty="0" smtClean="0">
                <a:latin typeface="+mn-lt"/>
              </a:rPr>
              <a:t>the passage of microorganisms based on their size. High efficiency particulate air (HEPA) filters are</a:t>
            </a:r>
            <a:r>
              <a:rPr lang="en-US" baseline="0" dirty="0" smtClean="0">
                <a:latin typeface="+mn-lt"/>
              </a:rPr>
              <a:t> </a:t>
            </a:r>
            <a:r>
              <a:rPr lang="en-US" dirty="0" err="1" smtClean="0">
                <a:latin typeface="+mn-lt"/>
              </a:rPr>
              <a:t>microfilters</a:t>
            </a:r>
            <a:r>
              <a:rPr lang="en-US" dirty="0" smtClean="0">
                <a:latin typeface="+mn-lt"/>
              </a:rPr>
              <a:t> (≥0.3μm) that may be used to filter the air and to assure the safety of air discharged.</a:t>
            </a:r>
            <a:r>
              <a:rPr lang="en-US" baseline="0" dirty="0" smtClean="0">
                <a:latin typeface="+mn-lt"/>
              </a:rPr>
              <a:t> </a:t>
            </a:r>
            <a:r>
              <a:rPr lang="en-US" i="1" dirty="0" smtClean="0">
                <a:latin typeface="+mn-lt"/>
              </a:rPr>
              <a:t>[This illustration reflects the logarithmic rate of thermal destruction of microorganisms at 90 degrees Centigrade (blue line), and at a slower rate</a:t>
            </a:r>
            <a:r>
              <a:rPr lang="en-US" i="1" baseline="0" dirty="0" smtClean="0">
                <a:latin typeface="+mn-lt"/>
              </a:rPr>
              <a:t> at 80 degrees Centigrade (red line)</a:t>
            </a:r>
            <a:r>
              <a:rPr lang="en-US" i="1" dirty="0" smtClean="0">
                <a:latin typeface="+mn-lt"/>
              </a:rPr>
              <a:t>. Illustration</a:t>
            </a:r>
            <a:r>
              <a:rPr lang="en-US" i="1" baseline="0" dirty="0" smtClean="0">
                <a:latin typeface="+mn-lt"/>
              </a:rPr>
              <a:t> by</a:t>
            </a:r>
            <a:r>
              <a:rPr lang="en-US" i="1" dirty="0" smtClean="0">
                <a:latin typeface="+mn-lt"/>
              </a:rPr>
              <a:t>: Andrew Kingsbury, Iowa State University]</a:t>
            </a:r>
            <a:endParaRPr lang="en-US" dirty="0" smtClean="0">
              <a:latin typeface="+mn-lt"/>
            </a:endParaRP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3</a:t>
            </a:fld>
            <a:endParaRPr lang="en-US"/>
          </a:p>
        </p:txBody>
      </p:sp>
    </p:spTree>
    <p:extLst>
      <p:ext uri="{BB962C8B-B14F-4D97-AF65-F5344CB8AC3E}">
        <p14:creationId xmlns:p14="http://schemas.microsoft.com/office/powerpoint/2010/main" val="180666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ＭＳ Ｐゴシック" charset="-128"/>
                <a:cs typeface="ＭＳ Ｐゴシック" charset="-128"/>
              </a:rPr>
              <a:t>In the event of a highly contagious foreign animal disease outbreak, USDA APHIS management will provide specific guidance to field personnel about which chemical disinfectants should be used. Chemical disinfectants inactivate a wide variety of microorganisms, but not all. The products may be classified by their chemical nature. Each class has unique characteristics, efficacy, and hazards. Therefore, disinfection selection involves consideration of the product’s spectrum of microorganism, material compatibility characteristics, and human hazards - all of which can usually be found on the product’s label. Most chemical disinfectants work by causing damage to a microorganism’s outermost structural integrity (i.e., disruption of the membrane proteins and lipids) which results in altered function, lysis, or interference with active transport and energy metabolism. </a:t>
            </a:r>
          </a:p>
          <a:p>
            <a:endParaRPr lang="en-US" sz="1200" b="0" i="0" u="none" strike="noStrike" kern="1200" baseline="0" dirty="0" smtClean="0">
              <a:solidFill>
                <a:schemeClr val="tx1"/>
              </a:solidFill>
              <a:latin typeface="+mn-lt"/>
              <a:ea typeface="ＭＳ Ｐゴシック" charset="-128"/>
              <a:cs typeface="ＭＳ Ｐゴシック" charset="-128"/>
            </a:endParaRPr>
          </a:p>
          <a:p>
            <a:endParaRPr lang="en-US" sz="1200" b="0" i="0" u="none" strike="noStrike" kern="1200" baseline="0" dirty="0" smtClean="0">
              <a:solidFill>
                <a:schemeClr val="tx1"/>
              </a:solidFill>
              <a:latin typeface="+mn-lt"/>
              <a:ea typeface="ＭＳ Ｐゴシック" charset="-128"/>
              <a:cs typeface="ＭＳ Ｐゴシック" charset="-128"/>
            </a:endParaRPr>
          </a:p>
          <a:p>
            <a:endParaRPr lang="en-US" sz="1200" b="0" i="0" u="none" strike="noStrike" kern="1200" baseline="0" dirty="0" smtClean="0">
              <a:solidFill>
                <a:schemeClr val="tx1"/>
              </a:solidFill>
              <a:latin typeface="+mn-lt"/>
              <a:ea typeface="ＭＳ Ｐゴシック" charset="-128"/>
              <a:cs typeface="ＭＳ Ｐゴシック" charset="-128"/>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4</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a listing of classes</a:t>
            </a:r>
            <a:r>
              <a:rPr lang="en-US" baseline="0" dirty="0" smtClean="0"/>
              <a:t> of chemical disinfectants. Products may be classified by their chemical nature – acids, alcohols, aldehydes, alkali agents, </a:t>
            </a:r>
            <a:r>
              <a:rPr lang="en-US" baseline="0" dirty="0" err="1" smtClean="0"/>
              <a:t>biguanides</a:t>
            </a:r>
            <a:r>
              <a:rPr lang="en-US" baseline="0" dirty="0" smtClean="0"/>
              <a:t>, halogen-based compounds, oxidizing agents, phenols, and quaternary ammonium compounds. As said previously, chemical disinfectants inactivate a wide variety of microorganisms, such as m</a:t>
            </a:r>
            <a:r>
              <a:rPr lang="en-US" dirty="0" smtClean="0"/>
              <a:t>ost vegetative bacteria and enveloped viruses.  However, fungal spores and non-enveloped viruses are generally less susceptible. Mycobacteria, bacterial endospores, and </a:t>
            </a:r>
            <a:r>
              <a:rPr lang="en-US" dirty="0" err="1" smtClean="0"/>
              <a:t>protozoal</a:t>
            </a:r>
            <a:r>
              <a:rPr lang="en-US" dirty="0" smtClean="0"/>
              <a:t> </a:t>
            </a:r>
            <a:r>
              <a:rPr lang="en-US" dirty="0" err="1" smtClean="0"/>
              <a:t>oocysts</a:t>
            </a:r>
            <a:r>
              <a:rPr lang="en-US" dirty="0" smtClean="0"/>
              <a:t> are highly resistant to most disinfectants. Prions, the etiologic agents of bovine spongiform encephalopathy and </a:t>
            </a:r>
            <a:r>
              <a:rPr lang="en-US" dirty="0" err="1" smtClean="0"/>
              <a:t>scrapie</a:t>
            </a:r>
            <a:r>
              <a:rPr lang="en-US" dirty="0" smtClean="0"/>
              <a:t>, are exceptionally resistant to chemical inactivation. A</a:t>
            </a:r>
            <a:r>
              <a:rPr lang="en-US" baseline="0" dirty="0" smtClean="0"/>
              <a:t> more detailed discussion of chemical disinfectants is presented in this series of PowerPoint presentations titled, Chemical Disinfectants.</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5</a:t>
            </a:fld>
            <a:endParaRPr lang="en-US"/>
          </a:p>
        </p:txBody>
      </p:sp>
    </p:spTree>
    <p:extLst>
      <p:ext uri="{BB962C8B-B14F-4D97-AF65-F5344CB8AC3E}">
        <p14:creationId xmlns:p14="http://schemas.microsoft.com/office/powerpoint/2010/main" val="319520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Chemical disinfectants in the United States are regulated by the U.S. Environmental Protection Agency (EPA) under the Federal Insecticide, Fungicide, and Rodenticide Act (FIFRA) [Title 40 of the Code of Federal Regulations (CFR), Parts 150 to 189]. Under FIFRA, chemical disinfectants are considered to be “antimicrobial pesticides” that are intended for the control, prevention, and destruction of pathogenic microorganisms on inanimate objects and surfaces. FIFRA requires that any pesticide be registered or exempted before it may be sold or distributed in the United States. FIFRA further requires that all label use directions and safety precautions must be followed. In some situations (e.g., highly contagious foreign animal diseases), a particular pathogen may not be listed on the product label of an EPA-registered disinfectant. In these cases, Section 18 of FIFRA authorizes EPA to grant several different kinds of exemptions to Federal Agencies or States to use unregistered pesticides for a limited time, if EPA determines that emergency conditions exist. If granted, such exemptions would allow the use of non-registered pesticides or the “off-label” uses of a registered pesticide for a specified time period. USDA-APHIS VS Staff will collaborate with the APHIS Policy and Program Development (PPD) Environmental and Risk Analysis Services (ERAS) Staff (phone: 301-734-8963) to obtain exemptions from EPA, either in advance of or immediately after an animal health emergency, as needed. [</a:t>
            </a:r>
            <a:r>
              <a:rPr lang="en-US" i="1" dirty="0" smtClean="0"/>
              <a:t>This illustration shows a registration number on a disinfectant label.</a:t>
            </a:r>
            <a:r>
              <a:rPr lang="en-US" dirty="0" smtClean="0"/>
              <a:t> </a:t>
            </a:r>
            <a:r>
              <a:rPr lang="en-US" i="1" dirty="0" smtClean="0"/>
              <a:t>Illustration by: </a:t>
            </a:r>
            <a:r>
              <a:rPr lang="en-US" i="1" dirty="0" err="1" smtClean="0"/>
              <a:t>Oriana</a:t>
            </a:r>
            <a:r>
              <a:rPr lang="en-US" i="1" dirty="0" smtClean="0"/>
              <a:t> </a:t>
            </a:r>
            <a:r>
              <a:rPr lang="en-US" i="1" dirty="0" err="1" smtClean="0"/>
              <a:t>Hashemi-Toroghi</a:t>
            </a:r>
            <a:r>
              <a:rPr lang="en-US" i="1" dirty="0" smtClean="0"/>
              <a:t>, Iowa State University]</a:t>
            </a:r>
            <a:endParaRPr lang="en-US" dirty="0" smtClean="0"/>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6</a:t>
            </a:fld>
            <a:endParaRPr lang="en-US"/>
          </a:p>
        </p:txBody>
      </p:sp>
    </p:spTree>
    <p:extLst>
      <p:ext uri="{BB962C8B-B14F-4D97-AF65-F5344CB8AC3E}">
        <p14:creationId xmlns:p14="http://schemas.microsoft.com/office/powerpoint/2010/main" val="1137503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Cleaning and disinfection procedures require careful planning and coordination to ensure optimum reduction or elimination of the targeted pathogen on the infected premises, to prevent further movement of pathogens between premises, and to ensure the safety of response personnel, animals and the environment.</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7</a:t>
            </a:fld>
            <a:endParaRPr lang="en-US"/>
          </a:p>
        </p:txBody>
      </p:sp>
    </p:spTree>
    <p:extLst>
      <p:ext uri="{BB962C8B-B14F-4D97-AF65-F5344CB8AC3E}">
        <p14:creationId xmlns:p14="http://schemas.microsoft.com/office/powerpoint/2010/main" val="3096310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first step for any effective disinfection procedure involves a thorough assessment of the situation. This includes identifying the known or suspected pathogen to be controlled or eliminated, determining the areas and items in need of disinfection, selecting the proper disinfection method (e.g., processing and/or product), and identifying and addressing any potential safety or hazardous issues involved</a:t>
            </a:r>
            <a:r>
              <a:rPr lang="en-US" dirty="0" smtClean="0"/>
              <a:t>. </a:t>
            </a:r>
            <a:r>
              <a:rPr lang="en-US" i="1" dirty="0" smtClean="0"/>
              <a:t>[This illustration lists main points in assessment and planning for C&amp;D procedures. Illustration by: Andrew Kingsbury, Iowa State University]</a:t>
            </a:r>
            <a:endParaRPr lang="en-US" dirty="0" smtClean="0"/>
          </a:p>
          <a:p>
            <a:endParaRPr lang="en-US" dirty="0" smtClean="0"/>
          </a:p>
          <a:p>
            <a:endParaRPr lang="en-US" dirty="0" smtClean="0"/>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a site-specific C&amp;D plan should be developed based on the assessment. This action</a:t>
            </a:r>
            <a:r>
              <a:rPr lang="en-US" baseline="0" dirty="0" smtClean="0"/>
              <a:t> </a:t>
            </a:r>
            <a:r>
              <a:rPr lang="en-US" dirty="0" smtClean="0"/>
              <a:t>plan should include a list of the specific actions needed (in</a:t>
            </a:r>
            <a:r>
              <a:rPr lang="en-US" baseline="0" dirty="0" smtClean="0"/>
              <a:t> </a:t>
            </a:r>
            <a:r>
              <a:rPr lang="en-US" dirty="0" smtClean="0"/>
              <a:t>chronological order) and the estimated time frame to perform the</a:t>
            </a:r>
            <a:r>
              <a:rPr lang="en-US" baseline="0" dirty="0" smtClean="0"/>
              <a:t> </a:t>
            </a:r>
            <a:r>
              <a:rPr lang="en-US" dirty="0" smtClean="0"/>
              <a:t>procedures. Protocols for disinfecting structures, pens, and</a:t>
            </a:r>
            <a:r>
              <a:rPr lang="en-US" baseline="0" dirty="0" smtClean="0"/>
              <a:t> </a:t>
            </a:r>
            <a:r>
              <a:rPr lang="en-US" dirty="0" smtClean="0"/>
              <a:t>equipment should be established. A process to certify and record</a:t>
            </a:r>
            <a:r>
              <a:rPr lang="en-US" baseline="0" dirty="0" smtClean="0"/>
              <a:t> </a:t>
            </a:r>
            <a:r>
              <a:rPr lang="en-US" dirty="0" smtClean="0"/>
              <a:t>C&amp;D procedures will also need to be established. The site-specific C&amp;D plan should also address the details on how to dispose of materials (e.g., gross</a:t>
            </a:r>
            <a:r>
              <a:rPr lang="en-US" baseline="0" dirty="0" smtClean="0"/>
              <a:t> </a:t>
            </a:r>
            <a:r>
              <a:rPr lang="en-US" dirty="0" smtClean="0"/>
              <a:t>debris, chemical solutions) in a manner that minimizes the further spread of microorganisms and is</a:t>
            </a:r>
            <a:r>
              <a:rPr lang="en-US" baseline="0" dirty="0" smtClean="0"/>
              <a:t> </a:t>
            </a:r>
            <a:r>
              <a:rPr lang="en-US" dirty="0" smtClean="0"/>
              <a:t>compliant with federal, state, and local requirements and policies. Once the situation is thoroughly</a:t>
            </a:r>
            <a:r>
              <a:rPr lang="en-US" baseline="0" dirty="0" smtClean="0"/>
              <a:t> </a:t>
            </a:r>
            <a:r>
              <a:rPr lang="en-US" dirty="0" smtClean="0"/>
              <a:t>assessed, the necessary personnel, equipment and supplies can be determined, and any regulatory permits</a:t>
            </a:r>
            <a:r>
              <a:rPr lang="en-US" baseline="0" dirty="0" smtClean="0"/>
              <a:t> </a:t>
            </a:r>
            <a:r>
              <a:rPr lang="en-US" dirty="0" smtClean="0"/>
              <a:t>or approvals can be obtained.</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9</a:t>
            </a:fld>
            <a:endParaRPr lang="en-US"/>
          </a:p>
        </p:txBody>
      </p:sp>
    </p:spTree>
    <p:extLst>
      <p:ext uri="{BB962C8B-B14F-4D97-AF65-F5344CB8AC3E}">
        <p14:creationId xmlns:p14="http://schemas.microsoft.com/office/powerpoint/2010/main" val="4898667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Cleaning and Disinfection - Procedures 1</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66530781-420A-4E47-90CD-C5542DB74A92}"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atin typeface="Calibri (Body)"/>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latin typeface="Calibri (Body)"/>
              </a:defRPr>
            </a:lvl1pPr>
          </a:lstStyle>
          <a:p>
            <a:r>
              <a:rPr lang="en-US" smtClean="0"/>
              <a:t>FAD PReP/NAHEMS Guidelines: Cleaning and Disinfection - Procedures 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2771483-AD7B-4A0D-A781-E0C97EAA991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rgbClr val="10253F"/>
                </a:solidFill>
                <a:latin typeface="Calibri (Body)"/>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rgbClr val="10253F"/>
                </a:solidFill>
                <a:latin typeface="Calibri (Body)"/>
              </a:defRPr>
            </a:lvl1pPr>
          </a:lstStyle>
          <a:p>
            <a:r>
              <a:rPr lang="en-US" smtClean="0"/>
              <a:t>FAD PReP/NAHEMS Guidelines: Cleaning and Disinfection - Procedures 1</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05D17F3-017B-4209-BB21-3DE32B2524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atin typeface="Calibri (Body)"/>
              </a:defRPr>
            </a:lvl1pPr>
          </a:lstStyle>
          <a:p>
            <a:r>
              <a:rPr lang="en-US" smtClean="0"/>
              <a:t>USDA APHIS and CFSPH</a:t>
            </a:r>
            <a:endParaRPr lang="en-US" dirty="0"/>
          </a:p>
        </p:txBody>
      </p:sp>
      <p:sp>
        <p:nvSpPr>
          <p:cNvPr id="6" name="Footer Placeholder 2"/>
          <p:cNvSpPr>
            <a:spLocks noGrp="1"/>
          </p:cNvSpPr>
          <p:nvPr>
            <p:ph type="ftr" sz="quarter" idx="15"/>
          </p:nvPr>
        </p:nvSpPr>
        <p:spPr/>
        <p:txBody>
          <a:bodyPr/>
          <a:lstStyle>
            <a:lvl1pPr>
              <a:defRPr>
                <a:latin typeface="Calibri (Body)"/>
              </a:defRPr>
            </a:lvl1pPr>
          </a:lstStyle>
          <a:p>
            <a:r>
              <a:rPr lang="en-US" smtClean="0"/>
              <a:t>FAD PReP/NAHEMS Guidelines: Cleaning and Disinfection - Procedures 1</a:t>
            </a:r>
            <a:endParaRPr lang="en-US" dirty="0"/>
          </a:p>
        </p:txBody>
      </p:sp>
      <p:sp>
        <p:nvSpPr>
          <p:cNvPr id="8" name="Slide Number Placeholder 3"/>
          <p:cNvSpPr>
            <a:spLocks noGrp="1"/>
          </p:cNvSpPr>
          <p:nvPr>
            <p:ph type="sldNum" sz="quarter" idx="16"/>
          </p:nvPr>
        </p:nvSpPr>
        <p:spPr/>
        <p:txBody>
          <a:bodyPr/>
          <a:lstStyle>
            <a:lvl1pPr>
              <a:defRPr/>
            </a:lvl1pPr>
          </a:lstStyle>
          <a:p>
            <a:pPr>
              <a:defRPr/>
            </a:pPr>
            <a:fld id="{C1507485-B4F0-4382-AC67-25140958B6C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latin typeface="Calibri (Body)"/>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latin typeface="Calibri (Body)"/>
              </a:defRPr>
            </a:lvl1pPr>
          </a:lstStyle>
          <a:p>
            <a:pPr algn="l"/>
            <a:r>
              <a:rPr lang="en-US" smtClean="0">
                <a:solidFill>
                  <a:prstClr val="black">
                    <a:tint val="75000"/>
                  </a:prstClr>
                </a:solidFill>
              </a:rPr>
              <a:t>FAD PReP/NAHEMS Guidelines: Cleaning and Disinfection - Procedures 1</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5608639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7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latin typeface="Calibri (Body)"/>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latin typeface="Calibri (Body)"/>
              </a:defRPr>
            </a:lvl1pPr>
          </a:lstStyle>
          <a:p>
            <a:pPr algn="l"/>
            <a:r>
              <a:rPr lang="en-US" smtClean="0">
                <a:solidFill>
                  <a:srgbClr val="1F497D">
                    <a:lumMod val="50000"/>
                  </a:srgbClr>
                </a:solidFill>
              </a:rPr>
              <a:t>FAD PReP/NAHEMS Guidelines: Cleaning and Disinfection - Procedures 1</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75747322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lvl1pPr>
              <a:defRPr>
                <a:latin typeface="Calibri (Body)"/>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lvl1pPr>
              <a:defRPr>
                <a:latin typeface="Calibri (Body)"/>
              </a:defRPr>
            </a:lvl1pPr>
          </a:lstStyle>
          <a:p>
            <a:pPr algn="l"/>
            <a:r>
              <a:rPr lang="en-US" smtClean="0">
                <a:solidFill>
                  <a:prstClr val="black">
                    <a:tint val="75000"/>
                  </a:prstClr>
                </a:solidFill>
              </a:rPr>
              <a:t>FAD PReP/NAHEMS Guidelines: Cleaning and Disinfection - Procedures 1</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535302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Procedures 1</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F03BEDAC-2847-426D-88F2-EA7EB43F5B93}"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Cleaning and Disinfection - Procedures 1</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66530781-420A-4E47-90CD-C5542DB74A92}"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Cleaning and Disinfection - Procedures 1</a:t>
            </a:r>
            <a:endParaRPr lang="en-US" dirty="0"/>
          </a:p>
        </p:txBody>
      </p:sp>
      <p:sp>
        <p:nvSpPr>
          <p:cNvPr id="7" name="Slide Number Placeholder 6"/>
          <p:cNvSpPr>
            <a:spLocks noGrp="1"/>
          </p:cNvSpPr>
          <p:nvPr>
            <p:ph type="sldNum" sz="quarter" idx="12"/>
          </p:nvPr>
        </p:nvSpPr>
        <p:spPr/>
        <p:txBody>
          <a:bodyPr/>
          <a:lstStyle/>
          <a:p>
            <a:pPr>
              <a:defRPr/>
            </a:pPr>
            <a:fld id="{C2F38EAF-E232-4376-85AD-56E593147632}"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Cleaning and Disinfection - Procedures 1</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25388F35-0B15-441A-AA21-4090B6CFFF23}"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 PReP/NAHEMS Guidelines: Cleaning and Disinfection - Procedures 1</a:t>
            </a:r>
            <a:endParaRPr lang="en-US"/>
          </a:p>
        </p:txBody>
      </p:sp>
      <p:sp>
        <p:nvSpPr>
          <p:cNvPr id="5" name="Slide Number Placeholder 4"/>
          <p:cNvSpPr>
            <a:spLocks noGrp="1"/>
          </p:cNvSpPr>
          <p:nvPr>
            <p:ph type="sldNum" sz="quarter" idx="12"/>
          </p:nvPr>
        </p:nvSpPr>
        <p:spPr/>
        <p:txBody>
          <a:bodyPr/>
          <a:lstStyle/>
          <a:p>
            <a:pPr>
              <a:defRPr/>
            </a:pPr>
            <a:fld id="{017A7861-CFD7-431E-A731-15A7DA45A1A4}"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Cleaning and Disinfection - Procedures 1</a:t>
            </a:r>
            <a:endParaRPr lang="en-US"/>
          </a:p>
        </p:txBody>
      </p:sp>
      <p:sp>
        <p:nvSpPr>
          <p:cNvPr id="4" name="Slide Number Placeholder 3"/>
          <p:cNvSpPr>
            <a:spLocks noGrp="1"/>
          </p:cNvSpPr>
          <p:nvPr>
            <p:ph type="sldNum" sz="quarter" idx="12"/>
          </p:nvPr>
        </p:nvSpPr>
        <p:spPr/>
        <p:txBody>
          <a:bodyPr/>
          <a:lstStyle/>
          <a:p>
            <a:pPr>
              <a:defRPr/>
            </a:pPr>
            <a:fld id="{6EA11D24-BA1E-4BB2-811F-26DF0408FCF3}"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Procedures 1</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D2D59C21-369A-4C1C-96D8-4D7F1020C9AC}"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a:t>Click to edit Master title style</a:t>
            </a:r>
          </a:p>
        </p:txBody>
      </p:sp>
      <p:sp>
        <p:nvSpPr>
          <p:cNvPr id="3" name="Text Placeholder 2"/>
          <p:cNvSpPr>
            <a:spLocks noGrp="1"/>
          </p:cNvSpPr>
          <p:nvPr>
            <p:ph type="body" sz="half" idx="1"/>
          </p:nvPr>
        </p:nvSpPr>
        <p:spPr>
          <a:xfrm>
            <a:off x="457200" y="129540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295400"/>
            <a:ext cx="4038600" cy="4953000"/>
          </a:xfrm>
        </p:spPr>
        <p:txBody>
          <a:bodyPr/>
          <a:lstStyle/>
          <a:p>
            <a:pPr lvl="0"/>
            <a:endParaRPr lang="en-US" noProof="0"/>
          </a:p>
        </p:txBody>
      </p:sp>
      <p:sp>
        <p:nvSpPr>
          <p:cNvPr id="5" name="Date Placeholder 3"/>
          <p:cNvSpPr>
            <a:spLocks noGrp="1"/>
          </p:cNvSpPr>
          <p:nvPr>
            <p:ph type="dt" sz="half" idx="10"/>
          </p:nvPr>
        </p:nvSpPr>
        <p:spPr/>
        <p:txBody>
          <a:bodyPr/>
          <a:lstStyle>
            <a:lvl1pPr>
              <a:defRPr>
                <a:latin typeface="Calibri (Body)"/>
              </a:defRPr>
            </a:lvl1pPr>
          </a:lstStyle>
          <a:p>
            <a:r>
              <a:rPr lang="en-US" smtClean="0"/>
              <a:t>USDA APHIS and CFSPH</a:t>
            </a:r>
            <a:endParaRPr lang="en-US" dirty="0"/>
          </a:p>
        </p:txBody>
      </p:sp>
      <p:sp>
        <p:nvSpPr>
          <p:cNvPr id="6" name="Footer Placeholder 4"/>
          <p:cNvSpPr>
            <a:spLocks noGrp="1"/>
          </p:cNvSpPr>
          <p:nvPr>
            <p:ph type="ftr" sz="quarter" idx="11"/>
          </p:nvPr>
        </p:nvSpPr>
        <p:spPr/>
        <p:txBody>
          <a:bodyPr/>
          <a:lstStyle>
            <a:lvl1pPr>
              <a:defRPr>
                <a:latin typeface="Calibri (Body)"/>
              </a:defRPr>
            </a:lvl1pPr>
          </a:lstStyle>
          <a:p>
            <a:r>
              <a:rPr lang="en-US" smtClean="0"/>
              <a:t>FAD PReP/NAHEMS Guidelines: Cleaning and Disinfection - Procedures 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85ADD7D-C2DE-42E7-ABF7-4B9CE840459A}"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Procedures 1</a:t>
            </a:r>
            <a:endParaRPr lang="en-US"/>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66530781-420A-4E47-90CD-C5542DB74A92}" type="slidenum">
              <a:rPr lang="en-US" smtClean="0"/>
              <a:pPr>
                <a:defRPr/>
              </a:pPr>
              <a:t>‹#›</a:t>
            </a:fld>
            <a:endParaRPr lang="en-US" dirty="0"/>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5" r:id="rId9"/>
    <p:sldLayoutId id="2147483695" r:id="rId10"/>
    <p:sldLayoutId id="2147483705" r:id="rId11"/>
    <p:sldLayoutId id="2147483706" r:id="rId12"/>
    <p:sldLayoutId id="2147483780" r:id="rId13"/>
    <p:sldLayoutId id="2147483781" r:id="rId14"/>
    <p:sldLayoutId id="2147483782" r:id="rId15"/>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hyperlink" Target="http://naherc.sws.iastate.edu/"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Cleaning and Disinfection</a:t>
            </a:r>
          </a:p>
        </p:txBody>
      </p:sp>
      <p:sp>
        <p:nvSpPr>
          <p:cNvPr id="3" name="Subtitle 2"/>
          <p:cNvSpPr>
            <a:spLocks noGrp="1"/>
          </p:cNvSpPr>
          <p:nvPr>
            <p:ph type="subTitle" idx="1"/>
          </p:nvPr>
        </p:nvSpPr>
        <p:spPr>
          <a:xfrm>
            <a:off x="2590800" y="3886200"/>
            <a:ext cx="5867400" cy="990600"/>
          </a:xfrm>
        </p:spPr>
        <p:txBody>
          <a:bodyPr>
            <a:normAutofit fontScale="92500"/>
          </a:bodyPr>
          <a:lstStyle/>
          <a:p>
            <a:r>
              <a:rPr lang="en-US" sz="4000" dirty="0" smtClean="0"/>
              <a:t>C&amp;D Procedures, Part 1</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fontAlgn="auto">
              <a:spcBef>
                <a:spcPts val="0"/>
              </a:spcBef>
              <a:spcAft>
                <a:spcPts val="0"/>
              </a:spcAft>
            </a:pPr>
            <a:r>
              <a:rPr lang="en-US" sz="1800" i="1" dirty="0" smtClean="0">
                <a:solidFill>
                  <a:prstClr val="black"/>
                </a:solidFill>
                <a:latin typeface="Calibri"/>
                <a:ea typeface="+mn-ea"/>
                <a:cs typeface="+mn-cs"/>
              </a:rPr>
              <a:t>Adapted from the FAD </a:t>
            </a:r>
            <a:r>
              <a:rPr lang="en-US" sz="1800" i="1" dirty="0" err="1" smtClean="0">
                <a:solidFill>
                  <a:prstClr val="black"/>
                </a:solidFill>
                <a:latin typeface="Calibri"/>
                <a:ea typeface="+mn-ea"/>
                <a:cs typeface="+mn-cs"/>
              </a:rPr>
              <a:t>PReP</a:t>
            </a:r>
            <a:r>
              <a:rPr lang="en-US" sz="1800" i="1" dirty="0" smtClean="0">
                <a:solidFill>
                  <a:prstClr val="black"/>
                </a:solidFill>
                <a:latin typeface="Calibri"/>
                <a:ea typeface="+mn-ea"/>
                <a:cs typeface="+mn-cs"/>
              </a:rPr>
              <a:t>/NAHEMS </a:t>
            </a:r>
            <a:br>
              <a:rPr lang="en-US" sz="1800" i="1" dirty="0" smtClean="0">
                <a:solidFill>
                  <a:prstClr val="black"/>
                </a:solidFill>
                <a:latin typeface="Calibri"/>
                <a:ea typeface="+mn-ea"/>
                <a:cs typeface="+mn-cs"/>
              </a:rPr>
            </a:br>
            <a:r>
              <a:rPr lang="en-US" sz="1800" i="1" dirty="0" smtClean="0">
                <a:solidFill>
                  <a:prstClr val="black"/>
                </a:solidFill>
                <a:latin typeface="Calibri"/>
                <a:ea typeface="+mn-ea"/>
                <a:cs typeface="+mn-cs"/>
              </a:rPr>
              <a:t>Guidelines: Cleaning and Disinfection (2014)</a:t>
            </a:r>
            <a:endParaRPr lang="en-US" sz="1800" i="1" dirty="0">
              <a:solidFill>
                <a:prstClr val="black"/>
              </a:solidFill>
              <a:latin typeface="Calibri"/>
              <a:ea typeface="+mn-ea"/>
              <a:cs typeface="+mn-cs"/>
            </a:endParaRPr>
          </a:p>
        </p:txBody>
      </p:sp>
    </p:spTree>
    <p:extLst>
      <p:ext uri="{BB962C8B-B14F-4D97-AF65-F5344CB8AC3E}">
        <p14:creationId xmlns:p14="http://schemas.microsoft.com/office/powerpoint/2010/main" val="3442947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p:cNvSpPr>
          <p:nvPr>
            <p:ph idx="1"/>
          </p:nvPr>
        </p:nvSpPr>
        <p:spPr/>
        <p:txBody>
          <a:bodyPr>
            <a:normAutofit lnSpcReduction="10000"/>
          </a:bodyPr>
          <a:lstStyle/>
          <a:p>
            <a:pPr>
              <a:lnSpc>
                <a:spcPct val="90000"/>
              </a:lnSpc>
            </a:pPr>
            <a:r>
              <a:rPr lang="en-US" sz="2800" dirty="0" smtClean="0">
                <a:latin typeface="Verdana" charset="0"/>
                <a:ea typeface="Verdana" charset="0"/>
                <a:cs typeface="Verdana" charset="0"/>
              </a:rPr>
              <a:t>Personnel </a:t>
            </a:r>
          </a:p>
          <a:p>
            <a:pPr lvl="1">
              <a:lnSpc>
                <a:spcPct val="90000"/>
              </a:lnSpc>
            </a:pPr>
            <a:r>
              <a:rPr lang="en-US" sz="2400" dirty="0" smtClean="0">
                <a:latin typeface="Verdana" charset="0"/>
                <a:ea typeface="Verdana" charset="0"/>
                <a:cs typeface="Verdana" charset="0"/>
              </a:rPr>
              <a:t>Number of personnel – based on task</a:t>
            </a:r>
          </a:p>
          <a:p>
            <a:pPr lvl="1">
              <a:lnSpc>
                <a:spcPct val="90000"/>
              </a:lnSpc>
            </a:pPr>
            <a:r>
              <a:rPr lang="en-US" sz="2400" dirty="0" smtClean="0">
                <a:latin typeface="Verdana" charset="0"/>
                <a:ea typeface="Verdana" charset="0"/>
                <a:cs typeface="Verdana" charset="0"/>
              </a:rPr>
              <a:t>All personnel must be trained on basic C&amp;D procedures, protocols</a:t>
            </a:r>
          </a:p>
          <a:p>
            <a:pPr>
              <a:lnSpc>
                <a:spcPct val="90000"/>
              </a:lnSpc>
            </a:pPr>
            <a:r>
              <a:rPr lang="en-US" sz="2800" dirty="0" smtClean="0">
                <a:latin typeface="Verdana" charset="0"/>
                <a:ea typeface="Verdana" charset="0"/>
                <a:cs typeface="Verdana" charset="0"/>
              </a:rPr>
              <a:t>Equipment and supplies</a:t>
            </a:r>
          </a:p>
          <a:p>
            <a:pPr lvl="1">
              <a:lnSpc>
                <a:spcPct val="90000"/>
              </a:lnSpc>
            </a:pPr>
            <a:r>
              <a:rPr lang="en-US" sz="2400" dirty="0" smtClean="0">
                <a:latin typeface="Verdana" charset="0"/>
                <a:ea typeface="Verdana" charset="0"/>
                <a:cs typeface="Verdana" charset="0"/>
              </a:rPr>
              <a:t>Equipment needs </a:t>
            </a:r>
          </a:p>
          <a:p>
            <a:pPr lvl="1">
              <a:lnSpc>
                <a:spcPct val="90000"/>
              </a:lnSpc>
            </a:pPr>
            <a:r>
              <a:rPr lang="en-US" sz="2400" dirty="0" smtClean="0">
                <a:latin typeface="Verdana" charset="0"/>
                <a:ea typeface="Verdana" charset="0"/>
                <a:cs typeface="Verdana" charset="0"/>
              </a:rPr>
              <a:t>Work with Logistics Unit during acquisition</a:t>
            </a:r>
          </a:p>
          <a:p>
            <a:pPr>
              <a:lnSpc>
                <a:spcPct val="90000"/>
              </a:lnSpc>
            </a:pPr>
            <a:r>
              <a:rPr lang="en-US" sz="2800" dirty="0" smtClean="0">
                <a:latin typeface="Verdana" charset="0"/>
                <a:ea typeface="Verdana" charset="0"/>
                <a:cs typeface="Verdana" charset="0"/>
              </a:rPr>
              <a:t>PPE</a:t>
            </a:r>
          </a:p>
          <a:p>
            <a:pPr lvl="1">
              <a:lnSpc>
                <a:spcPct val="90000"/>
              </a:lnSpc>
            </a:pPr>
            <a:r>
              <a:rPr lang="en-US" sz="2400" dirty="0" smtClean="0">
                <a:latin typeface="Verdana" charset="0"/>
                <a:ea typeface="Verdana" charset="0"/>
                <a:cs typeface="Verdana" charset="0"/>
              </a:rPr>
              <a:t>Many chemical disinfectants hazardous</a:t>
            </a:r>
          </a:p>
          <a:p>
            <a:pPr lvl="1">
              <a:lnSpc>
                <a:spcPct val="90000"/>
              </a:lnSpc>
            </a:pPr>
            <a:r>
              <a:rPr lang="en-US" sz="2400" dirty="0" smtClean="0">
                <a:latin typeface="Verdana" charset="0"/>
                <a:ea typeface="Verdana" charset="0"/>
                <a:cs typeface="Verdana" charset="0"/>
              </a:rPr>
              <a:t>Eye/face/respiratory protection, </a:t>
            </a:r>
            <a:br>
              <a:rPr lang="en-US" sz="2400" dirty="0" smtClean="0">
                <a:latin typeface="Verdana" charset="0"/>
                <a:ea typeface="Verdana" charset="0"/>
                <a:cs typeface="Verdana" charset="0"/>
              </a:rPr>
            </a:br>
            <a:r>
              <a:rPr lang="en-US" sz="2400" dirty="0" smtClean="0">
                <a:latin typeface="Verdana" charset="0"/>
                <a:ea typeface="Verdana" charset="0"/>
                <a:cs typeface="Verdana" charset="0"/>
              </a:rPr>
              <a:t>chemical resistant gloves,</a:t>
            </a:r>
            <a:br>
              <a:rPr lang="en-US" sz="2400" dirty="0" smtClean="0">
                <a:latin typeface="Verdana" charset="0"/>
                <a:ea typeface="Verdana" charset="0"/>
                <a:cs typeface="Verdana" charset="0"/>
              </a:rPr>
            </a:br>
            <a:r>
              <a:rPr lang="en-US" sz="2400" dirty="0" smtClean="0">
                <a:latin typeface="Verdana" charset="0"/>
                <a:ea typeface="Verdana" charset="0"/>
                <a:cs typeface="Verdana" charset="0"/>
              </a:rPr>
              <a:t>waterproof aprons/suits </a:t>
            </a:r>
          </a:p>
        </p:txBody>
      </p:sp>
      <p:sp>
        <p:nvSpPr>
          <p:cNvPr id="2" name="Date Placeholder 1"/>
          <p:cNvSpPr>
            <a:spLocks noGrp="1"/>
          </p:cNvSpPr>
          <p:nvPr>
            <p:ph type="dt" sz="half" idx="2"/>
          </p:nvPr>
        </p:nvSpPr>
        <p:spPr/>
        <p:txBody>
          <a:bodyPr rtlCol="0"/>
          <a:lstStyle/>
          <a:p>
            <a:pPr algn="r" fontAlgn="auto">
              <a:spcBef>
                <a:spcPts val="0"/>
              </a:spcBef>
              <a:spcAft>
                <a:spcPts val="0"/>
              </a:spcAft>
              <a:defRPr/>
            </a:pPr>
            <a:r>
              <a:rPr lang="en-US" smtClean="0">
                <a:solidFill>
                  <a:schemeClr val="tx1">
                    <a:tint val="75000"/>
                  </a:schemeClr>
                </a:solidFill>
                <a:latin typeface="Calibri (Body)"/>
                <a:ea typeface="+mn-ea"/>
                <a:cs typeface="+mn-cs"/>
              </a:rPr>
              <a:t>USDA APHIS and CFSPH</a:t>
            </a:r>
            <a:endParaRPr lang="en-US" dirty="0">
              <a:solidFill>
                <a:schemeClr val="tx1">
                  <a:tint val="75000"/>
                </a:schemeClr>
              </a:solidFill>
              <a:latin typeface="Calibri (Body)"/>
              <a:ea typeface="+mn-ea"/>
              <a:cs typeface="+mn-cs"/>
            </a:endParaRPr>
          </a:p>
        </p:txBody>
      </p:sp>
      <p:sp>
        <p:nvSpPr>
          <p:cNvPr id="6"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27649" name="Rectangle 2"/>
          <p:cNvSpPr>
            <a:spLocks noGrp="1"/>
          </p:cNvSpPr>
          <p:nvPr>
            <p:ph type="title"/>
          </p:nvPr>
        </p:nvSpPr>
        <p:spPr/>
        <p:txBody>
          <a:bodyPr/>
          <a:lstStyle/>
          <a:p>
            <a:r>
              <a:rPr lang="en-US" dirty="0">
                <a:latin typeface="Verdana" charset="0"/>
                <a:ea typeface="Verdana" charset="0"/>
                <a:cs typeface="Verdana" charset="0"/>
              </a:rPr>
              <a:t>Planning</a:t>
            </a:r>
          </a:p>
        </p:txBody>
      </p:sp>
      <p:sp>
        <p:nvSpPr>
          <p:cNvPr id="3" name="Slide Number Placeholder 2"/>
          <p:cNvSpPr>
            <a:spLocks noGrp="1"/>
          </p:cNvSpPr>
          <p:nvPr>
            <p:ph type="sldNum" sz="quarter" idx="4"/>
          </p:nvPr>
        </p:nvSpPr>
        <p:spPr/>
        <p:txBody>
          <a:bodyPr/>
          <a:lstStyle/>
          <a:p>
            <a:pPr>
              <a:defRPr/>
            </a:pPr>
            <a:fld id="{D2D59C21-369A-4C1C-96D8-4D7F1020C9AC}"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p:txBody>
          <a:bodyPr>
            <a:normAutofit lnSpcReduction="10000"/>
          </a:bodyPr>
          <a:lstStyle/>
          <a:p>
            <a:r>
              <a:rPr lang="en-US" sz="2800" dirty="0" smtClean="0">
                <a:latin typeface="Verdana" charset="0"/>
                <a:ea typeface="Verdana" charset="0"/>
                <a:cs typeface="Verdana" charset="0"/>
              </a:rPr>
              <a:t>Document the following:</a:t>
            </a:r>
          </a:p>
          <a:p>
            <a:pPr lvl="1"/>
            <a:r>
              <a:rPr lang="en-US" sz="2400" dirty="0" smtClean="0">
                <a:latin typeface="Verdana" charset="0"/>
                <a:ea typeface="Verdana" charset="0"/>
                <a:cs typeface="Verdana" charset="0"/>
              </a:rPr>
              <a:t>Materials used and expended, cost</a:t>
            </a:r>
          </a:p>
          <a:p>
            <a:pPr lvl="2"/>
            <a:r>
              <a:rPr lang="en-US" sz="2000" dirty="0" smtClean="0">
                <a:latin typeface="Verdana" charset="0"/>
                <a:ea typeface="Verdana" charset="0"/>
                <a:cs typeface="Verdana" charset="0"/>
              </a:rPr>
              <a:t>Include labor charges, rentals, subcontractors</a:t>
            </a:r>
          </a:p>
          <a:p>
            <a:pPr lvl="1"/>
            <a:r>
              <a:rPr lang="en-US" sz="2400" dirty="0" smtClean="0">
                <a:latin typeface="Verdana" charset="0"/>
                <a:ea typeface="Verdana" charset="0"/>
                <a:cs typeface="Verdana" charset="0"/>
              </a:rPr>
              <a:t>Personnel number and identity</a:t>
            </a:r>
          </a:p>
          <a:p>
            <a:pPr lvl="2"/>
            <a:r>
              <a:rPr lang="en-US" sz="2000" dirty="0" smtClean="0">
                <a:latin typeface="Verdana" charset="0"/>
                <a:ea typeface="Verdana" charset="0"/>
                <a:cs typeface="Verdana" charset="0"/>
              </a:rPr>
              <a:t>Entry log for premises</a:t>
            </a:r>
          </a:p>
          <a:p>
            <a:pPr lvl="1"/>
            <a:r>
              <a:rPr lang="en-US" sz="2400" smtClean="0">
                <a:latin typeface="Verdana" charset="0"/>
                <a:ea typeface="Verdana" charset="0"/>
                <a:cs typeface="Verdana" charset="0"/>
              </a:rPr>
              <a:t>Tracking</a:t>
            </a:r>
          </a:p>
          <a:p>
            <a:pPr lvl="2"/>
            <a:r>
              <a:rPr lang="en-US" sz="2000" smtClean="0">
                <a:latin typeface="Verdana" charset="0"/>
                <a:ea typeface="Verdana" charset="0"/>
                <a:cs typeface="Verdana" charset="0"/>
              </a:rPr>
              <a:t>Vehicles</a:t>
            </a:r>
            <a:r>
              <a:rPr lang="en-US" sz="2000" dirty="0" smtClean="0">
                <a:latin typeface="Verdana" charset="0"/>
                <a:ea typeface="Verdana" charset="0"/>
                <a:cs typeface="Verdana" charset="0"/>
              </a:rPr>
              <a:t>, heavy equipment</a:t>
            </a:r>
          </a:p>
          <a:p>
            <a:pPr lvl="1"/>
            <a:r>
              <a:rPr lang="en-US" sz="2400" dirty="0" smtClean="0">
                <a:latin typeface="Verdana" charset="0"/>
                <a:ea typeface="Verdana" charset="0"/>
                <a:cs typeface="Verdana" charset="0"/>
              </a:rPr>
              <a:t>Type, formulation, quantity, date of disinfectant preparation</a:t>
            </a:r>
          </a:p>
          <a:p>
            <a:r>
              <a:rPr lang="en-US" sz="2800" dirty="0" smtClean="0">
                <a:latin typeface="Verdana" charset="0"/>
                <a:ea typeface="Verdana" charset="0"/>
                <a:cs typeface="Verdana" charset="0"/>
              </a:rPr>
              <a:t>Information should be recorded in ink, signed with author’s initials/date</a:t>
            </a:r>
          </a:p>
          <a:p>
            <a:endParaRPr lang="en-US" dirty="0" smtClean="0">
              <a:latin typeface="Verdana" charset="0"/>
              <a:ea typeface="Verdana" charset="0"/>
              <a:cs typeface="Verdana" charset="0"/>
            </a:endParaRPr>
          </a:p>
        </p:txBody>
      </p:sp>
      <p:sp>
        <p:nvSpPr>
          <p:cNvPr id="4" name="Date Placeholder 3"/>
          <p:cNvSpPr>
            <a:spLocks noGrp="1"/>
          </p:cNvSpPr>
          <p:nvPr>
            <p:ph type="dt" sz="half" idx="2"/>
          </p:nvPr>
        </p:nvSpPr>
        <p:spPr/>
        <p:txBody>
          <a:bodyPr rtlCol="0"/>
          <a:lstStyle/>
          <a:p>
            <a:pPr algn="r" fontAlgn="auto">
              <a:spcBef>
                <a:spcPts val="0"/>
              </a:spcBef>
              <a:spcAft>
                <a:spcPts val="0"/>
              </a:spcAft>
              <a:defRPr/>
            </a:pPr>
            <a:r>
              <a:rPr lang="en-US" smtClean="0">
                <a:solidFill>
                  <a:schemeClr val="tx1">
                    <a:tint val="75000"/>
                  </a:schemeClr>
                </a:solidFill>
                <a:latin typeface="+mn-lt"/>
                <a:ea typeface="+mn-ea"/>
                <a:cs typeface="+mn-cs"/>
              </a:rPr>
              <a:t>USDA APHIS and CFSPH</a:t>
            </a:r>
            <a:endParaRPr lang="en-US" dirty="0">
              <a:solidFill>
                <a:schemeClr val="tx1">
                  <a:tint val="75000"/>
                </a:schemeClr>
              </a:solidFill>
              <a:latin typeface="+mn-lt"/>
              <a:ea typeface="+mn-ea"/>
              <a:cs typeface="+mn-cs"/>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5842" name="Title 2"/>
          <p:cNvSpPr>
            <a:spLocks noGrp="1"/>
          </p:cNvSpPr>
          <p:nvPr>
            <p:ph type="title"/>
          </p:nvPr>
        </p:nvSpPr>
        <p:spPr/>
        <p:txBody>
          <a:bodyPr/>
          <a:lstStyle/>
          <a:p>
            <a:r>
              <a:rPr lang="en-US" dirty="0" smtClean="0">
                <a:latin typeface="Verdana" charset="0"/>
                <a:ea typeface="Verdana" charset="0"/>
                <a:cs typeface="Verdana" charset="0"/>
              </a:rPr>
              <a:t>Documentation</a:t>
            </a:r>
            <a:r>
              <a:rPr lang="en-US" sz="3200" dirty="0" smtClean="0">
                <a:latin typeface="Verdana" charset="0"/>
                <a:ea typeface="Verdana" charset="0"/>
                <a:cs typeface="Verdana" charset="0"/>
              </a:rPr>
              <a:t> </a:t>
            </a:r>
          </a:p>
        </p:txBody>
      </p:sp>
      <p:sp>
        <p:nvSpPr>
          <p:cNvPr id="2" name="Slide Number Placeholder 1"/>
          <p:cNvSpPr>
            <a:spLocks noGrp="1"/>
          </p:cNvSpPr>
          <p:nvPr>
            <p:ph type="sldNum" sz="quarter" idx="4"/>
          </p:nvPr>
        </p:nvSpPr>
        <p:spPr/>
        <p:txBody>
          <a:bodyPr/>
          <a:lstStyle/>
          <a:p>
            <a:pPr>
              <a:defRPr/>
            </a:pPr>
            <a:fld id="{F03BEDAC-2847-426D-88F2-EA7EB43F5B93}"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Initiating C&amp;D Protocols</a:t>
            </a:r>
          </a:p>
        </p:txBody>
      </p:sp>
      <p:sp>
        <p:nvSpPr>
          <p:cNvPr id="7" name="Slide Number Placeholder 6"/>
          <p:cNvSpPr>
            <a:spLocks noGrp="1"/>
          </p:cNvSpPr>
          <p:nvPr>
            <p:ph type="sldNum" sz="quarter" idx="12"/>
          </p:nvPr>
        </p:nvSpPr>
        <p:spPr/>
        <p:txBody>
          <a:bodyPr/>
          <a:lstStyle/>
          <a:p>
            <a:pPr>
              <a:defRPr/>
            </a:pPr>
            <a:fld id="{66530781-420A-4E47-90CD-C5542DB74A92}" type="slidenum">
              <a:rPr lang="en-US" smtClean="0"/>
              <a:pPr>
                <a:defRPr/>
              </a:pPr>
              <a:t>12</a:t>
            </a:fld>
            <a:endParaRPr lang="en-US" dirty="0"/>
          </a:p>
        </p:txBody>
      </p:sp>
    </p:spTree>
    <p:extLst>
      <p:ext uri="{BB962C8B-B14F-4D97-AF65-F5344CB8AC3E}">
        <p14:creationId xmlns:p14="http://schemas.microsoft.com/office/powerpoint/2010/main" val="4236286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p:cNvSpPr>
          <p:nvPr>
            <p:ph idx="1"/>
          </p:nvPr>
        </p:nvSpPr>
        <p:spPr/>
        <p:txBody>
          <a:bodyPr>
            <a:normAutofit/>
          </a:bodyPr>
          <a:lstStyle/>
          <a:p>
            <a:r>
              <a:rPr lang="en-US" dirty="0" smtClean="0">
                <a:latin typeface="Verdana" charset="0"/>
                <a:ea typeface="Verdana" charset="0"/>
                <a:cs typeface="Verdana" charset="0"/>
              </a:rPr>
              <a:t>C&amp;D station location</a:t>
            </a:r>
          </a:p>
          <a:p>
            <a:pPr lvl="1"/>
            <a:r>
              <a:rPr lang="en-US" dirty="0">
                <a:latin typeface="Verdana" charset="0"/>
                <a:ea typeface="Verdana" charset="0"/>
                <a:cs typeface="Verdana" charset="0"/>
              </a:rPr>
              <a:t>A</a:t>
            </a:r>
            <a:r>
              <a:rPr lang="en-US" dirty="0" smtClean="0">
                <a:latin typeface="Verdana" charset="0"/>
                <a:ea typeface="Verdana" charset="0"/>
                <a:cs typeface="Verdana" charset="0"/>
              </a:rPr>
              <a:t>djacent to or at </a:t>
            </a:r>
            <a:r>
              <a:rPr lang="en-US" dirty="0">
                <a:latin typeface="Verdana" charset="0"/>
                <a:ea typeface="Verdana" charset="0"/>
                <a:cs typeface="Verdana" charset="0"/>
              </a:rPr>
              <a:t>entrance points </a:t>
            </a:r>
            <a:r>
              <a:rPr lang="en-US" dirty="0" smtClean="0">
                <a:latin typeface="Verdana" charset="0"/>
                <a:ea typeface="Verdana" charset="0"/>
                <a:cs typeface="Verdana" charset="0"/>
              </a:rPr>
              <a:t>                    of </a:t>
            </a:r>
            <a:r>
              <a:rPr lang="en-US" dirty="0">
                <a:latin typeface="Verdana" charset="0"/>
                <a:ea typeface="Verdana" charset="0"/>
                <a:cs typeface="Verdana" charset="0"/>
              </a:rPr>
              <a:t>infected premises</a:t>
            </a:r>
          </a:p>
          <a:p>
            <a:r>
              <a:rPr lang="en-US" dirty="0">
                <a:latin typeface="Verdana" charset="0"/>
                <a:ea typeface="Verdana" charset="0"/>
                <a:cs typeface="Verdana" charset="0"/>
              </a:rPr>
              <a:t>T</a:t>
            </a:r>
            <a:r>
              <a:rPr lang="en-US" dirty="0" smtClean="0">
                <a:latin typeface="Verdana" charset="0"/>
                <a:ea typeface="Verdana" charset="0"/>
                <a:cs typeface="Verdana" charset="0"/>
              </a:rPr>
              <a:t>wo scales</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Small: personnel, small equipment</a:t>
            </a:r>
          </a:p>
          <a:p>
            <a:pPr lvl="1"/>
            <a:r>
              <a:rPr lang="en-US" dirty="0" smtClean="0">
                <a:latin typeface="Verdana" charset="0"/>
                <a:ea typeface="Verdana" charset="0"/>
                <a:cs typeface="Verdana" charset="0"/>
              </a:rPr>
              <a:t>Large: vehicles, heavy machinery</a:t>
            </a:r>
            <a:endParaRPr lang="en-US" dirty="0">
              <a:latin typeface="Verdana" charset="0"/>
              <a:ea typeface="Verdana" charset="0"/>
              <a:cs typeface="Verdana" charset="0"/>
            </a:endParaRPr>
          </a:p>
          <a:p>
            <a:r>
              <a:rPr lang="en-US" dirty="0" smtClean="0">
                <a:latin typeface="Verdana" charset="0"/>
                <a:ea typeface="Verdana" charset="0"/>
                <a:cs typeface="Verdana" charset="0"/>
              </a:rPr>
              <a:t>Additional considerations</a:t>
            </a:r>
          </a:p>
          <a:p>
            <a:pPr lvl="1"/>
            <a:r>
              <a:rPr lang="en-US" dirty="0" smtClean="0">
                <a:latin typeface="Verdana" charset="0"/>
                <a:ea typeface="Verdana" charset="0"/>
                <a:cs typeface="Verdana" charset="0"/>
              </a:rPr>
              <a:t>Flat terrain, adequate size</a:t>
            </a:r>
          </a:p>
          <a:p>
            <a:pPr lvl="1"/>
            <a:r>
              <a:rPr lang="en-US" dirty="0" smtClean="0">
                <a:latin typeface="Verdana" charset="0"/>
                <a:ea typeface="Verdana" charset="0"/>
                <a:cs typeface="Verdana" charset="0"/>
              </a:rPr>
              <a:t>Away from sensitive areas</a:t>
            </a:r>
            <a:endParaRPr lang="en-US" dirty="0">
              <a:latin typeface="Verdana" charset="0"/>
              <a:ea typeface="Verdana" charset="0"/>
              <a:cs typeface="Verdana" charset="0"/>
            </a:endParaRPr>
          </a:p>
        </p:txBody>
      </p:sp>
      <p:sp>
        <p:nvSpPr>
          <p:cNvPr id="2" name="Date Placeholder 1"/>
          <p:cNvSpPr>
            <a:spLocks noGrp="1"/>
          </p:cNvSpPr>
          <p:nvPr>
            <p:ph type="dt" sz="half" idx="2"/>
          </p:nvPr>
        </p:nvSpPr>
        <p:spPr/>
        <p:txBody>
          <a:bodyPr/>
          <a:lstStyle/>
          <a:p>
            <a:pPr algn="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a:latin typeface="+mn-lt"/>
              </a:rPr>
              <a:t>FAD </a:t>
            </a:r>
            <a:r>
              <a:rPr lang="en-US" dirty="0" err="1">
                <a:latin typeface="+mn-lt"/>
              </a:rPr>
              <a:t>PReP</a:t>
            </a:r>
            <a:r>
              <a:rPr lang="en-US" dirty="0">
                <a:latin typeface="+mn-lt"/>
              </a:rPr>
              <a:t>/NAHEMS Guidelines: Cleaning and Disinfection - Procedures </a:t>
            </a:r>
            <a:r>
              <a:rPr lang="en-US" dirty="0">
                <a:latin typeface="+mn-lt"/>
              </a:rPr>
              <a:t>1</a:t>
            </a:r>
            <a:endParaRPr lang="en-US" dirty="0">
              <a:latin typeface="+mn-lt"/>
            </a:endParaRPr>
          </a:p>
        </p:txBody>
      </p:sp>
      <p:sp>
        <p:nvSpPr>
          <p:cNvPr id="39937" name="Rectangle 2"/>
          <p:cNvSpPr>
            <a:spLocks noGrp="1"/>
          </p:cNvSpPr>
          <p:nvPr>
            <p:ph type="title"/>
          </p:nvPr>
        </p:nvSpPr>
        <p:spPr/>
        <p:txBody>
          <a:bodyPr/>
          <a:lstStyle/>
          <a:p>
            <a:r>
              <a:rPr lang="en-US">
                <a:latin typeface="Verdana" charset="0"/>
                <a:ea typeface="Verdana" charset="0"/>
                <a:cs typeface="Verdana" charset="0"/>
              </a:rPr>
              <a:t>Site Selection</a:t>
            </a:r>
          </a:p>
        </p:txBody>
      </p:sp>
      <p:sp>
        <p:nvSpPr>
          <p:cNvPr id="3" name="Slide Number Placeholder 2"/>
          <p:cNvSpPr>
            <a:spLocks noGrp="1"/>
          </p:cNvSpPr>
          <p:nvPr>
            <p:ph type="sldNum" sz="quarter" idx="4"/>
          </p:nvPr>
        </p:nvSpPr>
        <p:spPr/>
        <p:txBody>
          <a:bodyPr/>
          <a:lstStyle/>
          <a:p>
            <a:pPr>
              <a:defRPr/>
            </a:pPr>
            <a:fld id="{D2D59C21-369A-4C1C-96D8-4D7F1020C9AC}" type="slidenum">
              <a:rPr lang="en-US" smtClean="0"/>
              <a:pPr>
                <a:defRPr/>
              </a:pPr>
              <a:t>13</a:t>
            </a:fld>
            <a:endParaRPr lang="en-US" dirty="0"/>
          </a:p>
        </p:txBody>
      </p:sp>
    </p:spTree>
    <p:extLst>
      <p:ext uri="{BB962C8B-B14F-4D97-AF65-F5344CB8AC3E}">
        <p14:creationId xmlns:p14="http://schemas.microsoft.com/office/powerpoint/2010/main" val="2504781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1"/>
          <p:cNvSpPr>
            <a:spLocks noGrp="1"/>
          </p:cNvSpPr>
          <p:nvPr>
            <p:ph idx="1"/>
          </p:nvPr>
        </p:nvSpPr>
        <p:spPr/>
        <p:txBody>
          <a:bodyPr>
            <a:normAutofit/>
          </a:bodyPr>
          <a:lstStyle/>
          <a:p>
            <a:r>
              <a:rPr lang="en-US" dirty="0" smtClean="0">
                <a:latin typeface="Verdana" charset="0"/>
                <a:ea typeface="Verdana" charset="0"/>
                <a:cs typeface="Verdana" charset="0"/>
              </a:rPr>
              <a:t>Movement through C&amp;D station follows basic decontamination staging protocols</a:t>
            </a:r>
          </a:p>
          <a:p>
            <a:r>
              <a:rPr lang="en-US" dirty="0" smtClean="0">
                <a:latin typeface="Verdana" charset="0"/>
                <a:ea typeface="Verdana" charset="0"/>
                <a:cs typeface="Verdana" charset="0"/>
              </a:rPr>
              <a:t>Three work zones, one corridor prevent spread of hazards</a:t>
            </a:r>
            <a:r>
              <a:rPr lang="en-US" sz="2800" dirty="0" smtClean="0">
                <a:latin typeface="Verdana" charset="0"/>
                <a:ea typeface="Verdana" charset="0"/>
                <a:cs typeface="Verdana" charset="0"/>
              </a:rPr>
              <a:t>:</a:t>
            </a:r>
          </a:p>
          <a:p>
            <a:pPr lvl="1"/>
            <a:r>
              <a:rPr lang="en-US" dirty="0" smtClean="0">
                <a:latin typeface="Verdana" charset="0"/>
                <a:ea typeface="Verdana" charset="0"/>
                <a:cs typeface="Verdana" charset="0"/>
              </a:rPr>
              <a:t>Exclusion Zone</a:t>
            </a:r>
          </a:p>
          <a:p>
            <a:pPr lvl="1"/>
            <a:r>
              <a:rPr lang="en-US" dirty="0" smtClean="0">
                <a:latin typeface="Verdana" charset="0"/>
                <a:ea typeface="Verdana" charset="0"/>
                <a:cs typeface="Verdana" charset="0"/>
              </a:rPr>
              <a:t>Contamination Reduction Zone</a:t>
            </a:r>
          </a:p>
          <a:p>
            <a:pPr lvl="1"/>
            <a:r>
              <a:rPr lang="en-US" dirty="0" smtClean="0">
                <a:latin typeface="Verdana" charset="0"/>
                <a:ea typeface="Verdana" charset="0"/>
                <a:cs typeface="Verdana" charset="0"/>
              </a:rPr>
              <a:t>Support Zone</a:t>
            </a:r>
          </a:p>
          <a:p>
            <a:pPr lvl="1"/>
            <a:r>
              <a:rPr lang="en-US" dirty="0" smtClean="0">
                <a:latin typeface="Verdana" charset="0"/>
                <a:ea typeface="Verdana" charset="0"/>
                <a:cs typeface="Verdana" charset="0"/>
              </a:rPr>
              <a:t>Decontamination Corridor</a:t>
            </a:r>
          </a:p>
          <a:p>
            <a:endParaRPr lang="en-US" dirty="0" smtClean="0">
              <a:latin typeface="Verdana" charset="0"/>
              <a:ea typeface="Verdana" charset="0"/>
              <a:cs typeface="Verdana" charset="0"/>
            </a:endParaRPr>
          </a:p>
        </p:txBody>
      </p:sp>
      <p:sp>
        <p:nvSpPr>
          <p:cNvPr id="4" name="Date Placeholder 3"/>
          <p:cNvSpPr>
            <a:spLocks noGrp="1"/>
          </p:cNvSpPr>
          <p:nvPr>
            <p:ph type="dt" sz="half" idx="2"/>
          </p:nvPr>
        </p:nvSpPr>
        <p:spPr/>
        <p:txBody>
          <a:bodyPr rtlCol="0"/>
          <a:lstStyle/>
          <a:p>
            <a:pPr algn="r" fontAlgn="auto">
              <a:spcBef>
                <a:spcPts val="0"/>
              </a:spcBef>
              <a:spcAft>
                <a:spcPts val="0"/>
              </a:spcAft>
              <a:defRPr/>
            </a:pPr>
            <a:r>
              <a:rPr lang="en-US" smtClean="0">
                <a:solidFill>
                  <a:schemeClr val="tx1">
                    <a:tint val="75000"/>
                  </a:schemeClr>
                </a:solidFill>
                <a:latin typeface="+mn-lt"/>
                <a:ea typeface="+mn-ea"/>
                <a:cs typeface="Arial" pitchFamily="34" charset="0"/>
              </a:rPr>
              <a:t>USDA APHIS and CFSPH</a:t>
            </a:r>
            <a:endParaRPr lang="en-US" dirty="0">
              <a:solidFill>
                <a:schemeClr val="tx1">
                  <a:tint val="75000"/>
                </a:schemeClr>
              </a:solidFill>
              <a:latin typeface="+mn-lt"/>
              <a:ea typeface="+mn-ea"/>
              <a:cs typeface="Arial" pitchFamily="34" charset="0"/>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41986" name="Title 2"/>
          <p:cNvSpPr>
            <a:spLocks noGrp="1"/>
          </p:cNvSpPr>
          <p:nvPr>
            <p:ph type="title"/>
          </p:nvPr>
        </p:nvSpPr>
        <p:spPr/>
        <p:txBody>
          <a:bodyPr/>
          <a:lstStyle/>
          <a:p>
            <a:r>
              <a:rPr lang="en-US" smtClean="0">
                <a:latin typeface="Verdana" charset="0"/>
                <a:ea typeface="Verdana" charset="0"/>
                <a:cs typeface="Verdana" charset="0"/>
              </a:rPr>
              <a:t>Station Design and Setup</a:t>
            </a:r>
          </a:p>
        </p:txBody>
      </p:sp>
      <p:sp>
        <p:nvSpPr>
          <p:cNvPr id="2" name="Slide Number Placeholder 1"/>
          <p:cNvSpPr>
            <a:spLocks noGrp="1"/>
          </p:cNvSpPr>
          <p:nvPr>
            <p:ph type="sldNum" sz="quarter" idx="4"/>
          </p:nvPr>
        </p:nvSpPr>
        <p:spPr/>
        <p:txBody>
          <a:bodyPr/>
          <a:lstStyle/>
          <a:p>
            <a:pPr>
              <a:defRPr/>
            </a:pPr>
            <a:fld id="{F03BEDAC-2847-426D-88F2-EA7EB43F5B93}" type="slidenum">
              <a:rPr lang="en-US" smtClean="0"/>
              <a:pPr>
                <a:defRPr/>
              </a:pPr>
              <a:t>14</a:t>
            </a:fld>
            <a:endParaRPr lang="en-US" dirty="0"/>
          </a:p>
        </p:txBody>
      </p:sp>
    </p:spTree>
    <p:extLst>
      <p:ext uri="{BB962C8B-B14F-4D97-AF65-F5344CB8AC3E}">
        <p14:creationId xmlns:p14="http://schemas.microsoft.com/office/powerpoint/2010/main" val="2881535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Work Zones</a:t>
            </a:r>
            <a:endParaRPr lang="en-US" dirty="0"/>
          </a:p>
        </p:txBody>
      </p:sp>
      <p:sp>
        <p:nvSpPr>
          <p:cNvPr id="4" name="Date Placeholder 3"/>
          <p:cNvSpPr>
            <a:spLocks noGrp="1"/>
          </p:cNvSpPr>
          <p:nvPr>
            <p:ph type="dt" sz="half" idx="10"/>
          </p:nvPr>
        </p:nvSpPr>
        <p:spPr/>
        <p:txBody>
          <a:bodyPr/>
          <a:lstStyle/>
          <a:p>
            <a:pPr algn="r"/>
            <a:r>
              <a:rPr lang="en-US" dirty="0">
                <a:latin typeface="+mn-lt"/>
              </a:rPr>
              <a:t>USDA APHIS and CFSPH</a:t>
            </a:r>
            <a:endParaRPr lang="en-US" dirty="0">
              <a:latin typeface="+mn-lt"/>
            </a:endParaRPr>
          </a:p>
        </p:txBody>
      </p:sp>
      <p:sp>
        <p:nvSpPr>
          <p:cNvPr id="5" name="Footer Placeholder 4"/>
          <p:cNvSpPr>
            <a:spLocks noGrp="1"/>
          </p:cNvSpPr>
          <p:nvPr>
            <p:ph type="ftr" sz="quarter" idx="11"/>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457200" y="1844984"/>
            <a:ext cx="8229600" cy="3853832"/>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fld id="{017A7861-CFD7-431E-A731-15A7DA45A1A4}" type="slidenum">
              <a:rPr lang="en-US" smtClean="0"/>
              <a:pPr>
                <a:defRPr/>
              </a:pPr>
              <a:t>15</a:t>
            </a:fld>
            <a:endParaRPr lang="en-US"/>
          </a:p>
        </p:txBody>
      </p:sp>
    </p:spTree>
    <p:extLst>
      <p:ext uri="{BB962C8B-B14F-4D97-AF65-F5344CB8AC3E}">
        <p14:creationId xmlns:p14="http://schemas.microsoft.com/office/powerpoint/2010/main" val="1790854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Disinfectant Preparation and Application</a:t>
            </a:r>
          </a:p>
        </p:txBody>
      </p:sp>
      <p:sp>
        <p:nvSpPr>
          <p:cNvPr id="7" name="Slide Number Placeholder 6"/>
          <p:cNvSpPr>
            <a:spLocks noGrp="1"/>
          </p:cNvSpPr>
          <p:nvPr>
            <p:ph type="sldNum" sz="quarter" idx="12"/>
          </p:nvPr>
        </p:nvSpPr>
        <p:spPr/>
        <p:txBody>
          <a:bodyPr/>
          <a:lstStyle/>
          <a:p>
            <a:pPr>
              <a:defRPr/>
            </a:pPr>
            <a:fld id="{66530781-420A-4E47-90CD-C5542DB74A92}" type="slidenum">
              <a:rPr lang="en-US" smtClean="0"/>
              <a:pPr>
                <a:defRPr/>
              </a:pPr>
              <a:t>16</a:t>
            </a:fld>
            <a:endParaRPr lang="en-US" dirty="0"/>
          </a:p>
        </p:txBody>
      </p:sp>
    </p:spTree>
    <p:extLst>
      <p:ext uri="{BB962C8B-B14F-4D97-AF65-F5344CB8AC3E}">
        <p14:creationId xmlns:p14="http://schemas.microsoft.com/office/powerpoint/2010/main" val="304680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p:txBody>
          <a:bodyPr/>
          <a:lstStyle/>
          <a:p>
            <a:r>
              <a:rPr lang="en-US" dirty="0" smtClean="0">
                <a:latin typeface="Verdana" charset="0"/>
                <a:ea typeface="Verdana" charset="0"/>
                <a:cs typeface="Verdana" charset="0"/>
              </a:rPr>
              <a:t>Disinfectant Preparation</a:t>
            </a:r>
          </a:p>
        </p:txBody>
      </p:sp>
      <p:sp>
        <p:nvSpPr>
          <p:cNvPr id="31746" name="Rectangle 3"/>
          <p:cNvSpPr>
            <a:spLocks noGrp="1"/>
          </p:cNvSpPr>
          <p:nvPr>
            <p:ph type="body" sz="half" idx="1"/>
          </p:nvPr>
        </p:nvSpPr>
        <p:spPr>
          <a:xfrm>
            <a:off x="457200" y="1412875"/>
            <a:ext cx="8305800" cy="4835525"/>
          </a:xfrm>
        </p:spPr>
        <p:txBody>
          <a:bodyPr/>
          <a:lstStyle/>
          <a:p>
            <a:r>
              <a:rPr lang="en-US" dirty="0" smtClean="0">
                <a:latin typeface="Verdana" charset="0"/>
                <a:ea typeface="Verdana" charset="0"/>
                <a:cs typeface="Verdana" charset="0"/>
              </a:rPr>
              <a:t>Storage</a:t>
            </a:r>
          </a:p>
          <a:p>
            <a:pPr lvl="1"/>
            <a:r>
              <a:rPr lang="en-US" dirty="0" smtClean="0">
                <a:latin typeface="Verdana" charset="0"/>
                <a:ea typeface="Verdana" charset="0"/>
                <a:cs typeface="Verdana" charset="0"/>
              </a:rPr>
              <a:t> Cool location, check expiration date</a:t>
            </a:r>
          </a:p>
          <a:p>
            <a:r>
              <a:rPr lang="en-US" dirty="0" smtClean="0">
                <a:latin typeface="Verdana" charset="0"/>
                <a:ea typeface="Verdana" charset="0"/>
                <a:cs typeface="Verdana" charset="0"/>
              </a:rPr>
              <a:t>Fresh solutions</a:t>
            </a:r>
          </a:p>
          <a:p>
            <a:pPr lvl="1"/>
            <a:r>
              <a:rPr lang="en-US" dirty="0" smtClean="0">
                <a:latin typeface="Verdana" charset="0"/>
                <a:ea typeface="Verdana" charset="0"/>
                <a:cs typeface="Verdana" charset="0"/>
              </a:rPr>
              <a:t>Prepare prior to use</a:t>
            </a:r>
          </a:p>
          <a:p>
            <a:pPr lvl="1"/>
            <a:r>
              <a:rPr lang="en-US" dirty="0" smtClean="0">
                <a:latin typeface="Verdana" charset="0"/>
                <a:ea typeface="Verdana" charset="0"/>
                <a:cs typeface="Verdana" charset="0"/>
              </a:rPr>
              <a:t>May require same                                           day preparation</a:t>
            </a:r>
          </a:p>
          <a:p>
            <a:r>
              <a:rPr lang="en-US" dirty="0" smtClean="0">
                <a:latin typeface="Verdana" charset="0"/>
                <a:ea typeface="Verdana" charset="0"/>
                <a:cs typeface="Verdana" charset="0"/>
              </a:rPr>
              <a:t>One gallon diluted </a:t>
            </a:r>
            <a:br>
              <a:rPr lang="en-US" dirty="0" smtClean="0">
                <a:latin typeface="Verdana" charset="0"/>
                <a:ea typeface="Verdana" charset="0"/>
                <a:cs typeface="Verdana" charset="0"/>
              </a:rPr>
            </a:br>
            <a:r>
              <a:rPr lang="en-US" dirty="0" smtClean="0">
                <a:latin typeface="Verdana" charset="0"/>
                <a:ea typeface="Verdana" charset="0"/>
                <a:cs typeface="Verdana" charset="0"/>
              </a:rPr>
              <a:t>disinfectant covers </a:t>
            </a:r>
            <a:br>
              <a:rPr lang="en-US" dirty="0" smtClean="0">
                <a:latin typeface="Verdana" charset="0"/>
                <a:ea typeface="Verdana" charset="0"/>
                <a:cs typeface="Verdana" charset="0"/>
              </a:rPr>
            </a:br>
            <a:r>
              <a:rPr lang="en-US" dirty="0" smtClean="0">
                <a:latin typeface="Verdana" charset="0"/>
                <a:ea typeface="Verdana" charset="0"/>
                <a:cs typeface="Verdana" charset="0"/>
              </a:rPr>
              <a:t>100-150 sq. ft. </a:t>
            </a:r>
          </a:p>
        </p:txBody>
      </p:sp>
      <p:sp>
        <p:nvSpPr>
          <p:cNvPr id="3" name="Date Placeholder 2"/>
          <p:cNvSpPr>
            <a:spLocks noGrp="1"/>
          </p:cNvSpPr>
          <p:nvPr>
            <p:ph type="dt" sz="half" idx="10"/>
          </p:nvPr>
        </p:nvSpPr>
        <p:spPr/>
        <p:txBody>
          <a:bodyPr rtlCol="0"/>
          <a:lstStyle/>
          <a:p>
            <a:pPr algn="r" fontAlgn="auto">
              <a:spcBef>
                <a:spcPts val="0"/>
              </a:spcBef>
              <a:spcAft>
                <a:spcPts val="0"/>
              </a:spcAft>
              <a:defRPr/>
            </a:pPr>
            <a:r>
              <a:rPr lang="en-US" dirty="0">
                <a:latin typeface="+mn-lt"/>
                <a:ea typeface="+mn-ea"/>
                <a:cs typeface="+mn-cs"/>
              </a:rPr>
              <a:t>USDA APHIS and CFSPH</a:t>
            </a:r>
            <a:endParaRPr lang="en-US" dirty="0">
              <a:latin typeface="+mn-lt"/>
              <a:ea typeface="+mn-ea"/>
              <a:cs typeface="+mn-cs"/>
            </a:endParaRPr>
          </a:p>
        </p:txBody>
      </p:sp>
      <p:sp>
        <p:nvSpPr>
          <p:cNvPr id="7" name="Footer Placeholder 4"/>
          <p:cNvSpPr>
            <a:spLocks noGrp="1"/>
          </p:cNvSpPr>
          <p:nvPr>
            <p:ph type="ftr" sz="quarter" idx="11"/>
          </p:nvPr>
        </p:nvSpPr>
        <p:spPr/>
        <p:txBody>
          <a:bodyPr/>
          <a:lstStyle/>
          <a:p>
            <a:pPr algn="l" fontAlgn="auto">
              <a:spcBef>
                <a:spcPts val="0"/>
              </a:spcBef>
              <a:spcAft>
                <a:spcPts val="0"/>
              </a:spcAft>
              <a:defRPr/>
            </a:pPr>
            <a:r>
              <a:rPr lang="en-US" dirty="0">
                <a:latin typeface="+mn-lt"/>
                <a:ea typeface="+mn-ea"/>
                <a:cs typeface="+mn-cs"/>
              </a:rPr>
              <a:t>FAD </a:t>
            </a:r>
            <a:r>
              <a:rPr lang="en-US" dirty="0" err="1">
                <a:latin typeface="+mn-lt"/>
                <a:ea typeface="+mn-ea"/>
                <a:cs typeface="+mn-cs"/>
              </a:rPr>
              <a:t>PReP</a:t>
            </a:r>
            <a:r>
              <a:rPr lang="en-US" dirty="0">
                <a:latin typeface="+mn-lt"/>
                <a:ea typeface="+mn-ea"/>
                <a:cs typeface="+mn-cs"/>
              </a:rPr>
              <a:t>/NAHEMS Guidelines: Cleaning and Disinfection - Procedures 1</a:t>
            </a:r>
            <a:endParaRPr lang="en-US" dirty="0">
              <a:latin typeface="+mn-lt"/>
              <a:ea typeface="+mn-ea"/>
              <a:cs typeface="+mn-cs"/>
            </a:endParaRPr>
          </a:p>
        </p:txBody>
      </p:sp>
      <p:pic>
        <p:nvPicPr>
          <p:cNvPr id="31749" name="Picture 2" descr="H:\CFSPH\Communal Files\Photo Library\Cleaning &amp; Disinfection\disinfectants_carla_huston.JPG"/>
          <p:cNvPicPr>
            <a:picLocks noGrp="1"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220072" y="2996952"/>
            <a:ext cx="3647440" cy="2735580"/>
          </a:xfrm>
          <a:prstGeom prst="rect">
            <a:avLst/>
          </a:prstGeom>
          <a:noFill/>
          <a:ln w="38100">
            <a:solidFill>
              <a:srgbClr val="17375E"/>
            </a:solidFill>
            <a:miter lim="800000"/>
            <a:headEnd/>
            <a:tailEnd/>
          </a:ln>
        </p:spPr>
      </p:pic>
      <p:sp>
        <p:nvSpPr>
          <p:cNvPr id="2" name="Slide Number Placeholder 1"/>
          <p:cNvSpPr>
            <a:spLocks noGrp="1"/>
          </p:cNvSpPr>
          <p:nvPr>
            <p:ph type="sldNum" sz="quarter" idx="12"/>
          </p:nvPr>
        </p:nvSpPr>
        <p:spPr/>
        <p:txBody>
          <a:bodyPr/>
          <a:lstStyle/>
          <a:p>
            <a:pPr>
              <a:defRPr/>
            </a:pPr>
            <a:fld id="{B85ADD7D-C2DE-42E7-ABF7-4B9CE840459A}"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1"/>
          <p:cNvSpPr>
            <a:spLocks noGrp="1"/>
          </p:cNvSpPr>
          <p:nvPr>
            <p:ph idx="1"/>
          </p:nvPr>
        </p:nvSpPr>
        <p:spPr/>
        <p:txBody>
          <a:bodyPr/>
          <a:lstStyle/>
          <a:p>
            <a:r>
              <a:rPr lang="en-US" dirty="0" smtClean="0">
                <a:latin typeface="Verdana" charset="0"/>
                <a:ea typeface="Verdana" charset="0"/>
                <a:cs typeface="Verdana" charset="0"/>
              </a:rPr>
              <a:t>Follow label recommendations</a:t>
            </a:r>
          </a:p>
          <a:p>
            <a:r>
              <a:rPr lang="en-US" dirty="0" smtClean="0">
                <a:latin typeface="Verdana" charset="0"/>
                <a:ea typeface="Verdana" charset="0"/>
                <a:cs typeface="Verdana" charset="0"/>
              </a:rPr>
              <a:t>Systematic implementation</a:t>
            </a:r>
          </a:p>
          <a:p>
            <a:pPr lvl="1"/>
            <a:r>
              <a:rPr lang="en-US" dirty="0">
                <a:latin typeface="Verdana" charset="0"/>
                <a:ea typeface="Verdana" charset="0"/>
                <a:cs typeface="Verdana" charset="0"/>
              </a:rPr>
              <a:t>T</a:t>
            </a:r>
            <a:r>
              <a:rPr lang="en-US" dirty="0" smtClean="0">
                <a:latin typeface="Verdana" charset="0"/>
                <a:ea typeface="Verdana" charset="0"/>
                <a:cs typeface="Verdana" charset="0"/>
              </a:rPr>
              <a:t>op to bottom, small sections</a:t>
            </a:r>
          </a:p>
          <a:p>
            <a:r>
              <a:rPr lang="en-US" dirty="0" smtClean="0">
                <a:latin typeface="Verdana" charset="0"/>
                <a:ea typeface="Verdana" charset="0"/>
                <a:cs typeface="Verdana" charset="0"/>
              </a:rPr>
              <a:t>Ensure adequate contact time</a:t>
            </a:r>
          </a:p>
          <a:p>
            <a:r>
              <a:rPr lang="en-US" dirty="0" smtClean="0">
                <a:latin typeface="Verdana" charset="0"/>
                <a:ea typeface="Verdana" charset="0"/>
                <a:cs typeface="Verdana" charset="0"/>
              </a:rPr>
              <a:t>Do not apply directly to animals</a:t>
            </a:r>
          </a:p>
          <a:p>
            <a:pPr lvl="1"/>
            <a:r>
              <a:rPr lang="en-US" dirty="0" smtClean="0">
                <a:latin typeface="Verdana" charset="0"/>
                <a:ea typeface="Verdana" charset="0"/>
                <a:cs typeface="Verdana" charset="0"/>
              </a:rPr>
              <a:t>Use caution around feeders, </a:t>
            </a:r>
            <a:r>
              <a:rPr lang="en-US" dirty="0" err="1" smtClean="0">
                <a:latin typeface="Verdana" charset="0"/>
                <a:ea typeface="Verdana" charset="0"/>
                <a:cs typeface="Verdana" charset="0"/>
              </a:rPr>
              <a:t>waterers</a:t>
            </a:r>
            <a:endParaRPr lang="en-US" dirty="0" smtClean="0">
              <a:latin typeface="Verdana" charset="0"/>
              <a:ea typeface="Verdana" charset="0"/>
              <a:cs typeface="Verdana" charset="0"/>
            </a:endParaRPr>
          </a:p>
          <a:p>
            <a:r>
              <a:rPr lang="en-US" dirty="0" smtClean="0">
                <a:latin typeface="Verdana" charset="0"/>
                <a:ea typeface="Verdana" charset="0"/>
                <a:cs typeface="Verdana" charset="0"/>
              </a:rPr>
              <a:t>C&amp;D supplies are biohazardous waste</a:t>
            </a:r>
          </a:p>
          <a:p>
            <a:pPr lvl="1"/>
            <a:r>
              <a:rPr lang="en-US" dirty="0" smtClean="0">
                <a:latin typeface="Verdana" charset="0"/>
                <a:ea typeface="Verdana" charset="0"/>
                <a:cs typeface="Verdana" charset="0"/>
              </a:rPr>
              <a:t>Discard or disinfect before removal</a:t>
            </a:r>
          </a:p>
        </p:txBody>
      </p:sp>
      <p:sp>
        <p:nvSpPr>
          <p:cNvPr id="4" name="Date Placeholder 3"/>
          <p:cNvSpPr>
            <a:spLocks noGrp="1"/>
          </p:cNvSpPr>
          <p:nvPr>
            <p:ph type="dt" sz="half" idx="2"/>
          </p:nvPr>
        </p:nvSpPr>
        <p:spPr/>
        <p:txBody>
          <a:bodyPr rtlCol="0"/>
          <a:lstStyle/>
          <a:p>
            <a:pPr algn="r" fontAlgn="auto">
              <a:spcBef>
                <a:spcPts val="0"/>
              </a:spcBef>
              <a:spcAft>
                <a:spcPts val="0"/>
              </a:spcAft>
              <a:defRPr/>
            </a:pPr>
            <a:r>
              <a:rPr lang="en-US" dirty="0" smtClean="0">
                <a:solidFill>
                  <a:schemeClr val="tx1">
                    <a:tint val="75000"/>
                  </a:schemeClr>
                </a:solidFill>
                <a:latin typeface="+mn-lt"/>
                <a:ea typeface="+mn-ea"/>
                <a:cs typeface="+mn-cs"/>
              </a:rPr>
              <a:t>USDA APHIS and CFSPH</a:t>
            </a:r>
            <a:endParaRPr lang="en-US" dirty="0">
              <a:solidFill>
                <a:schemeClr val="tx1">
                  <a:tint val="75000"/>
                </a:schemeClr>
              </a:solidFill>
              <a:latin typeface="+mn-lt"/>
              <a:ea typeface="+mn-ea"/>
              <a:cs typeface="+mn-cs"/>
            </a:endParaRPr>
          </a:p>
        </p:txBody>
      </p:sp>
      <p:sp>
        <p:nvSpPr>
          <p:cNvPr id="6"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3794" name="Title 2"/>
          <p:cNvSpPr>
            <a:spLocks noGrp="1"/>
          </p:cNvSpPr>
          <p:nvPr>
            <p:ph type="title"/>
          </p:nvPr>
        </p:nvSpPr>
        <p:spPr/>
        <p:txBody>
          <a:bodyPr>
            <a:normAutofit/>
          </a:bodyPr>
          <a:lstStyle/>
          <a:p>
            <a:r>
              <a:rPr lang="en-US" dirty="0" smtClean="0">
                <a:latin typeface="Verdana" charset="0"/>
                <a:ea typeface="Verdana" charset="0"/>
                <a:cs typeface="Verdana" charset="0"/>
              </a:rPr>
              <a:t>Disinfection Application</a:t>
            </a:r>
          </a:p>
        </p:txBody>
      </p:sp>
      <p:sp>
        <p:nvSpPr>
          <p:cNvPr id="2" name="Slide Number Placeholder 1"/>
          <p:cNvSpPr>
            <a:spLocks noGrp="1"/>
          </p:cNvSpPr>
          <p:nvPr>
            <p:ph type="sldNum" sz="quarter" idx="4"/>
          </p:nvPr>
        </p:nvSpPr>
        <p:spPr/>
        <p:txBody>
          <a:bodyPr/>
          <a:lstStyle/>
          <a:p>
            <a:pPr>
              <a:defRPr/>
            </a:pPr>
            <a:fld id="{F03BEDAC-2847-426D-88F2-EA7EB43F5B93}"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 Composition</a:t>
            </a:r>
          </a:p>
        </p:txBody>
      </p:sp>
      <p:sp>
        <p:nvSpPr>
          <p:cNvPr id="7" name="Slide Number Placeholder 6"/>
          <p:cNvSpPr>
            <a:spLocks noGrp="1"/>
          </p:cNvSpPr>
          <p:nvPr>
            <p:ph type="sldNum" sz="quarter" idx="12"/>
          </p:nvPr>
        </p:nvSpPr>
        <p:spPr/>
        <p:txBody>
          <a:bodyPr/>
          <a:lstStyle/>
          <a:p>
            <a:pPr>
              <a:defRPr/>
            </a:pPr>
            <a:fld id="{66530781-420A-4E47-90CD-C5542DB74A92}" type="slidenum">
              <a:rPr lang="en-US" smtClean="0"/>
              <a:pPr>
                <a:defRPr/>
              </a:pPr>
              <a:t>19</a:t>
            </a:fld>
            <a:endParaRPr lang="en-US" dirty="0"/>
          </a:p>
        </p:txBody>
      </p:sp>
    </p:spTree>
    <p:extLst>
      <p:ext uri="{BB962C8B-B14F-4D97-AF65-F5344CB8AC3E}">
        <p14:creationId xmlns:p14="http://schemas.microsoft.com/office/powerpoint/2010/main" val="3022981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Disinfection Methods and Regulation</a:t>
            </a:r>
          </a:p>
        </p:txBody>
      </p:sp>
      <p:sp>
        <p:nvSpPr>
          <p:cNvPr id="7" name="Slide Number Placeholder 6"/>
          <p:cNvSpPr>
            <a:spLocks noGrp="1"/>
          </p:cNvSpPr>
          <p:nvPr>
            <p:ph type="sldNum" sz="quarter" idx="12"/>
          </p:nvPr>
        </p:nvSpPr>
        <p:spPr/>
        <p:txBody>
          <a:bodyPr/>
          <a:lstStyle/>
          <a:p>
            <a:pPr>
              <a:defRPr/>
            </a:pPr>
            <a:fld id="{66530781-420A-4E47-90CD-C5542DB74A92}" type="slidenum">
              <a:rPr lang="en-US" smtClean="0"/>
              <a:pPr>
                <a:defRPr/>
              </a:pPr>
              <a:t>2</a:t>
            </a:fld>
            <a:endParaRPr lang="en-US" dirty="0"/>
          </a:p>
        </p:txBody>
      </p:sp>
    </p:spTree>
    <p:extLst>
      <p:ext uri="{BB962C8B-B14F-4D97-AF65-F5344CB8AC3E}">
        <p14:creationId xmlns:p14="http://schemas.microsoft.com/office/powerpoint/2010/main" val="1851630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Metals</a:t>
            </a:r>
          </a:p>
          <a:p>
            <a:pPr lvl="1"/>
            <a:r>
              <a:rPr lang="en-US" dirty="0" smtClean="0"/>
              <a:t>Smooth surface</a:t>
            </a:r>
          </a:p>
          <a:p>
            <a:pPr lvl="1"/>
            <a:r>
              <a:rPr lang="en-US" dirty="0" smtClean="0"/>
              <a:t>Disinfectants: incompatibility, corrosivity</a:t>
            </a:r>
          </a:p>
          <a:p>
            <a:pPr lvl="1"/>
            <a:r>
              <a:rPr lang="en-US" dirty="0" smtClean="0"/>
              <a:t>Flame guns </a:t>
            </a:r>
          </a:p>
          <a:p>
            <a:r>
              <a:rPr lang="en-US" dirty="0" smtClean="0"/>
              <a:t>Rubber and plastics</a:t>
            </a:r>
          </a:p>
          <a:p>
            <a:pPr lvl="1"/>
            <a:r>
              <a:rPr lang="en-US" dirty="0" smtClean="0"/>
              <a:t>Hard, nonporous surface</a:t>
            </a:r>
          </a:p>
          <a:p>
            <a:pPr lvl="1"/>
            <a:r>
              <a:rPr lang="en-US" dirty="0" smtClean="0"/>
              <a:t>Possible interactions with disinfectants</a:t>
            </a:r>
          </a:p>
          <a:p>
            <a:r>
              <a:rPr lang="en-US" dirty="0" smtClean="0"/>
              <a:t>Glass</a:t>
            </a:r>
          </a:p>
          <a:p>
            <a:pPr lvl="1"/>
            <a:r>
              <a:rPr lang="en-US" dirty="0" smtClean="0"/>
              <a:t>Treat as other hard, nonporous surfaces</a:t>
            </a:r>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Material Composition</a:t>
            </a:r>
            <a:endParaRPr lang="en-US" dirty="0"/>
          </a:p>
        </p:txBody>
      </p:sp>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20</a:t>
            </a:fld>
            <a:endParaRPr lang="en-US" dirty="0"/>
          </a:p>
        </p:txBody>
      </p:sp>
    </p:spTree>
    <p:extLst>
      <p:ext uri="{BB962C8B-B14F-4D97-AF65-F5344CB8AC3E}">
        <p14:creationId xmlns:p14="http://schemas.microsoft.com/office/powerpoint/2010/main" val="28581189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Concrete</a:t>
            </a:r>
          </a:p>
          <a:p>
            <a:pPr lvl="1"/>
            <a:r>
              <a:rPr lang="en-US" dirty="0" smtClean="0"/>
              <a:t>Porous surface</a:t>
            </a:r>
          </a:p>
          <a:p>
            <a:pPr lvl="1"/>
            <a:r>
              <a:rPr lang="en-US" dirty="0" smtClean="0"/>
              <a:t>Use product registered for concrete</a:t>
            </a:r>
          </a:p>
          <a:p>
            <a:pPr lvl="1"/>
            <a:r>
              <a:rPr lang="en-US" dirty="0" smtClean="0"/>
              <a:t>High pressure washing, flame guns</a:t>
            </a:r>
          </a:p>
          <a:p>
            <a:r>
              <a:rPr lang="en-US" dirty="0" smtClean="0"/>
              <a:t>Wood</a:t>
            </a:r>
          </a:p>
          <a:p>
            <a:pPr lvl="1"/>
            <a:r>
              <a:rPr lang="en-US" dirty="0" smtClean="0"/>
              <a:t>Very porous, difficult to disinfect</a:t>
            </a:r>
          </a:p>
          <a:p>
            <a:pPr lvl="1"/>
            <a:r>
              <a:rPr lang="en-US" dirty="0" smtClean="0"/>
              <a:t>Use product registered for wood</a:t>
            </a:r>
          </a:p>
          <a:p>
            <a:r>
              <a:rPr lang="en-US" dirty="0" smtClean="0"/>
              <a:t>Soil</a:t>
            </a:r>
          </a:p>
          <a:p>
            <a:pPr lvl="1"/>
            <a:r>
              <a:rPr lang="en-US" dirty="0" err="1" smtClean="0"/>
              <a:t>Decon</a:t>
            </a:r>
            <a:r>
              <a:rPr lang="en-US" dirty="0" smtClean="0"/>
              <a:t> – heat, UV </a:t>
            </a:r>
            <a:r>
              <a:rPr lang="en-US" smtClean="0"/>
              <a:t>light, drying </a:t>
            </a:r>
            <a:r>
              <a:rPr lang="en-US" dirty="0" smtClean="0"/>
              <a:t>+ time</a:t>
            </a:r>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Material Composition</a:t>
            </a:r>
            <a:endParaRPr lang="en-US" dirty="0"/>
          </a:p>
        </p:txBody>
      </p:sp>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21</a:t>
            </a:fld>
            <a:endParaRPr lang="en-US" dirty="0"/>
          </a:p>
        </p:txBody>
      </p:sp>
    </p:spTree>
    <p:extLst>
      <p:ext uri="{BB962C8B-B14F-4D97-AF65-F5344CB8AC3E}">
        <p14:creationId xmlns:p14="http://schemas.microsoft.com/office/powerpoint/2010/main" val="1743951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79512" y="1371600"/>
            <a:ext cx="5611688" cy="4876800"/>
          </a:xfrm>
        </p:spPr>
        <p:txBody>
          <a:bodyPr>
            <a:noAutofit/>
          </a:bodyPr>
          <a:lstStyle/>
          <a:p>
            <a:r>
              <a:rPr lang="en-US" sz="2400" dirty="0" smtClean="0"/>
              <a:t>FAD </a:t>
            </a:r>
            <a:r>
              <a:rPr lang="en-US" sz="2400" dirty="0" err="1" smtClean="0"/>
              <a:t>PReP</a:t>
            </a:r>
            <a:r>
              <a:rPr lang="en-US" sz="2400" dirty="0" smtClean="0"/>
              <a:t>/NAHEMS Guidelines &amp; SOP: Cleaning and Disinfection </a:t>
            </a:r>
          </a:p>
          <a:p>
            <a:pPr lvl="1"/>
            <a:r>
              <a:rPr lang="en-US" sz="2000" dirty="0" smtClean="0">
                <a:hlinkClick r:id="rId3"/>
              </a:rPr>
              <a:t>http</a:t>
            </a:r>
            <a:r>
              <a:rPr lang="en-US" sz="2000" dirty="0">
                <a:hlinkClick r:id="rId3"/>
              </a:rPr>
              <a:t>://</a:t>
            </a:r>
            <a:r>
              <a:rPr lang="en-US" sz="2000" dirty="0" smtClean="0">
                <a:hlinkClick r:id="rId3"/>
              </a:rPr>
              <a:t>www.aphis.usda.gov/fadprep</a:t>
            </a:r>
            <a:r>
              <a:rPr lang="en-US" sz="2000" dirty="0" smtClean="0"/>
              <a:t> </a:t>
            </a:r>
            <a:endParaRPr lang="en-US" sz="2000" dirty="0"/>
          </a:p>
          <a:p>
            <a:r>
              <a:rPr lang="en-US" sz="2400" dirty="0" smtClean="0"/>
              <a:t>Cleaning and Disinfection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9937" name="Title 1"/>
          <p:cNvSpPr>
            <a:spLocks noGrp="1"/>
          </p:cNvSpPr>
          <p:nvPr>
            <p:ph type="title"/>
          </p:nvPr>
        </p:nvSpPr>
        <p:spPr/>
        <p:txBody>
          <a:bodyPr/>
          <a:lstStyle/>
          <a:p>
            <a:r>
              <a:rPr lang="en-US" dirty="0" smtClean="0"/>
              <a:t>For More Information</a:t>
            </a:r>
          </a:p>
        </p:txBody>
      </p:sp>
      <p:pic>
        <p:nvPicPr>
          <p:cNvPr id="10" name="Picture 2"/>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F03BEDAC-2847-426D-88F2-EA7EB43F5B93}" type="slidenum">
              <a:rPr lang="en-US" smtClean="0"/>
              <a:pPr>
                <a:defRPr/>
              </a:pPr>
              <a:t>22</a:t>
            </a:fld>
            <a:endParaRPr lang="en-US" dirty="0"/>
          </a:p>
        </p:txBody>
      </p:sp>
    </p:spTree>
    <p:extLst>
      <p:ext uri="{BB962C8B-B14F-4D97-AF65-F5344CB8AC3E}">
        <p14:creationId xmlns:p14="http://schemas.microsoft.com/office/powerpoint/2010/main" val="1920857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smtClean="0"/>
              <a:t>Author (CFSPH)</a:t>
            </a:r>
          </a:p>
          <a:p>
            <a:pPr marL="171450" indent="-173038">
              <a:spcBef>
                <a:spcPts val="600"/>
              </a:spcBef>
              <a:tabLst>
                <a:tab pos="1149350" algn="l"/>
              </a:tabLst>
            </a:pPr>
            <a:r>
              <a:rPr lang="en-US" sz="2000" dirty="0" smtClean="0">
                <a:latin typeface="Verdana" charset="0"/>
                <a:ea typeface="Verdana" charset="0"/>
                <a:cs typeface="Verdana" charset="0"/>
              </a:rPr>
              <a:t>Glenda </a:t>
            </a:r>
            <a:r>
              <a:rPr lang="en-US" sz="2000" dirty="0">
                <a:latin typeface="Verdana" charset="0"/>
                <a:ea typeface="Verdana" charset="0"/>
                <a:cs typeface="Verdana" charset="0"/>
              </a:rPr>
              <a:t>Dvorak, DVM, MS, MPH, </a:t>
            </a:r>
            <a:r>
              <a:rPr lang="en-US" sz="2000" dirty="0" smtClean="0">
                <a:latin typeface="Verdana" charset="0"/>
                <a:ea typeface="Verdana" charset="0"/>
                <a:cs typeface="Verdana" charset="0"/>
              </a:rPr>
              <a:t>DACVPM</a:t>
            </a:r>
          </a:p>
          <a:p>
            <a:pPr marL="171450" indent="-173038">
              <a:spcBef>
                <a:spcPts val="600"/>
              </a:spcBef>
              <a:tabLst>
                <a:tab pos="1149350" algn="l"/>
              </a:tabLst>
            </a:pPr>
            <a:r>
              <a:rPr lang="en-US" sz="2000" dirty="0" err="1" smtClean="0">
                <a:latin typeface="Verdana" charset="0"/>
                <a:ea typeface="Verdana" charset="0"/>
                <a:cs typeface="Verdana" charset="0"/>
              </a:rPr>
              <a:t>Nichollette</a:t>
            </a:r>
            <a:r>
              <a:rPr lang="en-US" sz="2000" dirty="0" smtClean="0">
                <a:latin typeface="Verdana" charset="0"/>
                <a:ea typeface="Verdana" charset="0"/>
                <a:cs typeface="Verdana" charset="0"/>
              </a:rPr>
              <a:t> </a:t>
            </a:r>
            <a:r>
              <a:rPr lang="en-US" sz="2000" dirty="0">
                <a:latin typeface="Verdana" charset="0"/>
                <a:ea typeface="Verdana" charset="0"/>
                <a:cs typeface="Verdana" charset="0"/>
              </a:rPr>
              <a:t>Rider, Junior Veterinary </a:t>
            </a:r>
            <a:r>
              <a:rPr lang="en-US" sz="2000" dirty="0" smtClean="0">
                <a:latin typeface="Verdana" charset="0"/>
                <a:ea typeface="Verdana" charset="0"/>
                <a:cs typeface="Verdana" charset="0"/>
              </a:rPr>
              <a:t>Student</a:t>
            </a:r>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marL="171450" indent="-173038">
              <a:spcBef>
                <a:spcPts val="600"/>
              </a:spcBef>
              <a:tabLst>
                <a:tab pos="1149350" algn="l"/>
              </a:tabLst>
            </a:pPr>
            <a:r>
              <a:rPr lang="en-US" sz="2000" dirty="0">
                <a:latin typeface="Verdana" charset="0"/>
                <a:ea typeface="Verdana" charset="0"/>
                <a:cs typeface="Verdana" charset="0"/>
              </a:rPr>
              <a:t>Nathan G. </a:t>
            </a:r>
            <a:r>
              <a:rPr lang="en-US" sz="2000" dirty="0" smtClean="0">
                <a:latin typeface="Verdana" charset="0"/>
                <a:ea typeface="Verdana" charset="0"/>
                <a:cs typeface="Verdana" charset="0"/>
              </a:rPr>
              <a:t>Birnbaum, DVM</a:t>
            </a:r>
          </a:p>
          <a:p>
            <a:pPr marL="171450" indent="-173038">
              <a:spcBef>
                <a:spcPts val="600"/>
              </a:spcBef>
              <a:tabLst>
                <a:tab pos="1149350" algn="l"/>
              </a:tabLst>
            </a:pPr>
            <a:r>
              <a:rPr lang="en-US" sz="2000" dirty="0" smtClean="0">
                <a:latin typeface="Verdana" charset="0"/>
                <a:ea typeface="Verdana" charset="0"/>
                <a:cs typeface="Verdana" charset="0"/>
              </a:rPr>
              <a:t>Samantha </a:t>
            </a:r>
            <a:r>
              <a:rPr lang="en-US" sz="2000" dirty="0">
                <a:latin typeface="Verdana" charset="0"/>
                <a:ea typeface="Verdana" charset="0"/>
                <a:cs typeface="Verdana" charset="0"/>
              </a:rPr>
              <a:t>B. </a:t>
            </a:r>
            <a:r>
              <a:rPr lang="en-US" sz="2000" dirty="0" smtClean="0">
                <a:latin typeface="Verdana" charset="0"/>
                <a:ea typeface="Verdana" charset="0"/>
                <a:cs typeface="Verdana" charset="0"/>
              </a:rPr>
              <a:t>Floyd, Biologist </a:t>
            </a:r>
            <a:endParaRPr lang="en-US" sz="2000" dirty="0"/>
          </a:p>
          <a:p>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1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4"/>
          </p:nvPr>
        </p:nvSpPr>
        <p:spPr/>
        <p:txBody>
          <a:bodyPr/>
          <a:lstStyle/>
          <a:p>
            <a:pPr>
              <a:defRPr/>
            </a:pPr>
            <a:fld id="{F03BEDAC-2847-426D-88F2-EA7EB43F5B93}" type="slidenum">
              <a:rPr lang="en-US" smtClean="0"/>
              <a:pPr>
                <a:defRPr/>
              </a:pPr>
              <a:t>23</a:t>
            </a:fld>
            <a:endParaRPr lang="en-US" dirty="0"/>
          </a:p>
        </p:txBody>
      </p:sp>
    </p:spTree>
    <p:extLst>
      <p:ext uri="{BB962C8B-B14F-4D97-AF65-F5344CB8AC3E}">
        <p14:creationId xmlns:p14="http://schemas.microsoft.com/office/powerpoint/2010/main" val="37289445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lvl="0" fontAlgn="auto">
              <a:lnSpc>
                <a:spcPct val="170000"/>
              </a:lnSpc>
              <a:spcAft>
                <a:spcPts val="0"/>
              </a:spcAft>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a:t>
            </a:r>
            <a:r>
              <a:rPr lang="en-US" sz="4800" dirty="0">
                <a:solidFill>
                  <a:prstClr val="black">
                    <a:lumMod val="85000"/>
                    <a:lumOff val="15000"/>
                  </a:prstClr>
                </a:solidFill>
                <a:latin typeface="Verdana" pitchFamily="34" charset="0"/>
              </a:rPr>
              <a:t>Dawn Bailey, BS</a:t>
            </a:r>
            <a:r>
              <a:rPr lang="en-US" sz="4800" dirty="0" smtClean="0">
                <a:solidFill>
                  <a:prstClr val="black">
                    <a:lumMod val="85000"/>
                    <a:lumOff val="15000"/>
                  </a:prstClr>
                </a:solidFill>
                <a:latin typeface="Verdana" pitchFamily="34" charset="0"/>
              </a:rPr>
              <a:t>; </a:t>
            </a:r>
            <a:r>
              <a:rPr lang="en-US" sz="4800" dirty="0">
                <a:solidFill>
                  <a:prstClr val="black">
                    <a:lumMod val="85000"/>
                    <a:lumOff val="15000"/>
                  </a:prstClr>
                </a:solidFill>
                <a:latin typeface="Verdana" pitchFamily="34" charset="0"/>
              </a:rPr>
              <a:t>Kerry </a:t>
            </a:r>
            <a:r>
              <a:rPr lang="en-US" sz="4800" dirty="0" err="1">
                <a:solidFill>
                  <a:prstClr val="black">
                    <a:lumMod val="85000"/>
                    <a:lumOff val="15000"/>
                  </a:prstClr>
                </a:solidFill>
                <a:latin typeface="Verdana" pitchFamily="34" charset="0"/>
              </a:rPr>
              <a:t>Leedom</a:t>
            </a:r>
            <a:r>
              <a:rPr lang="en-US" sz="4800" dirty="0">
                <a:solidFill>
                  <a:prstClr val="black">
                    <a:lumMod val="85000"/>
                    <a:lumOff val="15000"/>
                  </a:prstClr>
                </a:solidFill>
                <a:latin typeface="Verdana" pitchFamily="34" charset="0"/>
              </a:rPr>
              <a:t> Larson, DVM, MPH, PhD, </a:t>
            </a:r>
            <a:r>
              <a:rPr lang="en-US" sz="4800" dirty="0" smtClean="0">
                <a:solidFill>
                  <a:prstClr val="black">
                    <a:lumMod val="85000"/>
                    <a:lumOff val="15000"/>
                  </a:prstClr>
                </a:solidFill>
                <a:latin typeface="Verdana" pitchFamily="34" charset="0"/>
              </a:rPr>
              <a:t>DACVPM;</a:t>
            </a:r>
            <a:br>
              <a:rPr lang="en-US" sz="4800" dirty="0" smtClean="0">
                <a:solidFill>
                  <a:prstClr val="black">
                    <a:lumMod val="85000"/>
                    <a:lumOff val="15000"/>
                  </a:prstClr>
                </a:solidFill>
                <a:latin typeface="Verdana" pitchFamily="34" charset="0"/>
              </a:rPr>
            </a:br>
            <a:r>
              <a:rPr lang="en-US" sz="4800" dirty="0" smtClean="0">
                <a:solidFill>
                  <a:schemeClr val="tx1">
                    <a:lumMod val="85000"/>
                    <a:lumOff val="15000"/>
                  </a:schemeClr>
                </a:solidFill>
                <a:latin typeface="Verdana" pitchFamily="34" charset="0"/>
              </a:rPr>
              <a:t>Reviewers: </a:t>
            </a:r>
            <a:r>
              <a:rPr lang="en-US" sz="4800" dirty="0">
                <a:solidFill>
                  <a:schemeClr val="tx1">
                    <a:lumMod val="85000"/>
                    <a:lumOff val="15000"/>
                  </a:schemeClr>
                </a:solidFill>
                <a:latin typeface="Verdana" pitchFamily="34" charset="0"/>
              </a:rPr>
              <a:t>Glenda Dvorak, DVM, MPH, </a:t>
            </a:r>
            <a:r>
              <a:rPr lang="en-US" sz="4800" dirty="0" smtClean="0">
                <a:solidFill>
                  <a:schemeClr val="tx1">
                    <a:lumMod val="85000"/>
                    <a:lumOff val="15000"/>
                  </a:schemeClr>
                </a:solidFill>
                <a:latin typeface="Verdana" pitchFamily="34" charset="0"/>
              </a:rPr>
              <a:t>DACVPM; </a:t>
            </a:r>
            <a:r>
              <a:rPr lang="en-US" sz="4800" dirty="0">
                <a:solidFill>
                  <a:schemeClr val="tx1">
                    <a:lumMod val="85000"/>
                    <a:lumOff val="15000"/>
                  </a:schemeClr>
                </a:solidFill>
                <a:latin typeface="Verdana" pitchFamily="34" charset="0"/>
              </a:rPr>
              <a:t>Patricia </a:t>
            </a:r>
            <a:r>
              <a:rPr lang="en-US" sz="4800" dirty="0" err="1">
                <a:solidFill>
                  <a:schemeClr val="tx1">
                    <a:lumMod val="85000"/>
                    <a:lumOff val="15000"/>
                  </a:schemeClr>
                </a:solidFill>
                <a:latin typeface="Verdana" pitchFamily="34" charset="0"/>
              </a:rPr>
              <a:t>Futoma</a:t>
            </a:r>
            <a:r>
              <a:rPr lang="en-US" sz="4800" dirty="0">
                <a:solidFill>
                  <a:schemeClr val="tx1">
                    <a:lumMod val="85000"/>
                    <a:lumOff val="15000"/>
                  </a:schemeClr>
                </a:solidFill>
                <a:latin typeface="Verdana" pitchFamily="34" charset="0"/>
              </a:rPr>
              <a:t>, </a:t>
            </a:r>
            <a:r>
              <a:rPr lang="en-US" sz="4800">
                <a:solidFill>
                  <a:schemeClr val="tx1">
                    <a:lumMod val="85000"/>
                    <a:lumOff val="15000"/>
                  </a:schemeClr>
                </a:solidFill>
                <a:latin typeface="Verdana" pitchFamily="34" charset="0"/>
              </a:rPr>
              <a:t>Veterinary </a:t>
            </a:r>
            <a:r>
              <a:rPr lang="en-US" sz="4800" smtClean="0">
                <a:solidFill>
                  <a:schemeClr val="tx1">
                    <a:lumMod val="85000"/>
                    <a:lumOff val="15000"/>
                  </a:schemeClr>
                </a:solidFill>
                <a:latin typeface="Verdana" pitchFamily="34" charset="0"/>
              </a:rPr>
              <a:t>Student; </a:t>
            </a:r>
            <a:endParaRPr lang="en-US" sz="4800" dirty="0">
              <a:solidFill>
                <a:schemeClr val="tx1">
                  <a:lumMod val="85000"/>
                  <a:lumOff val="15000"/>
                </a:schemeClr>
              </a:solidFill>
              <a:latin typeface="Verdana" pitchFamily="34" charset="0"/>
            </a:endParaRPr>
          </a:p>
          <a:p>
            <a:pPr lvl="0" fontAlgn="auto">
              <a:lnSpc>
                <a:spcPct val="170000"/>
              </a:lnSpc>
              <a:spcAft>
                <a:spcPts val="0"/>
              </a:spcAft>
              <a:buClr>
                <a:srgbClr val="F47D5A"/>
              </a:buClr>
              <a:buSzPct val="100000"/>
              <a:defRPr/>
            </a:pPr>
            <a:r>
              <a:rPr lang="en-US" sz="4800" dirty="0" smtClean="0">
                <a:solidFill>
                  <a:schemeClr val="tx1">
                    <a:lumMod val="85000"/>
                    <a:lumOff val="15000"/>
                  </a:schemeClr>
                </a:solidFill>
                <a:latin typeface="Verdana" pitchFamily="34" charset="0"/>
              </a:rPr>
              <a:t>Janice Mogan, DVM</a:t>
            </a:r>
            <a:endParaRPr lang="en-US" sz="4800" dirty="0">
              <a:solidFill>
                <a:schemeClr val="tx1">
                  <a:lumMod val="85000"/>
                  <a:lumOff val="15000"/>
                </a:schemeClr>
              </a:solidFill>
              <a:latin typeface="Verdana" pitchFamily="34" charset="0"/>
            </a:endParaRPr>
          </a:p>
          <a:p>
            <a:pPr marL="0" marR="0" lvl="0" indent="0" algn="l"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88859779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Physical</a:t>
            </a:r>
          </a:p>
          <a:p>
            <a:pPr lvl="1"/>
            <a:r>
              <a:rPr lang="en-US" dirty="0" smtClean="0"/>
              <a:t>Thermal inactivation (heat)</a:t>
            </a:r>
          </a:p>
          <a:p>
            <a:pPr lvl="2"/>
            <a:r>
              <a:rPr lang="en-US" dirty="0" smtClean="0"/>
              <a:t>DNA, protein, oxidative damage</a:t>
            </a:r>
          </a:p>
          <a:p>
            <a:pPr lvl="2"/>
            <a:r>
              <a:rPr lang="en-US" dirty="0" smtClean="0"/>
              <a:t>Moist or dry conditions</a:t>
            </a:r>
          </a:p>
          <a:p>
            <a:pPr lvl="1"/>
            <a:r>
              <a:rPr lang="en-US" dirty="0" smtClean="0"/>
              <a:t>Ultraviolet radiation</a:t>
            </a:r>
          </a:p>
          <a:p>
            <a:pPr lvl="2"/>
            <a:r>
              <a:rPr lang="en-US" dirty="0" smtClean="0"/>
              <a:t>Photochemical reaction</a:t>
            </a:r>
          </a:p>
          <a:p>
            <a:pPr lvl="2"/>
            <a:r>
              <a:rPr lang="en-US" dirty="0" smtClean="0"/>
              <a:t>Primarily a surface effect</a:t>
            </a:r>
          </a:p>
          <a:p>
            <a:pPr lvl="1"/>
            <a:r>
              <a:rPr lang="en-US" dirty="0" smtClean="0"/>
              <a:t>Filtration</a:t>
            </a:r>
          </a:p>
          <a:p>
            <a:pPr lvl="2"/>
            <a:r>
              <a:rPr lang="en-US" dirty="0" smtClean="0"/>
              <a:t>Physical removal of                       microorganisms</a:t>
            </a:r>
          </a:p>
          <a:p>
            <a:pPr lvl="2"/>
            <a:endParaRPr lang="en-US" dirty="0" smtClean="0"/>
          </a:p>
          <a:p>
            <a:pPr lvl="1"/>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Disinfection Methods</a:t>
            </a:r>
            <a:endParaRPr lang="en-US" dirty="0"/>
          </a:p>
        </p:txBody>
      </p:sp>
      <p:pic>
        <p:nvPicPr>
          <p:cNvPr id="1026"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940152" y="2995136"/>
            <a:ext cx="2500302" cy="2754143"/>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3</a:t>
            </a:fld>
            <a:endParaRPr lang="en-US" dirty="0"/>
          </a:p>
        </p:txBody>
      </p:sp>
    </p:spTree>
    <p:extLst>
      <p:ext uri="{BB962C8B-B14F-4D97-AF65-F5344CB8AC3E}">
        <p14:creationId xmlns:p14="http://schemas.microsoft.com/office/powerpoint/2010/main" val="424615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Chemical</a:t>
            </a:r>
          </a:p>
          <a:p>
            <a:pPr lvl="1"/>
            <a:r>
              <a:rPr lang="en-US" dirty="0" smtClean="0"/>
              <a:t>USDA APHIS will determine which disinfectants are to be used</a:t>
            </a:r>
          </a:p>
          <a:p>
            <a:pPr lvl="1"/>
            <a:r>
              <a:rPr lang="en-US" dirty="0" smtClean="0"/>
              <a:t>Inactivates </a:t>
            </a:r>
            <a:r>
              <a:rPr lang="en-US" dirty="0"/>
              <a:t>a wide variety of </a:t>
            </a:r>
            <a:r>
              <a:rPr lang="en-US" dirty="0" smtClean="0"/>
              <a:t>microorganisms – not all</a:t>
            </a:r>
          </a:p>
          <a:p>
            <a:pPr lvl="1"/>
            <a:r>
              <a:rPr lang="en-US" dirty="0" smtClean="0"/>
              <a:t>Chemical disinfectant classes</a:t>
            </a:r>
          </a:p>
          <a:p>
            <a:pPr lvl="1"/>
            <a:r>
              <a:rPr lang="en-US" dirty="0" smtClean="0"/>
              <a:t>Selection </a:t>
            </a:r>
            <a:r>
              <a:rPr lang="en-US" dirty="0"/>
              <a:t>on characteristics, efficacy, and </a:t>
            </a:r>
            <a:r>
              <a:rPr lang="en-US" dirty="0" smtClean="0"/>
              <a:t>hazards </a:t>
            </a:r>
          </a:p>
          <a:p>
            <a:pPr marL="914400" lvl="2" indent="0">
              <a:buNone/>
            </a:pPr>
            <a:endParaRPr lang="en-US" dirty="0" smtClean="0"/>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Disinfection Methods</a:t>
            </a:r>
            <a:endParaRPr lang="en-US" dirty="0"/>
          </a:p>
        </p:txBody>
      </p:sp>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4</a:t>
            </a:fld>
            <a:endParaRPr lang="en-US" dirty="0"/>
          </a:p>
        </p:txBody>
      </p:sp>
    </p:spTree>
    <p:extLst>
      <p:ext uri="{BB962C8B-B14F-4D97-AF65-F5344CB8AC3E}">
        <p14:creationId xmlns:p14="http://schemas.microsoft.com/office/powerpoint/2010/main" val="3336871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Disinfectants</a:t>
            </a:r>
            <a:endParaRPr lang="en-US" dirty="0"/>
          </a:p>
        </p:txBody>
      </p:sp>
      <p:sp>
        <p:nvSpPr>
          <p:cNvPr id="3" name="Content Placeholder 2"/>
          <p:cNvSpPr>
            <a:spLocks noGrp="1"/>
          </p:cNvSpPr>
          <p:nvPr>
            <p:ph sz="half" idx="1"/>
          </p:nvPr>
        </p:nvSpPr>
        <p:spPr/>
        <p:txBody>
          <a:bodyPr/>
          <a:lstStyle/>
          <a:p>
            <a:pPr marL="0" indent="0">
              <a:buNone/>
            </a:pPr>
            <a:r>
              <a:rPr lang="en-US" dirty="0" smtClean="0"/>
              <a:t>Chemical classes</a:t>
            </a:r>
          </a:p>
          <a:p>
            <a:r>
              <a:rPr lang="en-US" dirty="0" smtClean="0"/>
              <a:t>Acids</a:t>
            </a:r>
          </a:p>
          <a:p>
            <a:r>
              <a:rPr lang="en-US" dirty="0" smtClean="0"/>
              <a:t>Alcohols</a:t>
            </a:r>
          </a:p>
          <a:p>
            <a:r>
              <a:rPr lang="en-US" dirty="0" smtClean="0"/>
              <a:t>Aldehydes</a:t>
            </a:r>
          </a:p>
          <a:p>
            <a:r>
              <a:rPr lang="en-US" dirty="0" smtClean="0"/>
              <a:t>Alkali agents</a:t>
            </a:r>
          </a:p>
          <a:p>
            <a:r>
              <a:rPr lang="en-US" dirty="0" err="1" smtClean="0"/>
              <a:t>Biguanides</a:t>
            </a:r>
            <a:endParaRPr lang="en-US" dirty="0" smtClean="0"/>
          </a:p>
          <a:p>
            <a:r>
              <a:rPr lang="en-US" dirty="0" smtClean="0"/>
              <a:t>Halogen-based </a:t>
            </a:r>
            <a:r>
              <a:rPr lang="en-US" dirty="0"/>
              <a:t>compounds</a:t>
            </a:r>
          </a:p>
          <a:p>
            <a:endParaRPr lang="en-US" dirty="0"/>
          </a:p>
          <a:p>
            <a:endParaRPr lang="en-US" dirty="0"/>
          </a:p>
        </p:txBody>
      </p:sp>
      <p:sp>
        <p:nvSpPr>
          <p:cNvPr id="4" name="Content Placeholder 3"/>
          <p:cNvSpPr>
            <a:spLocks noGrp="1"/>
          </p:cNvSpPr>
          <p:nvPr>
            <p:ph sz="half" idx="2"/>
          </p:nvPr>
        </p:nvSpPr>
        <p:spPr/>
        <p:txBody>
          <a:bodyPr/>
          <a:lstStyle/>
          <a:p>
            <a:endParaRPr lang="en-US" dirty="0" smtClean="0"/>
          </a:p>
          <a:p>
            <a:r>
              <a:rPr lang="en-US" dirty="0" smtClean="0"/>
              <a:t>Oxidizing/peroxide-based compounds</a:t>
            </a:r>
          </a:p>
          <a:p>
            <a:r>
              <a:rPr lang="en-US" dirty="0" smtClean="0"/>
              <a:t>Phenols</a:t>
            </a:r>
            <a:endParaRPr lang="en-US" dirty="0"/>
          </a:p>
          <a:p>
            <a:r>
              <a:rPr lang="en-US" dirty="0"/>
              <a:t>Quaternary ammonium compounds</a:t>
            </a:r>
          </a:p>
          <a:p>
            <a:endParaRPr lang="en-US" dirty="0"/>
          </a:p>
        </p:txBody>
      </p:sp>
      <p:sp>
        <p:nvSpPr>
          <p:cNvPr id="5" name="Date Placeholder 4"/>
          <p:cNvSpPr>
            <a:spLocks noGrp="1"/>
          </p:cNvSpPr>
          <p:nvPr>
            <p:ph type="dt" sz="half" idx="10"/>
          </p:nvPr>
        </p:nvSpPr>
        <p:spPr/>
        <p:txBody>
          <a:bodyPr/>
          <a:lstStyle/>
          <a:p>
            <a:pPr algn="r"/>
            <a:r>
              <a:rPr lang="en-US" smtClean="0">
                <a:latin typeface="+mn-lt"/>
              </a:rPr>
              <a:t>USDA APHIS and CFSPH</a:t>
            </a:r>
            <a:endParaRPr lang="en-US" dirty="0">
              <a:latin typeface="+mn-lt"/>
            </a:endParaRPr>
          </a:p>
        </p:txBody>
      </p:sp>
      <p:sp>
        <p:nvSpPr>
          <p:cNvPr id="6" name="Footer Placeholder 5"/>
          <p:cNvSpPr>
            <a:spLocks noGrp="1"/>
          </p:cNvSpPr>
          <p:nvPr>
            <p:ph type="ftr" sz="quarter" idx="11"/>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7" name="Slide Number Placeholder 6"/>
          <p:cNvSpPr>
            <a:spLocks noGrp="1"/>
          </p:cNvSpPr>
          <p:nvPr>
            <p:ph type="sldNum" sz="quarter" idx="12"/>
          </p:nvPr>
        </p:nvSpPr>
        <p:spPr/>
        <p:txBody>
          <a:bodyPr/>
          <a:lstStyle/>
          <a:p>
            <a:pPr>
              <a:defRPr/>
            </a:pPr>
            <a:fld id="{C2F38EAF-E232-4376-85AD-56E593147632}" type="slidenum">
              <a:rPr lang="en-US" smtClean="0"/>
              <a:pPr>
                <a:defRPr/>
              </a:pPr>
              <a:t>5</a:t>
            </a:fld>
            <a:endParaRPr lang="en-US" dirty="0"/>
          </a:p>
        </p:txBody>
      </p:sp>
    </p:spTree>
    <p:extLst>
      <p:ext uri="{BB962C8B-B14F-4D97-AF65-F5344CB8AC3E}">
        <p14:creationId xmlns:p14="http://schemas.microsoft.com/office/powerpoint/2010/main" val="2208087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Chemical disinfectants regulated             by the U.S. EPA</a:t>
            </a:r>
          </a:p>
          <a:p>
            <a:pPr lvl="1"/>
            <a:r>
              <a:rPr lang="en-US" dirty="0" smtClean="0"/>
              <a:t>Federal Insecticide, Fungicide, and Rodenticide Act (FIFRA)</a:t>
            </a:r>
          </a:p>
          <a:p>
            <a:pPr lvl="2"/>
            <a:r>
              <a:rPr lang="en-US" dirty="0" smtClean="0"/>
              <a:t>Chemical disinfectants                          considered “antimicrobial                         pesticides”</a:t>
            </a:r>
          </a:p>
          <a:p>
            <a:pPr lvl="2"/>
            <a:r>
              <a:rPr lang="en-US" dirty="0" smtClean="0"/>
              <a:t>Pesticides must be registered</a:t>
            </a:r>
          </a:p>
          <a:p>
            <a:pPr lvl="1"/>
            <a:r>
              <a:rPr lang="en-US" dirty="0" smtClean="0"/>
              <a:t>Novel pathogens</a:t>
            </a:r>
          </a:p>
          <a:p>
            <a:pPr lvl="2"/>
            <a:r>
              <a:rPr lang="en-US" dirty="0" smtClean="0"/>
              <a:t>FIFRA exemption possible</a:t>
            </a:r>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Disinfectant Regulation</a:t>
            </a:r>
            <a:endParaRPr lang="en-US" dirty="0"/>
          </a:p>
        </p:txBody>
      </p:sp>
      <p:pic>
        <p:nvPicPr>
          <p:cNvPr id="2050"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t="7076" b="7077"/>
          <a:stretch/>
        </p:blipFill>
        <p:spPr bwMode="auto">
          <a:xfrm>
            <a:off x="6516216" y="3212976"/>
            <a:ext cx="2304256" cy="2189747"/>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6</a:t>
            </a:fld>
            <a:endParaRPr lang="en-US" dirty="0"/>
          </a:p>
        </p:txBody>
      </p:sp>
    </p:spTree>
    <p:extLst>
      <p:ext uri="{BB962C8B-B14F-4D97-AF65-F5344CB8AC3E}">
        <p14:creationId xmlns:p14="http://schemas.microsoft.com/office/powerpoint/2010/main" val="3651921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C&amp;D Procedures:</a:t>
            </a:r>
            <a:br>
              <a:rPr lang="en-US" dirty="0"/>
            </a:br>
            <a:r>
              <a:rPr lang="en-US" dirty="0"/>
              <a:t>Assessment and Planning</a:t>
            </a:r>
          </a:p>
        </p:txBody>
      </p:sp>
      <p:sp>
        <p:nvSpPr>
          <p:cNvPr id="7" name="Slide Number Placeholder 6"/>
          <p:cNvSpPr>
            <a:spLocks noGrp="1"/>
          </p:cNvSpPr>
          <p:nvPr>
            <p:ph type="sldNum" sz="quarter" idx="12"/>
          </p:nvPr>
        </p:nvSpPr>
        <p:spPr/>
        <p:txBody>
          <a:bodyPr/>
          <a:lstStyle/>
          <a:p>
            <a:pPr>
              <a:defRPr/>
            </a:pPr>
            <a:fld id="{66530781-420A-4E47-90CD-C5542DB74A92}" type="slidenum">
              <a:rPr lang="en-US" smtClean="0"/>
              <a:pPr>
                <a:defRPr/>
              </a:pPr>
              <a:t>7</a:t>
            </a:fld>
            <a:endParaRPr lang="en-US" dirty="0"/>
          </a:p>
        </p:txBody>
      </p:sp>
    </p:spTree>
    <p:extLst>
      <p:ext uri="{BB962C8B-B14F-4D97-AF65-F5344CB8AC3E}">
        <p14:creationId xmlns:p14="http://schemas.microsoft.com/office/powerpoint/2010/main" val="2829542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r>
              <a:rPr lang="en-US" dirty="0" smtClean="0">
                <a:latin typeface="Verdana" charset="0"/>
                <a:ea typeface="Verdana" charset="0"/>
                <a:cs typeface="Verdana" charset="0"/>
              </a:rPr>
              <a:t>Assessment</a:t>
            </a:r>
            <a:endParaRPr lang="en-US" dirty="0">
              <a:latin typeface="Verdana" charset="0"/>
              <a:ea typeface="Verdana" charset="0"/>
              <a:cs typeface="Verdana" charset="0"/>
            </a:endParaRPr>
          </a:p>
        </p:txBody>
      </p:sp>
      <p:sp>
        <p:nvSpPr>
          <p:cNvPr id="23554" name="Rectangle 3"/>
          <p:cNvSpPr>
            <a:spLocks noGrp="1"/>
          </p:cNvSpPr>
          <p:nvPr>
            <p:ph sz="half" idx="1"/>
          </p:nvPr>
        </p:nvSpPr>
        <p:spPr>
          <a:xfrm>
            <a:off x="457200" y="1124744"/>
            <a:ext cx="6203032" cy="5123656"/>
          </a:xfrm>
        </p:spPr>
        <p:txBody>
          <a:bodyPr>
            <a:normAutofit lnSpcReduction="10000"/>
          </a:bodyPr>
          <a:lstStyle/>
          <a:p>
            <a:r>
              <a:rPr lang="en-US" sz="3200" dirty="0" smtClean="0">
                <a:latin typeface="Verdana" charset="0"/>
                <a:ea typeface="Verdana" charset="0"/>
                <a:cs typeface="Verdana" charset="0"/>
              </a:rPr>
              <a:t>First step for any disinfection procedure</a:t>
            </a:r>
            <a:endParaRPr lang="en-US" sz="3200" dirty="0">
              <a:latin typeface="Verdana" charset="0"/>
              <a:ea typeface="Verdana" charset="0"/>
              <a:cs typeface="Verdana" charset="0"/>
            </a:endParaRPr>
          </a:p>
          <a:p>
            <a:r>
              <a:rPr lang="en-US" sz="3200" dirty="0" smtClean="0">
                <a:latin typeface="Verdana" charset="0"/>
                <a:ea typeface="Verdana" charset="0"/>
                <a:cs typeface="Verdana" charset="0"/>
              </a:rPr>
              <a:t>Situation assessment includes:</a:t>
            </a:r>
          </a:p>
          <a:p>
            <a:pPr lvl="1"/>
            <a:r>
              <a:rPr lang="en-US" dirty="0" smtClean="0">
                <a:latin typeface="Verdana" charset="0"/>
                <a:ea typeface="Verdana" charset="0"/>
                <a:cs typeface="Verdana" charset="0"/>
              </a:rPr>
              <a:t>Identifying </a:t>
            </a:r>
            <a:r>
              <a:rPr lang="en-US" dirty="0">
                <a:latin typeface="Verdana" charset="0"/>
                <a:ea typeface="Verdana" charset="0"/>
                <a:cs typeface="Verdana" charset="0"/>
              </a:rPr>
              <a:t>pathogen</a:t>
            </a:r>
          </a:p>
          <a:p>
            <a:pPr lvl="1"/>
            <a:r>
              <a:rPr lang="en-US" dirty="0" smtClean="0">
                <a:latin typeface="Verdana" charset="0"/>
                <a:ea typeface="Verdana" charset="0"/>
                <a:cs typeface="Verdana" charset="0"/>
              </a:rPr>
              <a:t>Determining </a:t>
            </a:r>
            <a:r>
              <a:rPr lang="en-US" dirty="0">
                <a:latin typeface="Verdana" charset="0"/>
                <a:ea typeface="Verdana" charset="0"/>
                <a:cs typeface="Verdana" charset="0"/>
              </a:rPr>
              <a:t>areas and </a:t>
            </a:r>
            <a:r>
              <a:rPr lang="en-US" dirty="0" smtClean="0">
                <a:latin typeface="Verdana" charset="0"/>
                <a:ea typeface="Verdana" charset="0"/>
                <a:cs typeface="Verdana" charset="0"/>
              </a:rPr>
              <a:t>items                                 in need of disinfection</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Selecting disinfection methods</a:t>
            </a:r>
          </a:p>
          <a:p>
            <a:pPr lvl="1"/>
            <a:r>
              <a:rPr lang="en-US" dirty="0" smtClean="0">
                <a:latin typeface="Verdana" charset="0"/>
                <a:ea typeface="Verdana" charset="0"/>
                <a:cs typeface="Verdana" charset="0"/>
              </a:rPr>
              <a:t>Identifying and addressing                               potential safety or                                        hazardous issues</a:t>
            </a:r>
          </a:p>
        </p:txBody>
      </p:sp>
      <p:sp>
        <p:nvSpPr>
          <p:cNvPr id="2" name="Date Placeholder 1"/>
          <p:cNvSpPr>
            <a:spLocks noGrp="1"/>
          </p:cNvSpPr>
          <p:nvPr>
            <p:ph type="dt" sz="half" idx="10"/>
          </p:nvPr>
        </p:nvSpPr>
        <p:spPr/>
        <p:txBody>
          <a:bodyPr/>
          <a:lstStyle/>
          <a:p>
            <a:pPr algn="r"/>
            <a:r>
              <a:rPr lang="en-US" dirty="0" smtClean="0">
                <a:latin typeface="+mn-lt"/>
              </a:rPr>
              <a:t>USDA APHIS and CFSPH</a:t>
            </a:r>
            <a:endParaRPr lang="en-US" dirty="0">
              <a:latin typeface="+mn-lt"/>
            </a:endParaRPr>
          </a:p>
        </p:txBody>
      </p:sp>
      <p:sp>
        <p:nvSpPr>
          <p:cNvPr id="5" name="Footer Placeholder 4"/>
          <p:cNvSpPr>
            <a:spLocks noGrp="1"/>
          </p:cNvSpPr>
          <p:nvPr>
            <p:ph type="ftr" sz="quarter" idx="11"/>
          </p:nvPr>
        </p:nvSpPr>
        <p:spPr/>
        <p:txBody>
          <a:bodyPr/>
          <a:lstStyle/>
          <a:p>
            <a:pPr algn="l"/>
            <a:r>
              <a:rPr lang="en-US" dirty="0">
                <a:latin typeface="+mn-lt"/>
              </a:rPr>
              <a:t>FAD </a:t>
            </a:r>
            <a:r>
              <a:rPr lang="en-US" dirty="0" err="1">
                <a:latin typeface="+mn-lt"/>
              </a:rPr>
              <a:t>PReP</a:t>
            </a:r>
            <a:r>
              <a:rPr lang="en-US" dirty="0">
                <a:latin typeface="+mn-lt"/>
              </a:rPr>
              <a:t>/NAHEMS Guidelines: Cleaning and Disinfection - Procedures </a:t>
            </a:r>
            <a:r>
              <a:rPr lang="en-US" dirty="0" smtClean="0">
                <a:latin typeface="Calibri (Body)"/>
              </a:rPr>
              <a:t>1</a:t>
            </a:r>
            <a:endParaRPr lang="en-US" dirty="0">
              <a:latin typeface="Calibri (Body)"/>
            </a:endParaRPr>
          </a:p>
        </p:txBody>
      </p:sp>
      <p:pic>
        <p:nvPicPr>
          <p:cNvPr id="3074"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304547" y="1916832"/>
            <a:ext cx="2550695" cy="3031959"/>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pPr>
              <a:defRPr/>
            </a:pPr>
            <a:fld id="{C2F38EAF-E232-4376-85AD-56E593147632}"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Develop site-specific C&amp;D plan</a:t>
            </a:r>
          </a:p>
          <a:p>
            <a:pPr lvl="1"/>
            <a:r>
              <a:rPr lang="en-US" dirty="0" smtClean="0"/>
              <a:t>Specific actions needed</a:t>
            </a:r>
          </a:p>
          <a:p>
            <a:pPr lvl="2"/>
            <a:r>
              <a:rPr lang="en-US" dirty="0" smtClean="0"/>
              <a:t>Chronological order</a:t>
            </a:r>
          </a:p>
          <a:p>
            <a:pPr lvl="1"/>
            <a:r>
              <a:rPr lang="en-US" dirty="0" smtClean="0"/>
              <a:t>Estimated time frame to perform</a:t>
            </a:r>
          </a:p>
          <a:p>
            <a:pPr lvl="1"/>
            <a:r>
              <a:rPr lang="en-US" dirty="0" smtClean="0"/>
              <a:t>Process to certify and record C&amp;D procedures</a:t>
            </a:r>
          </a:p>
          <a:p>
            <a:pPr lvl="1"/>
            <a:r>
              <a:rPr lang="en-US" dirty="0" smtClean="0"/>
              <a:t>Disposal methods</a:t>
            </a:r>
          </a:p>
          <a:p>
            <a:r>
              <a:rPr lang="en-US" dirty="0" smtClean="0"/>
              <a:t>Determine needs</a:t>
            </a:r>
          </a:p>
          <a:p>
            <a:pPr lvl="1"/>
            <a:r>
              <a:rPr lang="en-US" dirty="0" smtClean="0"/>
              <a:t>Personnel, equipment, supplies, permits</a:t>
            </a:r>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Procedures 1</a:t>
            </a:r>
            <a:endParaRPr lang="en-US" dirty="0">
              <a:latin typeface="+mn-lt"/>
            </a:endParaRPr>
          </a:p>
        </p:txBody>
      </p:sp>
      <p:sp>
        <p:nvSpPr>
          <p:cNvPr id="3" name="Title 2"/>
          <p:cNvSpPr>
            <a:spLocks noGrp="1"/>
          </p:cNvSpPr>
          <p:nvPr>
            <p:ph type="title"/>
          </p:nvPr>
        </p:nvSpPr>
        <p:spPr/>
        <p:txBody>
          <a:bodyPr/>
          <a:lstStyle/>
          <a:p>
            <a:r>
              <a:rPr lang="en-US" dirty="0" smtClean="0"/>
              <a:t>Planning</a:t>
            </a:r>
            <a:endParaRPr lang="en-US" dirty="0"/>
          </a:p>
        </p:txBody>
      </p:sp>
      <p:sp>
        <p:nvSpPr>
          <p:cNvPr id="6" name="Slide Number Placeholder 5"/>
          <p:cNvSpPr>
            <a:spLocks noGrp="1"/>
          </p:cNvSpPr>
          <p:nvPr>
            <p:ph type="sldNum" sz="quarter" idx="4"/>
          </p:nvPr>
        </p:nvSpPr>
        <p:spPr/>
        <p:txBody>
          <a:bodyPr/>
          <a:lstStyle/>
          <a:p>
            <a:pPr>
              <a:defRPr/>
            </a:pPr>
            <a:fld id="{F03BEDAC-2847-426D-88F2-EA7EB43F5B93}" type="slidenum">
              <a:rPr lang="en-US" smtClean="0"/>
              <a:pPr>
                <a:defRPr/>
              </a:pPr>
              <a:t>9</a:t>
            </a:fld>
            <a:endParaRPr lang="en-US" dirty="0"/>
          </a:p>
        </p:txBody>
      </p:sp>
    </p:spTree>
    <p:extLst>
      <p:ext uri="{BB962C8B-B14F-4D97-AF65-F5344CB8AC3E}">
        <p14:creationId xmlns:p14="http://schemas.microsoft.com/office/powerpoint/2010/main" val="262757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D34664-9294-4674-B9B7-0739D44E5A55}"/>
</file>

<file path=customXml/itemProps2.xml><?xml version="1.0" encoding="utf-8"?>
<ds:datastoreItem xmlns:ds="http://schemas.openxmlformats.org/officeDocument/2006/customXml" ds:itemID="{FB9139AA-8E98-4253-9EDB-1DB3EECDB6BC}"/>
</file>

<file path=customXml/itemProps3.xml><?xml version="1.0" encoding="utf-8"?>
<ds:datastoreItem xmlns:ds="http://schemas.openxmlformats.org/officeDocument/2006/customXml" ds:itemID="{48ED7EFA-E4E7-4F94-87A9-C1F6E0E01E46}"/>
</file>

<file path=docProps/app.xml><?xml version="1.0" encoding="utf-8"?>
<Properties xmlns="http://schemas.openxmlformats.org/officeDocument/2006/extended-properties" xmlns:vt="http://schemas.openxmlformats.org/officeDocument/2006/docPropsVTypes">
  <Template>FAD_PReP_NAHEMS_PPT_2013-11 LogoFix</Template>
  <TotalTime>3443</TotalTime>
  <Words>4487</Words>
  <Application>Microsoft Office PowerPoint</Application>
  <PresentationFormat>On-screen Show (4:3)</PresentationFormat>
  <Paragraphs>279</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FAD PReP PPT Template 2011-10</vt:lpstr>
      <vt:lpstr>Cleaning and Disinfection</vt:lpstr>
      <vt:lpstr>Disinfection Methods and Regulation</vt:lpstr>
      <vt:lpstr>Disinfection Methods</vt:lpstr>
      <vt:lpstr>Disinfection Methods</vt:lpstr>
      <vt:lpstr>Disinfectants</vt:lpstr>
      <vt:lpstr>Disinfectant Regulation</vt:lpstr>
      <vt:lpstr>C&amp;D Procedures: Assessment and Planning</vt:lpstr>
      <vt:lpstr>Assessment</vt:lpstr>
      <vt:lpstr>Planning</vt:lpstr>
      <vt:lpstr>Planning</vt:lpstr>
      <vt:lpstr>Documentation </vt:lpstr>
      <vt:lpstr>Initiating C&amp;D Protocols</vt:lpstr>
      <vt:lpstr>Site Selection</vt:lpstr>
      <vt:lpstr>Station Design and Setup</vt:lpstr>
      <vt:lpstr>Work Zones</vt:lpstr>
      <vt:lpstr>Disinfectant Preparation and Application</vt:lpstr>
      <vt:lpstr>Disinfectant Preparation</vt:lpstr>
      <vt:lpstr>Disinfection Application</vt:lpstr>
      <vt:lpstr>Material Composition</vt:lpstr>
      <vt:lpstr>Material Composition</vt:lpstr>
      <vt:lpstr>Material Composition</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Cleaning and Disinfection: Procedures-Part 2</dc:title>
  <dc:creator>dmbailey@iastate.edu;kleedom@mail.iastate.edu</dc:creator>
  <cp:keywords>FAD PReP/NAHEMS</cp:keywords>
  <cp:lastModifiedBy>Mogan-King, Janice P [CFSPH]</cp:lastModifiedBy>
  <cp:revision>269</cp:revision>
  <cp:lastPrinted>2012-11-19T18:11:44Z</cp:lastPrinted>
  <dcterms:created xsi:type="dcterms:W3CDTF">2011-04-11T21:56:02Z</dcterms:created>
  <dcterms:modified xsi:type="dcterms:W3CDTF">2014-11-13T22:17:06Z</dcterms:modified>
  <cp:category>FAD PReP/NAHEMS</cp:category>
</cp:coreProperties>
</file>