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2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3.xml" ContentType="application/vnd.openxmlformats-officedocument.presentationml.slide+xml"/>
  <Override PartName="/ppt/slides/slide10.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14.xml" ContentType="application/vnd.openxmlformats-officedocument.presentationml.slide+xml"/>
  <Override PartName="/ppt/slides/slide21.xml" ContentType="application/vnd.openxmlformats-officedocument.presentationml.slide+xml"/>
  <Override PartName="/ppt/slides/slide25.xml" ContentType="application/vnd.openxmlformats-officedocument.presentationml.slide+xml"/>
  <Override PartName="/ppt/slides/slide22.xml" ContentType="application/vnd.openxmlformats-officedocument.presentationml.slide+xml"/>
  <Override PartName="/ppt/slides/slide19.xml" ContentType="application/vnd.openxmlformats-officedocument.presentationml.slide+xml"/>
  <Override PartName="/ppt/slides/slide16.xml" ContentType="application/vnd.openxmlformats-officedocument.presentationml.slide+xml"/>
  <Override PartName="/ppt/slides/slide26.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1.xml" ContentType="application/vnd.openxmlformats-officedocument.presentationml.notesSlide+xml"/>
  <Override PartName="/ppt/notesSlides/notesSlide8.xml" ContentType="application/vnd.openxmlformats-officedocument.presentationml.notesSlide+xml"/>
  <Override PartName="/ppt/notesSlides/notesSlide26.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17.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3.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3" r:id="rId1"/>
  </p:sldMasterIdLst>
  <p:notesMasterIdLst>
    <p:notesMasterId r:id="rId28"/>
  </p:notesMasterIdLst>
  <p:sldIdLst>
    <p:sldId id="296" r:id="rId2"/>
    <p:sldId id="298" r:id="rId3"/>
    <p:sldId id="292" r:id="rId4"/>
    <p:sldId id="315" r:id="rId5"/>
    <p:sldId id="299" r:id="rId6"/>
    <p:sldId id="311" r:id="rId7"/>
    <p:sldId id="300" r:id="rId8"/>
    <p:sldId id="316" r:id="rId9"/>
    <p:sldId id="301" r:id="rId10"/>
    <p:sldId id="312" r:id="rId11"/>
    <p:sldId id="314" r:id="rId12"/>
    <p:sldId id="302" r:id="rId13"/>
    <p:sldId id="317" r:id="rId14"/>
    <p:sldId id="303" r:id="rId15"/>
    <p:sldId id="318" r:id="rId16"/>
    <p:sldId id="304" r:id="rId17"/>
    <p:sldId id="305" r:id="rId18"/>
    <p:sldId id="306" r:id="rId19"/>
    <p:sldId id="307" r:id="rId20"/>
    <p:sldId id="308" r:id="rId21"/>
    <p:sldId id="309" r:id="rId22"/>
    <p:sldId id="310" r:id="rId23"/>
    <p:sldId id="319" r:id="rId24"/>
    <p:sldId id="294" r:id="rId25"/>
    <p:sldId id="295" r:id="rId26"/>
    <p:sldId id="290"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76" autoAdjust="0"/>
    <p:restoredTop sz="77917" autoAdjust="0"/>
  </p:normalViewPr>
  <p:slideViewPr>
    <p:cSldViewPr>
      <p:cViewPr varScale="1">
        <p:scale>
          <a:sx n="72" d="100"/>
          <a:sy n="72" d="100"/>
        </p:scale>
        <p:origin x="1368" y="60"/>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p:cViewPr varScale="1">
        <p:scale>
          <a:sx n="90" d="100"/>
          <a:sy n="90" d="100"/>
        </p:scale>
        <p:origin x="-846" y="-102"/>
      </p:cViewPr>
      <p:guideLst>
        <p:guide orient="horz" pos="2928"/>
        <p:guide pos="220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1200"/>
            </a:lvl1pPr>
          </a:lstStyle>
          <a:p>
            <a:fld id="{98D5FB7B-C5E3-40B7-AC3C-302566840252}" type="datetimeFigureOut">
              <a:rPr lang="en-US" smtClean="0"/>
              <a:t>11/16/2016</a:t>
            </a:fld>
            <a:endParaRPr lang="en-US"/>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1200"/>
            </a:lvl1pPr>
          </a:lstStyle>
          <a:p>
            <a:fld id="{B059E382-4677-4E09-BDB8-E1004D9736AE}" type="slidenum">
              <a:rPr lang="en-US" smtClean="0"/>
              <a:t>‹#›</a:t>
            </a:fld>
            <a:endParaRPr lang="en-US"/>
          </a:p>
        </p:txBody>
      </p:sp>
    </p:spTree>
    <p:extLst>
      <p:ext uri="{BB962C8B-B14F-4D97-AF65-F5344CB8AC3E}">
        <p14:creationId xmlns:p14="http://schemas.microsoft.com/office/powerpoint/2010/main" val="3286251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005996">
              <a:defRPr/>
            </a:pPr>
            <a:r>
              <a:rPr lang="en-US" dirty="0" smtClean="0">
                <a:latin typeface="+mn-lt"/>
                <a:ea typeface="ＭＳ Ｐゴシック" charset="-128"/>
                <a:cs typeface="ＭＳ Ｐゴシック" charset="-128"/>
              </a:rPr>
              <a:t>Biosecurity is a cornerstone of livestock production systems (including poultry production) to maintain food safety and security, protect the environment, and facilitate continuity of business by protecting animals and animal products. In addition to the daily protocols to protect the health of livestock populations, biosecurity is crucial in containing disease in a foreign animal disease (FAD) outbreak. Should the FAD also be zoonotic, biosecurity is necessary to protect public health. Understanding the risks of disease transmission and the necessary preventive procedures will be essential during the response. [This information was derived from the </a:t>
            </a:r>
            <a:r>
              <a:rPr lang="en-US" i="1" dirty="0" smtClean="0">
                <a:latin typeface="+mn-lt"/>
                <a:ea typeface="ＭＳ Ｐゴシック" charset="-128"/>
                <a:cs typeface="ＭＳ Ｐゴシック" charset="-128"/>
              </a:rPr>
              <a:t>Foreign Animal Disease Preparedness and Response (FAD PReP)/National Animal Health Emergency Management System (NAHEMS) Guidelines: Biosecurity </a:t>
            </a:r>
            <a:r>
              <a:rPr lang="en-US" dirty="0" smtClean="0">
                <a:latin typeface="+mn-lt"/>
                <a:ea typeface="ＭＳ Ｐゴシック" charset="-128"/>
                <a:cs typeface="ＭＳ Ｐゴシック" charset="-128"/>
              </a:rPr>
              <a:t>(2016)].</a:t>
            </a:r>
          </a:p>
        </p:txBody>
      </p:sp>
      <p:sp>
        <p:nvSpPr>
          <p:cNvPr id="4" name="Slide Number Placeholder 3"/>
          <p:cNvSpPr>
            <a:spLocks noGrp="1"/>
          </p:cNvSpPr>
          <p:nvPr>
            <p:ph type="sldNum" sz="quarter" idx="10"/>
          </p:nvPr>
        </p:nvSpPr>
        <p:spPr/>
        <p:txBody>
          <a:bodyPr/>
          <a:lstStyle/>
          <a:p>
            <a:fld id="{B059E382-4677-4E09-BDB8-E1004D9736AE}" type="slidenum">
              <a:rPr lang="en-US" smtClean="0"/>
              <a:t>1</a:t>
            </a:fld>
            <a:endParaRPr lang="en-US"/>
          </a:p>
        </p:txBody>
      </p:sp>
    </p:spTree>
    <p:extLst>
      <p:ext uri="{BB962C8B-B14F-4D97-AF65-F5344CB8AC3E}">
        <p14:creationId xmlns:p14="http://schemas.microsoft.com/office/powerpoint/2010/main" val="3732205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biosecurity plan must address how this Line will be defined and defended for each type of movement that needs to cross this Line from the dirty to the clean side. A location where movement crosses this Line becomes a critical control point to stop the transfer of disease. The plan will identify essential versus nonessential movements across this Line, and define the </a:t>
            </a:r>
            <a:r>
              <a:rPr lang="en-US" dirty="0" err="1" smtClean="0"/>
              <a:t>biosecure</a:t>
            </a:r>
            <a:r>
              <a:rPr lang="en-US" dirty="0" smtClean="0"/>
              <a:t> procedures to enable essential movement across this Line, avoiding the transfer of disease agents. Biosecurity protocols for people crossing the Line will be different than</a:t>
            </a:r>
            <a:r>
              <a:rPr lang="en-US" baseline="0" dirty="0" smtClean="0"/>
              <a:t> those </a:t>
            </a:r>
            <a:r>
              <a:rPr lang="en-US" dirty="0" smtClean="0"/>
              <a:t>for vehicles crossing the Line. For biosecurity purposes, limiting the number of controlled access points across this Line will simplify mitigation. Ideally, limiting access to only one location will greatly enhance compliance of strategic actions implemented there. </a:t>
            </a:r>
          </a:p>
          <a:p>
            <a:r>
              <a:rPr lang="en-US" i="1" dirty="0" smtClean="0"/>
              <a:t>[This photo, taken in an entry to an animal building, shows a highly visible, painted Line of Separation, and street shoes which have been left on the dirty side. Photo source: Pam Zaabel, Iowa State University]</a:t>
            </a:r>
            <a:endParaRPr lang="en-US" i="1" dirty="0"/>
          </a:p>
        </p:txBody>
      </p:sp>
      <p:sp>
        <p:nvSpPr>
          <p:cNvPr id="4" name="Slide Number Placeholder 3"/>
          <p:cNvSpPr>
            <a:spLocks noGrp="1"/>
          </p:cNvSpPr>
          <p:nvPr>
            <p:ph type="sldNum" sz="quarter" idx="10"/>
          </p:nvPr>
        </p:nvSpPr>
        <p:spPr/>
        <p:txBody>
          <a:bodyPr/>
          <a:lstStyle/>
          <a:p>
            <a:fld id="{B059E382-4677-4E09-BDB8-E1004D9736AE}" type="slidenum">
              <a:rPr lang="en-US" smtClean="0"/>
              <a:t>10</a:t>
            </a:fld>
            <a:endParaRPr lang="en-US"/>
          </a:p>
        </p:txBody>
      </p:sp>
    </p:spTree>
    <p:extLst>
      <p:ext uri="{BB962C8B-B14F-4D97-AF65-F5344CB8AC3E}">
        <p14:creationId xmlns:p14="http://schemas.microsoft.com/office/powerpoint/2010/main" val="2797237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Biosecurity plans,</a:t>
            </a:r>
            <a:r>
              <a:rPr lang="en-US" baseline="0" dirty="0" smtClean="0"/>
              <a:t> particularly plans for livestock raised indoors, may incorporate a Perimeter Buffer Area as a transition area. Imposing a certain sanitation standard on everything entering the Perimeter Buffer Area reduces environmental contamination and pathogen load. </a:t>
            </a:r>
            <a:r>
              <a:rPr lang="en-US" dirty="0" smtClean="0"/>
              <a:t>This peripheral buffer needs to be well defined and marked, since it serves to place additional separation between the contaminated and non-contaminated space, and further protect the susceptible animals.</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11</a:t>
            </a:fld>
            <a:endParaRPr lang="en-US"/>
          </a:p>
        </p:txBody>
      </p:sp>
    </p:spTree>
    <p:extLst>
      <p:ext uri="{BB962C8B-B14F-4D97-AF65-F5344CB8AC3E}">
        <p14:creationId xmlns:p14="http://schemas.microsoft.com/office/powerpoint/2010/main" val="1104775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example, the (green) building is an illustration of a barn</a:t>
            </a:r>
            <a:r>
              <a:rPr lang="en-US" baseline="0" dirty="0" smtClean="0"/>
              <a:t> for animals raised indoors. The producer has designated the walls of the building to serve as </a:t>
            </a:r>
            <a:r>
              <a:rPr lang="en-US" dirty="0" smtClean="0"/>
              <a:t>the Line of Separation (red) isolating</a:t>
            </a:r>
            <a:r>
              <a:rPr lang="en-US" baseline="0" dirty="0" smtClean="0"/>
              <a:t> the </a:t>
            </a:r>
            <a:r>
              <a:rPr lang="en-US" dirty="0" smtClean="0"/>
              <a:t>animals from contamination</a:t>
            </a:r>
            <a:r>
              <a:rPr lang="en-US" baseline="0" dirty="0" smtClean="0"/>
              <a:t>. Immediately outside the building, the producer has designated a </a:t>
            </a:r>
            <a:r>
              <a:rPr lang="en-US" dirty="0" smtClean="0"/>
              <a:t>Perimeter Buffer Area as a transitional area to reduce environmental contamination. </a:t>
            </a:r>
            <a:r>
              <a:rPr lang="en-US" baseline="0" dirty="0" smtClean="0"/>
              <a:t>Sanitation e</a:t>
            </a:r>
            <a:r>
              <a:rPr lang="en-US" dirty="0" smtClean="0"/>
              <a:t>fforts include preventing visible contamination from entering the Perimeter Buffer Area and keeping premises traffic patterns within it. When determining the Perimeter Buffer Area for each facility, account for traffic patterns on the premises, the topography around the animal housing, weather extremes, and what is known about the pathogen and its infectivity. If personnel need to leave the Perimeter Buffer Area, they reenter through a controlled access point, following appropriate biosecurity measures. An operational C&amp;D Station is recommended to remove visible contamination from vehicles, equipment, and items needing to enter this area. To repeat, the Perimeter Buffer Area should be clearly delineated and located so that personnel comply with biosecurity procedures related to that area. </a:t>
            </a:r>
            <a:r>
              <a:rPr lang="en-US" i="1" dirty="0" smtClean="0"/>
              <a:t>[This is an example of implementation of a Perimeter Buffer Area and a Line of Separation protecting animals in one housing unit. Illustration by: Sydney Heppner, Iowa State University]</a:t>
            </a:r>
            <a:endParaRPr lang="en-US" i="1" dirty="0"/>
          </a:p>
        </p:txBody>
      </p:sp>
      <p:sp>
        <p:nvSpPr>
          <p:cNvPr id="4" name="Slide Number Placeholder 3"/>
          <p:cNvSpPr>
            <a:spLocks noGrp="1"/>
          </p:cNvSpPr>
          <p:nvPr>
            <p:ph type="sldNum" sz="quarter" idx="10"/>
          </p:nvPr>
        </p:nvSpPr>
        <p:spPr/>
        <p:txBody>
          <a:bodyPr/>
          <a:lstStyle/>
          <a:p>
            <a:fld id="{B059E382-4677-4E09-BDB8-E1004D9736AE}" type="slidenum">
              <a:rPr lang="en-US" smtClean="0"/>
              <a:t>12</a:t>
            </a:fld>
            <a:endParaRPr lang="en-US"/>
          </a:p>
        </p:txBody>
      </p:sp>
    </p:spTree>
    <p:extLst>
      <p:ext uri="{BB962C8B-B14F-4D97-AF65-F5344CB8AC3E}">
        <p14:creationId xmlns:p14="http://schemas.microsoft.com/office/powerpoint/2010/main" val="8393686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following slides address some recommendations to mitigate common risks. Operational protocols and procedures to lessen the risks associated</a:t>
            </a:r>
            <a:r>
              <a:rPr lang="en-US" baseline="0" dirty="0" smtClean="0"/>
              <a:t> with the movement of personnel, vectors, equipment, vehicles, carcasses, manure/litter, bedding, and animals themselves are discussed. Recommendations on avoiding the introduction of pathogens in the water supply is also covered.</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13</a:t>
            </a:fld>
            <a:endParaRPr lang="en-US"/>
          </a:p>
        </p:txBody>
      </p:sp>
    </p:spTree>
    <p:extLst>
      <p:ext uri="{BB962C8B-B14F-4D97-AF65-F5344CB8AC3E}">
        <p14:creationId xmlns:p14="http://schemas.microsoft.com/office/powerpoint/2010/main" val="28914845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Personnel and their clothing/footwear may become contaminated by disease agents through direct and/or indirect exposure when they are off-site. Site-specific biosecurity procedures are intended to minimize the risk of transferring disease across the critical control points. Showering and changing into clean clothes immediately prior to arriving at </a:t>
            </a:r>
            <a:r>
              <a:rPr lang="en-US" dirty="0" smtClean="0"/>
              <a:t>the </a:t>
            </a:r>
            <a:r>
              <a:rPr lang="en-US" dirty="0" smtClean="0"/>
              <a:t>premises, or upon arrival, will greatly reduce the risk of disease introduction. Many facilities are shower-in/shower-out,</a:t>
            </a:r>
            <a:r>
              <a:rPr lang="en-US" baseline="0" dirty="0" smtClean="0"/>
              <a:t> and </a:t>
            </a:r>
            <a:r>
              <a:rPr lang="en-US" dirty="0" smtClean="0"/>
              <a:t>maintain the facility-specific outwear on-site, including boots, that personnel and visitors don when crossing the Line of Separation. The same concept applies to anyone who enters the clean area, such as the Perimeter Buffer Area or crosses the Line of Separation. It is mandatory that all personnel comply with the level of biosecurity implemented at that site.</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14</a:t>
            </a:fld>
            <a:endParaRPr lang="en-US"/>
          </a:p>
        </p:txBody>
      </p:sp>
    </p:spTree>
    <p:extLst>
      <p:ext uri="{BB962C8B-B14F-4D97-AF65-F5344CB8AC3E}">
        <p14:creationId xmlns:p14="http://schemas.microsoft.com/office/powerpoint/2010/main" val="26007639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illustration shows an example of a Danish Entry System, utilizing a bench dividing the anteroom and</a:t>
            </a:r>
            <a:r>
              <a:rPr lang="en-US" baseline="0" dirty="0" smtClean="0"/>
              <a:t> providing</a:t>
            </a:r>
            <a:r>
              <a:rPr lang="en-US" dirty="0" smtClean="0"/>
              <a:t> a visual and physical Line of Separation between clean and dirty areas. With this type of anteroom, personnel who are</a:t>
            </a:r>
            <a:r>
              <a:rPr lang="en-US" baseline="0" dirty="0" smtClean="0"/>
              <a:t> </a:t>
            </a:r>
            <a:r>
              <a:rPr lang="en-US" dirty="0" smtClean="0"/>
              <a:t>potentially contaminated enter the room from the left and are prompted to perform the appropriate biosecurity protocols prior to crossing</a:t>
            </a:r>
            <a:r>
              <a:rPr lang="en-US" baseline="0" dirty="0" smtClean="0"/>
              <a:t> the Line of Separation (centered brown bench) to e</a:t>
            </a:r>
            <a:r>
              <a:rPr lang="en-US" dirty="0" smtClean="0"/>
              <a:t>nter the animal building on the right. The same protocols are followed in reverse as personnel leave the animal housing on the right, crossing back across the Line of Separation to leave. (More examples of operational biosecurity are discussed in the “Operational</a:t>
            </a:r>
            <a:r>
              <a:rPr lang="en-US" baseline="0" dirty="0" smtClean="0"/>
              <a:t> </a:t>
            </a:r>
            <a:r>
              <a:rPr lang="en-US" dirty="0" smtClean="0"/>
              <a:t>Biosecurity Measures” PowerPoint presentations as part of this series.) </a:t>
            </a:r>
          </a:p>
          <a:p>
            <a:r>
              <a:rPr lang="en-US" dirty="0" smtClean="0"/>
              <a:t>[This example of a Danish Entry System is adapted from http://www.inspection.gc.ca/animals/terrestrial-animals/biosecurity/standards-and-principles/general-producer-guide/eng/1398640321596/1398640379048?chap=9. Illustration by Sydney Heppner, Iowa State University]</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15</a:t>
            </a:fld>
            <a:endParaRPr lang="en-US"/>
          </a:p>
        </p:txBody>
      </p:sp>
    </p:spTree>
    <p:extLst>
      <p:ext uri="{BB962C8B-B14F-4D97-AF65-F5344CB8AC3E}">
        <p14:creationId xmlns:p14="http://schemas.microsoft.com/office/powerpoint/2010/main" val="30846717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Control measures should be implemented to prevent the transfer of disease by wildlife (i.e., wild birds, rodents), feral animals, and insects. Some</a:t>
            </a:r>
            <a:r>
              <a:rPr lang="en-US" baseline="0" dirty="0" smtClean="0"/>
              <a:t> of t</a:t>
            </a:r>
            <a:r>
              <a:rPr lang="en-US" dirty="0" smtClean="0"/>
              <a:t>hese living organisms can act</a:t>
            </a:r>
            <a:r>
              <a:rPr lang="en-US" baseline="0" dirty="0" smtClean="0"/>
              <a:t> as biological vectors. Pets </a:t>
            </a:r>
            <a:r>
              <a:rPr lang="en-US" dirty="0" smtClean="0"/>
              <a:t>residing on production facilities</a:t>
            </a:r>
            <a:r>
              <a:rPr lang="en-US" baseline="0" dirty="0" smtClean="0"/>
              <a:t>, as well as wildlife, c</a:t>
            </a:r>
            <a:r>
              <a:rPr lang="en-US" dirty="0" smtClean="0"/>
              <a:t>an contribute to disease risk as mechanical vectors. Control measures should address the exclusion or elimination of these vectors. Measures also include avoiding environmental contamination though wildlife feces or infectious secretions, and preventing the movement of contaminated material. Protocols should mitigate situations and habitat that are attractive to wildlife and scavengers, such as spilled feed, disposal areas, or wildlife nesting areas.</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16</a:t>
            </a:fld>
            <a:endParaRPr lang="en-US"/>
          </a:p>
        </p:txBody>
      </p:sp>
    </p:spTree>
    <p:extLst>
      <p:ext uri="{BB962C8B-B14F-4D97-AF65-F5344CB8AC3E}">
        <p14:creationId xmlns:p14="http://schemas.microsoft.com/office/powerpoint/2010/main" val="6307957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Biosecurity measures should diminish the opportunity for equipment to serve as fomites. Equipment should be effectively cleaned and sanitized before crossing the Line of Separation. Disease agents are easily transferred by the sharing of equipment by different animal populations. An important biosecurity measure is to have, provide, and use sufficient equipment to avoid sharing.</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17</a:t>
            </a:fld>
            <a:endParaRPr lang="en-US"/>
          </a:p>
        </p:txBody>
      </p:sp>
    </p:spTree>
    <p:extLst>
      <p:ext uri="{BB962C8B-B14F-4D97-AF65-F5344CB8AC3E}">
        <p14:creationId xmlns:p14="http://schemas.microsoft.com/office/powerpoint/2010/main" val="16887278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Vehicles are a source of contamination with pathogens from other farms or from other animals. If at all possible through structural measures or operational processes, exclude vehicles such as feed deliveries, milk haulers, load-out carriers, and employee and visitor cars from crossing the Line of Separation. Vehicles crossing into the protected area of the premises should be thoroughly cleaned and disinfected. Particular attention needs to be paid to wheels and wheel wells. Frequently clean and disinfect those vehicles utilized internally to service</a:t>
            </a:r>
            <a:r>
              <a:rPr lang="en-US" baseline="0" dirty="0" smtClean="0"/>
              <a:t> the facility, and keep their pathways limited to within the Perimeter Buffer Area.</a:t>
            </a:r>
            <a:r>
              <a:rPr lang="en-US" dirty="0" smtClean="0"/>
              <a:t> Thoroughly clean and disinfect the cargo area of animal transport vehicles between loads. </a:t>
            </a:r>
          </a:p>
          <a:p>
            <a:r>
              <a:rPr lang="en-US" i="1" dirty="0" smtClean="0"/>
              <a:t>[This photo shows the cleaning and disinfecting of a vehicle paying particular attention to the wheels and wheel wells. Photo source: Danelle Bickett-Weddle, Iowa State University]</a:t>
            </a:r>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18</a:t>
            </a:fld>
            <a:endParaRPr lang="en-US"/>
          </a:p>
        </p:txBody>
      </p:sp>
    </p:spTree>
    <p:extLst>
      <p:ext uri="{BB962C8B-B14F-4D97-AF65-F5344CB8AC3E}">
        <p14:creationId xmlns:p14="http://schemas.microsoft.com/office/powerpoint/2010/main" val="19051384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Disposal procedures should be designed and implemented to prevent exposure of susceptible</a:t>
            </a:r>
            <a:r>
              <a:rPr lang="en-US" baseline="0" dirty="0" smtClean="0"/>
              <a:t> animals to disease. Carcasses, manure, and spent litter may be a biosecurity risk, and </a:t>
            </a:r>
            <a:r>
              <a:rPr lang="en-US" dirty="0" smtClean="0"/>
              <a:t>should be disposed of in a manner that prevents cross-contamination of other production pathways and traffic patterns. Avoid animal areas in the removal process as much as possible. Avoid cross-contamination by separating the disposal</a:t>
            </a:r>
            <a:r>
              <a:rPr lang="en-US" baseline="0" dirty="0" smtClean="0"/>
              <a:t> pathway from the feed distribution pathway. S</a:t>
            </a:r>
            <a:r>
              <a:rPr lang="en-US" dirty="0" smtClean="0"/>
              <a:t>ervice vehicles for disposal pickup have likely visited other</a:t>
            </a:r>
            <a:r>
              <a:rPr lang="en-US" baseline="0" dirty="0" smtClean="0"/>
              <a:t> facilities and may have been contaminated off-site. Design processes that keep service vehicles outside the Line of Separation, and outside the Perimeter Buffer Area, if possible. In addition, t</a:t>
            </a:r>
            <a:r>
              <a:rPr lang="en-US" dirty="0" smtClean="0"/>
              <a:t>he storage and disposal process should also prevent the attraction of wild animals or scavengers.</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19</a:t>
            </a:fld>
            <a:endParaRPr lang="en-US"/>
          </a:p>
        </p:txBody>
      </p:sp>
    </p:spTree>
    <p:extLst>
      <p:ext uri="{BB962C8B-B14F-4D97-AF65-F5344CB8AC3E}">
        <p14:creationId xmlns:p14="http://schemas.microsoft.com/office/powerpoint/2010/main" val="3686151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 focuses on recommended operational biosecurity concepts and measures that can be implemented to protect the health of livestock from disease introduction and exposure. The</a:t>
            </a:r>
            <a:r>
              <a:rPr lang="en-US" baseline="0" dirty="0" smtClean="0"/>
              <a:t> concepts presented focus on bioexclusion to protect a healthy herd/flock; however, many can also be applied to the containment of disease. </a:t>
            </a:r>
            <a:r>
              <a:rPr lang="en-US" dirty="0" smtClean="0"/>
              <a:t>The recommendations for premises biosecurity in this presentation may be considered the minimum for a production facility, to be incorporated into day-to-day management practices. They</a:t>
            </a:r>
            <a:r>
              <a:rPr lang="en-US" baseline="0" dirty="0" smtClean="0"/>
              <a:t> are based on recommendations adapted from the </a:t>
            </a:r>
            <a:r>
              <a:rPr lang="en-US" i="1" baseline="0" dirty="0" smtClean="0"/>
              <a:t>Checklist for Self-Assessment of Enhanced Poultry Biosecurity</a:t>
            </a:r>
            <a:r>
              <a:rPr lang="en-US" baseline="0" dirty="0" smtClean="0"/>
              <a:t>, accessible on the US Poultry and Egg Association, Poultry Biosecurity website at: http://poultrybiosecurity.org/. Additional PowerPoint presentations discussing these and other biosecurity topics are also available in this series.</a:t>
            </a:r>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2</a:t>
            </a:fld>
            <a:endParaRPr lang="en-US"/>
          </a:p>
        </p:txBody>
      </p:sp>
    </p:spTree>
    <p:extLst>
      <p:ext uri="{BB962C8B-B14F-4D97-AF65-F5344CB8AC3E}">
        <p14:creationId xmlns:p14="http://schemas.microsoft.com/office/powerpoint/2010/main" val="34315840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Prevent disease introduction through animal management and replacement decisions. Additions to the herd/flock may be made from offspring born and raised on the operation, which is described as a closed herd. Replacement livestock/poultry from outside the operation, including semen and embryos, should come from herds/flocks with documented biosecurity practices and a history of freedom from infection, preferably</a:t>
            </a:r>
            <a:r>
              <a:rPr lang="en-US" baseline="0" dirty="0" smtClean="0"/>
              <a:t> based on diagnostic testing</a:t>
            </a:r>
            <a:r>
              <a:rPr lang="en-US" dirty="0" smtClean="0"/>
              <a:t>. New additions should be isolated/quarantined for as long as 30 days before being allowed to co-mingle with the existing population. Ideally animals should be managed as all-in/all-out, meaning groups of the same age stay together from the time of arrival, through growth, until they leave for processing. Between one group leaving and the arrival of the next group, the housing is cleaned, disinfected, and left empty for a period of downtime to minimize carry over of pathogens from one group to the next. Transport animals in vehicles cleaned and disinfected (exterior and cargo areas) to minimize the risk of disease transmission from previously transported loads. </a:t>
            </a:r>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20</a:t>
            </a:fld>
            <a:endParaRPr lang="en-US"/>
          </a:p>
        </p:txBody>
      </p:sp>
    </p:spTree>
    <p:extLst>
      <p:ext uri="{BB962C8B-B14F-4D97-AF65-F5344CB8AC3E}">
        <p14:creationId xmlns:p14="http://schemas.microsoft.com/office/powerpoint/2010/main" val="30888124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Feed, feed ingredients, bedding/litter, and water can be contaminated if they have been exposed to a disease pathogen through vectors or containers acting as fomites. Grain, feed, and fresh bedding/litter should be stored and handled so that it cannot be contaminated, such as in closed containers. Clean any grain spills immediately so as not to attract scavengers. Accept outside deliveries at a location remote from animal areas, and shuttle products by on-site equipment to internal locations. Water should come from deep wells or sources that have been treated to eliminate any potential contamination with live pathogens. </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21</a:t>
            </a:fld>
            <a:endParaRPr lang="en-US"/>
          </a:p>
        </p:txBody>
      </p:sp>
    </p:spTree>
    <p:extLst>
      <p:ext uri="{BB962C8B-B14F-4D97-AF65-F5344CB8AC3E}">
        <p14:creationId xmlns:p14="http://schemas.microsoft.com/office/powerpoint/2010/main" val="10724523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Premises biosecurity is an important component of the continuity of business plans, also known as the Secure Food Supply Plans. The goal of the Secure Food Supply Plans is to provide guidelines for producers, transporters, and processors to minimize disease spread during an FMD outbreak while ensuring a continuous, safe, and wholesome supply of animals and animal products for consumers. Biosecurity standards are described in, and are specific to, each plan. Some standards are still in development. Web links to the Secure Food Supply Plans for Eggs, Broilers, Turkeys (these three</a:t>
            </a:r>
            <a:r>
              <a:rPr lang="en-US" baseline="0" dirty="0" smtClean="0"/>
              <a:t> being integrated in the one Secure Poultry Supply Plan), M</a:t>
            </a:r>
            <a:r>
              <a:rPr lang="en-US" dirty="0" smtClean="0"/>
              <a:t>ilk,</a:t>
            </a:r>
            <a:r>
              <a:rPr lang="en-US" baseline="0" dirty="0" smtClean="0"/>
              <a:t> and Pork are found in the </a:t>
            </a:r>
            <a:r>
              <a:rPr lang="en-US" i="1" baseline="0" dirty="0" smtClean="0"/>
              <a:t>FAD PReP/NAHEMS Guidelines: Biosecurity </a:t>
            </a:r>
            <a:r>
              <a:rPr lang="en-US" i="0" baseline="0" dirty="0" smtClean="0"/>
              <a:t>and</a:t>
            </a:r>
            <a:r>
              <a:rPr lang="en-US" i="1" baseline="0" dirty="0" smtClean="0"/>
              <a:t> Continuity of Business </a:t>
            </a:r>
            <a:r>
              <a:rPr lang="en-US" baseline="0" dirty="0" smtClean="0"/>
              <a:t>documents. </a:t>
            </a:r>
            <a:r>
              <a:rPr lang="en-US" dirty="0" smtClean="0"/>
              <a:t>In addition, the Secure Beef Supply Plan is in development.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22</a:t>
            </a:fld>
            <a:endParaRPr lang="en-US"/>
          </a:p>
        </p:txBody>
      </p:sp>
    </p:spTree>
    <p:extLst>
      <p:ext uri="{BB962C8B-B14F-4D97-AF65-F5344CB8AC3E}">
        <p14:creationId xmlns:p14="http://schemas.microsoft.com/office/powerpoint/2010/main" val="38521612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conclusion, biosecurity helps to maintain food safety and security, protect the environment, and facilitate continuity of business by protecting animals and animal products. The importance cannot be over-emphasized in daily protocols intended to exclude disease, as well as in plans to contain disease. Plans and protocols are developed based on the assessment and evaluation of each individual site, and circumstances. Established biosecurity measures are effective only when they are consistently followed by everyone</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23</a:t>
            </a:fld>
            <a:endParaRPr lang="en-US"/>
          </a:p>
        </p:txBody>
      </p:sp>
    </p:spTree>
    <p:extLst>
      <p:ext uri="{BB962C8B-B14F-4D97-AF65-F5344CB8AC3E}">
        <p14:creationId xmlns:p14="http://schemas.microsoft.com/office/powerpoint/2010/main" val="41532622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 details can be obtained from the sources listed on the slide, available on the USDA website (http://www.aphis.usda.gov/fadprep) and the National Animal Health Emergency Response Corps (NAHERC) Training Site (http://naherc.sws.iastate.edu/).</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24</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2013-03</a:t>
            </a:r>
            <a:endParaRPr lang="en-US" dirty="0">
              <a:solidFill>
                <a:prstClr val="black"/>
              </a:solidFill>
            </a:endParaRPr>
          </a:p>
        </p:txBody>
      </p:sp>
    </p:spTree>
    <p:extLst>
      <p:ext uri="{BB962C8B-B14F-4D97-AF65-F5344CB8AC3E}">
        <p14:creationId xmlns:p14="http://schemas.microsoft.com/office/powerpoint/2010/main" val="9846496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The print version of the Guidelines document is an excellent source for more detailed information. This slide acknowledges the authors and reviewers of the Guidelines document. It can be accessed at http://www.aphis.usda.gov/fadprep.</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25</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2011-03</a:t>
            </a:r>
            <a:endParaRPr lang="en-US" dirty="0">
              <a:solidFill>
                <a:prstClr val="black"/>
              </a:solidFill>
            </a:endParaRPr>
          </a:p>
        </p:txBody>
      </p:sp>
    </p:spTree>
    <p:extLst>
      <p:ext uri="{BB962C8B-B14F-4D97-AF65-F5344CB8AC3E}">
        <p14:creationId xmlns:p14="http://schemas.microsoft.com/office/powerpoint/2010/main" val="12077662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pPr/>
              <a:t>26</a:t>
            </a:fld>
            <a:endParaRPr lang="en-US"/>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07038">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t>MSP, CFSPH - 2010</a:t>
            </a:r>
            <a:endParaRPr lang="en-US"/>
          </a:p>
        </p:txBody>
      </p:sp>
    </p:spTree>
    <p:extLst>
      <p:ext uri="{BB962C8B-B14F-4D97-AF65-F5344CB8AC3E}">
        <p14:creationId xmlns:p14="http://schemas.microsoft.com/office/powerpoint/2010/main" val="3456258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mn-lt"/>
              </a:rPr>
              <a:t>The scope and spread of recent livestock disease outbreaks in the United States has demonstrated that routine biosecurity practices for some livestock premises may have been inadequate to prevent the introduction of disease. Quickly implementing major enhancements to structural biosecurity in existing facilities may not be possible. The recommendations in this presentation emphasize the elements for improving biosecurity that are believed to be the most effective and that can be implemented in</a:t>
            </a:r>
            <a:r>
              <a:rPr lang="en-US" baseline="0" dirty="0" smtClean="0">
                <a:latin typeface="+mn-lt"/>
              </a:rPr>
              <a:t> a timely manner. These r</a:t>
            </a:r>
            <a:r>
              <a:rPr lang="en-US" dirty="0" smtClean="0">
                <a:latin typeface="+mn-lt"/>
              </a:rPr>
              <a:t>ecommendations are intended as minimum operational biosecurity measures</a:t>
            </a:r>
            <a:r>
              <a:rPr lang="en-US" baseline="0" dirty="0" smtClean="0">
                <a:latin typeface="+mn-lt"/>
              </a:rPr>
              <a:t> </a:t>
            </a:r>
            <a:r>
              <a:rPr lang="en-US" dirty="0" smtClean="0">
                <a:latin typeface="+mn-lt"/>
              </a:rPr>
              <a:t>for day-to-day management. They address mitigation of some common risks, which can be implemented</a:t>
            </a:r>
            <a:r>
              <a:rPr lang="en-US" baseline="0" dirty="0" smtClean="0">
                <a:latin typeface="+mn-lt"/>
              </a:rPr>
              <a:t> in a variety of livestock production facilities</a:t>
            </a:r>
            <a:r>
              <a:rPr lang="en-US" dirty="0" smtClean="0">
                <a:latin typeface="+mn-lt"/>
              </a:rPr>
              <a:t>. However, producers need to consider enhancing both structural and operational biosecurity to reduce their overall vulnerability to disease. If an FAD is detected in the United States, or in the region, additional biosecurity procedures may be necessary. </a:t>
            </a:r>
          </a:p>
          <a:p>
            <a:endParaRPr lang="en-US" dirty="0" smtClean="0">
              <a:latin typeface="+mn-lt"/>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3</a:t>
            </a:fld>
            <a:endParaRPr lang="en-US"/>
          </a:p>
        </p:txBody>
      </p:sp>
    </p:spTree>
    <p:extLst>
      <p:ext uri="{BB962C8B-B14F-4D97-AF65-F5344CB8AC3E}">
        <p14:creationId xmlns:p14="http://schemas.microsoft.com/office/powerpoint/2010/main" val="1522100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 production site (or integrated system) should have an individual assigned to designing and developing a site-specific biosecurity plan and implementing effective biosecurity procedures. This same individual is granted the authority to implement</a:t>
            </a:r>
            <a:r>
              <a:rPr lang="en-US" baseline="0" dirty="0" smtClean="0"/>
              <a:t> the plan, monitor and enforce compliance, and make modifications when necessary. The title of this individual may vary; the titles of Biosecurity Officer and/or Biosecurity Manager have been suggested.</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4</a:t>
            </a:fld>
            <a:endParaRPr lang="en-US"/>
          </a:p>
        </p:txBody>
      </p:sp>
    </p:spTree>
    <p:extLst>
      <p:ext uri="{BB962C8B-B14F-4D97-AF65-F5344CB8AC3E}">
        <p14:creationId xmlns:p14="http://schemas.microsoft.com/office/powerpoint/2010/main" val="40329046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Biosecurity Officer or Biosecurity Manager (the title may vary) assigned to this task most likely is associated with the facility and may need to consult with a veterinarian to develop the most effective</a:t>
            </a:r>
            <a:r>
              <a:rPr lang="en-US" baseline="0" dirty="0" smtClean="0"/>
              <a:t> plan</a:t>
            </a:r>
            <a:r>
              <a:rPr lang="en-US" dirty="0" smtClean="0"/>
              <a:t>. The biosecurity plan should be institutionalized as clearly written procedures. Details may be articulated in standard operating procedures documents. This Biosecurity Officer/Manager is responsible for implementing the plan, and training all personnel who enter the premises</a:t>
            </a:r>
            <a:r>
              <a:rPr lang="en-US" baseline="0" dirty="0" smtClean="0"/>
              <a:t> with the use of appropriate training materials. This individual adapts the plan to changing needs, and </a:t>
            </a:r>
            <a:r>
              <a:rPr lang="en-US" dirty="0" smtClean="0"/>
              <a:t>continuously monitors the procedures for compliance with the plan. Everyone, emphasize everyone, needs to comply.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5</a:t>
            </a:fld>
            <a:endParaRPr lang="en-US"/>
          </a:p>
        </p:txBody>
      </p:sp>
    </p:spTree>
    <p:extLst>
      <p:ext uri="{BB962C8B-B14F-4D97-AF65-F5344CB8AC3E}">
        <p14:creationId xmlns:p14="http://schemas.microsoft.com/office/powerpoint/2010/main" val="2195541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Biosecurity Officer/Manager should have the authority to stop violations, take corrective actions as needed, and have the authority to certify that the biosecurity plan has consistently been followed by all.</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6</a:t>
            </a:fld>
            <a:endParaRPr lang="en-US"/>
          </a:p>
        </p:txBody>
      </p:sp>
    </p:spTree>
    <p:extLst>
      <p:ext uri="{BB962C8B-B14F-4D97-AF65-F5344CB8AC3E}">
        <p14:creationId xmlns:p14="http://schemas.microsoft.com/office/powerpoint/2010/main" val="2327655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ensure compliance, the Biosecurity Officer/Manager is responsible for training. The site-specific biosecurity plan should be communicated and distributed to everyone who accesses the facility. In the case of normal operations, farm employees, contract crews, truck drivers, service personnel, and all visitors are trained on site-specific biosecurity procedures. Training materials should be provided in languages understood by those being trained. The training should be reviewed and documented. Everyone needs to understand the concepts and procedures that apply to their area of responsibility and understand the importance of all the steps. Audits and periodic refresher training should be ongoing.</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7</a:t>
            </a:fld>
            <a:endParaRPr lang="en-US"/>
          </a:p>
        </p:txBody>
      </p:sp>
    </p:spTree>
    <p:extLst>
      <p:ext uri="{BB962C8B-B14F-4D97-AF65-F5344CB8AC3E}">
        <p14:creationId xmlns:p14="http://schemas.microsoft.com/office/powerpoint/2010/main" val="26991457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major concept in biosecurity is the separation of clean and dirty areas.</a:t>
            </a:r>
            <a:r>
              <a:rPr lang="en-US" baseline="0" dirty="0" smtClean="0"/>
              <a:t> </a:t>
            </a:r>
            <a:r>
              <a:rPr lang="en-US" dirty="0" smtClean="0"/>
              <a:t>For clarification, “clean” refers to non-infected, protected areas and areas where healthy animals are located. “Dirty” refers to areas or things that may be contaminated and a potential source of infection. This separation protects healthy animals from sources of infection and contains a disease in an outbreak. All biosecurity</a:t>
            </a:r>
            <a:r>
              <a:rPr lang="en-US" baseline="0" dirty="0" smtClean="0"/>
              <a:t> measures are intended to prevent the movement of pathogens from the dirty to the clean side that may expose susceptible animal populations.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8</a:t>
            </a:fld>
            <a:endParaRPr lang="en-US"/>
          </a:p>
        </p:txBody>
      </p:sp>
    </p:spTree>
    <p:extLst>
      <p:ext uri="{BB962C8B-B14F-4D97-AF65-F5344CB8AC3E}">
        <p14:creationId xmlns:p14="http://schemas.microsoft.com/office/powerpoint/2010/main" val="9522932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essential component of</a:t>
            </a:r>
            <a:r>
              <a:rPr lang="en-US" baseline="0" dirty="0" smtClean="0"/>
              <a:t> </a:t>
            </a:r>
            <a:r>
              <a:rPr lang="en-US" dirty="0" smtClean="0"/>
              <a:t>biosecurity is the line or barrier–imagined or physical–separating clean (non-infected) from dirty (potential sources of infection). This barrier may be termed the Line of Separation, or the Clean/Dirty Line, and may serve as a Cleaning and Disinfection Line (C&amp;D Line). In some cases, the Line will be a barrier/physical obstruction, such as a bench to cross, that separates areas. This barrier or Line of Separation will be site-specific, and may be implemented at the farm level (e.g., the circumference of the farm), or at the barn level (e.g., the walls of each individual housing unit); some plans may establish this Line somewhere in between. </a:t>
            </a:r>
          </a:p>
        </p:txBody>
      </p:sp>
      <p:sp>
        <p:nvSpPr>
          <p:cNvPr id="4" name="Slide Number Placeholder 3"/>
          <p:cNvSpPr>
            <a:spLocks noGrp="1"/>
          </p:cNvSpPr>
          <p:nvPr>
            <p:ph type="sldNum" sz="quarter" idx="10"/>
          </p:nvPr>
        </p:nvSpPr>
        <p:spPr/>
        <p:txBody>
          <a:bodyPr/>
          <a:lstStyle/>
          <a:p>
            <a:fld id="{B059E382-4677-4E09-BDB8-E1004D9736AE}" type="slidenum">
              <a:rPr lang="en-US" smtClean="0"/>
              <a:t>9</a:t>
            </a:fld>
            <a:endParaRPr lang="en-US"/>
          </a:p>
        </p:txBody>
      </p:sp>
    </p:spTree>
    <p:extLst>
      <p:ext uri="{BB962C8B-B14F-4D97-AF65-F5344CB8AC3E}">
        <p14:creationId xmlns:p14="http://schemas.microsoft.com/office/powerpoint/2010/main" val="28512800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Premises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05367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294847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714043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Premises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814211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936435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194846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pic>
        <p:nvPicPr>
          <p:cNvPr id="8" name="Picture 7"/>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683" r:id="rId9"/>
    <p:sldLayoutId id="2147483684" r:id="rId10"/>
    <p:sldLayoutId id="2147483685" r:id="rId11"/>
    <p:sldLayoutId id="2147483756" r:id="rId12"/>
    <p:sldLayoutId id="2147483757" r:id="rId13"/>
    <p:sldLayoutId id="2147483758" r:id="rId14"/>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poultrybiosecurity.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hyperlink" Target="http://naherc.sws.iastate.edu/" TargetMode="External"/><Relationship Id="rId4" Type="http://schemas.openxmlformats.org/officeDocument/2006/relationships/hyperlink" Target="http://www.aphis.usda.gov/fadprep"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Biosecurity	</a:t>
            </a:r>
            <a:endParaRPr lang="en-US" dirty="0"/>
          </a:p>
        </p:txBody>
      </p:sp>
      <p:sp>
        <p:nvSpPr>
          <p:cNvPr id="3" name="Subtitle 2"/>
          <p:cNvSpPr>
            <a:spLocks noGrp="1"/>
          </p:cNvSpPr>
          <p:nvPr>
            <p:ph type="subTitle" idx="1"/>
          </p:nvPr>
        </p:nvSpPr>
        <p:spPr>
          <a:xfrm>
            <a:off x="2590800" y="3886200"/>
            <a:ext cx="5867400" cy="1005840"/>
          </a:xfrm>
        </p:spPr>
        <p:txBody>
          <a:bodyPr>
            <a:normAutofit lnSpcReduction="10000"/>
          </a:bodyPr>
          <a:lstStyle/>
          <a:p>
            <a:r>
              <a:rPr lang="en-US" dirty="0" smtClean="0"/>
              <a:t>Premises Biosecurity for</a:t>
            </a:r>
            <a:br>
              <a:rPr lang="en-US" dirty="0" smtClean="0"/>
            </a:br>
            <a:r>
              <a:rPr lang="en-US" dirty="0" smtClean="0"/>
              <a:t>Bioexclusion</a:t>
            </a:r>
            <a:endParaRPr lang="en-US" dirty="0"/>
          </a:p>
        </p:txBody>
      </p:sp>
      <p:sp>
        <p:nvSpPr>
          <p:cNvPr id="10" name="TextBox 9"/>
          <p:cNvSpPr txBox="1"/>
          <p:nvPr/>
        </p:nvSpPr>
        <p:spPr>
          <a:xfrm>
            <a:off x="2590800" y="5257800"/>
            <a:ext cx="5867400" cy="646331"/>
          </a:xfrm>
          <a:prstGeom prst="rect">
            <a:avLst/>
          </a:prstGeom>
          <a:noFill/>
        </p:spPr>
        <p:txBody>
          <a:bodyPr wrap="square" rtlCol="0">
            <a:spAutoFit/>
          </a:bodyPr>
          <a:lstStyle/>
          <a:p>
            <a:pPr algn="l"/>
            <a:r>
              <a:rPr lang="en-US" sz="1800" i="1" dirty="0" smtClean="0">
                <a:latin typeface="+mj-lt"/>
              </a:rPr>
              <a:t>Adapted from the FAD PReP/NAHEMS </a:t>
            </a:r>
            <a:br>
              <a:rPr lang="en-US" sz="1800" i="1" dirty="0" smtClean="0">
                <a:latin typeface="+mj-lt"/>
              </a:rPr>
            </a:br>
            <a:r>
              <a:rPr lang="en-US" sz="1800" i="1" dirty="0" smtClean="0">
                <a:latin typeface="+mj-lt"/>
              </a:rPr>
              <a:t>Guidelines: Biosecurity (</a:t>
            </a:r>
            <a:r>
              <a:rPr lang="en-US" sz="1800" i="1" dirty="0" smtClean="0"/>
              <a:t>2016</a:t>
            </a:r>
            <a:r>
              <a:rPr lang="en-US" sz="1800" i="1" dirty="0" smtClean="0">
                <a:latin typeface="+mj-lt"/>
              </a:rPr>
              <a:t>)</a:t>
            </a:r>
            <a:endParaRPr lang="en-US" sz="1800" i="1" dirty="0">
              <a:latin typeface="+mj-lt"/>
            </a:endParaRPr>
          </a:p>
        </p:txBody>
      </p:sp>
    </p:spTree>
    <p:extLst>
      <p:ext uri="{BB962C8B-B14F-4D97-AF65-F5344CB8AC3E}">
        <p14:creationId xmlns:p14="http://schemas.microsoft.com/office/powerpoint/2010/main" val="581461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Biosecurity plan addresses</a:t>
            </a:r>
          </a:p>
          <a:p>
            <a:pPr lvl="1"/>
            <a:r>
              <a:rPr lang="en-US" dirty="0" smtClean="0"/>
              <a:t>How Line is defined and defended</a:t>
            </a:r>
          </a:p>
          <a:p>
            <a:pPr lvl="1"/>
            <a:r>
              <a:rPr lang="en-US" dirty="0"/>
              <a:t>For each type of movement across</a:t>
            </a:r>
          </a:p>
          <a:p>
            <a:r>
              <a:rPr lang="en-US" dirty="0" smtClean="0"/>
              <a:t>Point of crossing  </a:t>
            </a:r>
          </a:p>
          <a:p>
            <a:pPr lvl="1"/>
            <a:r>
              <a:rPr lang="en-US" dirty="0" smtClean="0"/>
              <a:t>Critical control point to </a:t>
            </a:r>
            <a:br>
              <a:rPr lang="en-US" dirty="0" smtClean="0"/>
            </a:br>
            <a:r>
              <a:rPr lang="en-US" dirty="0" smtClean="0"/>
              <a:t>stop </a:t>
            </a:r>
            <a:r>
              <a:rPr lang="en-US" dirty="0"/>
              <a:t>transfer of </a:t>
            </a:r>
            <a:r>
              <a:rPr lang="en-US" dirty="0" smtClean="0"/>
              <a:t>disease</a:t>
            </a:r>
          </a:p>
          <a:p>
            <a:pPr marL="342900" lvl="1" indent="-342900">
              <a:buFont typeface="Arial" pitchFamily="34" charset="0"/>
              <a:buChar char="•"/>
            </a:pPr>
            <a:r>
              <a:rPr lang="en-US" sz="3200" dirty="0"/>
              <a:t>Limited access </a:t>
            </a:r>
            <a:r>
              <a:rPr lang="en-US" sz="3200" dirty="0" smtClean="0"/>
              <a:t>across </a:t>
            </a:r>
            <a:br>
              <a:rPr lang="en-US" sz="3200" dirty="0" smtClean="0"/>
            </a:br>
            <a:r>
              <a:rPr lang="en-US" sz="3200" dirty="0" smtClean="0"/>
              <a:t>Line</a:t>
            </a:r>
            <a:endParaRPr lang="en-US" sz="3200" dirty="0"/>
          </a:p>
          <a:p>
            <a:endParaRPr lang="en-US" dirty="0" smtClean="0"/>
          </a:p>
          <a:p>
            <a:endParaRPr lang="en-US" dirty="0"/>
          </a:p>
        </p:txBody>
      </p:sp>
      <p:sp>
        <p:nvSpPr>
          <p:cNvPr id="3" name="Date Placeholder 2"/>
          <p:cNvSpPr>
            <a:spLocks noGrp="1"/>
          </p:cNvSpPr>
          <p:nvPr>
            <p:ph type="dt" sz="half" idx="2"/>
          </p:nvPr>
        </p:nvSpPr>
        <p:spPr/>
        <p:txBody>
          <a:bodyPr/>
          <a:lstStyle/>
          <a:p>
            <a:pPr algn="r"/>
            <a:r>
              <a:rPr lang="en-US" dirty="0"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dirty="0" smtClean="0">
                <a:solidFill>
                  <a:prstClr val="black">
                    <a:tint val="75000"/>
                  </a:prstClr>
                </a:solidFill>
              </a:rPr>
              <a:t>FAD </a:t>
            </a:r>
            <a:r>
              <a:rPr lang="en-US" dirty="0" err="1" smtClean="0">
                <a:solidFill>
                  <a:prstClr val="black">
                    <a:tint val="75000"/>
                  </a:prstClr>
                </a:solidFill>
              </a:rPr>
              <a:t>PReP</a:t>
            </a:r>
            <a:r>
              <a:rPr lang="en-US" dirty="0" smtClean="0">
                <a:solidFill>
                  <a:prstClr val="black">
                    <a:tint val="75000"/>
                  </a:prstClr>
                </a:solidFill>
              </a:rPr>
              <a:t>/NAHEMS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Line of </a:t>
            </a:r>
            <a:r>
              <a:rPr lang="en-US" dirty="0" smtClean="0"/>
              <a:t>Separation cont’d</a:t>
            </a:r>
            <a:endParaRPr lang="en-US" dirty="0"/>
          </a:p>
        </p:txBody>
      </p:sp>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10800000">
            <a:off x="5867400" y="3048000"/>
            <a:ext cx="2743200" cy="3026662"/>
          </a:xfrm>
          <a:prstGeom prst="rect">
            <a:avLst/>
          </a:prstGeom>
          <a:ln w="38100">
            <a:solidFill>
              <a:srgbClr val="17375E"/>
            </a:solidFill>
          </a:ln>
        </p:spPr>
      </p:pic>
    </p:spTree>
    <p:extLst>
      <p:ext uri="{BB962C8B-B14F-4D97-AF65-F5344CB8AC3E}">
        <p14:creationId xmlns:p14="http://schemas.microsoft.com/office/powerpoint/2010/main" val="2594446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Incorporated into plans for animals raised </a:t>
            </a:r>
            <a:r>
              <a:rPr lang="en-US" dirty="0" smtClean="0"/>
              <a:t>indoors</a:t>
            </a:r>
          </a:p>
          <a:p>
            <a:r>
              <a:rPr lang="en-US" dirty="0" smtClean="0"/>
              <a:t>Sanitation standard reduces pathogen load in the environment</a:t>
            </a:r>
          </a:p>
          <a:p>
            <a:r>
              <a:rPr lang="en-US" dirty="0" smtClean="0"/>
              <a:t>Additional separation between contaminated and non-contaminated</a:t>
            </a:r>
          </a:p>
          <a:p>
            <a:r>
              <a:rPr lang="en-US" dirty="0" smtClean="0"/>
              <a:t>Further protects susceptible animals</a:t>
            </a:r>
          </a:p>
          <a:p>
            <a:r>
              <a:rPr lang="en-US" dirty="0"/>
              <a:t>Clearly delineated</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a:t>Perimeter Buffer Area</a:t>
            </a:r>
          </a:p>
        </p:txBody>
      </p:sp>
    </p:spTree>
    <p:extLst>
      <p:ext uri="{BB962C8B-B14F-4D97-AF65-F5344CB8AC3E}">
        <p14:creationId xmlns:p14="http://schemas.microsoft.com/office/powerpoint/2010/main" val="1959473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605200" cy="4953000"/>
          </a:xfrm>
        </p:spPr>
        <p:txBody>
          <a:bodyPr/>
          <a:lstStyle/>
          <a:p>
            <a:r>
              <a:rPr lang="en-US" dirty="0" smtClean="0"/>
              <a:t>No visible contamination</a:t>
            </a:r>
          </a:p>
          <a:p>
            <a:r>
              <a:rPr lang="en-US" dirty="0" smtClean="0"/>
              <a:t>Keep </a:t>
            </a:r>
            <a:r>
              <a:rPr lang="en-US" dirty="0"/>
              <a:t>premises traffic patterns within it</a:t>
            </a:r>
            <a:endParaRPr lang="en-US" dirty="0" smtClean="0"/>
          </a:p>
          <a:p>
            <a:r>
              <a:rPr lang="en-US" dirty="0" smtClean="0"/>
              <a:t>Account for traffic patterns, topography, weather, and pathogen  </a:t>
            </a:r>
          </a:p>
          <a:p>
            <a:r>
              <a:rPr lang="en-US" dirty="0" smtClean="0"/>
              <a:t>Reentry </a:t>
            </a:r>
            <a:r>
              <a:rPr lang="en-US" dirty="0"/>
              <a:t>through a controlled access </a:t>
            </a:r>
            <a:r>
              <a:rPr lang="en-US" dirty="0" smtClean="0"/>
              <a:t>point</a:t>
            </a:r>
          </a:p>
          <a:p>
            <a:pPr lvl="1"/>
            <a:r>
              <a:rPr lang="en-US" dirty="0" smtClean="0"/>
              <a:t>C&amp;D</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a:t>Perimeter Buffer Area</a:t>
            </a:r>
          </a:p>
        </p:txBody>
      </p:sp>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67400" y="2057400"/>
            <a:ext cx="2916000" cy="2743200"/>
          </a:xfrm>
          <a:prstGeom prst="rect">
            <a:avLst/>
          </a:prstGeom>
          <a:ln w="38100">
            <a:solidFill>
              <a:srgbClr val="17375E"/>
            </a:solidFill>
          </a:ln>
        </p:spPr>
      </p:pic>
    </p:spTree>
    <p:extLst>
      <p:ext uri="{BB962C8B-B14F-4D97-AF65-F5344CB8AC3E}">
        <p14:creationId xmlns:p14="http://schemas.microsoft.com/office/powerpoint/2010/main" val="3586575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Biosecurity Protocols</a:t>
            </a:r>
            <a:endParaRPr lang="en-US" dirty="0"/>
          </a:p>
        </p:txBody>
      </p:sp>
      <p:sp>
        <p:nvSpPr>
          <p:cNvPr id="3" name="Date Placeholder 2"/>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Tree>
    <p:extLst>
      <p:ext uri="{BB962C8B-B14F-4D97-AF65-F5344CB8AC3E}">
        <p14:creationId xmlns:p14="http://schemas.microsoft.com/office/powerpoint/2010/main" val="1725173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Personnel and clothing/footwear</a:t>
            </a:r>
          </a:p>
          <a:p>
            <a:r>
              <a:rPr lang="en-US" dirty="0" smtClean="0"/>
              <a:t>Site-specific </a:t>
            </a:r>
            <a:r>
              <a:rPr lang="en-US" dirty="0"/>
              <a:t>procedures</a:t>
            </a:r>
            <a:r>
              <a:rPr lang="en-US" dirty="0" smtClean="0"/>
              <a:t> </a:t>
            </a:r>
          </a:p>
          <a:p>
            <a:r>
              <a:rPr lang="en-US" dirty="0"/>
              <a:t>Actions required before arrival</a:t>
            </a:r>
          </a:p>
          <a:p>
            <a:r>
              <a:rPr lang="en-US" dirty="0" smtClean="0"/>
              <a:t>Actions at critical control points </a:t>
            </a:r>
          </a:p>
          <a:p>
            <a:pPr lvl="1"/>
            <a:r>
              <a:rPr lang="en-US" dirty="0" smtClean="0"/>
              <a:t>Limits/controls access of pathogen to “clean” area via personnel</a:t>
            </a:r>
          </a:p>
          <a:p>
            <a:r>
              <a:rPr lang="en-US" dirty="0" smtClean="0"/>
              <a:t>Shower/don clean outerwear</a:t>
            </a:r>
          </a:p>
          <a:p>
            <a:r>
              <a:rPr lang="en-US" dirty="0" smtClean="0"/>
              <a:t>Mandatory to cross Line of Separation and/or enter </a:t>
            </a:r>
            <a:r>
              <a:rPr lang="en-US" dirty="0" smtClean="0"/>
              <a:t>Perimeter </a:t>
            </a:r>
            <a:r>
              <a:rPr lang="en-US" dirty="0" smtClean="0"/>
              <a:t>Buffer Area </a:t>
            </a:r>
          </a:p>
          <a:p>
            <a:endParaRPr lang="en-US" dirty="0" smtClean="0"/>
          </a:p>
          <a:p>
            <a:endParaRPr lang="en-US" dirty="0" smtClean="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a:t>Personnel</a:t>
            </a:r>
          </a:p>
        </p:txBody>
      </p:sp>
    </p:spTree>
    <p:extLst>
      <p:ext uri="{BB962C8B-B14F-4D97-AF65-F5344CB8AC3E}">
        <p14:creationId xmlns:p14="http://schemas.microsoft.com/office/powerpoint/2010/main" val="4255415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example of Line of Separation</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smtClean="0"/>
              <a:t>Danish Entry System</a:t>
            </a:r>
            <a:endParaRPr lang="en-US" sz="4200" dirty="0"/>
          </a:p>
        </p:txBody>
      </p:sp>
      <p:pic>
        <p:nvPicPr>
          <p:cNvPr id="7" name="Picture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828800" y="2057400"/>
            <a:ext cx="5483476" cy="4114800"/>
          </a:xfrm>
          <a:prstGeom prst="rect">
            <a:avLst/>
          </a:prstGeom>
          <a:ln w="38100">
            <a:solidFill>
              <a:srgbClr val="17375E"/>
            </a:solidFill>
          </a:ln>
        </p:spPr>
      </p:pic>
    </p:spTree>
    <p:extLst>
      <p:ext uri="{BB962C8B-B14F-4D97-AF65-F5344CB8AC3E}">
        <p14:creationId xmlns:p14="http://schemas.microsoft.com/office/powerpoint/2010/main" val="1515145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Prevent transfer of disease by vectors (biological and mechanical)</a:t>
            </a:r>
          </a:p>
          <a:p>
            <a:r>
              <a:rPr lang="en-US" dirty="0" smtClean="0"/>
              <a:t>Address the exclusion or elimination of vectors</a:t>
            </a:r>
          </a:p>
          <a:p>
            <a:r>
              <a:rPr lang="en-US" dirty="0" smtClean="0"/>
              <a:t>Avoid environmental contamination </a:t>
            </a:r>
          </a:p>
          <a:p>
            <a:r>
              <a:rPr lang="en-US" dirty="0" smtClean="0"/>
              <a:t>Prevent the movement of contaminated material </a:t>
            </a:r>
          </a:p>
          <a:p>
            <a:r>
              <a:rPr lang="en-US" dirty="0"/>
              <a:t>M</a:t>
            </a:r>
            <a:r>
              <a:rPr lang="en-US" dirty="0" smtClean="0"/>
              <a:t>itigate situations and habitat that attract wildlife and scavengers</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3300" dirty="0"/>
              <a:t>Vectors – Pets, </a:t>
            </a:r>
            <a:r>
              <a:rPr lang="en-US" sz="3300" dirty="0" smtClean="0"/>
              <a:t>Wildlife, </a:t>
            </a:r>
            <a:r>
              <a:rPr lang="en-US" sz="3300" dirty="0"/>
              <a:t>and Insects</a:t>
            </a:r>
          </a:p>
        </p:txBody>
      </p:sp>
    </p:spTree>
    <p:extLst>
      <p:ext uri="{BB962C8B-B14F-4D97-AF65-F5344CB8AC3E}">
        <p14:creationId xmlns:p14="http://schemas.microsoft.com/office/powerpoint/2010/main" val="2296180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Clean and sanitize before crossing the Line of Separation </a:t>
            </a:r>
          </a:p>
          <a:p>
            <a:r>
              <a:rPr lang="en-US" dirty="0" smtClean="0"/>
              <a:t>Have sufficient equipment available</a:t>
            </a:r>
          </a:p>
          <a:p>
            <a:r>
              <a:rPr lang="en-US" dirty="0" smtClean="0"/>
              <a:t>Avoid sharing  </a:t>
            </a:r>
          </a:p>
          <a:p>
            <a:endParaRPr lang="en-US" dirty="0" smtClean="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a:t>Equipment</a:t>
            </a:r>
          </a:p>
        </p:txBody>
      </p:sp>
    </p:spTree>
    <p:extLst>
      <p:ext uri="{BB962C8B-B14F-4D97-AF65-F5344CB8AC3E}">
        <p14:creationId xmlns:p14="http://schemas.microsoft.com/office/powerpoint/2010/main" val="4029745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410200" cy="5060950"/>
          </a:xfrm>
        </p:spPr>
        <p:txBody>
          <a:bodyPr>
            <a:normAutofit fontScale="92500" lnSpcReduction="10000"/>
          </a:bodyPr>
          <a:lstStyle/>
          <a:p>
            <a:r>
              <a:rPr lang="en-US" dirty="0" smtClean="0"/>
              <a:t>Exclude (unnecessary) vehicles from crossing the Line of Separation </a:t>
            </a:r>
          </a:p>
          <a:p>
            <a:r>
              <a:rPr lang="en-US" dirty="0" smtClean="0"/>
              <a:t>Thorough cleaning </a:t>
            </a:r>
            <a:br>
              <a:rPr lang="en-US" dirty="0" smtClean="0"/>
            </a:br>
            <a:r>
              <a:rPr lang="en-US" dirty="0" smtClean="0"/>
              <a:t>and disinfection prior </a:t>
            </a:r>
            <a:br>
              <a:rPr lang="en-US" dirty="0" smtClean="0"/>
            </a:br>
            <a:r>
              <a:rPr lang="en-US" dirty="0" smtClean="0"/>
              <a:t>to crossing</a:t>
            </a:r>
          </a:p>
          <a:p>
            <a:r>
              <a:rPr lang="en-US" dirty="0"/>
              <a:t>Attention to wheels, wheel wells, and </a:t>
            </a:r>
            <a:r>
              <a:rPr lang="en-US" dirty="0" smtClean="0"/>
              <a:t/>
            </a:r>
            <a:br>
              <a:rPr lang="en-US" dirty="0" smtClean="0"/>
            </a:br>
            <a:r>
              <a:rPr lang="en-US" dirty="0" smtClean="0"/>
              <a:t>animal </a:t>
            </a:r>
            <a:r>
              <a:rPr lang="en-US" dirty="0"/>
              <a:t>cargo areas </a:t>
            </a:r>
          </a:p>
          <a:p>
            <a:r>
              <a:rPr lang="en-US" dirty="0" smtClean="0"/>
              <a:t>Limit pathways of internal vehicles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sz="4200" dirty="0"/>
              <a:t>Vehicles</a:t>
            </a:r>
          </a:p>
        </p:txBody>
      </p:sp>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86400" y="2384309"/>
            <a:ext cx="3390475" cy="2514601"/>
          </a:xfrm>
          <a:prstGeom prst="rect">
            <a:avLst/>
          </a:prstGeom>
          <a:ln w="38100">
            <a:solidFill>
              <a:srgbClr val="17375E"/>
            </a:solidFill>
          </a:ln>
        </p:spPr>
      </p:pic>
    </p:spTree>
    <p:extLst>
      <p:ext uri="{BB962C8B-B14F-4D97-AF65-F5344CB8AC3E}">
        <p14:creationId xmlns:p14="http://schemas.microsoft.com/office/powerpoint/2010/main" val="36510647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Protect susceptible animals from exposure</a:t>
            </a:r>
          </a:p>
          <a:p>
            <a:r>
              <a:rPr lang="en-US" dirty="0" smtClean="0"/>
              <a:t>Avoid cross-contamination of pathways</a:t>
            </a:r>
          </a:p>
          <a:p>
            <a:r>
              <a:rPr lang="en-US" dirty="0" smtClean="0"/>
              <a:t>Keep disposal service vehicles outside the Line of Separation</a:t>
            </a:r>
          </a:p>
          <a:p>
            <a:r>
              <a:rPr lang="en-US" dirty="0" smtClean="0"/>
              <a:t>Prevent attracting wild animals or scavengers</a:t>
            </a:r>
          </a:p>
          <a:p>
            <a:pPr marL="0" indent="0">
              <a:buNone/>
            </a:pP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smtClean="0"/>
              <a:t>Carcass/Manure </a:t>
            </a:r>
            <a:r>
              <a:rPr lang="en-US" sz="4200" dirty="0"/>
              <a:t>Disposal</a:t>
            </a:r>
          </a:p>
        </p:txBody>
      </p:sp>
    </p:spTree>
    <p:extLst>
      <p:ext uri="{BB962C8B-B14F-4D97-AF65-F5344CB8AC3E}">
        <p14:creationId xmlns:p14="http://schemas.microsoft.com/office/powerpoint/2010/main" val="4035914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Operational recommendations</a:t>
            </a:r>
          </a:p>
          <a:p>
            <a:pPr lvl="1"/>
            <a:r>
              <a:rPr lang="en-US" dirty="0" smtClean="0"/>
              <a:t>Minimum measures for a production facility</a:t>
            </a:r>
          </a:p>
          <a:p>
            <a:r>
              <a:rPr lang="en-US" dirty="0" smtClean="0"/>
              <a:t>Focus on bioexclusion </a:t>
            </a:r>
          </a:p>
          <a:p>
            <a:r>
              <a:rPr lang="en-US" dirty="0" smtClean="0"/>
              <a:t>Normal day-to-day management</a:t>
            </a:r>
          </a:p>
          <a:p>
            <a:endParaRPr lang="en-US" dirty="0"/>
          </a:p>
          <a:p>
            <a:endParaRPr lang="en-US" dirty="0" smtClean="0"/>
          </a:p>
          <a:p>
            <a:endParaRPr lang="en-US" dirty="0" smtClean="0"/>
          </a:p>
          <a:p>
            <a:pPr marL="0" indent="0">
              <a:buNone/>
            </a:pPr>
            <a:r>
              <a:rPr lang="en-US" sz="1800" dirty="0" smtClean="0"/>
              <a:t>Adapted </a:t>
            </a:r>
            <a:r>
              <a:rPr lang="en-US" sz="1800" dirty="0"/>
              <a:t>from: Checklist for Self-Assessment of Enhanced Poultry </a:t>
            </a:r>
            <a:r>
              <a:rPr lang="en-US" sz="1800" dirty="0" smtClean="0"/>
              <a:t>Biosecurity, US </a:t>
            </a:r>
            <a:r>
              <a:rPr lang="en-US" sz="1800" dirty="0"/>
              <a:t>Poultry and Egg </a:t>
            </a:r>
            <a:r>
              <a:rPr lang="en-US" sz="1800" dirty="0" smtClean="0"/>
              <a:t>Association, </a:t>
            </a:r>
            <a:r>
              <a:rPr lang="en-US" sz="1800" dirty="0"/>
              <a:t>Poultry </a:t>
            </a:r>
            <a:r>
              <a:rPr lang="en-US" sz="1800" dirty="0" smtClean="0"/>
              <a:t>Biosecurity</a:t>
            </a:r>
          </a:p>
          <a:p>
            <a:pPr marL="0" indent="0">
              <a:buNone/>
            </a:pPr>
            <a:r>
              <a:rPr lang="en-US" sz="1800" dirty="0">
                <a:hlinkClick r:id="rId3"/>
              </a:rPr>
              <a:t>http://poultrybiosecurity.org</a:t>
            </a:r>
            <a:r>
              <a:rPr lang="en-US" sz="1800" dirty="0" smtClean="0">
                <a:hlinkClick r:id="rId3"/>
              </a:rPr>
              <a:t>/</a:t>
            </a:r>
            <a:endParaRPr lang="en-US" sz="1800" dirty="0" smtClean="0"/>
          </a:p>
          <a:p>
            <a:pPr marL="0" indent="0">
              <a:buNone/>
            </a:pPr>
            <a:endParaRPr lang="en-US" sz="1800" dirty="0" smtClean="0"/>
          </a:p>
          <a:p>
            <a:pPr marL="0" indent="0">
              <a:buNone/>
            </a:pP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dirty="0"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smtClean="0"/>
              <a:t>This Presentation</a:t>
            </a:r>
            <a:endParaRPr lang="en-US" sz="4200" dirty="0"/>
          </a:p>
        </p:txBody>
      </p:sp>
    </p:spTree>
    <p:extLst>
      <p:ext uri="{BB962C8B-B14F-4D97-AF65-F5344CB8AC3E}">
        <p14:creationId xmlns:p14="http://schemas.microsoft.com/office/powerpoint/2010/main" val="31295485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Closed herd or additions with documented health status</a:t>
            </a:r>
          </a:p>
          <a:p>
            <a:r>
              <a:rPr lang="en-US" dirty="0" smtClean="0"/>
              <a:t>Isolate new animals for 30 days </a:t>
            </a:r>
          </a:p>
          <a:p>
            <a:r>
              <a:rPr lang="en-US" dirty="0" smtClean="0"/>
              <a:t>All-in/all-out management</a:t>
            </a:r>
          </a:p>
          <a:p>
            <a:r>
              <a:rPr lang="en-US" dirty="0" smtClean="0"/>
              <a:t>Housing cleaned between groups</a:t>
            </a:r>
          </a:p>
          <a:p>
            <a:r>
              <a:rPr lang="en-US" dirty="0" smtClean="0"/>
              <a:t>Animals transported in cleaned and disinfected vehicles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smtClean="0"/>
              <a:t>Animals</a:t>
            </a:r>
            <a:endParaRPr lang="en-US" sz="4200" dirty="0"/>
          </a:p>
        </p:txBody>
      </p:sp>
    </p:spTree>
    <p:extLst>
      <p:ext uri="{BB962C8B-B14F-4D97-AF65-F5344CB8AC3E}">
        <p14:creationId xmlns:p14="http://schemas.microsoft.com/office/powerpoint/2010/main" val="10673131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Can be contaminated if exposed to pathogens </a:t>
            </a:r>
          </a:p>
          <a:p>
            <a:r>
              <a:rPr lang="en-US" dirty="0" smtClean="0"/>
              <a:t>Store and handle properly</a:t>
            </a:r>
          </a:p>
          <a:p>
            <a:r>
              <a:rPr lang="en-US" dirty="0" smtClean="0"/>
              <a:t>Immediately clean grain spills</a:t>
            </a:r>
          </a:p>
          <a:p>
            <a:r>
              <a:rPr lang="en-US" dirty="0" smtClean="0"/>
              <a:t>Deliveries at </a:t>
            </a:r>
            <a:r>
              <a:rPr lang="en-US" smtClean="0"/>
              <a:t>remote locations</a:t>
            </a:r>
            <a:endParaRPr lang="en-US" dirty="0" smtClean="0"/>
          </a:p>
          <a:p>
            <a:r>
              <a:rPr lang="en-US" dirty="0" smtClean="0"/>
              <a:t>Use water from deep wells or treated sources</a:t>
            </a:r>
          </a:p>
          <a:p>
            <a:pPr marL="0" indent="0">
              <a:buNone/>
            </a:pP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a:xfrm>
            <a:off x="457200" y="228600"/>
            <a:ext cx="8229600" cy="838200"/>
          </a:xfrm>
        </p:spPr>
        <p:txBody>
          <a:bodyPr>
            <a:noAutofit/>
          </a:bodyPr>
          <a:lstStyle/>
          <a:p>
            <a:r>
              <a:rPr lang="en-US" sz="3200" dirty="0"/>
              <a:t>Feed, </a:t>
            </a:r>
            <a:r>
              <a:rPr lang="en-US" sz="3200" dirty="0" smtClean="0"/>
              <a:t>Bedding/Litter</a:t>
            </a:r>
            <a:r>
              <a:rPr lang="en-US" sz="3200" dirty="0"/>
              <a:t>, </a:t>
            </a:r>
            <a:r>
              <a:rPr lang="en-US" sz="3200" dirty="0" smtClean="0"/>
              <a:t>Water </a:t>
            </a:r>
            <a:r>
              <a:rPr lang="en-US" sz="3200" dirty="0"/>
              <a:t>Supply</a:t>
            </a:r>
          </a:p>
        </p:txBody>
      </p:sp>
    </p:spTree>
    <p:extLst>
      <p:ext uri="{BB962C8B-B14F-4D97-AF65-F5344CB8AC3E}">
        <p14:creationId xmlns:p14="http://schemas.microsoft.com/office/powerpoint/2010/main" val="15445831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Secure Food </a:t>
            </a:r>
            <a:r>
              <a:rPr lang="en-US" dirty="0"/>
              <a:t>Supply Plans</a:t>
            </a:r>
          </a:p>
          <a:p>
            <a:pPr lvl="1"/>
            <a:r>
              <a:rPr lang="en-US" dirty="0" smtClean="0"/>
              <a:t>Guidelines to minimize disease spread and ensure safe wholesome supply</a:t>
            </a:r>
          </a:p>
          <a:p>
            <a:pPr lvl="1"/>
            <a:r>
              <a:rPr lang="en-US" dirty="0" smtClean="0"/>
              <a:t>Specific biosecurity standards</a:t>
            </a:r>
          </a:p>
          <a:p>
            <a:pPr lvl="1"/>
            <a:r>
              <a:rPr lang="en-US" dirty="0" smtClean="0"/>
              <a:t>Available plans:</a:t>
            </a:r>
          </a:p>
          <a:p>
            <a:pPr lvl="2"/>
            <a:r>
              <a:rPr lang="en-US" dirty="0" smtClean="0"/>
              <a:t>Secure Poultry Supply</a:t>
            </a:r>
          </a:p>
          <a:p>
            <a:pPr lvl="2"/>
            <a:r>
              <a:rPr lang="en-US" dirty="0" smtClean="0"/>
              <a:t>Secure Milk Supply</a:t>
            </a:r>
          </a:p>
          <a:p>
            <a:pPr lvl="2"/>
            <a:r>
              <a:rPr lang="en-US" dirty="0" smtClean="0"/>
              <a:t>Secure Pork Supply</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Continuity of Business </a:t>
            </a:r>
            <a:endParaRPr lang="en-US" dirty="0"/>
          </a:p>
        </p:txBody>
      </p:sp>
    </p:spTree>
    <p:extLst>
      <p:ext uri="{BB962C8B-B14F-4D97-AF65-F5344CB8AC3E}">
        <p14:creationId xmlns:p14="http://schemas.microsoft.com/office/powerpoint/2010/main" val="6713171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Biosecurity</a:t>
            </a:r>
          </a:p>
          <a:p>
            <a:pPr lvl="1"/>
            <a:r>
              <a:rPr lang="en-US" dirty="0" smtClean="0"/>
              <a:t>Maintains food safety and security</a:t>
            </a:r>
          </a:p>
          <a:p>
            <a:pPr lvl="1"/>
            <a:r>
              <a:rPr lang="en-US" dirty="0" smtClean="0"/>
              <a:t>Protects the environment</a:t>
            </a:r>
          </a:p>
          <a:p>
            <a:pPr lvl="1"/>
            <a:r>
              <a:rPr lang="en-US" dirty="0" smtClean="0"/>
              <a:t>Facilitates continuity of business </a:t>
            </a:r>
          </a:p>
          <a:p>
            <a:pPr lvl="1"/>
            <a:r>
              <a:rPr lang="en-US" dirty="0" smtClean="0"/>
              <a:t>Excludes/contains </a:t>
            </a:r>
            <a:r>
              <a:rPr lang="en-US" dirty="0"/>
              <a:t>disease</a:t>
            </a:r>
          </a:p>
          <a:p>
            <a:pPr lvl="1"/>
            <a:r>
              <a:rPr lang="en-US" dirty="0" smtClean="0"/>
              <a:t>Site- </a:t>
            </a:r>
            <a:r>
              <a:rPr lang="en-US" dirty="0"/>
              <a:t>and </a:t>
            </a:r>
            <a:r>
              <a:rPr lang="en-US" dirty="0" smtClean="0"/>
              <a:t>circumstance-specific </a:t>
            </a:r>
            <a:endParaRPr lang="en-US" dirty="0"/>
          </a:p>
          <a:p>
            <a:pPr lvl="1"/>
            <a:r>
              <a:rPr lang="en-US" dirty="0"/>
              <a:t>Consistent compliance</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2094520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39937" name="Title 1"/>
          <p:cNvSpPr>
            <a:spLocks noGrp="1"/>
          </p:cNvSpPr>
          <p:nvPr>
            <p:ph type="title"/>
          </p:nvPr>
        </p:nvSpPr>
        <p:spPr/>
        <p:txBody>
          <a:bodyPr>
            <a:normAutofit/>
          </a:bodyPr>
          <a:lstStyle/>
          <a:p>
            <a:r>
              <a:rPr lang="en-US" sz="4200" dirty="0" smtClean="0"/>
              <a:t>For More Information</a:t>
            </a:r>
          </a:p>
        </p:txBody>
      </p:sp>
      <p:pic>
        <p:nvPicPr>
          <p:cNvPr id="7"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ontent Placeholder 2"/>
          <p:cNvSpPr>
            <a:spLocks noGrp="1"/>
          </p:cNvSpPr>
          <p:nvPr/>
        </p:nvSpPr>
        <p:spPr>
          <a:xfrm>
            <a:off x="145662" y="1653747"/>
            <a:ext cx="5645538" cy="4876800"/>
          </a:xfrm>
          <a:prstGeom prst="rect">
            <a:avLst/>
          </a:prstGeom>
        </p:spPr>
        <p:txBody>
          <a:bodyPr vert="horz" lIns="91440" tIns="45720" rIns="91440" bIns="45720" rtlCol="0">
            <a:noAutofit/>
          </a:bodyPr>
          <a:lst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smtClean="0"/>
              <a:t>FAD PReP/NAHEMS Guidelines </a:t>
            </a:r>
            <a:br>
              <a:rPr lang="en-US" sz="2800" dirty="0" smtClean="0"/>
            </a:br>
            <a:r>
              <a:rPr lang="en-US" sz="2800" dirty="0" smtClean="0"/>
              <a:t>&amp; SOP: Biosecurity (2016)</a:t>
            </a:r>
          </a:p>
          <a:p>
            <a:pPr lvl="1"/>
            <a:r>
              <a:rPr lang="en-US" sz="2000" dirty="0" smtClean="0">
                <a:hlinkClick r:id="rId4"/>
              </a:rPr>
              <a:t>http://www.aphis.usda.gov/fadprep</a:t>
            </a:r>
            <a:endParaRPr lang="en-US" sz="2000" dirty="0" smtClean="0"/>
          </a:p>
          <a:p>
            <a:r>
              <a:rPr lang="en-US" sz="2800" dirty="0" smtClean="0"/>
              <a:t>Biosecurity web-based training module:</a:t>
            </a:r>
          </a:p>
          <a:p>
            <a:pPr lvl="1"/>
            <a:r>
              <a:rPr lang="en-US" sz="2000" dirty="0" smtClean="0">
                <a:hlinkClick r:id="rId5"/>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Tree>
    <p:extLst>
      <p:ext uri="{BB962C8B-B14F-4D97-AF65-F5344CB8AC3E}">
        <p14:creationId xmlns:p14="http://schemas.microsoft.com/office/powerpoint/2010/main" val="34723332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334000" cy="4876800"/>
          </a:xfrm>
        </p:spPr>
        <p:txBody>
          <a:bodyPr>
            <a:noAutofit/>
          </a:bodyPr>
          <a:lstStyle/>
          <a:p>
            <a:pPr marL="0" indent="0">
              <a:buNone/>
            </a:pPr>
            <a:r>
              <a:rPr lang="en-US" sz="2400" dirty="0"/>
              <a:t>Authors (CFSPH)</a:t>
            </a:r>
          </a:p>
          <a:p>
            <a:pPr marL="171450" indent="-173038">
              <a:spcBef>
                <a:spcPts val="600"/>
              </a:spcBef>
              <a:tabLst>
                <a:tab pos="1149350" algn="l"/>
              </a:tabLst>
            </a:pPr>
            <a:r>
              <a:rPr lang="en-US" sz="2000" dirty="0"/>
              <a:t>Janice P. Mogan, </a:t>
            </a:r>
            <a:r>
              <a:rPr lang="en-US" sz="2000" dirty="0" smtClean="0"/>
              <a:t>DVM</a:t>
            </a:r>
          </a:p>
          <a:p>
            <a:pPr marL="171450" indent="-173038">
              <a:spcBef>
                <a:spcPts val="600"/>
              </a:spcBef>
              <a:tabLst>
                <a:tab pos="1149350" algn="l"/>
              </a:tabLst>
            </a:pPr>
            <a:r>
              <a:rPr lang="en-US" sz="2000" dirty="0" smtClean="0"/>
              <a:t>Heather Allen, PhD, MPA</a:t>
            </a:r>
          </a:p>
          <a:p>
            <a:pPr marL="171450" indent="-173038">
              <a:spcBef>
                <a:spcPts val="600"/>
              </a:spcBef>
              <a:tabLst>
                <a:tab pos="1149350" algn="l"/>
              </a:tabLst>
            </a:pPr>
            <a:r>
              <a:rPr lang="en-US" sz="2000" dirty="0" smtClean="0"/>
              <a:t>Kristen Bretz, MS</a:t>
            </a:r>
            <a:endParaRPr lang="en-US" sz="2000" dirty="0"/>
          </a:p>
          <a:p>
            <a:pPr marL="0" indent="0">
              <a:spcBef>
                <a:spcPts val="600"/>
              </a:spcBef>
              <a:buNone/>
              <a:tabLst>
                <a:tab pos="1149350" algn="l"/>
              </a:tabLst>
            </a:pPr>
            <a:endParaRPr lang="en-US" sz="2000" dirty="0" smtClean="0"/>
          </a:p>
          <a:p>
            <a:pPr marL="0" indent="0">
              <a:spcBef>
                <a:spcPts val="600"/>
              </a:spcBef>
              <a:buNone/>
              <a:tabLst>
                <a:tab pos="1149350" algn="l"/>
              </a:tabLst>
            </a:pPr>
            <a:r>
              <a:rPr lang="en-US" sz="2400" dirty="0" smtClean="0"/>
              <a:t>Reviewers </a:t>
            </a:r>
            <a:r>
              <a:rPr lang="en-US" sz="2400" dirty="0"/>
              <a:t>(USDA</a:t>
            </a:r>
            <a:r>
              <a:rPr lang="en-US" sz="2400" dirty="0" smtClean="0"/>
              <a:t>)</a:t>
            </a:r>
          </a:p>
          <a:p>
            <a:pPr>
              <a:spcBef>
                <a:spcPts val="600"/>
              </a:spcBef>
              <a:tabLst>
                <a:tab pos="1149350" algn="l"/>
              </a:tabLst>
            </a:pPr>
            <a:r>
              <a:rPr lang="en-US" sz="2000" dirty="0" smtClean="0"/>
              <a:t>Jonathan T. Zack, DVM</a:t>
            </a:r>
          </a:p>
          <a:p>
            <a:pPr>
              <a:spcBef>
                <a:spcPts val="600"/>
              </a:spcBef>
              <a:tabLst>
                <a:tab pos="1149350" algn="l"/>
              </a:tabLst>
            </a:pPr>
            <a:r>
              <a:rPr lang="en-US" sz="2000" dirty="0" smtClean="0"/>
              <a:t>James A. Roth, DVM</a:t>
            </a:r>
            <a:r>
              <a:rPr lang="en-US" sz="2000" dirty="0"/>
              <a:t>, PhD, </a:t>
            </a:r>
            <a:r>
              <a:rPr lang="en-US" sz="2000" dirty="0" smtClean="0"/>
              <a:t>DACVM</a:t>
            </a:r>
            <a:endParaRPr lang="en-US" sz="2000" dirty="0"/>
          </a:p>
          <a:p>
            <a:pPr marL="0" indent="0">
              <a:spcBef>
                <a:spcPts val="600"/>
              </a:spcBef>
              <a:buNone/>
              <a:tabLst>
                <a:tab pos="1149350" algn="l"/>
              </a:tabLst>
            </a:pPr>
            <a:endParaRPr lang="en-US" sz="2000" dirty="0" smtClean="0"/>
          </a:p>
          <a:p>
            <a:pPr>
              <a:spcBef>
                <a:spcPts val="600"/>
              </a:spcBef>
              <a:tabLst>
                <a:tab pos="1149350" algn="l"/>
              </a:tabLst>
            </a:pPr>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39937" name="Title 1"/>
          <p:cNvSpPr>
            <a:spLocks noGrp="1"/>
          </p:cNvSpPr>
          <p:nvPr>
            <p:ph type="title"/>
          </p:nvPr>
        </p:nvSpPr>
        <p:spPr/>
        <p:txBody>
          <a:bodyPr>
            <a:normAutofit/>
          </a:bodyPr>
          <a:lstStyle/>
          <a:p>
            <a:r>
              <a:rPr lang="en-US" sz="4200" dirty="0" smtClean="0"/>
              <a:t>Guidelines Content</a:t>
            </a:r>
          </a:p>
        </p:txBody>
      </p:sp>
      <p:pic>
        <p:nvPicPr>
          <p:cNvPr id="8"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94320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a:t>the </a:t>
            </a:r>
            <a:r>
              <a:rPr lang="en-US" sz="280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32500" lnSpcReduction="20000"/>
          </a:bodyPr>
          <a:lstStyle/>
          <a:p>
            <a:pPr lvl="0">
              <a:lnSpc>
                <a:spcPct val="170000"/>
              </a:lnSpc>
              <a:buClr>
                <a:srgbClr val="F47D5A"/>
              </a:buClr>
              <a:buSzPct val="100000"/>
              <a:defRPr/>
            </a:pPr>
            <a:r>
              <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rPr>
              <a:t>PPT Authors: Janice </a:t>
            </a:r>
            <a:r>
              <a:rPr lang="en-US" sz="4800" dirty="0" smtClean="0">
                <a:solidFill>
                  <a:schemeClr val="tx1">
                    <a:lumMod val="85000"/>
                    <a:lumOff val="15000"/>
                  </a:schemeClr>
                </a:solidFill>
                <a:latin typeface="Verdana" pitchFamily="34" charset="0"/>
              </a:rPr>
              <a:t>P. Mogan, DV</a:t>
            </a:r>
            <a:r>
              <a:rPr kumimoji="0" lang="en-US" sz="4800" b="0" i="0" u="none" strike="noStrike" kern="1200" cap="none" spc="0" normalizeH="0" noProof="0" dirty="0" smtClean="0">
                <a:ln>
                  <a:noFill/>
                </a:ln>
                <a:solidFill>
                  <a:schemeClr val="tx1">
                    <a:lumMod val="85000"/>
                    <a:lumOff val="15000"/>
                  </a:schemeClr>
                </a:solidFill>
                <a:effectLst/>
                <a:uLnTx/>
                <a:uFillTx/>
                <a:latin typeface="Verdana" pitchFamily="34" charset="0"/>
              </a:rPr>
              <a:t>M; Logan Kilburn</a:t>
            </a:r>
            <a:r>
              <a:rPr lang="en-US" sz="4800" dirty="0" smtClean="0">
                <a:solidFill>
                  <a:schemeClr val="tx1">
                    <a:lumMod val="85000"/>
                    <a:lumOff val="15000"/>
                  </a:schemeClr>
                </a:solidFill>
                <a:latin typeface="Verdana" pitchFamily="34" charset="0"/>
              </a:rPr>
              <a:t> </a:t>
            </a:r>
            <a:br>
              <a:rPr lang="en-US" sz="4800" dirty="0" smtClean="0">
                <a:solidFill>
                  <a:schemeClr val="tx1">
                    <a:lumMod val="85000"/>
                    <a:lumOff val="15000"/>
                  </a:schemeClr>
                </a:solidFill>
                <a:latin typeface="Verdana" pitchFamily="34" charset="0"/>
              </a:rPr>
            </a:br>
            <a:r>
              <a:rPr lang="en-US" sz="4800" dirty="0" smtClean="0">
                <a:solidFill>
                  <a:schemeClr val="tx1">
                    <a:lumMod val="85000"/>
                    <a:lumOff val="15000"/>
                  </a:schemeClr>
                </a:solidFill>
                <a:latin typeface="Verdana" pitchFamily="34" charset="0"/>
              </a:rPr>
              <a:t>Reviewer: Kristen Bretz, MS</a:t>
            </a:r>
            <a:endParaRPr kumimoji="0" lang="en-US" sz="43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a:ln>
                <a:noFill/>
              </a:ln>
              <a:solidFill>
                <a:schemeClr val="tx1">
                  <a:lumMod val="85000"/>
                  <a:lumOff val="15000"/>
                </a:schemeClr>
              </a:solidFill>
              <a:effectLst/>
              <a:uLnTx/>
              <a:uFillTx/>
              <a:latin typeface="Verdana" pitchFamily="34" charset="0"/>
              <a:ea typeface="+mn-ea"/>
              <a:cs typeface="+mn-cs"/>
            </a:endParaRPr>
          </a:p>
        </p:txBody>
      </p:sp>
    </p:spTree>
    <p:extLst>
      <p:ext uri="{BB962C8B-B14F-4D97-AF65-F5344CB8AC3E}">
        <p14:creationId xmlns:p14="http://schemas.microsoft.com/office/powerpoint/2010/main" val="1950276317"/>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Operational procedures</a:t>
            </a:r>
          </a:p>
          <a:p>
            <a:pPr lvl="1"/>
            <a:r>
              <a:rPr lang="en-US" dirty="0" smtClean="0"/>
              <a:t>Effective and more expedient than structural enhancements</a:t>
            </a:r>
          </a:p>
          <a:p>
            <a:pPr marL="342900" lvl="1" indent="-342900">
              <a:buFont typeface="Arial" pitchFamily="34" charset="0"/>
              <a:buChar char="•"/>
            </a:pPr>
            <a:r>
              <a:rPr lang="en-US" sz="3200" dirty="0"/>
              <a:t>Minimum for day-to-day</a:t>
            </a:r>
          </a:p>
          <a:p>
            <a:r>
              <a:rPr lang="en-US" dirty="0" smtClean="0"/>
              <a:t>Mitigate common risks</a:t>
            </a:r>
          </a:p>
          <a:p>
            <a:pPr lvl="1"/>
            <a:r>
              <a:rPr lang="en-US" dirty="0" smtClean="0"/>
              <a:t>Enhanced/additional biosecurity, if foreign animal disease detected</a:t>
            </a:r>
          </a:p>
          <a:p>
            <a:pPr marL="0" indent="0">
              <a:buNone/>
            </a:pPr>
            <a:endParaRPr lang="en-US" dirty="0" smtClean="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smtClean="0"/>
              <a:t>FAD PReP/NAHEMS Guidelines: Biosecurity - Premises</a:t>
            </a:r>
            <a:endParaRPr lang="en-US" dirty="0"/>
          </a:p>
        </p:txBody>
      </p:sp>
      <p:sp>
        <p:nvSpPr>
          <p:cNvPr id="2" name="Title 1"/>
          <p:cNvSpPr>
            <a:spLocks noGrp="1"/>
          </p:cNvSpPr>
          <p:nvPr>
            <p:ph type="title"/>
          </p:nvPr>
        </p:nvSpPr>
        <p:spPr/>
        <p:txBody>
          <a:bodyPr>
            <a:normAutofit/>
          </a:bodyPr>
          <a:lstStyle/>
          <a:p>
            <a:r>
              <a:rPr lang="en-US" sz="4200" dirty="0" smtClean="0"/>
              <a:t>Premises Biosecurity</a:t>
            </a:r>
            <a:endParaRPr lang="en-US" sz="4200" dirty="0"/>
          </a:p>
        </p:txBody>
      </p:sp>
    </p:spTree>
    <p:extLst>
      <p:ext uri="{BB962C8B-B14F-4D97-AF65-F5344CB8AC3E}">
        <p14:creationId xmlns:p14="http://schemas.microsoft.com/office/powerpoint/2010/main" val="173618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 Responsibility</a:t>
            </a:r>
            <a:br>
              <a:rPr lang="en-US" dirty="0" smtClean="0"/>
            </a:br>
            <a:r>
              <a:rPr lang="en-US" dirty="0" smtClean="0"/>
              <a:t>Grant Authority</a:t>
            </a:r>
            <a:endParaRPr lang="en-US" dirty="0"/>
          </a:p>
        </p:txBody>
      </p:sp>
      <p:sp>
        <p:nvSpPr>
          <p:cNvPr id="3" name="Date Placeholder 2"/>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Tree>
    <p:extLst>
      <p:ext uri="{BB962C8B-B14F-4D97-AF65-F5344CB8AC3E}">
        <p14:creationId xmlns:p14="http://schemas.microsoft.com/office/powerpoint/2010/main" val="2802767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Assigned individual, title may vary </a:t>
            </a:r>
          </a:p>
          <a:p>
            <a:r>
              <a:rPr lang="en-US" dirty="0" smtClean="0"/>
              <a:t>Develop site-specific biosecurity plan</a:t>
            </a:r>
          </a:p>
          <a:p>
            <a:r>
              <a:rPr lang="en-US" dirty="0" smtClean="0"/>
              <a:t>Implement effective procedures</a:t>
            </a:r>
          </a:p>
          <a:p>
            <a:r>
              <a:rPr lang="en-US" dirty="0" smtClean="0"/>
              <a:t>Institutionalize the plan</a:t>
            </a:r>
          </a:p>
          <a:p>
            <a:pPr lvl="1"/>
            <a:r>
              <a:rPr lang="en-US" dirty="0" smtClean="0"/>
              <a:t>Clearly written </a:t>
            </a:r>
          </a:p>
          <a:p>
            <a:pPr lvl="1"/>
            <a:r>
              <a:rPr lang="en-US" dirty="0" smtClean="0"/>
              <a:t>Trains all personnel with appropriate materials</a:t>
            </a:r>
          </a:p>
          <a:p>
            <a:pPr marL="342900" lvl="1" indent="-342900">
              <a:buFont typeface="Arial" pitchFamily="34" charset="0"/>
              <a:buChar char="•"/>
            </a:pPr>
            <a:r>
              <a:rPr lang="en-US" sz="3200" dirty="0"/>
              <a:t>Address changing needs</a:t>
            </a:r>
          </a:p>
          <a:p>
            <a:pPr marL="342900" lvl="1" indent="-342900">
              <a:buFont typeface="Arial" pitchFamily="34" charset="0"/>
              <a:buChar char="•"/>
            </a:pPr>
            <a:r>
              <a:rPr lang="en-US" sz="3200" dirty="0" smtClean="0"/>
              <a:t>Monitor compliance by everyone</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smtClean="0"/>
              <a:t>Biosecurity Officer/Manager</a:t>
            </a:r>
            <a:endParaRPr lang="en-US" sz="4200" dirty="0"/>
          </a:p>
        </p:txBody>
      </p:sp>
    </p:spTree>
    <p:extLst>
      <p:ext uri="{BB962C8B-B14F-4D97-AF65-F5344CB8AC3E}">
        <p14:creationId xmlns:p14="http://schemas.microsoft.com/office/powerpoint/2010/main" val="1884246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Authority to:</a:t>
            </a:r>
          </a:p>
          <a:p>
            <a:pPr lvl="1"/>
            <a:r>
              <a:rPr lang="en-US" dirty="0" smtClean="0"/>
              <a:t>Stop violations</a:t>
            </a:r>
          </a:p>
          <a:p>
            <a:pPr lvl="1"/>
            <a:r>
              <a:rPr lang="en-US" dirty="0" smtClean="0"/>
              <a:t>Take corrective actions</a:t>
            </a:r>
          </a:p>
          <a:p>
            <a:pPr lvl="1"/>
            <a:r>
              <a:rPr lang="en-US" dirty="0" smtClean="0"/>
              <a:t>Certify </a:t>
            </a:r>
            <a:r>
              <a:rPr lang="en-US" dirty="0"/>
              <a:t>the biosecurity plan has consistently been followed by all</a:t>
            </a:r>
            <a:endParaRPr lang="en-US" dirty="0" smtClean="0"/>
          </a:p>
          <a:p>
            <a:endParaRPr lang="en-US" dirty="0"/>
          </a:p>
        </p:txBody>
      </p:sp>
      <p:sp>
        <p:nvSpPr>
          <p:cNvPr id="3" name="Date Placeholder 2"/>
          <p:cNvSpPr>
            <a:spLocks noGrp="1"/>
          </p:cNvSpPr>
          <p:nvPr>
            <p:ph type="dt" sz="half" idx="2"/>
          </p:nvPr>
        </p:nvSpPr>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p:txBody>
          <a:bodyPr/>
          <a:lstStyle/>
          <a:p>
            <a:pPr algn="l"/>
            <a:r>
              <a:rPr lang="en-US" dirty="0" smtClean="0"/>
              <a:t>FAD PReP/NAHEMS Guidelines: Biosecurity - Premises</a:t>
            </a:r>
            <a:endParaRPr lang="en-US" dirty="0"/>
          </a:p>
        </p:txBody>
      </p:sp>
      <p:sp>
        <p:nvSpPr>
          <p:cNvPr id="5" name="Title 4"/>
          <p:cNvSpPr>
            <a:spLocks noGrp="1"/>
          </p:cNvSpPr>
          <p:nvPr>
            <p:ph type="title"/>
          </p:nvPr>
        </p:nvSpPr>
        <p:spPr>
          <a:xfrm>
            <a:off x="457200" y="152400"/>
            <a:ext cx="8534400" cy="838200"/>
          </a:xfrm>
        </p:spPr>
        <p:txBody>
          <a:bodyPr>
            <a:noAutofit/>
          </a:bodyPr>
          <a:lstStyle/>
          <a:p>
            <a:r>
              <a:rPr lang="en-US" sz="3700" dirty="0" smtClean="0"/>
              <a:t>Biosecurity Officer/Manager cont’d</a:t>
            </a:r>
            <a:endParaRPr lang="en-US" sz="3700" dirty="0"/>
          </a:p>
        </p:txBody>
      </p:sp>
    </p:spTree>
    <p:extLst>
      <p:ext uri="{BB962C8B-B14F-4D97-AF65-F5344CB8AC3E}">
        <p14:creationId xmlns:p14="http://schemas.microsoft.com/office/powerpoint/2010/main" val="660757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Ensure compliance</a:t>
            </a:r>
          </a:p>
          <a:p>
            <a:r>
              <a:rPr lang="en-US" dirty="0" smtClean="0"/>
              <a:t>Biosecurity plan communicated and distributed</a:t>
            </a:r>
          </a:p>
          <a:p>
            <a:pPr lvl="1"/>
            <a:r>
              <a:rPr lang="en-US" dirty="0" smtClean="0"/>
              <a:t>To </a:t>
            </a:r>
            <a:r>
              <a:rPr lang="en-US" dirty="0"/>
              <a:t>everyone who accesses the facility</a:t>
            </a:r>
            <a:endParaRPr lang="en-US" dirty="0" smtClean="0"/>
          </a:p>
          <a:p>
            <a:r>
              <a:rPr lang="en-US" dirty="0" smtClean="0"/>
              <a:t>Training on site-specific biosecurity procedures</a:t>
            </a:r>
          </a:p>
          <a:p>
            <a:r>
              <a:rPr lang="en-US" dirty="0"/>
              <a:t>Training materials </a:t>
            </a:r>
            <a:endParaRPr lang="en-US" dirty="0" smtClean="0"/>
          </a:p>
          <a:p>
            <a:r>
              <a:rPr lang="en-US" dirty="0" smtClean="0"/>
              <a:t>Documented, with ongoing audits and refreshers</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a:t>Training of Personnel</a:t>
            </a:r>
          </a:p>
        </p:txBody>
      </p:sp>
    </p:spTree>
    <p:extLst>
      <p:ext uri="{BB962C8B-B14F-4D97-AF65-F5344CB8AC3E}">
        <p14:creationId xmlns:p14="http://schemas.microsoft.com/office/powerpoint/2010/main" val="210595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Separation of </a:t>
            </a:r>
            <a:br>
              <a:rPr lang="en-US" dirty="0" smtClean="0"/>
            </a:br>
            <a:r>
              <a:rPr lang="en-US" dirty="0" smtClean="0"/>
              <a:t>Clean and Dirty</a:t>
            </a:r>
            <a:endParaRPr lang="en-US" dirty="0"/>
          </a:p>
        </p:txBody>
      </p:sp>
      <p:sp>
        <p:nvSpPr>
          <p:cNvPr id="3" name="Date Placeholder 2"/>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Tree>
    <p:extLst>
      <p:ext uri="{BB962C8B-B14F-4D97-AF65-F5344CB8AC3E}">
        <p14:creationId xmlns:p14="http://schemas.microsoft.com/office/powerpoint/2010/main" val="29400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Line or barrier</a:t>
            </a:r>
          </a:p>
          <a:p>
            <a:pPr lvl="1"/>
            <a:r>
              <a:rPr lang="en-US" dirty="0" smtClean="0"/>
              <a:t>Imagined (i.e., painted line on the ground)</a:t>
            </a:r>
          </a:p>
          <a:p>
            <a:pPr lvl="1"/>
            <a:r>
              <a:rPr lang="en-US" dirty="0" smtClean="0"/>
              <a:t>Physical obstruction</a:t>
            </a:r>
          </a:p>
          <a:p>
            <a:r>
              <a:rPr lang="en-US" dirty="0" smtClean="0"/>
              <a:t>Separating clean from dirty</a:t>
            </a:r>
          </a:p>
          <a:p>
            <a:pPr lvl="1"/>
            <a:r>
              <a:rPr lang="en-US" dirty="0" smtClean="0"/>
              <a:t>Clean = non-infected</a:t>
            </a:r>
          </a:p>
          <a:p>
            <a:pPr lvl="1"/>
            <a:r>
              <a:rPr lang="en-US" dirty="0"/>
              <a:t>Dirty = potential </a:t>
            </a:r>
            <a:r>
              <a:rPr lang="en-US" dirty="0" smtClean="0"/>
              <a:t>source </a:t>
            </a:r>
            <a:r>
              <a:rPr lang="en-US" dirty="0"/>
              <a:t>of infection</a:t>
            </a:r>
            <a:endParaRPr lang="en-US" dirty="0" smtClean="0"/>
          </a:p>
          <a:p>
            <a:r>
              <a:rPr lang="en-US" dirty="0" smtClean="0"/>
              <a:t>Clean/Dirty Line, C&amp;D Line </a:t>
            </a:r>
          </a:p>
          <a:p>
            <a:r>
              <a:rPr lang="en-US" dirty="0" smtClean="0"/>
              <a:t>Site-specific</a:t>
            </a:r>
          </a:p>
          <a:p>
            <a:pPr lvl="1"/>
            <a:r>
              <a:rPr lang="en-US" dirty="0" smtClean="0"/>
              <a:t>Farm level, barn level, or between</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Premises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4200" dirty="0"/>
              <a:t>Line of Separation</a:t>
            </a:r>
          </a:p>
        </p:txBody>
      </p:sp>
    </p:spTree>
    <p:extLst>
      <p:ext uri="{BB962C8B-B14F-4D97-AF65-F5344CB8AC3E}">
        <p14:creationId xmlns:p14="http://schemas.microsoft.com/office/powerpoint/2010/main" val="3301059472"/>
      </p:ext>
    </p:extLst>
  </p:cSld>
  <p:clrMapOvr>
    <a:masterClrMapping/>
  </p:clrMapOvr>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B6A43F0-8FC2-4F05-BA49-A3AE132B6B2F}"/>
</file>

<file path=customXml/itemProps2.xml><?xml version="1.0" encoding="utf-8"?>
<ds:datastoreItem xmlns:ds="http://schemas.openxmlformats.org/officeDocument/2006/customXml" ds:itemID="{1049C27F-6113-46C8-ACF6-A9996765E5EE}"/>
</file>

<file path=customXml/itemProps3.xml><?xml version="1.0" encoding="utf-8"?>
<ds:datastoreItem xmlns:ds="http://schemas.openxmlformats.org/officeDocument/2006/customXml" ds:itemID="{475CC5FD-F8C9-4CA0-98E4-BAA06003C673}"/>
</file>

<file path=docProps/app.xml><?xml version="1.0" encoding="utf-8"?>
<Properties xmlns="http://schemas.openxmlformats.org/officeDocument/2006/extended-properties" xmlns:vt="http://schemas.openxmlformats.org/officeDocument/2006/docPropsVTypes">
  <Template>FAD_PReP_NAHEMS_PPT_2013-11 LogoFix</Template>
  <TotalTime>4211</TotalTime>
  <Words>3844</Words>
  <Application>Microsoft Office PowerPoint</Application>
  <PresentationFormat>On-screen Show (4:3)</PresentationFormat>
  <Paragraphs>257</Paragraphs>
  <Slides>26</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ＭＳ Ｐゴシック</vt:lpstr>
      <vt:lpstr>Arial</vt:lpstr>
      <vt:lpstr>Calibri</vt:lpstr>
      <vt:lpstr>Verdana</vt:lpstr>
      <vt:lpstr>FAD PReP PPT Template 2011-10</vt:lpstr>
      <vt:lpstr>Biosecurity </vt:lpstr>
      <vt:lpstr>This Presentation</vt:lpstr>
      <vt:lpstr>Premises Biosecurity</vt:lpstr>
      <vt:lpstr>Assign Responsibility Grant Authority</vt:lpstr>
      <vt:lpstr>Biosecurity Officer/Manager</vt:lpstr>
      <vt:lpstr>Biosecurity Officer/Manager cont’d</vt:lpstr>
      <vt:lpstr>Training of Personnel</vt:lpstr>
      <vt:lpstr>Separation of  Clean and Dirty</vt:lpstr>
      <vt:lpstr>Line of Separation</vt:lpstr>
      <vt:lpstr>Line of Separation cont’d</vt:lpstr>
      <vt:lpstr>Perimeter Buffer Area</vt:lpstr>
      <vt:lpstr>Perimeter Buffer Area</vt:lpstr>
      <vt:lpstr>Biosecurity Protocols</vt:lpstr>
      <vt:lpstr>Personnel</vt:lpstr>
      <vt:lpstr>Danish Entry System</vt:lpstr>
      <vt:lpstr>Vectors – Pets, Wildlife, and Insects</vt:lpstr>
      <vt:lpstr>Equipment</vt:lpstr>
      <vt:lpstr>Vehicles</vt:lpstr>
      <vt:lpstr>Carcass/Manure Disposal</vt:lpstr>
      <vt:lpstr>Animals</vt:lpstr>
      <vt:lpstr>Feed, Bedding/Litter, Water Supply</vt:lpstr>
      <vt:lpstr>Continuity of Business </vt:lpstr>
      <vt:lpstr>Conclusion</vt:lpstr>
      <vt:lpstr>For More Information</vt:lpstr>
      <vt:lpstr>Guidelines Content</vt:lpstr>
      <vt:lpstr>Acknowledgments</vt:lpstr>
    </vt:vector>
  </TitlesOfParts>
  <Company>Center for Food Security and Public Health, Iowa State University, and USDA APHIS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Biosecurity: Overview</dc:title>
  <dc:creator>Janice P. Mogan DVM</dc:creator>
  <cp:keywords>FAD PReP/NAHEMS</cp:keywords>
  <cp:lastModifiedBy>Mogan-King, Janice P [CFSPH]</cp:lastModifiedBy>
  <cp:revision>270</cp:revision>
  <cp:lastPrinted>2016-09-20T19:13:37Z</cp:lastPrinted>
  <dcterms:created xsi:type="dcterms:W3CDTF">2011-05-05T15:37:03Z</dcterms:created>
  <dcterms:modified xsi:type="dcterms:W3CDTF">2016-11-16T22:01:55Z</dcterms:modified>
  <cp:category>FAD PReP/NAHEMS</cp:category>
</cp:coreProperties>
</file>