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0.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25.xml" ContentType="application/vnd.openxmlformats-officedocument.presentationml.notesSlide+xml"/>
  <Override PartName="/ppt/notesSlides/notesSlide19.xml" ContentType="application/vnd.openxmlformats-officedocument.presentationml.notesSlide+xml"/>
  <Override PartName="/ppt/notesSlides/notesSlide1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18.xml" ContentType="application/vnd.openxmlformats-officedocument.presentationml.notesSlide+xml"/>
  <Override PartName="/ppt/notesSlides/notesSlide20.xml" ContentType="application/vnd.openxmlformats-officedocument.presentationml.notesSlide+xml"/>
  <Override PartName="/ppt/notesSlides/notesSlide11.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7.xml" ContentType="application/vnd.openxmlformats-officedocument.presentationml.notesSlide+xml"/>
  <Override PartName="/ppt/notesSlides/notesSlide15.xml" ContentType="application/vnd.openxmlformats-officedocument.presentationml.notesSlide+xml"/>
  <Override PartName="/ppt/theme/theme2.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27"/>
  </p:notesMasterIdLst>
  <p:sldIdLst>
    <p:sldId id="296" r:id="rId2"/>
    <p:sldId id="302" r:id="rId3"/>
    <p:sldId id="311" r:id="rId4"/>
    <p:sldId id="292" r:id="rId5"/>
    <p:sldId id="310" r:id="rId6"/>
    <p:sldId id="321" r:id="rId7"/>
    <p:sldId id="322" r:id="rId8"/>
    <p:sldId id="308" r:id="rId9"/>
    <p:sldId id="309" r:id="rId10"/>
    <p:sldId id="326" r:id="rId11"/>
    <p:sldId id="325" r:id="rId12"/>
    <p:sldId id="312" r:id="rId13"/>
    <p:sldId id="313" r:id="rId14"/>
    <p:sldId id="314" r:id="rId15"/>
    <p:sldId id="315" r:id="rId16"/>
    <p:sldId id="316" r:id="rId17"/>
    <p:sldId id="317" r:id="rId18"/>
    <p:sldId id="324" r:id="rId19"/>
    <p:sldId id="318" r:id="rId20"/>
    <p:sldId id="319" r:id="rId21"/>
    <p:sldId id="320" r:id="rId22"/>
    <p:sldId id="323" r:id="rId23"/>
    <p:sldId id="303" r:id="rId24"/>
    <p:sldId id="304" r:id="rId25"/>
    <p:sldId id="305" r:id="rId26"/>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tz, Kristen A - APHIS" initials="BKA-A" lastIdx="1" clrIdx="0">
    <p:extLst>
      <p:ext uri="{19B8F6BF-5375-455C-9EA6-DF929625EA0E}">
        <p15:presenceInfo xmlns:p15="http://schemas.microsoft.com/office/powerpoint/2012/main" userId="S-1-5-21-2443529608-3098792306-3041422421-416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05" autoAdjust="0"/>
    <p:restoredTop sz="65167" autoAdjust="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90" d="100"/>
          <a:sy n="90" d="100"/>
        </p:scale>
        <p:origin x="-846" y="-102"/>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11/16/2016</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a:t>
            </a:r>
            <a:r>
              <a:rPr lang="en-US" baseline="0" dirty="0" smtClean="0">
                <a:latin typeface="+mn-lt"/>
              </a:rPr>
              <a:t>Understanding the </a:t>
            </a:r>
            <a:r>
              <a:rPr lang="en-US" dirty="0" smtClean="0">
                <a:latin typeface="+mn-lt"/>
              </a:rPr>
              <a:t>risks of disease transmission and the necessary preventive procedures will be essential during the response.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Biosecurity (2016</a:t>
            </a:r>
            <a:r>
              <a:rPr lang="en-US" dirty="0" smtClean="0">
                <a:latin typeface="+mn-lt"/>
                <a:ea typeface="ＭＳ Ｐゴシック" charset="-128"/>
                <a:cs typeface="ＭＳ Ｐゴシック" charset="-128"/>
              </a:rPr>
              <a:t>)].</a:t>
            </a:r>
            <a:endParaRPr lang="en-US" baseline="0" dirty="0" smtClean="0">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illustration shows an example of a Danish Entry System, utilizing a bench dividing the anteroom and providing a visual and physical Line of Separation between clean and dirty areas. Personnel, who are</a:t>
            </a:r>
            <a:r>
              <a:rPr lang="en-US" baseline="0" dirty="0" smtClean="0"/>
              <a:t> </a:t>
            </a:r>
            <a:r>
              <a:rPr lang="en-US" dirty="0" smtClean="0"/>
              <a:t>potentially contaminated, enter the anteroom from the left and are prompted to perform the appropriate biosecurity protocols prior to crossing</a:t>
            </a:r>
            <a:r>
              <a:rPr lang="en-US" baseline="0" dirty="0" smtClean="0"/>
              <a:t> the Line of Separation (centered brown bench) to e</a:t>
            </a:r>
            <a:r>
              <a:rPr lang="en-US" dirty="0" smtClean="0"/>
              <a:t>nter the animal building on the right. Common procedures involve leaving street clothes on the ‘dirty’ side (left), washing hands, crossing over the bench to don</a:t>
            </a:r>
            <a:r>
              <a:rPr lang="en-US" baseline="0" dirty="0" smtClean="0"/>
              <a:t> clean site-specific outerwear including footwear, and washing hands again before entering the animal area. </a:t>
            </a:r>
            <a:r>
              <a:rPr lang="en-US" dirty="0" smtClean="0"/>
              <a:t>The same protocols are followed in reverse as personnel leave the animal housing on the right, cross back across the Line of Separation to leave. This</a:t>
            </a:r>
            <a:r>
              <a:rPr lang="en-US" baseline="0" dirty="0" smtClean="0"/>
              <a:t> anteroom, a structural biosecurity measure, encourages compliance with appropriate operational protocols. </a:t>
            </a:r>
            <a:r>
              <a:rPr lang="en-US" dirty="0" smtClean="0"/>
              <a:t>[</a:t>
            </a:r>
            <a:r>
              <a:rPr lang="en-US" dirty="0" smtClean="0"/>
              <a:t>This example of a Danish Entry System is adapted from http://www.inspection.gc.ca/animals/terrestrial-animals/biosecurity/standards-and-principles/general-producer-guide/eng/1398640321596/1398640379048?chap=9. Illustration by Sydney Heppner,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10</a:t>
            </a:fld>
            <a:endParaRPr lang="en-US"/>
          </a:p>
        </p:txBody>
      </p:sp>
    </p:spTree>
    <p:extLst>
      <p:ext uri="{BB962C8B-B14F-4D97-AF65-F5344CB8AC3E}">
        <p14:creationId xmlns:p14="http://schemas.microsoft.com/office/powerpoint/2010/main" val="706836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examples of operational measures pertaining to people include:</a:t>
            </a:r>
          </a:p>
          <a:p>
            <a:pPr marL="171450" indent="-171450">
              <a:buFont typeface="Arial" panose="020B0604020202020204" pitchFamily="34" charset="0"/>
              <a:buChar char="•"/>
            </a:pPr>
            <a:r>
              <a:rPr lang="en-US" dirty="0" smtClean="0"/>
              <a:t>An on-site shuttle to transport people from an entrance where biosecurity measures are implemented to an internal facility location, avoiding contamination in route.</a:t>
            </a:r>
          </a:p>
          <a:p>
            <a:pPr marL="171450" indent="-171450">
              <a:buFont typeface="Arial" panose="020B0604020202020204" pitchFamily="34" charset="0"/>
              <a:buChar char="•"/>
            </a:pPr>
            <a:r>
              <a:rPr lang="en-US" dirty="0" smtClean="0"/>
              <a:t>Employment conditions that minimize contact with outside animals through interactions that may pose a disease risk.</a:t>
            </a:r>
          </a:p>
          <a:p>
            <a:pPr marL="171450" indent="-171450">
              <a:buFont typeface="Arial" panose="020B0604020202020204" pitchFamily="34" charset="0"/>
              <a:buChar char="•"/>
            </a:pPr>
            <a:r>
              <a:rPr lang="en-US" dirty="0" smtClean="0"/>
              <a:t>Signs posted to remind </a:t>
            </a:r>
            <a:r>
              <a:rPr lang="en-US" dirty="0" smtClean="0"/>
              <a:t>people of </a:t>
            </a:r>
            <a:r>
              <a:rPr lang="en-US" dirty="0" smtClean="0"/>
              <a:t>biosecurity procedures. Required biosecurity procedures may include observing restricted areas, maintaining the Line of Separation, donning appropriate outerwear, washing hands, cleaning and disinfecting boots, and escort requirements for visitors.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2105888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Living creatures such as wildlife, insects, and even household pets can spread disease as mechanical vectors and/or biological vectors. Examples of operational measures pertaining to vectors include:</a:t>
            </a:r>
          </a:p>
          <a:p>
            <a:pPr marL="171450" indent="-171450">
              <a:buFont typeface="Arial" panose="020B0604020202020204" pitchFamily="34" charset="0"/>
              <a:buChar char="•"/>
            </a:pPr>
            <a:r>
              <a:rPr lang="en-US" dirty="0" smtClean="0"/>
              <a:t>The immediate cleaning of any spilled feed or material that may attract vectors.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Excluding wildlife </a:t>
            </a:r>
            <a:r>
              <a:rPr lang="en-US" dirty="0" smtClean="0"/>
              <a:t>and household pets </a:t>
            </a:r>
            <a:r>
              <a:rPr lang="en-US" dirty="0" smtClean="0"/>
              <a:t>from </a:t>
            </a:r>
            <a:r>
              <a:rPr lang="en-US" dirty="0" smtClean="0"/>
              <a:t>entering restricted animal areas.</a:t>
            </a:r>
          </a:p>
          <a:p>
            <a:pPr marL="171450" indent="-171450">
              <a:buFont typeface="Arial" panose="020B0604020202020204" pitchFamily="34" charset="0"/>
              <a:buChar char="•"/>
            </a:pPr>
            <a:r>
              <a:rPr lang="en-US" dirty="0" smtClean="0"/>
              <a:t>Control programs that eliminate vectors that may have entered the facility despite structural controls. This may include services of an outside pest control contractor, who also abides by all biosecurity protocols.</a:t>
            </a:r>
          </a:p>
          <a:p>
            <a:pPr marL="171450" indent="-171450">
              <a:buFont typeface="Arial" panose="020B0604020202020204" pitchFamily="34" charset="0"/>
              <a:buChar char="•"/>
            </a:pPr>
            <a:r>
              <a:rPr lang="en-US" dirty="0" smtClean="0"/>
              <a:t>Scheduled frequent mowing of grounds surrounding animal areas to reduce habitat.</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4123233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Supplies and equipment, especially shared equipment, can harbor and transfer pathogens. Exposure of livestock to disease can occur through contact with the contaminated equipment, or through the environment contaminated by equipment. Examples of measures to mitigate risk include:</a:t>
            </a:r>
          </a:p>
          <a:p>
            <a:pPr marL="171450" indent="-171450">
              <a:buFont typeface="Arial" panose="020B0604020202020204" pitchFamily="34" charset="0"/>
              <a:buChar char="•"/>
            </a:pPr>
            <a:r>
              <a:rPr lang="en-US" dirty="0" smtClean="0"/>
              <a:t>Equipment dedicated to a population of animals to avoid the necessity of sharing between groups or between facilities. This would include tools for maintenance of the facility.</a:t>
            </a:r>
          </a:p>
          <a:p>
            <a:pPr marL="171450" indent="-171450">
              <a:buFont typeface="Arial" panose="020B0604020202020204" pitchFamily="34" charset="0"/>
              <a:buChar char="•"/>
            </a:pPr>
            <a:r>
              <a:rPr lang="en-US" dirty="0" smtClean="0"/>
              <a:t>Effective cleaning and sanitizing protocols for all equipment and tools between groups of animals</a:t>
            </a:r>
            <a:r>
              <a:rPr lang="en-US" baseline="0" dirty="0" smtClean="0"/>
              <a:t> and </a:t>
            </a:r>
            <a:r>
              <a:rPr lang="en-US" dirty="0" smtClean="0"/>
              <a:t>prior to crossing the critical control point or Line of Separation.</a:t>
            </a:r>
          </a:p>
          <a:p>
            <a:pPr marL="171450" indent="-171450">
              <a:buFont typeface="Arial" panose="020B0604020202020204" pitchFamily="34" charset="0"/>
              <a:buChar char="•"/>
            </a:pPr>
            <a:r>
              <a:rPr lang="en-US" dirty="0" smtClean="0"/>
              <a:t>Supply and delivery entrances that have associated strict biosecurity protocols to eliminate contamination. This may involve removing unnecessary packaging and decontaminating supplies with solutions, heat, or UV light prior to entry.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1205253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Vehicles, especially vehicles travelling between livestock facilities, may transport and introduce pathogens. These biosecurity examples vary in their ease of implementation. The risk needs to be weighed against</a:t>
            </a:r>
            <a:r>
              <a:rPr lang="en-US" baseline="0" dirty="0" smtClean="0"/>
              <a:t> the effort to implement.</a:t>
            </a:r>
            <a:endParaRPr lang="en-US" dirty="0" smtClean="0"/>
          </a:p>
          <a:p>
            <a:pPr marL="171450" indent="-171450">
              <a:buFont typeface="Arial" panose="020B0604020202020204" pitchFamily="34" charset="0"/>
              <a:buChar char="•"/>
            </a:pPr>
            <a:r>
              <a:rPr lang="en-US" dirty="0" smtClean="0"/>
              <a:t>Internal vehicles utilized to service the facility. These vehicles do not leave the facility (the Perimeter Buffer Area) and are frequently and thoroughly cleaned and disinfected. Internal vehicles may assist in moving people, equipment, and supplies within the facility.</a:t>
            </a:r>
          </a:p>
          <a:p>
            <a:pPr marL="171450" indent="-171450">
              <a:buFont typeface="Arial" panose="020B0604020202020204" pitchFamily="34" charset="0"/>
              <a:buChar char="•"/>
            </a:pPr>
            <a:r>
              <a:rPr lang="en-US" dirty="0" smtClean="0"/>
              <a:t>Exclusion of outside vehicles from crossing the Line of Separation, but are directed to park in designated lots outside the protected area. </a:t>
            </a:r>
          </a:p>
          <a:p>
            <a:pPr marL="171450" indent="-171450">
              <a:buFont typeface="Arial" panose="020B0604020202020204" pitchFamily="34" charset="0"/>
              <a:buChar char="•"/>
            </a:pPr>
            <a:r>
              <a:rPr lang="en-US" dirty="0" smtClean="0"/>
              <a:t>Cleaning and disinfection protocols at controlled access points for vehicles that must enter the Perimeter Buffer Area or cross the Line of Separation. Pay particular attention to wheels, wheel wells, and animal cargo areas. Cleaning and disinfection protocols for animal transport carriers between loads (exterior and cargo area of the carrier).</a:t>
            </a:r>
          </a:p>
          <a:p>
            <a:pPr marL="171450" indent="-171450">
              <a:buFont typeface="Arial" panose="020B0604020202020204" pitchFamily="34" charset="0"/>
              <a:buChar char="•"/>
            </a:pPr>
            <a:r>
              <a:rPr lang="en-US" dirty="0" smtClean="0"/>
              <a:t>Deliveries received at a location at some distance from animals, and on-site shuttles move materials to permanent locations.</a:t>
            </a:r>
          </a:p>
          <a:p>
            <a:pPr marL="171450" indent="-171450">
              <a:buFont typeface="Arial" panose="020B0604020202020204" pitchFamily="34" charset="0"/>
              <a:buChar char="•"/>
            </a:pPr>
            <a:r>
              <a:rPr lang="en-US" dirty="0" smtClean="0"/>
              <a:t>Routes to keep necessary service vehicles (feed, milk, animal delivery/load-out trucks) from crossing other work paths.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2110808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Livestock deaths may or may not be due to </a:t>
            </a:r>
            <a:r>
              <a:rPr lang="en-US" dirty="0" smtClean="0"/>
              <a:t>disease </a:t>
            </a:r>
            <a:r>
              <a:rPr lang="en-US" dirty="0" smtClean="0"/>
              <a:t>but </a:t>
            </a:r>
            <a:r>
              <a:rPr lang="en-US" dirty="0" smtClean="0"/>
              <a:t>are still </a:t>
            </a:r>
            <a:r>
              <a:rPr lang="en-US" dirty="0" smtClean="0"/>
              <a:t>a biosecurity risk for the rest of the herd/flock. The handling and disposal procedures for carcasses should avoid exposing the rest of the livestock population. Examples of general protocols include:</a:t>
            </a:r>
          </a:p>
          <a:p>
            <a:pPr marL="171450" indent="-171450">
              <a:buFont typeface="Arial" panose="020B0604020202020204" pitchFamily="34" charset="0"/>
              <a:buChar char="•"/>
            </a:pPr>
            <a:r>
              <a:rPr lang="en-US" dirty="0" smtClean="0"/>
              <a:t>Disposal processes that prevent cross-contamination with carcasses from off-site, or other processes, such as feed delivery, or work pathways.</a:t>
            </a:r>
          </a:p>
          <a:p>
            <a:pPr marL="171450" indent="-171450">
              <a:buFont typeface="Arial" panose="020B0604020202020204" pitchFamily="34" charset="0"/>
              <a:buChar char="•"/>
            </a:pPr>
            <a:r>
              <a:rPr lang="en-US" dirty="0" smtClean="0"/>
              <a:t>Disposal in a manner that prevents attraction of wildlife, scavengers, and pets.</a:t>
            </a:r>
          </a:p>
          <a:p>
            <a:pPr marL="171450" indent="-171450">
              <a:buFont typeface="Arial" panose="020B0604020202020204" pitchFamily="34" charset="0"/>
              <a:buChar char="•"/>
            </a:pPr>
            <a:r>
              <a:rPr lang="en-US" dirty="0" smtClean="0"/>
              <a:t>Storage of carcasses prior to pick up (both short term and long term), and composting located at a distance from live animals.</a:t>
            </a:r>
          </a:p>
          <a:p>
            <a:pPr marL="171450" indent="-171450">
              <a:buFont typeface="Arial" panose="020B0604020202020204" pitchFamily="34" charset="0"/>
              <a:buChar char="•"/>
            </a:pPr>
            <a:r>
              <a:rPr lang="en-US" dirty="0" smtClean="0"/>
              <a:t>Carcass pick up by renderers at a distance from live animals, so that rendering trucks do not enter the perimeter barrier or Perimeter Buffer Area of the facility.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2555230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with carcasses, the intention is to prevent reintroduction of any pathogen that may be present in manure or litter back into the herd/flock or into other herds or flocks.</a:t>
            </a:r>
          </a:p>
          <a:p>
            <a:pPr marL="171450" indent="-171450">
              <a:buFont typeface="Arial" panose="020B0604020202020204" pitchFamily="34" charset="0"/>
              <a:buChar char="•"/>
            </a:pPr>
            <a:r>
              <a:rPr lang="en-US" dirty="0" smtClean="0"/>
              <a:t>Removal of manure and spent litter that prevents exposure to live animals and avoids cross-contamination of other processes, such as feed delivery or work pathways.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1823912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Animals, whether showing signs of disease or not, may be the most recognizable entity to move disease between populations. Animals and herds quarantined for disease are not usually allowed to move off the premises. Examples of sound animal management practices for healthy herds/flock include:</a:t>
            </a:r>
          </a:p>
          <a:p>
            <a:pPr marL="171450" indent="-171450">
              <a:buFont typeface="Arial" panose="020B0604020202020204" pitchFamily="34" charset="0"/>
              <a:buChar char="•"/>
            </a:pPr>
            <a:r>
              <a:rPr lang="en-US" dirty="0" smtClean="0"/>
              <a:t>Maintenance of a closed herd, where all new animals are offspring born and raised on the operation.</a:t>
            </a:r>
          </a:p>
          <a:p>
            <a:pPr marL="171450" indent="-171450">
              <a:buFont typeface="Arial" panose="020B0604020202020204" pitchFamily="34" charset="0"/>
              <a:buChar char="•"/>
            </a:pPr>
            <a:r>
              <a:rPr lang="en-US" dirty="0" smtClean="0"/>
              <a:t>Replacement livestock from sources with documented biosecurity practices and a history of freedom from infection, preferably based on diagnostic testing. This also applies to embryos and semen from outside sources.</a:t>
            </a:r>
          </a:p>
          <a:p>
            <a:pPr marL="171450" indent="-171450">
              <a:buFont typeface="Arial" panose="020B0604020202020204" pitchFamily="34" charset="0"/>
              <a:buChar char="•"/>
            </a:pPr>
            <a:r>
              <a:rPr lang="en-US" dirty="0" smtClean="0"/>
              <a:t>Transportation of arriving animals in freshly cleaned and disinfected carriers to limit disease exposure from previously transported loads.</a:t>
            </a:r>
          </a:p>
          <a:p>
            <a:pPr marL="171450" indent="-171450">
              <a:buFont typeface="Arial" panose="020B0604020202020204" pitchFamily="34" charset="0"/>
              <a:buChar char="•"/>
            </a:pPr>
            <a:r>
              <a:rPr lang="en-US" dirty="0" smtClean="0"/>
              <a:t>Isolation of new additions. In some cases, a 30 day isolation before co-mingling with the established animal population is recommended.</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17</a:t>
            </a:fld>
            <a:endParaRPr lang="en-US"/>
          </a:p>
        </p:txBody>
      </p:sp>
    </p:spTree>
    <p:extLst>
      <p:ext uri="{BB962C8B-B14F-4D97-AF65-F5344CB8AC3E}">
        <p14:creationId xmlns:p14="http://schemas.microsoft.com/office/powerpoint/2010/main" val="24639730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All-in/all-out management of groups of animals. Groups stay together from the time of arrival, through growth, and until they leave for processing.</a:t>
            </a:r>
          </a:p>
          <a:p>
            <a:pPr marL="171450" indent="-171450">
              <a:buFont typeface="Arial" panose="020B0604020202020204" pitchFamily="34" charset="0"/>
              <a:buChar char="•"/>
            </a:pPr>
            <a:r>
              <a:rPr lang="en-US" dirty="0" smtClean="0"/>
              <a:t>Load-out area with the Line of Separation clearly marked so that animals, people or equipment that cross the Line to leave the facility do not return, unless full cleaning and disinfection procedures are used. Employees move animals to the trailer for load-out, but do not cross the Line. Truck drivers prevent the animals from escaping the trailer back into the facility.</a:t>
            </a:r>
          </a:p>
          <a:p>
            <a:pPr marL="171450" indent="-171450">
              <a:buFont typeface="Arial" panose="020B0604020202020204" pitchFamily="34" charset="0"/>
              <a:buChar char="•"/>
            </a:pPr>
            <a:r>
              <a:rPr lang="en-US" dirty="0" smtClean="0"/>
              <a:t>Animals that leave the premises do not return.</a:t>
            </a:r>
          </a:p>
          <a:p>
            <a:pPr marL="171450" indent="-171450">
              <a:buFont typeface="Arial" panose="020B0604020202020204" pitchFamily="34" charset="0"/>
              <a:buChar char="•"/>
            </a:pPr>
            <a:r>
              <a:rPr lang="en-US" dirty="0" smtClean="0"/>
              <a:t>Daily care provided in order of disease susceptibility. Contact is made with young, more susceptible animals before moving to older, less susceptible animals on the premises.</a:t>
            </a:r>
          </a:p>
          <a:p>
            <a:pPr marL="171450" indent="-171450">
              <a:buFont typeface="Arial" panose="020B0604020202020204" pitchFamily="34" charset="0"/>
              <a:buChar char="•"/>
            </a:pPr>
            <a:r>
              <a:rPr lang="en-US" dirty="0" smtClean="0"/>
              <a:t>Segregation of sick animals for treatment to limit exposure to naïve animals. Care is provided to sick animals last, after care has been provided to healthy animals.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18</a:t>
            </a:fld>
            <a:endParaRPr lang="en-US"/>
          </a:p>
        </p:txBody>
      </p:sp>
    </p:spTree>
    <p:extLst>
      <p:ext uri="{BB962C8B-B14F-4D97-AF65-F5344CB8AC3E}">
        <p14:creationId xmlns:p14="http://schemas.microsoft.com/office/powerpoint/2010/main" val="1713826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other inputs can introduce contamination into a herd/flock, the feed, bedding and water should not be overlooked in contributing to risk of disease. Some examples pertaining to these inputs include:</a:t>
            </a:r>
          </a:p>
          <a:p>
            <a:pPr marL="171450" indent="-171450">
              <a:buFont typeface="Arial" panose="020B0604020202020204" pitchFamily="34" charset="0"/>
              <a:buChar char="•"/>
            </a:pPr>
            <a:r>
              <a:rPr lang="en-US" dirty="0" smtClean="0"/>
              <a:t>Grain, feed, and fresh bedding/litter delivered, stored, and handled in closed containers to prevent contamination by wildlife and/or disease agents.</a:t>
            </a:r>
          </a:p>
          <a:p>
            <a:pPr marL="171450" indent="-171450">
              <a:buFont typeface="Arial" panose="020B0604020202020204" pitchFamily="34" charset="0"/>
              <a:buChar char="•"/>
            </a:pPr>
            <a:r>
              <a:rPr lang="en-US" dirty="0" smtClean="0"/>
              <a:t>Outside deliveries accepted at a location remote from animal areas, and then shuttled by on-site equipment to internal locations.</a:t>
            </a:r>
          </a:p>
          <a:p>
            <a:pPr marL="171450" indent="-171450">
              <a:buFont typeface="Arial" panose="020B0604020202020204" pitchFamily="34" charset="0"/>
              <a:buChar char="•"/>
            </a:pPr>
            <a:r>
              <a:rPr lang="en-US" dirty="0" smtClean="0"/>
              <a:t>Grain spills immediately cleaned so as not to attract wildlife.</a:t>
            </a:r>
          </a:p>
          <a:p>
            <a:pPr marL="171450" indent="-171450">
              <a:buFont typeface="Arial" panose="020B0604020202020204" pitchFamily="34" charset="0"/>
              <a:buChar char="•"/>
            </a:pPr>
            <a:r>
              <a:rPr lang="en-US" dirty="0" smtClean="0"/>
              <a:t>Water from deep wells or sources treated to eliminate disease contamination.</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19</a:t>
            </a:fld>
            <a:endParaRPr lang="en-US"/>
          </a:p>
        </p:txBody>
      </p:sp>
    </p:spTree>
    <p:extLst>
      <p:ext uri="{BB962C8B-B14F-4D97-AF65-F5344CB8AC3E}">
        <p14:creationId xmlns:p14="http://schemas.microsoft.com/office/powerpoint/2010/main" val="563804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describes the operational level of biosecurity. It discusses</a:t>
            </a:r>
            <a:r>
              <a:rPr lang="en-US" baseline="0" dirty="0" smtClean="0"/>
              <a:t> several important concepts applicable to every biosecurity plan, such as the separation of clean and dirty areas, and how one transitions from one to the next. Then i</a:t>
            </a:r>
            <a:r>
              <a:rPr lang="en-US" dirty="0" smtClean="0"/>
              <a:t>t provides examples of specific operational biosecurity measures adopted</a:t>
            </a:r>
            <a:r>
              <a:rPr lang="en-US" baseline="0" dirty="0" smtClean="0"/>
              <a:t> to mitigate risks common to many facilities</a:t>
            </a:r>
            <a:r>
              <a:rPr lang="en-US" dirty="0" smtClean="0"/>
              <a:t>. These examples may be applicable regardless of the species of livestock or type of housing. This presentation emphasizes that measures chosen are based on a risk assessment, plus the specific circumstances of the site and of the operation. Every livestock facility is different.</a:t>
            </a:r>
            <a:r>
              <a:rPr lang="en-US" baseline="0" dirty="0" smtClean="0"/>
              <a:t> This presentation provides examples commonly implemented in the livestock industry. Another presentation in this series “General Concepts of Biosecurity” provides guidance on the development of an effective biosecurity plan that utilizes effective biosecurity procedures.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a:t>
            </a:fld>
            <a:endParaRPr lang="en-US"/>
          </a:p>
        </p:txBody>
      </p:sp>
    </p:spTree>
    <p:extLst>
      <p:ext uri="{BB962C8B-B14F-4D97-AF65-F5344CB8AC3E}">
        <p14:creationId xmlns:p14="http://schemas.microsoft.com/office/powerpoint/2010/main" val="19092970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Reducing environmental contamination that may unavoidably occur is part of any biosecurity </a:t>
            </a:r>
            <a:r>
              <a:rPr lang="en-US" dirty="0" smtClean="0"/>
              <a:t>plan </a:t>
            </a:r>
            <a:r>
              <a:rPr lang="en-US" dirty="0" smtClean="0"/>
              <a:t>and is as important as the equipment maintenance plan. Maintenance tasks in the biosecurity plan may include:</a:t>
            </a:r>
          </a:p>
          <a:p>
            <a:pPr marL="171450" indent="-171450">
              <a:buFont typeface="Arial" panose="020B0604020202020204" pitchFamily="34" charset="0"/>
              <a:buChar char="•"/>
            </a:pPr>
            <a:r>
              <a:rPr lang="en-US" dirty="0" smtClean="0"/>
              <a:t>Routine regular cleaning and disinfection of all working parts of the facility to reduce environmental contamination. Some parts/items may be cleaned after use, when an item is moved from one location to another, or cleaned on a routine schedule.</a:t>
            </a:r>
          </a:p>
          <a:p>
            <a:pPr marL="171450" indent="-171450">
              <a:buFont typeface="Arial" panose="020B0604020202020204" pitchFamily="34" charset="0"/>
              <a:buChar char="•"/>
            </a:pPr>
            <a:r>
              <a:rPr lang="en-US" dirty="0" smtClean="0"/>
              <a:t>Thorough cleaning, disinfection, and downtime of housing areas between groups of animals.</a:t>
            </a:r>
          </a:p>
          <a:p>
            <a:pPr marL="171450" indent="-171450">
              <a:buFont typeface="Arial" panose="020B0604020202020204" pitchFamily="34" charset="0"/>
              <a:buChar char="•"/>
            </a:pPr>
            <a:r>
              <a:rPr lang="en-US" dirty="0" smtClean="0"/>
              <a:t>Regular maintenance of the outside area to discourage vectors, for example, mowing tall grass.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20</a:t>
            </a:fld>
            <a:endParaRPr lang="en-US"/>
          </a:p>
        </p:txBody>
      </p:sp>
    </p:spTree>
    <p:extLst>
      <p:ext uri="{BB962C8B-B14F-4D97-AF65-F5344CB8AC3E}">
        <p14:creationId xmlns:p14="http://schemas.microsoft.com/office/powerpoint/2010/main" val="27940215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Securing animal areas prevents breaches in the biosecurity protocol due to unauthorized access or a lack of vigilance after hours. Security considerations include:</a:t>
            </a:r>
          </a:p>
          <a:p>
            <a:pPr marL="171450" indent="-171450">
              <a:buFont typeface="Arial" panose="020B0604020202020204" pitchFamily="34" charset="0"/>
              <a:buChar char="•"/>
            </a:pPr>
            <a:r>
              <a:rPr lang="en-US" dirty="0" smtClean="0"/>
              <a:t>Buildings are locked when no one is present, preventing unauthorized access.</a:t>
            </a:r>
          </a:p>
          <a:p>
            <a:pPr marL="171450" indent="-171450">
              <a:buFont typeface="Arial" panose="020B0604020202020204" pitchFamily="34" charset="0"/>
              <a:buChar char="•"/>
            </a:pPr>
            <a:r>
              <a:rPr lang="en-US" dirty="0" smtClean="0"/>
              <a:t>Entry gates circumventing biosecurity procedures are locked at all times.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21</a:t>
            </a:fld>
            <a:endParaRPr lang="en-US"/>
          </a:p>
        </p:txBody>
      </p:sp>
    </p:spTree>
    <p:extLst>
      <p:ext uri="{BB962C8B-B14F-4D97-AF65-F5344CB8AC3E}">
        <p14:creationId xmlns:p14="http://schemas.microsoft.com/office/powerpoint/2010/main" val="18740160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Livestock owners and producers need to choose wisely from these as well as other biosecurity examples. This list is not totally inclusive, but note that measures go beyond just cleaning and disinfection. All operational biosecurity measures should be chosen as best suited to the site and its operations, and to its structural and conceptual</a:t>
            </a:r>
            <a:r>
              <a:rPr lang="en-US" baseline="0" dirty="0" smtClean="0"/>
              <a:t> biosecurity,</a:t>
            </a:r>
            <a:r>
              <a:rPr lang="en-US" dirty="0" smtClean="0"/>
              <a:t> to isolate animals as much as possible and protect them from exposure to disease. See the </a:t>
            </a:r>
            <a:r>
              <a:rPr lang="en-US" i="1" dirty="0" smtClean="0"/>
              <a:t>FAD PReP/NAHEMS</a:t>
            </a:r>
            <a:r>
              <a:rPr lang="en-US" i="1" baseline="0" dirty="0" smtClean="0"/>
              <a:t> Guidelines: Biosecurity </a:t>
            </a:r>
            <a:r>
              <a:rPr lang="en-US" baseline="0" dirty="0" smtClean="0"/>
              <a:t>document for more information and resources.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22</a:t>
            </a:fld>
            <a:endParaRPr lang="en-US"/>
          </a:p>
        </p:txBody>
      </p:sp>
    </p:spTree>
    <p:extLst>
      <p:ext uri="{BB962C8B-B14F-4D97-AF65-F5344CB8AC3E}">
        <p14:creationId xmlns:p14="http://schemas.microsoft.com/office/powerpoint/2010/main" val="35493738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689721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24</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4157903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25</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1759959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Operational biosecurity is one of the levels of biosecurity. As a review</a:t>
            </a:r>
            <a:r>
              <a:rPr lang="en-US" baseline="0" dirty="0" smtClean="0"/>
              <a:t>, the three levels of biosecurity are conceptual, structural and operational.</a:t>
            </a:r>
          </a:p>
          <a:p>
            <a:r>
              <a:rPr lang="en-US" b="1" dirty="0" smtClean="0"/>
              <a:t>Conceptua</a:t>
            </a:r>
            <a:r>
              <a:rPr lang="en-US" dirty="0" smtClean="0"/>
              <a:t>l biosecurity relates to the location, geospatial </a:t>
            </a:r>
            <a:r>
              <a:rPr lang="en-US" dirty="0" smtClean="0"/>
              <a:t>siting, </a:t>
            </a:r>
            <a:r>
              <a:rPr lang="en-US" dirty="0" smtClean="0"/>
              <a:t>and orientation of the facility. It also includes the scope and size of animal production units and complexes. </a:t>
            </a:r>
          </a:p>
          <a:p>
            <a:r>
              <a:rPr lang="en-US" b="1" dirty="0" smtClean="0"/>
              <a:t>Structural</a:t>
            </a:r>
            <a:r>
              <a:rPr lang="en-US" dirty="0" smtClean="0"/>
              <a:t> biosecurity refers to the capital investment that enhances the ability to prevent disease spread. It includes the physical design, construction, and maintenance of a facility which help prevent the transfer or aid in the containment of disease. </a:t>
            </a:r>
          </a:p>
          <a:p>
            <a:r>
              <a:rPr lang="en-US" b="1" dirty="0" smtClean="0"/>
              <a:t>Operational</a:t>
            </a:r>
            <a:r>
              <a:rPr lang="en-US" dirty="0" smtClean="0"/>
              <a:t> biosecurity refers to those processes and protocols, management practices, or standard operating procedures implemented to exclude or contain disease. Operational biosecurity pertains to procedures conducted on the premises, as well as the management of people, animals, supplies, equipment, vehicles, and other items related to disease control. This presentation will focus on the on-farm operational</a:t>
            </a:r>
            <a:r>
              <a:rPr lang="en-US" baseline="0" dirty="0" smtClean="0"/>
              <a:t> procedures.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3</a:t>
            </a:fld>
            <a:endParaRPr lang="en-US"/>
          </a:p>
        </p:txBody>
      </p:sp>
    </p:spTree>
    <p:extLst>
      <p:ext uri="{BB962C8B-B14F-4D97-AF65-F5344CB8AC3E}">
        <p14:creationId xmlns:p14="http://schemas.microsoft.com/office/powerpoint/2010/main" val="785979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Operational biosecurity, when combined with structural and conceptual levels of biosecurity as described in the presentation “General Biosecurity Concepts” in this series, prevent the introduction and spread of pathogenic agents onto or off of an animal production or housing premises. Operational biosecurity refers to those processes and protocols, management practices, or standard operating procedures conducted on the premises to exclude or contain disease. This includes keeping disease agents out of uninfected animal populations, as well as containing and preventing the further spread of disease agents to other groups or locations. When properly implemented, operational biosecurity measures will help reduce the risk of disease spread by the movement of animals, personnel, equipment, and other materials.</a:t>
            </a:r>
          </a:p>
          <a:p>
            <a:endParaRPr lang="en-US" dirty="0" smtClean="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4</a:t>
            </a:fld>
            <a:endParaRPr lang="en-US"/>
          </a:p>
        </p:txBody>
      </p:sp>
    </p:spTree>
    <p:extLst>
      <p:ext uri="{BB962C8B-B14F-4D97-AF65-F5344CB8AC3E}">
        <p14:creationId xmlns:p14="http://schemas.microsoft.com/office/powerpoint/2010/main" val="152210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Operational procedures </a:t>
            </a:r>
            <a:r>
              <a:rPr lang="en-US" baseline="0" dirty="0" smtClean="0"/>
              <a:t>are those detailed in a written biosecurity plan, or in a written Standard Operating Procedures document. The procedures may include steps for the proper use and utilization of structural biosecurity measures, such as anterooms, Danish Entry Systems, wash stations, and directional barriers. Procedures </a:t>
            </a:r>
            <a:r>
              <a:rPr lang="en-US" dirty="0" smtClean="0"/>
              <a:t>should be chosen based on risk </a:t>
            </a:r>
            <a:r>
              <a:rPr lang="en-US" dirty="0" smtClean="0"/>
              <a:t>assessments </a:t>
            </a:r>
            <a:r>
              <a:rPr lang="en-US" dirty="0" smtClean="0"/>
              <a:t>of the individual situation, which may involve mitigating risks and gaps in the structural or conceptual biosecurity of the premises, as well as known disease in the area. A specific combination of measures should be chosen based on the specific circumstances of the site and of the operation. The following discussion provides examples of operational biosecurity measures to mitigate risk.</a:t>
            </a:r>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1329475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development of a biosecurity plan focused on bioexclusion in routine livestock management, or biocontainment in a population of infected animals, involves similar concepts and considerations. A specific combination of measures should be chosen based on the specific circumstances of the site and of the operation. Operational biosecurity measures are commonly perceived</a:t>
            </a:r>
            <a:r>
              <a:rPr lang="en-US" baseline="0" dirty="0" smtClean="0"/>
              <a:t> as procedures related to personnel movement, but they also include processes to mitigate risks from: </a:t>
            </a:r>
            <a:endParaRPr lang="en-US" dirty="0" smtClean="0"/>
          </a:p>
          <a:p>
            <a:r>
              <a:rPr lang="en-US" dirty="0" smtClean="0"/>
              <a:t>-vectors;</a:t>
            </a:r>
            <a:endParaRPr lang="en-US" dirty="0" smtClean="0"/>
          </a:p>
          <a:p>
            <a:r>
              <a:rPr lang="en-US" dirty="0" smtClean="0"/>
              <a:t>-equipment </a:t>
            </a:r>
            <a:r>
              <a:rPr lang="en-US" dirty="0" smtClean="0"/>
              <a:t>and </a:t>
            </a:r>
            <a:r>
              <a:rPr lang="en-US" dirty="0" smtClean="0"/>
              <a:t>vehicles;</a:t>
            </a:r>
            <a:endParaRPr lang="en-US" dirty="0" smtClean="0"/>
          </a:p>
          <a:p>
            <a:r>
              <a:rPr lang="en-US" dirty="0" smtClean="0"/>
              <a:t>-carcass disposal;</a:t>
            </a:r>
            <a:endParaRPr lang="en-US" dirty="0" smtClean="0"/>
          </a:p>
          <a:p>
            <a:r>
              <a:rPr lang="en-US" dirty="0" smtClean="0"/>
              <a:t>-manure/litter management;</a:t>
            </a:r>
            <a:endParaRPr lang="en-US" dirty="0" smtClean="0"/>
          </a:p>
          <a:p>
            <a:r>
              <a:rPr lang="en-US" dirty="0" smtClean="0"/>
              <a:t>-animals;</a:t>
            </a:r>
            <a:endParaRPr lang="en-US" dirty="0" smtClean="0"/>
          </a:p>
          <a:p>
            <a:r>
              <a:rPr lang="en-US" dirty="0" smtClean="0"/>
              <a:t>-feed</a:t>
            </a:r>
            <a:r>
              <a:rPr lang="en-US" dirty="0" smtClean="0"/>
              <a:t>, replacement bedding/litter, and water </a:t>
            </a:r>
            <a:r>
              <a:rPr lang="en-US" dirty="0" smtClean="0"/>
              <a:t>supply; and </a:t>
            </a:r>
            <a:endParaRPr lang="en-US" dirty="0" smtClean="0"/>
          </a:p>
          <a:p>
            <a:r>
              <a:rPr lang="en-US" dirty="0" smtClean="0"/>
              <a:t>-maintenance </a:t>
            </a:r>
            <a:r>
              <a:rPr lang="en-US" dirty="0" smtClean="0"/>
              <a:t>and security of the </a:t>
            </a:r>
            <a:r>
              <a:rPr lang="en-US" dirty="0" smtClean="0"/>
              <a:t>facility.</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3248085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necessary to clearly identify levels of separation - imagined or physical - between the area considered clean (non-infected, protected) and the area considered dirty (potential source of infection). Physical separation of areas may be identified by a Line of Separation, a </a:t>
            </a:r>
            <a:r>
              <a:rPr lang="en-US" dirty="0" smtClean="0"/>
              <a:t>Clean/Dirty </a:t>
            </a:r>
            <a:r>
              <a:rPr lang="en-US" dirty="0" smtClean="0"/>
              <a:t>Line</a:t>
            </a:r>
            <a:r>
              <a:rPr lang="en-US" dirty="0" smtClean="0"/>
              <a:t>, or a cleaning and disinfection (C&amp;D)</a:t>
            </a:r>
            <a:r>
              <a:rPr lang="en-US" baseline="0" dirty="0" smtClean="0"/>
              <a:t> line</a:t>
            </a:r>
            <a:r>
              <a:rPr lang="en-US" dirty="0" smtClean="0"/>
              <a:t>. </a:t>
            </a:r>
            <a:r>
              <a:rPr lang="en-US" dirty="0" smtClean="0"/>
              <a:t>The Line of Separation clearly demarcates non-contaminated from contaminated areas. On some livestock production operations, a Perimeter Buffer Area, as a transition space, places additional separation between the non-contaminated and contaminated space, to reduce pathogen load in the buffer environment and reduce the risk of disease transmission. Identification is made visually on a map, and is physically marked for all present at the facility. Separation may be implemented at the farm or barn level. A point where movements cross the Line is a critical control point, and can be referred to as a controlled access point. Limiting the number of access points across</a:t>
            </a:r>
            <a:r>
              <a:rPr lang="en-US" baseline="0" dirty="0" smtClean="0"/>
              <a:t> the Line of Separation, enhance compliance with biosecurity protocols that </a:t>
            </a:r>
            <a:r>
              <a:rPr lang="en-US" dirty="0" smtClean="0"/>
              <a:t>defend that control point</a:t>
            </a:r>
            <a:r>
              <a:rPr lang="en-US" baseline="0" dirty="0" smtClean="0"/>
              <a:t>.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3980228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evaluation to determine the most effective operational biosecurity procedures is based on identifying</a:t>
            </a:r>
            <a:r>
              <a:rPr lang="en-US" baseline="0" dirty="0" smtClean="0"/>
              <a:t> </a:t>
            </a:r>
            <a:r>
              <a:rPr lang="en-US" dirty="0" smtClean="0"/>
              <a:t>critical control points, focusing on inputs and outputs. A critical control point is a point, step, or procedure where control can be applied to prevent the transfer of a disease agent (or in a more broad interpretation, to prevent harm). Points where the pathogen can be prevented from entering (or leaving) a premises, facility, or a barn unit (or perhaps all three) are identified as critical control points. They may be entrances to/exits from the clean area of the premises (movements of inputs/outputs), work pathways, or related processes where strategic measures, such as cleaning and disinfection, movement controls, and employment restrictions help to mitigate disease exposure. The next few slides will present examples of operational biosecurity</a:t>
            </a:r>
            <a:r>
              <a:rPr lang="en-US" baseline="0" dirty="0" smtClean="0"/>
              <a:t> measures.</a:t>
            </a:r>
            <a:r>
              <a:rPr lang="en-US" dirty="0" smtClean="0"/>
              <a:t> </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469348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movement and behavior of people, including caretakers and emergency response personnel, can pose a risk of transferring disease agents. The following are examples of operational measures pertaining to people.</a:t>
            </a:r>
          </a:p>
          <a:p>
            <a:pPr marL="171450" indent="-171450">
              <a:buFont typeface="Arial" panose="020B0604020202020204" pitchFamily="34" charset="0"/>
              <a:buChar char="•"/>
            </a:pPr>
            <a:r>
              <a:rPr lang="en-US" dirty="0" smtClean="0"/>
              <a:t>An individual who is assigned to develop a written, effective, and site-specific biosecurity plan, and is also responsible for implementation, documented training, consistent enforcement, and compliance.</a:t>
            </a:r>
          </a:p>
          <a:p>
            <a:pPr marL="171450" indent="-171450">
              <a:buFont typeface="Arial" panose="020B0604020202020204" pitchFamily="34" charset="0"/>
              <a:buChar char="•"/>
            </a:pPr>
            <a:r>
              <a:rPr lang="en-US" dirty="0" smtClean="0"/>
              <a:t>A standard to prevent the transfer of contamination on clothing and personal articles. For all who enter/leave the facility or cross the Line of Separation, the Clean/Dirty Line, and/or enter the Perimeter Buffer Area, the methods to achieve the standard may include donning freshly laundered or disposable site-specific outerwear, including boots, provided by the facility (biosecurity attire); </a:t>
            </a:r>
            <a:r>
              <a:rPr lang="en-US" baseline="0" dirty="0" smtClean="0"/>
              <a:t>prohibiting drivers of delivery/pick up vehicles from exiting the vehicle, unless disposable boot covers provided by the facility are worn; shower in/shower out facilities; and protecting cell phones in clear waterproof cases so they can be submerged in disinfectant when leaving the contaminated area.</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1519600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OpMeasures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OpMeasures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683" r:id="rId9"/>
    <p:sldLayoutId id="2147483684" r:id="rId10"/>
    <p:sldLayoutId id="2147483685" r:id="rId11"/>
    <p:sldLayoutId id="2147483756" r:id="rId12"/>
    <p:sldLayoutId id="2147483757" r:id="rId13"/>
    <p:sldLayoutId id="2147483758" r:id="rId14"/>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rmAutofit lnSpcReduction="10000"/>
          </a:bodyPr>
          <a:lstStyle/>
          <a:p>
            <a:r>
              <a:rPr lang="en-US" dirty="0" smtClean="0"/>
              <a:t>Operational Biosecurity Measures </a:t>
            </a:r>
            <a:endParaRPr lang="en-US"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j-lt"/>
              </a:rPr>
              <a:t>Adapted from the FAD PReP/NAHEMS </a:t>
            </a:r>
            <a:br>
              <a:rPr lang="en-US" sz="1800" i="1" dirty="0" smtClean="0">
                <a:latin typeface="+mj-lt"/>
              </a:rPr>
            </a:br>
            <a:r>
              <a:rPr lang="en-US" sz="1800" i="1" dirty="0" smtClean="0">
                <a:latin typeface="+mj-lt"/>
              </a:rPr>
              <a:t>Guidelines: Biosecurity (2016)</a:t>
            </a:r>
            <a:endParaRPr lang="en-US" sz="1800" i="1" dirty="0">
              <a:latin typeface="+mj-lt"/>
            </a:endParaRPr>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example of Line of Separation</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Danish Entry System</a:t>
            </a:r>
            <a:endParaRPr lang="en-US" sz="4200" dirty="0"/>
          </a:p>
        </p:txBody>
      </p: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28800" y="1959864"/>
            <a:ext cx="5715000" cy="4288536"/>
          </a:xfrm>
          <a:prstGeom prst="rect">
            <a:avLst/>
          </a:prstGeom>
          <a:ln w="38100">
            <a:solidFill>
              <a:srgbClr val="17375E"/>
            </a:solidFill>
          </a:ln>
        </p:spPr>
      </p:pic>
    </p:spTree>
    <p:extLst>
      <p:ext uri="{BB962C8B-B14F-4D97-AF65-F5344CB8AC3E}">
        <p14:creationId xmlns:p14="http://schemas.microsoft.com/office/powerpoint/2010/main" val="3197206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On-site shuttle for movements</a:t>
            </a:r>
          </a:p>
          <a:p>
            <a:r>
              <a:rPr lang="en-US" dirty="0" smtClean="0"/>
              <a:t>Employment conditions that minimize outside animal contact</a:t>
            </a:r>
          </a:p>
          <a:p>
            <a:r>
              <a:rPr lang="en-US" dirty="0" smtClean="0"/>
              <a:t>Signage as biosecurity reminders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People</a:t>
            </a:r>
          </a:p>
        </p:txBody>
      </p:sp>
    </p:spTree>
    <p:extLst>
      <p:ext uri="{BB962C8B-B14F-4D97-AF65-F5344CB8AC3E}">
        <p14:creationId xmlns:p14="http://schemas.microsoft.com/office/powerpoint/2010/main" val="3422848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Wildlife</a:t>
            </a:r>
            <a:r>
              <a:rPr lang="en-US" dirty="0"/>
              <a:t>, </a:t>
            </a:r>
            <a:r>
              <a:rPr lang="en-US" dirty="0" smtClean="0"/>
              <a:t>insects</a:t>
            </a:r>
            <a:r>
              <a:rPr lang="en-US" dirty="0"/>
              <a:t>, and </a:t>
            </a:r>
            <a:r>
              <a:rPr lang="en-US" dirty="0" smtClean="0"/>
              <a:t>household pets</a:t>
            </a:r>
          </a:p>
          <a:p>
            <a:r>
              <a:rPr lang="en-US" dirty="0" smtClean="0"/>
              <a:t>Clean spilled feed immediately</a:t>
            </a:r>
          </a:p>
          <a:p>
            <a:r>
              <a:rPr lang="en-US" dirty="0" smtClean="0"/>
              <a:t>Structural controls to prevent entry</a:t>
            </a:r>
          </a:p>
          <a:p>
            <a:r>
              <a:rPr lang="en-US" dirty="0" smtClean="0"/>
              <a:t>Follow up with control programs</a:t>
            </a:r>
          </a:p>
          <a:p>
            <a:r>
              <a:rPr lang="en-US" dirty="0" smtClean="0"/>
              <a:t>Reduce wildlife habitat </a:t>
            </a:r>
            <a:r>
              <a:rPr lang="en-US" dirty="0" smtClean="0"/>
              <a:t>by </a:t>
            </a:r>
            <a:r>
              <a:rPr lang="en-US" dirty="0" smtClean="0"/>
              <a:t>mowing</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Vectors</a:t>
            </a:r>
            <a:endParaRPr lang="en-US" dirty="0"/>
          </a:p>
        </p:txBody>
      </p:sp>
    </p:spTree>
    <p:extLst>
      <p:ext uri="{BB962C8B-B14F-4D97-AF65-F5344CB8AC3E}">
        <p14:creationId xmlns:p14="http://schemas.microsoft.com/office/powerpoint/2010/main" val="3706964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Dedicated equipment - avoid sharing</a:t>
            </a:r>
          </a:p>
          <a:p>
            <a:r>
              <a:rPr lang="en-US" dirty="0" smtClean="0"/>
              <a:t>Cleaning protocols </a:t>
            </a:r>
          </a:p>
          <a:p>
            <a:pPr lvl="1"/>
            <a:r>
              <a:rPr lang="en-US" dirty="0" smtClean="0"/>
              <a:t>Between groups on the premises</a:t>
            </a:r>
          </a:p>
          <a:p>
            <a:pPr lvl="1"/>
            <a:r>
              <a:rPr lang="en-US" dirty="0" smtClean="0"/>
              <a:t>Prior to crossing Line of Separation</a:t>
            </a:r>
          </a:p>
          <a:p>
            <a:r>
              <a:rPr lang="en-US" dirty="0" smtClean="0"/>
              <a:t>Supply and delivery entrance protocols to eliminate contamination</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Equipment</a:t>
            </a:r>
          </a:p>
        </p:txBody>
      </p:sp>
    </p:spTree>
    <p:extLst>
      <p:ext uri="{BB962C8B-B14F-4D97-AF65-F5344CB8AC3E}">
        <p14:creationId xmlns:p14="http://schemas.microsoft.com/office/powerpoint/2010/main" val="3222790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Internal vehicles service the facility</a:t>
            </a:r>
          </a:p>
          <a:p>
            <a:r>
              <a:rPr lang="en-US" dirty="0" smtClean="0"/>
              <a:t>External vehicles excluded </a:t>
            </a:r>
          </a:p>
          <a:p>
            <a:r>
              <a:rPr lang="en-US" dirty="0" smtClean="0"/>
              <a:t>Thorough C&amp;D for those that must enter protected area</a:t>
            </a:r>
          </a:p>
          <a:p>
            <a:pPr lvl="1"/>
            <a:r>
              <a:rPr lang="en-US" dirty="0" smtClean="0"/>
              <a:t>Wheels and wheel wells</a:t>
            </a:r>
          </a:p>
          <a:p>
            <a:pPr lvl="1"/>
            <a:r>
              <a:rPr lang="en-US" dirty="0" smtClean="0"/>
              <a:t>Animal cargo areas and between loads</a:t>
            </a:r>
          </a:p>
          <a:p>
            <a:pPr marL="342900" lvl="1" indent="-342900">
              <a:buFont typeface="Arial" pitchFamily="34" charset="0"/>
              <a:buChar char="•"/>
            </a:pPr>
            <a:r>
              <a:rPr lang="en-US" sz="3200" dirty="0"/>
              <a:t>Deliveries at a distant location</a:t>
            </a:r>
          </a:p>
          <a:p>
            <a:pPr marL="342900" lvl="1" indent="-342900">
              <a:buFont typeface="Arial" pitchFamily="34" charset="0"/>
              <a:buChar char="•"/>
            </a:pPr>
            <a:r>
              <a:rPr lang="en-US" sz="3200" dirty="0"/>
              <a:t>Avoid crossing work paths</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Vehicles</a:t>
            </a:r>
          </a:p>
        </p:txBody>
      </p:sp>
    </p:spTree>
    <p:extLst>
      <p:ext uri="{BB962C8B-B14F-4D97-AF65-F5344CB8AC3E}">
        <p14:creationId xmlns:p14="http://schemas.microsoft.com/office/powerpoint/2010/main" val="1918015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Processes that prevent </a:t>
            </a:r>
            <a:br>
              <a:rPr lang="en-US" dirty="0" smtClean="0"/>
            </a:br>
            <a:r>
              <a:rPr lang="en-US" dirty="0" smtClean="0"/>
              <a:t>cross-contamination</a:t>
            </a:r>
          </a:p>
          <a:p>
            <a:pPr lvl="1"/>
            <a:r>
              <a:rPr lang="en-US" dirty="0" smtClean="0"/>
              <a:t>Off-site carcasses, feed delivery</a:t>
            </a:r>
          </a:p>
          <a:p>
            <a:pPr lvl="1"/>
            <a:r>
              <a:rPr lang="en-US" dirty="0" smtClean="0"/>
              <a:t>Other work paths</a:t>
            </a:r>
          </a:p>
          <a:p>
            <a:pPr marL="342900" lvl="1" indent="-342900">
              <a:buFont typeface="Arial" pitchFamily="34" charset="0"/>
              <a:buChar char="•"/>
            </a:pPr>
            <a:r>
              <a:rPr lang="en-US" sz="3200" dirty="0" smtClean="0"/>
              <a:t>Prevents </a:t>
            </a:r>
            <a:r>
              <a:rPr lang="en-US" sz="3200" dirty="0"/>
              <a:t>attraction of </a:t>
            </a:r>
            <a:r>
              <a:rPr lang="en-US" sz="3200" dirty="0" smtClean="0"/>
              <a:t>wildlife/vectors</a:t>
            </a:r>
          </a:p>
          <a:p>
            <a:pPr marL="342900" lvl="1" indent="-342900">
              <a:buFont typeface="Arial" pitchFamily="34" charset="0"/>
              <a:buChar char="•"/>
            </a:pPr>
            <a:r>
              <a:rPr lang="en-US" sz="3200" dirty="0" smtClean="0"/>
              <a:t>Storage, composting, pick up at a distance from live animals</a:t>
            </a:r>
          </a:p>
          <a:p>
            <a:pPr lvl="1"/>
            <a:r>
              <a:rPr lang="en-US" dirty="0"/>
              <a:t>Rendering trucks do not enter </a:t>
            </a:r>
            <a:r>
              <a:rPr lang="en-US" dirty="0" smtClean="0"/>
              <a:t>protected space or Perimeter Buffer Area</a:t>
            </a:r>
            <a:endParaRPr lang="en-US" dirty="0"/>
          </a:p>
          <a:p>
            <a:pPr marL="342900" lvl="1" indent="-342900">
              <a:buFont typeface="Arial" pitchFamily="34" charset="0"/>
              <a:buChar char="•"/>
            </a:pPr>
            <a:endParaRPr lang="en-US" sz="3200" dirty="0" smtClean="0"/>
          </a:p>
          <a:p>
            <a:pPr marL="342900" lvl="1" indent="-342900">
              <a:buFont typeface="Arial" pitchFamily="34" charset="0"/>
              <a:buChar char="•"/>
            </a:pPr>
            <a:endParaRPr lang="en-US" sz="3200"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Carcass Disposal</a:t>
            </a:r>
          </a:p>
        </p:txBody>
      </p:sp>
    </p:spTree>
    <p:extLst>
      <p:ext uri="{BB962C8B-B14F-4D97-AF65-F5344CB8AC3E}">
        <p14:creationId xmlns:p14="http://schemas.microsoft.com/office/powerpoint/2010/main" val="3247588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Removal process prevents exposure to live animals</a:t>
            </a:r>
          </a:p>
          <a:p>
            <a:r>
              <a:rPr lang="en-US" dirty="0" smtClean="0"/>
              <a:t>Management and handling avoids </a:t>
            </a:r>
            <a:br>
              <a:rPr lang="en-US" dirty="0" smtClean="0"/>
            </a:br>
            <a:r>
              <a:rPr lang="en-US" dirty="0" smtClean="0"/>
              <a:t>cross-contamination of feed </a:t>
            </a:r>
            <a:br>
              <a:rPr lang="en-US" dirty="0" smtClean="0"/>
            </a:br>
            <a:r>
              <a:rPr lang="en-US" dirty="0" smtClean="0"/>
              <a:t>delivery and work </a:t>
            </a:r>
            <a:r>
              <a:rPr lang="en-US" dirty="0"/>
              <a:t>pathways</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Manure/Litter Management</a:t>
            </a:r>
          </a:p>
        </p:txBody>
      </p:sp>
    </p:spTree>
    <p:extLst>
      <p:ext uri="{BB962C8B-B14F-4D97-AF65-F5344CB8AC3E}">
        <p14:creationId xmlns:p14="http://schemas.microsoft.com/office/powerpoint/2010/main" val="3592704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Quarantined animals/herds usually do not move off the premises</a:t>
            </a:r>
          </a:p>
          <a:p>
            <a:r>
              <a:rPr lang="en-US" dirty="0" smtClean="0"/>
              <a:t>Maintain as a closed herd</a:t>
            </a:r>
          </a:p>
          <a:p>
            <a:r>
              <a:rPr lang="en-US" dirty="0" smtClean="0"/>
              <a:t>Replacements from infection-free sources</a:t>
            </a:r>
          </a:p>
          <a:p>
            <a:r>
              <a:rPr lang="en-US" dirty="0" smtClean="0"/>
              <a:t>Transported in cleaned carriers</a:t>
            </a:r>
          </a:p>
          <a:p>
            <a:r>
              <a:rPr lang="en-US" dirty="0" smtClean="0"/>
              <a:t>Isolation of new additions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Animals</a:t>
            </a:r>
          </a:p>
        </p:txBody>
      </p:sp>
    </p:spTree>
    <p:extLst>
      <p:ext uri="{BB962C8B-B14F-4D97-AF65-F5344CB8AC3E}">
        <p14:creationId xmlns:p14="http://schemas.microsoft.com/office/powerpoint/2010/main" val="3918895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All-in/all-out management of groups</a:t>
            </a:r>
          </a:p>
          <a:p>
            <a:r>
              <a:rPr lang="en-US" dirty="0" smtClean="0"/>
              <a:t>No re-entry without biosecurity measures, especially at load-out</a:t>
            </a:r>
          </a:p>
          <a:p>
            <a:r>
              <a:rPr lang="en-US" dirty="0" smtClean="0"/>
              <a:t>No re-entry of animals once they leave</a:t>
            </a:r>
          </a:p>
          <a:p>
            <a:r>
              <a:rPr lang="en-US" dirty="0" smtClean="0"/>
              <a:t>Specific order of daily care</a:t>
            </a:r>
          </a:p>
          <a:p>
            <a:r>
              <a:rPr lang="en-US" dirty="0" smtClean="0"/>
              <a:t>Segregation of sick animals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Animals cont’d</a:t>
            </a:r>
            <a:endParaRPr lang="en-US" dirty="0"/>
          </a:p>
        </p:txBody>
      </p:sp>
    </p:spTree>
    <p:extLst>
      <p:ext uri="{BB962C8B-B14F-4D97-AF65-F5344CB8AC3E}">
        <p14:creationId xmlns:p14="http://schemas.microsoft.com/office/powerpoint/2010/main" val="1376628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Closed containers to prevent contamination</a:t>
            </a:r>
          </a:p>
          <a:p>
            <a:pPr lvl="1"/>
            <a:r>
              <a:rPr lang="en-US" dirty="0" smtClean="0"/>
              <a:t>During delivery, storage, and handling</a:t>
            </a:r>
          </a:p>
          <a:p>
            <a:r>
              <a:rPr lang="en-US" dirty="0" smtClean="0"/>
              <a:t>Deliveries at a distant location</a:t>
            </a:r>
          </a:p>
          <a:p>
            <a:r>
              <a:rPr lang="en-US" dirty="0" smtClean="0"/>
              <a:t>Shuttled by on-site equipment</a:t>
            </a:r>
          </a:p>
          <a:p>
            <a:r>
              <a:rPr lang="en-US" dirty="0"/>
              <a:t>S</a:t>
            </a:r>
            <a:r>
              <a:rPr lang="en-US" dirty="0" smtClean="0"/>
              <a:t>pilled </a:t>
            </a:r>
            <a:r>
              <a:rPr lang="en-US" dirty="0"/>
              <a:t>feed </a:t>
            </a:r>
            <a:r>
              <a:rPr lang="en-US" dirty="0" smtClean="0"/>
              <a:t>cleaned immediately</a:t>
            </a:r>
            <a:endParaRPr lang="en-US" dirty="0"/>
          </a:p>
          <a:p>
            <a:r>
              <a:rPr lang="en-US" dirty="0" smtClean="0"/>
              <a:t>Water from deep wells or treated sources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a:t>Feed, </a:t>
            </a:r>
            <a:r>
              <a:rPr lang="en-US" dirty="0" smtClean="0"/>
              <a:t>Bedding, Litter</a:t>
            </a:r>
            <a:r>
              <a:rPr lang="en-US" dirty="0"/>
              <a:t>, </a:t>
            </a:r>
            <a:r>
              <a:rPr lang="en-US" dirty="0" smtClean="0"/>
              <a:t>Water </a:t>
            </a:r>
            <a:r>
              <a:rPr lang="en-US" dirty="0"/>
              <a:t>Supply</a:t>
            </a:r>
          </a:p>
        </p:txBody>
      </p:sp>
    </p:spTree>
    <p:extLst>
      <p:ext uri="{BB962C8B-B14F-4D97-AF65-F5344CB8AC3E}">
        <p14:creationId xmlns:p14="http://schemas.microsoft.com/office/powerpoint/2010/main" val="317268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Describes operational biosecurity</a:t>
            </a:r>
          </a:p>
          <a:p>
            <a:r>
              <a:rPr lang="en-US" dirty="0"/>
              <a:t>Presents considerations to develop an effective biosecurity plan</a:t>
            </a:r>
          </a:p>
          <a:p>
            <a:r>
              <a:rPr lang="en-US" dirty="0" smtClean="0"/>
              <a:t>Provides examples of operational measures</a:t>
            </a:r>
          </a:p>
          <a:p>
            <a:pPr lvl="1"/>
            <a:r>
              <a:rPr lang="en-US" dirty="0" smtClean="0"/>
              <a:t>Applicable regardless of livestock species</a:t>
            </a:r>
          </a:p>
          <a:p>
            <a:pPr lvl="1"/>
            <a:r>
              <a:rPr lang="en-US" dirty="0" smtClean="0"/>
              <a:t>Choices based on risk assessment</a:t>
            </a:r>
          </a:p>
          <a:p>
            <a:pPr lvl="1"/>
            <a:r>
              <a:rPr lang="en-US" dirty="0" smtClean="0"/>
              <a:t>Site and situation specific</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2123089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Reduce environmental contamination</a:t>
            </a:r>
          </a:p>
          <a:p>
            <a:r>
              <a:rPr lang="en-US" dirty="0" smtClean="0"/>
              <a:t>Routine regular cleaning</a:t>
            </a:r>
          </a:p>
          <a:p>
            <a:r>
              <a:rPr lang="en-US" dirty="0" smtClean="0"/>
              <a:t>Thorough cleaning and downtime between groups</a:t>
            </a:r>
          </a:p>
          <a:p>
            <a:r>
              <a:rPr lang="en-US" dirty="0" smtClean="0"/>
              <a:t>Regular maintenance of the outside environment to discourage vectors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Maintenance</a:t>
            </a:r>
          </a:p>
        </p:txBody>
      </p:sp>
    </p:spTree>
    <p:extLst>
      <p:ext uri="{BB962C8B-B14F-4D97-AF65-F5344CB8AC3E}">
        <p14:creationId xmlns:p14="http://schemas.microsoft.com/office/powerpoint/2010/main" val="1272903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Secure animal areas </a:t>
            </a:r>
          </a:p>
          <a:p>
            <a:pPr lvl="1"/>
            <a:r>
              <a:rPr lang="en-US" dirty="0" smtClean="0"/>
              <a:t>Prevents breaches in biosecurity</a:t>
            </a:r>
          </a:p>
          <a:p>
            <a:pPr lvl="1"/>
            <a:r>
              <a:rPr lang="en-US" dirty="0" smtClean="0"/>
              <a:t>Prevents unauthorized access</a:t>
            </a:r>
          </a:p>
          <a:p>
            <a:pPr lvl="1"/>
            <a:r>
              <a:rPr lang="en-US" dirty="0" smtClean="0"/>
              <a:t>Prevents lack of vigilance after-hours</a:t>
            </a:r>
          </a:p>
          <a:p>
            <a:r>
              <a:rPr lang="en-US" dirty="0" smtClean="0"/>
              <a:t>Lock buildings when no one present</a:t>
            </a:r>
          </a:p>
          <a:p>
            <a:r>
              <a:rPr lang="en-US" dirty="0" smtClean="0"/>
              <a:t>No circumventing biosecurity rules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Security</a:t>
            </a:r>
          </a:p>
        </p:txBody>
      </p:sp>
    </p:spTree>
    <p:extLst>
      <p:ext uri="{BB962C8B-B14F-4D97-AF65-F5344CB8AC3E}">
        <p14:creationId xmlns:p14="http://schemas.microsoft.com/office/powerpoint/2010/main" val="2731691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Examples not totally inclusive</a:t>
            </a:r>
          </a:p>
          <a:p>
            <a:r>
              <a:rPr lang="en-US" dirty="0" smtClean="0"/>
              <a:t>Measures go beyond just cleaning and disinfection</a:t>
            </a:r>
          </a:p>
          <a:p>
            <a:r>
              <a:rPr lang="en-US" dirty="0" smtClean="0"/>
              <a:t>Measures chosen based on</a:t>
            </a:r>
          </a:p>
          <a:p>
            <a:pPr lvl="1"/>
            <a:r>
              <a:rPr lang="en-US" dirty="0" smtClean="0"/>
              <a:t>Specific site</a:t>
            </a:r>
          </a:p>
          <a:p>
            <a:pPr lvl="1"/>
            <a:r>
              <a:rPr lang="en-US" dirty="0" smtClean="0"/>
              <a:t>Specific operations</a:t>
            </a:r>
          </a:p>
          <a:p>
            <a:pPr lvl="1"/>
            <a:r>
              <a:rPr lang="en-US" dirty="0" smtClean="0"/>
              <a:t>Structural and conceptual biosecurity</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416930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39937" name="Title 1"/>
          <p:cNvSpPr>
            <a:spLocks noGrp="1"/>
          </p:cNvSpPr>
          <p:nvPr>
            <p:ph type="title"/>
          </p:nvPr>
        </p:nvSpPr>
        <p:spPr/>
        <p:txBody>
          <a:bodyPr/>
          <a:lstStyle/>
          <a:p>
            <a:r>
              <a:rPr lang="en-US"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145662" y="1653747"/>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9503345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20071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a:t>
            </a:r>
            <a:r>
              <a:rPr lang="en-US" sz="4800" dirty="0" smtClean="0">
                <a:solidFill>
                  <a:schemeClr val="tx1">
                    <a:lumMod val="85000"/>
                    <a:lumOff val="15000"/>
                  </a:schemeClr>
                </a:solidFill>
                <a:latin typeface="Verdana" pitchFamily="34" charset="0"/>
              </a:rPr>
              <a:t>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5179689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Operational biosecurity</a:t>
            </a:r>
          </a:p>
          <a:p>
            <a:pPr lvl="1"/>
            <a:r>
              <a:rPr lang="en-US" dirty="0" smtClean="0"/>
              <a:t>One </a:t>
            </a:r>
            <a:r>
              <a:rPr lang="en-US" dirty="0"/>
              <a:t>of three levels of biosecurity</a:t>
            </a:r>
          </a:p>
          <a:p>
            <a:r>
              <a:rPr lang="en-US" dirty="0" smtClean="0"/>
              <a:t>Review of three levels of biosecurity</a:t>
            </a:r>
          </a:p>
          <a:p>
            <a:pPr lvl="1"/>
            <a:r>
              <a:rPr lang="en-US" dirty="0" smtClean="0"/>
              <a:t>Conceptual biosecurity</a:t>
            </a:r>
          </a:p>
          <a:p>
            <a:pPr lvl="1"/>
            <a:r>
              <a:rPr lang="en-US" dirty="0"/>
              <a:t>Structural </a:t>
            </a:r>
            <a:r>
              <a:rPr lang="en-US" dirty="0" smtClean="0"/>
              <a:t>biosecurity</a:t>
            </a:r>
          </a:p>
          <a:p>
            <a:pPr lvl="1"/>
            <a:r>
              <a:rPr lang="en-US" dirty="0"/>
              <a:t>Operational biosecurity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Levels of Biosecurity</a:t>
            </a:r>
            <a:endParaRPr lang="en-US" dirty="0"/>
          </a:p>
        </p:txBody>
      </p:sp>
    </p:spTree>
    <p:extLst>
      <p:ext uri="{BB962C8B-B14F-4D97-AF65-F5344CB8AC3E}">
        <p14:creationId xmlns:p14="http://schemas.microsoft.com/office/powerpoint/2010/main" val="1160050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Processes, protocols, management practices, and standard operating procedures</a:t>
            </a:r>
          </a:p>
          <a:p>
            <a:pPr lvl="1"/>
            <a:r>
              <a:rPr lang="en-US" dirty="0" smtClean="0"/>
              <a:t>Keeps disease agents out</a:t>
            </a:r>
          </a:p>
          <a:p>
            <a:pPr lvl="1"/>
            <a:r>
              <a:rPr lang="en-US" dirty="0" smtClean="0"/>
              <a:t>Contains, prevents disease spread</a:t>
            </a:r>
          </a:p>
          <a:p>
            <a:pPr marL="342900" lvl="1" indent="-342900">
              <a:buFont typeface="Arial" pitchFamily="34" charset="0"/>
              <a:buChar char="•"/>
            </a:pPr>
            <a:r>
              <a:rPr lang="en-US" sz="3200" dirty="0"/>
              <a:t>Measures conducted </a:t>
            </a:r>
            <a:r>
              <a:rPr lang="en-US" sz="3200" dirty="0" smtClean="0"/>
              <a:t>on-premises</a:t>
            </a:r>
          </a:p>
          <a:p>
            <a:pPr marL="342900" lvl="1" indent="-342900">
              <a:buFont typeface="Arial" pitchFamily="34" charset="0"/>
              <a:buChar char="•"/>
            </a:pPr>
            <a:r>
              <a:rPr lang="en-US" sz="3200" dirty="0" smtClean="0"/>
              <a:t>Addresses personnel, vectors, animals, equipment, and other materials</a:t>
            </a:r>
            <a:endParaRPr lang="en-US" sz="3200" dirty="0"/>
          </a:p>
          <a:p>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smtClean="0"/>
              <a:t>FAD PReP/NAHEMS Guidelines: Biosecurity - OpMeasures</a:t>
            </a:r>
            <a:endParaRPr lang="en-US" dirty="0"/>
          </a:p>
        </p:txBody>
      </p:sp>
      <p:sp>
        <p:nvSpPr>
          <p:cNvPr id="2" name="Title 1"/>
          <p:cNvSpPr>
            <a:spLocks noGrp="1"/>
          </p:cNvSpPr>
          <p:nvPr>
            <p:ph type="title"/>
          </p:nvPr>
        </p:nvSpPr>
        <p:spPr/>
        <p:txBody>
          <a:bodyPr/>
          <a:lstStyle/>
          <a:p>
            <a:r>
              <a:rPr lang="en-US" dirty="0" smtClean="0"/>
              <a:t>Operational Biosecurity</a:t>
            </a:r>
            <a:endParaRPr lang="en-US" dirty="0"/>
          </a:p>
        </p:txBody>
      </p:sp>
    </p:spTree>
    <p:extLst>
      <p:ext uri="{BB962C8B-B14F-4D97-AF65-F5344CB8AC3E}">
        <p14:creationId xmlns:p14="http://schemas.microsoft.com/office/powerpoint/2010/main" val="173618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Procedures</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Tree>
    <p:extLst>
      <p:ext uri="{BB962C8B-B14F-4D97-AF65-F5344CB8AC3E}">
        <p14:creationId xmlns:p14="http://schemas.microsoft.com/office/powerpoint/2010/main" val="4189161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Movements of personnel</a:t>
            </a:r>
          </a:p>
          <a:p>
            <a:r>
              <a:rPr lang="en-US" dirty="0"/>
              <a:t>Vectors</a:t>
            </a:r>
          </a:p>
          <a:p>
            <a:r>
              <a:rPr lang="en-US" dirty="0" smtClean="0"/>
              <a:t>Equipment and vehicles</a:t>
            </a:r>
            <a:endParaRPr lang="en-US" dirty="0"/>
          </a:p>
          <a:p>
            <a:r>
              <a:rPr lang="en-US" dirty="0"/>
              <a:t>Carcass disposal</a:t>
            </a:r>
          </a:p>
          <a:p>
            <a:r>
              <a:rPr lang="en-US" dirty="0"/>
              <a:t>Manure/litter management</a:t>
            </a:r>
          </a:p>
          <a:p>
            <a:r>
              <a:rPr lang="en-US" dirty="0"/>
              <a:t>Animals</a:t>
            </a:r>
          </a:p>
          <a:p>
            <a:r>
              <a:rPr lang="en-US" dirty="0"/>
              <a:t>Feed, replacement bedding/litter, and water supply</a:t>
            </a:r>
          </a:p>
          <a:p>
            <a:r>
              <a:rPr lang="en-US" dirty="0"/>
              <a:t>Maintenance </a:t>
            </a:r>
            <a:r>
              <a:rPr lang="en-US" dirty="0" smtClean="0"/>
              <a:t>and security of </a:t>
            </a:r>
            <a:r>
              <a:rPr lang="en-US" dirty="0"/>
              <a:t>the facility</a:t>
            </a:r>
          </a:p>
          <a:p>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Scope of Procedures</a:t>
            </a:r>
            <a:endParaRPr lang="en-US" dirty="0"/>
          </a:p>
        </p:txBody>
      </p:sp>
    </p:spTree>
    <p:extLst>
      <p:ext uri="{BB962C8B-B14F-4D97-AF65-F5344CB8AC3E}">
        <p14:creationId xmlns:p14="http://schemas.microsoft.com/office/powerpoint/2010/main" val="3104394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4953000"/>
          </a:xfrm>
        </p:spPr>
        <p:txBody>
          <a:bodyPr>
            <a:normAutofit/>
          </a:bodyPr>
          <a:lstStyle/>
          <a:p>
            <a:r>
              <a:rPr lang="en-US" dirty="0" smtClean="0"/>
              <a:t>Identify levels – imagined or physical</a:t>
            </a:r>
          </a:p>
          <a:p>
            <a:pPr lvl="1"/>
            <a:r>
              <a:rPr lang="en-US" dirty="0" smtClean="0"/>
              <a:t>Clean areas (</a:t>
            </a:r>
            <a:r>
              <a:rPr lang="en-US" dirty="0"/>
              <a:t>non-infected, </a:t>
            </a:r>
            <a:r>
              <a:rPr lang="en-US" dirty="0" smtClean="0"/>
              <a:t>protected)</a:t>
            </a:r>
          </a:p>
          <a:p>
            <a:pPr lvl="1"/>
            <a:r>
              <a:rPr lang="en-US" dirty="0" smtClean="0"/>
              <a:t>Dirty areas </a:t>
            </a:r>
            <a:r>
              <a:rPr lang="en-US" dirty="0"/>
              <a:t>(potential source of </a:t>
            </a:r>
            <a:r>
              <a:rPr lang="en-US" dirty="0" smtClean="0"/>
              <a:t>infection)</a:t>
            </a:r>
          </a:p>
          <a:p>
            <a:r>
              <a:rPr lang="en-US" dirty="0" smtClean="0"/>
              <a:t>Line of Separation, C&amp;D Line, Perimeter Buffer Area</a:t>
            </a:r>
          </a:p>
          <a:p>
            <a:r>
              <a:rPr lang="en-US" dirty="0" smtClean="0"/>
              <a:t>Marked on map and by physical cues</a:t>
            </a:r>
          </a:p>
          <a:p>
            <a:r>
              <a:rPr lang="en-US" dirty="0" smtClean="0"/>
              <a:t>Implemented at farm or barn level</a:t>
            </a:r>
          </a:p>
          <a:p>
            <a:r>
              <a:rPr lang="en-US" dirty="0" smtClean="0"/>
              <a:t>Critical control/controlled access point</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Separate Clean and Dirty</a:t>
            </a:r>
            <a:endParaRPr lang="en-US" dirty="0"/>
          </a:p>
        </p:txBody>
      </p:sp>
    </p:spTree>
    <p:extLst>
      <p:ext uri="{BB962C8B-B14F-4D97-AF65-F5344CB8AC3E}">
        <p14:creationId xmlns:p14="http://schemas.microsoft.com/office/powerpoint/2010/main" val="155844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Evaluation to determine procedures</a:t>
            </a:r>
          </a:p>
          <a:p>
            <a:pPr marL="342900" lvl="1" indent="-342900">
              <a:buFont typeface="Arial" pitchFamily="34" charset="0"/>
              <a:buChar char="•"/>
            </a:pPr>
            <a:r>
              <a:rPr lang="en-US" sz="3200" dirty="0"/>
              <a:t>Critical </a:t>
            </a:r>
            <a:r>
              <a:rPr lang="en-US" sz="3200" dirty="0" smtClean="0"/>
              <a:t>control points</a:t>
            </a:r>
          </a:p>
          <a:p>
            <a:pPr lvl="1"/>
            <a:r>
              <a:rPr lang="en-US" dirty="0"/>
              <a:t>Apply control (to prevent harm)</a:t>
            </a:r>
          </a:p>
          <a:p>
            <a:pPr lvl="1"/>
            <a:r>
              <a:rPr lang="en-US" dirty="0"/>
              <a:t>At entrances and/or exits to premises, facility, or barn </a:t>
            </a:r>
            <a:r>
              <a:rPr lang="en-US" dirty="0" smtClean="0"/>
              <a:t>unit</a:t>
            </a:r>
          </a:p>
          <a:p>
            <a:pPr marL="342900" lvl="1" indent="-342900">
              <a:buFont typeface="Arial" pitchFamily="34" charset="0"/>
              <a:buChar char="•"/>
            </a:pPr>
            <a:r>
              <a:rPr lang="en-US" sz="3200" dirty="0" smtClean="0"/>
              <a:t>Apply strategic measures</a:t>
            </a:r>
          </a:p>
          <a:p>
            <a:pPr lvl="1"/>
            <a:r>
              <a:rPr lang="en-US" dirty="0"/>
              <a:t>C&amp;D, movement controls, </a:t>
            </a:r>
            <a:r>
              <a:rPr lang="en-US" dirty="0" smtClean="0"/>
              <a:t>and employment </a:t>
            </a:r>
            <a:r>
              <a:rPr lang="en-US" dirty="0"/>
              <a:t>restrictions</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Critical Control Points</a:t>
            </a:r>
          </a:p>
        </p:txBody>
      </p:sp>
    </p:spTree>
    <p:extLst>
      <p:ext uri="{BB962C8B-B14F-4D97-AF65-F5344CB8AC3E}">
        <p14:creationId xmlns:p14="http://schemas.microsoft.com/office/powerpoint/2010/main" val="3612149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Assigned responsible individual</a:t>
            </a:r>
          </a:p>
          <a:p>
            <a:r>
              <a:rPr lang="en-US" dirty="0" smtClean="0"/>
              <a:t>Develop written site-specific plan</a:t>
            </a:r>
          </a:p>
          <a:p>
            <a:r>
              <a:rPr lang="en-US" dirty="0" smtClean="0"/>
              <a:t>Implement and train others</a:t>
            </a:r>
          </a:p>
          <a:p>
            <a:r>
              <a:rPr lang="en-US" dirty="0" smtClean="0"/>
              <a:t>Prevent transfer of disease on clothes and personal articles </a:t>
            </a:r>
          </a:p>
          <a:p>
            <a:pPr lvl="1"/>
            <a:r>
              <a:rPr lang="en-US" dirty="0" smtClean="0"/>
              <a:t>Biosecurity attire, shower in/shower out</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People</a:t>
            </a:r>
          </a:p>
        </p:txBody>
      </p:sp>
    </p:spTree>
    <p:extLst>
      <p:ext uri="{BB962C8B-B14F-4D97-AF65-F5344CB8AC3E}">
        <p14:creationId xmlns:p14="http://schemas.microsoft.com/office/powerpoint/2010/main" val="2688688634"/>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69DC664-9F62-4CD8-A03C-79F195EF212D}"/>
</file>

<file path=customXml/itemProps2.xml><?xml version="1.0" encoding="utf-8"?>
<ds:datastoreItem xmlns:ds="http://schemas.openxmlformats.org/officeDocument/2006/customXml" ds:itemID="{4AC61B76-636B-49EE-8DB9-8E67587691D8}"/>
</file>

<file path=customXml/itemProps3.xml><?xml version="1.0" encoding="utf-8"?>
<ds:datastoreItem xmlns:ds="http://schemas.openxmlformats.org/officeDocument/2006/customXml" ds:itemID="{AAC8C4E8-1D18-4DB4-9198-0E24BA0EE919}"/>
</file>

<file path=docProps/app.xml><?xml version="1.0" encoding="utf-8"?>
<Properties xmlns="http://schemas.openxmlformats.org/officeDocument/2006/extended-properties" xmlns:vt="http://schemas.openxmlformats.org/officeDocument/2006/docPropsVTypes">
  <Template>FAD_PReP_NAHEMS_PPT_2013-11 LogoFix</Template>
  <TotalTime>4147</TotalTime>
  <Words>3952</Words>
  <Application>Microsoft Office PowerPoint</Application>
  <PresentationFormat>On-screen Show (4:3)</PresentationFormat>
  <Paragraphs>294</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ＭＳ Ｐゴシック</vt:lpstr>
      <vt:lpstr>Arial</vt:lpstr>
      <vt:lpstr>Calibri</vt:lpstr>
      <vt:lpstr>Verdana</vt:lpstr>
      <vt:lpstr>FAD PReP PPT Template 2011-10</vt:lpstr>
      <vt:lpstr>Biosecurity </vt:lpstr>
      <vt:lpstr>This Presentation</vt:lpstr>
      <vt:lpstr>Levels of Biosecurity</vt:lpstr>
      <vt:lpstr>Operational Biosecurity</vt:lpstr>
      <vt:lpstr>Operational Procedures</vt:lpstr>
      <vt:lpstr>Scope of Procedures</vt:lpstr>
      <vt:lpstr>Separate Clean and Dirty</vt:lpstr>
      <vt:lpstr>Critical Control Points</vt:lpstr>
      <vt:lpstr>People</vt:lpstr>
      <vt:lpstr>Danish Entry System</vt:lpstr>
      <vt:lpstr>People</vt:lpstr>
      <vt:lpstr>Vectors</vt:lpstr>
      <vt:lpstr>Equipment</vt:lpstr>
      <vt:lpstr>Vehicles</vt:lpstr>
      <vt:lpstr>Carcass Disposal</vt:lpstr>
      <vt:lpstr>Manure/Litter Management</vt:lpstr>
      <vt:lpstr>Animals</vt:lpstr>
      <vt:lpstr>Animals cont’d</vt:lpstr>
      <vt:lpstr>Feed, Bedding, Litter, Water Supply</vt:lpstr>
      <vt:lpstr>Maintenance</vt:lpstr>
      <vt:lpstr>Security</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Bretz, Kristen A - APHIS</cp:lastModifiedBy>
  <cp:revision>231</cp:revision>
  <cp:lastPrinted>2013-01-03T16:30:52Z</cp:lastPrinted>
  <dcterms:created xsi:type="dcterms:W3CDTF">2011-05-05T15:37:03Z</dcterms:created>
  <dcterms:modified xsi:type="dcterms:W3CDTF">2016-11-16T20:57:21Z</dcterms:modified>
  <cp:category>FAD PReP/NAHEMS</cp:category>
</cp:coreProperties>
</file>