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1.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5.xml" ContentType="application/vnd.openxmlformats-officedocument.presentationml.slide+xml"/>
  <Override PartName="/ppt/slides/slide12.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16.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7.xml" ContentType="application/vnd.openxmlformats-officedocument.presentationml.slide+xml"/>
  <Override PartName="/ppt/slides/slide24.xml" ContentType="application/vnd.openxmlformats-officedocument.presentationml.slide+xml"/>
  <Override PartName="/ppt/slides/slide29.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1.xml" ContentType="application/vnd.openxmlformats-officedocument.presentationml.slide+xml"/>
  <Override PartName="/ppt/slides/slide20.xml" ContentType="application/vnd.openxmlformats-officedocument.presentationml.slide+xml"/>
  <Override PartName="/ppt/slides/slide30.xml" ContentType="application/vnd.openxmlformats-officedocument.presentationml.slide+xml"/>
  <Override PartName="/ppt/slideMasters/slideMaster1.xml" ContentType="application/vnd.openxmlformats-officedocument.presentationml.slideMaster+xml"/>
  <Override PartName="/ppt/slideLayouts/slideLayout14.xml" ContentType="application/vnd.openxmlformats-officedocument.presentationml.slideLayout+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15.xml" ContentType="application/vnd.openxmlformats-officedocument.presentationml.slideLayout+xml"/>
  <Override PartName="/ppt/notesSlides/notesSlide17.xml" ContentType="application/vnd.openxmlformats-officedocument.presentationml.notesSlide+xml"/>
  <Override PartName="/ppt/notesSlides/notesSlide19.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slideLayouts/slideLayout4.xml" ContentType="application/vnd.openxmlformats-officedocument.presentationml.slideLayout+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8.xml" ContentType="application/vnd.openxmlformats-officedocument.presentationml.notesSlide+xml"/>
  <Override PartName="/ppt/notesSlides/notesSlide26.xml" ContentType="application/vnd.openxmlformats-officedocument.presentationml.notesSlide+xml"/>
  <Override PartName="/ppt/notesSlides/notesSlide24.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Slides/notesSlide25.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slideLayouts/slideLayout5.xml" ContentType="application/vnd.openxmlformats-officedocument.presentationml.slideLayout+xml"/>
  <Override PartName="/ppt/notesSlides/notesSlide23.xml" ContentType="application/vnd.openxmlformats-officedocument.presentationml.notesSlide+xml"/>
  <Override PartName="/ppt/notesSlides/notesSlide22.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3" r:id="rId1"/>
  </p:sldMasterIdLst>
  <p:notesMasterIdLst>
    <p:notesMasterId r:id="rId33"/>
  </p:notesMasterIdLst>
  <p:handoutMasterIdLst>
    <p:handoutMasterId r:id="rId34"/>
  </p:handoutMasterIdLst>
  <p:sldIdLst>
    <p:sldId id="296" r:id="rId2"/>
    <p:sldId id="307" r:id="rId3"/>
    <p:sldId id="292" r:id="rId4"/>
    <p:sldId id="324" r:id="rId5"/>
    <p:sldId id="308" r:id="rId6"/>
    <p:sldId id="299" r:id="rId7"/>
    <p:sldId id="297" r:id="rId8"/>
    <p:sldId id="298" r:id="rId9"/>
    <p:sldId id="309" r:id="rId10"/>
    <p:sldId id="310" r:id="rId11"/>
    <p:sldId id="300" r:id="rId12"/>
    <p:sldId id="302" r:id="rId13"/>
    <p:sldId id="301" r:id="rId14"/>
    <p:sldId id="311" r:id="rId15"/>
    <p:sldId id="304" r:id="rId16"/>
    <p:sldId id="303" r:id="rId17"/>
    <p:sldId id="315" r:id="rId18"/>
    <p:sldId id="312" r:id="rId19"/>
    <p:sldId id="313" r:id="rId20"/>
    <p:sldId id="314" r:id="rId21"/>
    <p:sldId id="316" r:id="rId22"/>
    <p:sldId id="317" r:id="rId23"/>
    <p:sldId id="318" r:id="rId24"/>
    <p:sldId id="323" r:id="rId25"/>
    <p:sldId id="319" r:id="rId26"/>
    <p:sldId id="320" r:id="rId27"/>
    <p:sldId id="321" r:id="rId28"/>
    <p:sldId id="322" r:id="rId29"/>
    <p:sldId id="294" r:id="rId30"/>
    <p:sldId id="295" r:id="rId31"/>
    <p:sldId id="290" r:id="rId3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410" autoAdjust="0"/>
    <p:restoredTop sz="69231" autoAdjust="0"/>
  </p:normalViewPr>
  <p:slideViewPr>
    <p:cSldViewPr>
      <p:cViewPr varScale="1">
        <p:scale>
          <a:sx n="50" d="100"/>
          <a:sy n="50" d="100"/>
        </p:scale>
        <p:origin x="1794" y="42"/>
      </p:cViewPr>
      <p:guideLst>
        <p:guide orient="horz" pos="2160"/>
        <p:guide pos="2880"/>
      </p:guideLst>
    </p:cSldViewPr>
  </p:slideViewPr>
  <p:notesTextViewPr>
    <p:cViewPr>
      <p:scale>
        <a:sx n="1" d="1"/>
        <a:sy n="1" d="1"/>
      </p:scale>
      <p:origin x="0" y="0"/>
    </p:cViewPr>
  </p:notesTextViewPr>
  <p:sorterViewPr>
    <p:cViewPr varScale="1">
      <p:scale>
        <a:sx n="1" d="1"/>
        <a:sy n="1" d="1"/>
      </p:scale>
      <p:origin x="0" y="-6678"/>
    </p:cViewPr>
  </p:sorterViewPr>
  <p:notesViewPr>
    <p:cSldViewPr>
      <p:cViewPr varScale="1">
        <p:scale>
          <a:sx n="54" d="100"/>
          <a:sy n="54" d="100"/>
        </p:scale>
        <p:origin x="2820" y="78"/>
      </p:cViewPr>
      <p:guideLst>
        <p:guide orient="horz" pos="2928"/>
        <p:guide pos="220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1.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649"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134" y="1"/>
            <a:ext cx="3038648" cy="466725"/>
          </a:xfrm>
          <a:prstGeom prst="rect">
            <a:avLst/>
          </a:prstGeom>
        </p:spPr>
        <p:txBody>
          <a:bodyPr vert="horz" lIns="91440" tIns="45720" rIns="91440" bIns="45720" rtlCol="0"/>
          <a:lstStyle>
            <a:lvl1pPr algn="r">
              <a:defRPr sz="1200"/>
            </a:lvl1pPr>
          </a:lstStyle>
          <a:p>
            <a:fld id="{6DE6D954-F667-45AA-A12A-6C31AA9A985B}" type="datetimeFigureOut">
              <a:rPr lang="en-US" smtClean="0"/>
              <a:t>11/18/2016</a:t>
            </a:fld>
            <a:endParaRPr lang="en-US"/>
          </a:p>
        </p:txBody>
      </p:sp>
      <p:sp>
        <p:nvSpPr>
          <p:cNvPr id="4" name="Footer Placeholder 3"/>
          <p:cNvSpPr>
            <a:spLocks noGrp="1"/>
          </p:cNvSpPr>
          <p:nvPr>
            <p:ph type="ftr" sz="quarter" idx="2"/>
          </p:nvPr>
        </p:nvSpPr>
        <p:spPr>
          <a:xfrm>
            <a:off x="0" y="8829676"/>
            <a:ext cx="3038649"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134" y="8829676"/>
            <a:ext cx="3038648" cy="466725"/>
          </a:xfrm>
          <a:prstGeom prst="rect">
            <a:avLst/>
          </a:prstGeom>
        </p:spPr>
        <p:txBody>
          <a:bodyPr vert="horz" lIns="91440" tIns="45720" rIns="91440" bIns="45720" rtlCol="0" anchor="b"/>
          <a:lstStyle>
            <a:lvl1pPr algn="r">
              <a:defRPr sz="1200"/>
            </a:lvl1pPr>
          </a:lstStyle>
          <a:p>
            <a:fld id="{1B9EBE9C-6AAC-4710-BCB5-183DF8C21877}" type="slidenum">
              <a:rPr lang="en-US" smtClean="0"/>
              <a:t>‹#›</a:t>
            </a:fld>
            <a:endParaRPr lang="en-US"/>
          </a:p>
        </p:txBody>
      </p:sp>
    </p:spTree>
    <p:extLst>
      <p:ext uri="{BB962C8B-B14F-4D97-AF65-F5344CB8AC3E}">
        <p14:creationId xmlns:p14="http://schemas.microsoft.com/office/powerpoint/2010/main" val="38066285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2446" tIns="46223" rIns="92446" bIns="46223" rtlCol="0"/>
          <a:lstStyle>
            <a:lvl1pPr algn="r">
              <a:defRPr sz="1200"/>
            </a:lvl1pPr>
          </a:lstStyle>
          <a:p>
            <a:fld id="{98D5FB7B-C5E3-40B7-AC3C-302566840252}" type="datetimeFigureOut">
              <a:rPr lang="en-US" smtClean="0"/>
              <a:t>11/18/2016</a:t>
            </a:fld>
            <a:endParaRPr lang="en-US"/>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446" tIns="46223" rIns="92446" bIns="46223" rtlCol="0" anchor="b"/>
          <a:lstStyle>
            <a:lvl1pPr algn="r">
              <a:defRPr sz="1200"/>
            </a:lvl1pPr>
          </a:lstStyle>
          <a:p>
            <a:fld id="{B059E382-4677-4E09-BDB8-E1004D9736AE}" type="slidenum">
              <a:rPr lang="en-US" smtClean="0"/>
              <a:t>‹#›</a:t>
            </a:fld>
            <a:endParaRPr lang="en-US"/>
          </a:p>
        </p:txBody>
      </p:sp>
    </p:spTree>
    <p:extLst>
      <p:ext uri="{BB962C8B-B14F-4D97-AF65-F5344CB8AC3E}">
        <p14:creationId xmlns:p14="http://schemas.microsoft.com/office/powerpoint/2010/main" val="3286251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005996">
              <a:defRPr/>
            </a:pPr>
            <a:r>
              <a:rPr lang="en-US" dirty="0" smtClean="0">
                <a:latin typeface="+mn-lt"/>
                <a:ea typeface="ＭＳ Ｐゴシック" charset="-128"/>
                <a:cs typeface="ＭＳ Ｐゴシック" charset="-128"/>
              </a:rPr>
              <a:t>Biosecurity is a cornerstone of livestock production systems (including poultry production) to maintain food safety and security, protect the environment, and facilitate continuity of business by protecting animals and animal products. In addition to the daily protocols to protect the health of livestock populations, biosecurity is crucial in containing disease in a foreign animal disease (FAD) outbreak. Should the FAD also be zoonotic, biosecurity is necessary to protect public health. Understanding the risks of disease transmission and the necessary preventive procedures will be essential during the response. [This information was derived from the </a:t>
            </a:r>
            <a:r>
              <a:rPr lang="en-US" i="1" dirty="0" smtClean="0">
                <a:latin typeface="+mn-lt"/>
                <a:ea typeface="ＭＳ Ｐゴシック" charset="-128"/>
                <a:cs typeface="ＭＳ Ｐゴシック" charset="-128"/>
              </a:rPr>
              <a:t>Foreign Animal Disease Preparedness and Response (FAD </a:t>
            </a:r>
            <a:r>
              <a:rPr lang="en-US" i="1" dirty="0" err="1" smtClean="0">
                <a:latin typeface="+mn-lt"/>
                <a:ea typeface="ＭＳ Ｐゴシック" charset="-128"/>
                <a:cs typeface="ＭＳ Ｐゴシック" charset="-128"/>
              </a:rPr>
              <a:t>PReP</a:t>
            </a:r>
            <a:r>
              <a:rPr lang="en-US" i="1" dirty="0" smtClean="0">
                <a:latin typeface="+mn-lt"/>
                <a:ea typeface="ＭＳ Ｐゴシック" charset="-128"/>
                <a:cs typeface="ＭＳ Ｐゴシック" charset="-128"/>
              </a:rPr>
              <a:t>)/National Animal Health Emergency Management System (NAHEMS) Guidelines: Biosecurity </a:t>
            </a:r>
            <a:r>
              <a:rPr lang="en-US" dirty="0" smtClean="0">
                <a:latin typeface="+mn-lt"/>
                <a:ea typeface="ＭＳ Ｐゴシック" charset="-128"/>
                <a:cs typeface="ＭＳ Ｐゴシック" charset="-128"/>
              </a:rPr>
              <a:t>(2016)].</a:t>
            </a:r>
          </a:p>
        </p:txBody>
      </p:sp>
      <p:sp>
        <p:nvSpPr>
          <p:cNvPr id="4" name="Slide Number Placeholder 3"/>
          <p:cNvSpPr>
            <a:spLocks noGrp="1"/>
          </p:cNvSpPr>
          <p:nvPr>
            <p:ph type="sldNum" sz="quarter" idx="10"/>
          </p:nvPr>
        </p:nvSpPr>
        <p:spPr/>
        <p:txBody>
          <a:bodyPr/>
          <a:lstStyle/>
          <a:p>
            <a:fld id="{B059E382-4677-4E09-BDB8-E1004D9736AE}" type="slidenum">
              <a:rPr lang="en-US" smtClean="0"/>
              <a:t>1</a:t>
            </a:fld>
            <a:endParaRPr lang="en-US"/>
          </a:p>
        </p:txBody>
      </p:sp>
    </p:spTree>
    <p:extLst>
      <p:ext uri="{BB962C8B-B14F-4D97-AF65-F5344CB8AC3E}">
        <p14:creationId xmlns:p14="http://schemas.microsoft.com/office/powerpoint/2010/main" val="3732205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Premises </a:t>
            </a:r>
            <a:r>
              <a:rPr lang="en-US" dirty="0" smtClean="0"/>
              <a:t>designations identify those premises that may be a source of infection, and those that may be at enhanced risk of exposure to disease. The designations may also indicate the type of activities that may be occurring at these locations and the type of biosecurity measures needed. Specific biosecurity guidance for response activities will be provided by Incident Command focused on biocontainment, bioexclusion, or both. Business continuity plans for Monitored Premises (those within the Control Area and affected by movement restrictions, but not infected with an FAD) provide biosecurity guidance for a premises to be considered eligible for movement of livestock and commodities out of a Control Area. Biosecurity standards are described in, and are specific to, each of the Secure Food Supply</a:t>
            </a:r>
            <a:r>
              <a:rPr lang="en-US" baseline="0" dirty="0" smtClean="0"/>
              <a:t> Plans </a:t>
            </a:r>
            <a:r>
              <a:rPr lang="en-US" baseline="0" dirty="0" smtClean="0"/>
              <a:t>(Poultry: Eggs</a:t>
            </a:r>
            <a:r>
              <a:rPr lang="en-US" baseline="0" dirty="0" smtClean="0"/>
              <a:t>, </a:t>
            </a:r>
            <a:r>
              <a:rPr lang="en-US" baseline="0" dirty="0" smtClean="0"/>
              <a:t>Turkeys, and Broilers; Milk; Pork; </a:t>
            </a:r>
            <a:r>
              <a:rPr lang="en-US" baseline="0" dirty="0" smtClean="0"/>
              <a:t>and Beef)</a:t>
            </a:r>
            <a:r>
              <a:rPr lang="en-US" dirty="0" smtClean="0"/>
              <a:t>.</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10</a:t>
            </a:fld>
            <a:endParaRPr lang="en-US"/>
          </a:p>
        </p:txBody>
      </p:sp>
    </p:spTree>
    <p:extLst>
      <p:ext uri="{BB962C8B-B14F-4D97-AF65-F5344CB8AC3E}">
        <p14:creationId xmlns:p14="http://schemas.microsoft.com/office/powerpoint/2010/main" val="226672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an FAD response, the Incident Command System (ICS) provides guidance on the organizational management structure utilized to coordinate activities, define roles, and delegate specific responsibilities.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11</a:t>
            </a:fld>
            <a:endParaRPr lang="en-US"/>
          </a:p>
        </p:txBody>
      </p:sp>
    </p:spTree>
    <p:extLst>
      <p:ext uri="{BB962C8B-B14F-4D97-AF65-F5344CB8AC3E}">
        <p14:creationId xmlns:p14="http://schemas.microsoft.com/office/powerpoint/2010/main" val="20803341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system provides an organization that</a:t>
            </a:r>
            <a:r>
              <a:rPr lang="en-US" baseline="0" dirty="0" smtClean="0"/>
              <a:t> is</a:t>
            </a:r>
            <a:r>
              <a:rPr lang="en-US" dirty="0" smtClean="0"/>
              <a:t> flexible and scalable based on the needs of the incident. The structure will depend on the size, scope, and nature of the incident at any one time. An Incident Management Team (IMT) composed of the Incident Commander and appropriate staff may be deployed to the incident. Biosecurity activities are usually conducted by personnel assigned to the Operations Section.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12</a:t>
            </a:fld>
            <a:endParaRPr lang="en-US"/>
          </a:p>
        </p:txBody>
      </p:sp>
    </p:spTree>
    <p:extLst>
      <p:ext uri="{BB962C8B-B14F-4D97-AF65-F5344CB8AC3E}">
        <p14:creationId xmlns:p14="http://schemas.microsoft.com/office/powerpoint/2010/main" val="4239117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Beginning with the first report of a potential FAD, implementation of biosecurity measures is crucial. The foreign animal disease diagnostician (FADD) is responsible for implementing initial biocontainment principles during the FAD investigation. If an FAD is suspected, the premises will be quarantined to prevent movements of animals; other types of movements on/off the premises will be restricted. As an ICS organization is implemented, the responsibility for overseeing biosecurity will be delegated to one or more responders, usually</a:t>
            </a:r>
            <a:r>
              <a:rPr lang="en-US" baseline="0" dirty="0" smtClean="0"/>
              <a:t> within the </a:t>
            </a:r>
            <a:r>
              <a:rPr lang="en-US" baseline="0" dirty="0" smtClean="0"/>
              <a:t>Operations </a:t>
            </a:r>
            <a:r>
              <a:rPr lang="en-US" baseline="0" dirty="0" smtClean="0"/>
              <a:t>Section</a:t>
            </a:r>
            <a:r>
              <a:rPr lang="en-US" dirty="0" smtClean="0"/>
              <a:t>.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13</a:t>
            </a:fld>
            <a:endParaRPr lang="en-US"/>
          </a:p>
        </p:txBody>
      </p:sp>
    </p:spTree>
    <p:extLst>
      <p:ext uri="{BB962C8B-B14F-4D97-AF65-F5344CB8AC3E}">
        <p14:creationId xmlns:p14="http://schemas.microsoft.com/office/powerpoint/2010/main" val="22140328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Within the Operations Section, responsibilities may be divided into assessment, </a:t>
            </a:r>
            <a:r>
              <a:rPr lang="en-US" dirty="0" smtClean="0"/>
              <a:t>design, </a:t>
            </a:r>
            <a:r>
              <a:rPr lang="en-US" dirty="0" smtClean="0"/>
              <a:t>and supervision by personnel at the Incident Command Post, and implementation by those on-site. For example, an Animal Biosecurity Group Supervisor may lead the group responsible for </a:t>
            </a:r>
            <a:r>
              <a:rPr lang="en-US" dirty="0" smtClean="0"/>
              <a:t>biosecurity </a:t>
            </a:r>
            <a:r>
              <a:rPr lang="en-US" dirty="0" smtClean="0"/>
              <a:t>and supervise teams and team members’ on-site activities. The personnel within the Operations Section are responsible for ensuring that a site assessment of each contaminated premises is performed, a site-specific biosecurity plan is developed, and appropriate biocontainment measures are implemented to prevent the spread of disease off the premises. In addition, the group responsible for biosecurity determines resource needs, such as personnel, PPE, and C&amp;D equipment, and verifies all personnel assigned to implement biosecurity activities are properly trained. </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14</a:t>
            </a:fld>
            <a:endParaRPr lang="en-US"/>
          </a:p>
        </p:txBody>
      </p:sp>
    </p:spTree>
    <p:extLst>
      <p:ext uri="{BB962C8B-B14F-4D97-AF65-F5344CB8AC3E}">
        <p14:creationId xmlns:p14="http://schemas.microsoft.com/office/powerpoint/2010/main" val="21949977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t>
            </a:r>
            <a:r>
              <a:rPr lang="en-US" dirty="0" smtClean="0"/>
              <a:t>personnel responsible for biosecurity (for example, </a:t>
            </a:r>
            <a:r>
              <a:rPr lang="en-US" dirty="0" smtClean="0"/>
              <a:t>a </a:t>
            </a:r>
            <a:r>
              <a:rPr lang="en-US" dirty="0" smtClean="0"/>
              <a:t>Biosecurity Group Supervisor or other designee) also </a:t>
            </a:r>
            <a:r>
              <a:rPr lang="en-US" dirty="0" smtClean="0"/>
              <a:t>develop </a:t>
            </a:r>
            <a:r>
              <a:rPr lang="en-US" dirty="0" smtClean="0"/>
              <a:t>the biosecurity plans for the clean side of operations, focused on </a:t>
            </a:r>
            <a:r>
              <a:rPr lang="en-US" dirty="0" err="1" smtClean="0"/>
              <a:t>bioexclusion</a:t>
            </a:r>
            <a:r>
              <a:rPr lang="en-US" dirty="0" smtClean="0"/>
              <a:t> and protecting naïve animal populations within the Control Area and the Surveillance Zone. Responders tasked</a:t>
            </a:r>
            <a:r>
              <a:rPr lang="en-US" baseline="0" dirty="0" smtClean="0"/>
              <a:t> with </a:t>
            </a:r>
            <a:r>
              <a:rPr lang="en-US" dirty="0" smtClean="0"/>
              <a:t>surveillance and other clean activities</a:t>
            </a:r>
            <a:r>
              <a:rPr lang="en-US" baseline="0" dirty="0" smtClean="0"/>
              <a:t> </a:t>
            </a:r>
            <a:r>
              <a:rPr lang="en-US" dirty="0" smtClean="0"/>
              <a:t>will look to these </a:t>
            </a:r>
            <a:r>
              <a:rPr lang="en-US" dirty="0" smtClean="0"/>
              <a:t>protocols. </a:t>
            </a:r>
            <a:r>
              <a:rPr lang="en-US" dirty="0" smtClean="0"/>
              <a:t>All personnel responsible for biosecurity need to coordinate with other responders responsible for other on-site activities, such as C&amp;D, depopulation, and disposal. Biosecurity plans and procedures must be followed by all.</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15</a:t>
            </a:fld>
            <a:endParaRPr lang="en-US"/>
          </a:p>
        </p:txBody>
      </p:sp>
    </p:spTree>
    <p:extLst>
      <p:ext uri="{BB962C8B-B14F-4D97-AF65-F5344CB8AC3E}">
        <p14:creationId xmlns:p14="http://schemas.microsoft.com/office/powerpoint/2010/main" val="8677172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Biosecurity Managers, Biosecurity Officers, or personnel with</a:t>
            </a:r>
            <a:r>
              <a:rPr lang="en-US" baseline="0" dirty="0" smtClean="0"/>
              <a:t> other titles </a:t>
            </a:r>
            <a:r>
              <a:rPr lang="en-US" dirty="0" smtClean="0"/>
              <a:t>appointed by Incident Command may report to a Biosecurity Group </a:t>
            </a:r>
            <a:r>
              <a:rPr lang="en-US" dirty="0" smtClean="0"/>
              <a:t>Supervisor or </a:t>
            </a:r>
            <a:r>
              <a:rPr lang="en-US" dirty="0" smtClean="0"/>
              <a:t>other designee. This individual may be assigned to one or more premises to provide on-site management, coordination, and to gain compliance by personnel assigned to other response activities. He/she reports needs, problems, challenges, and biosecurity violations to the appropriate personnel per the chain of command. Biosecurity Managers have the ability to halt operations or stop a worker from breaching biosecurity. In an FAD, it is anticipated that a variety of production systems may be affected; biosecurity plans need to be individualized, and constant attention to compliance is crucial.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16</a:t>
            </a:fld>
            <a:endParaRPr lang="en-US"/>
          </a:p>
        </p:txBody>
      </p:sp>
    </p:spTree>
    <p:extLst>
      <p:ext uri="{BB962C8B-B14F-4D97-AF65-F5344CB8AC3E}">
        <p14:creationId xmlns:p14="http://schemas.microsoft.com/office/powerpoint/2010/main" val="27899331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Biocontainment refers to measures to prevent disease from spreading off of a premises considered infected. In an FAD outbreak, some responders will be conducting activities within the Control Area on the dirty side of operations, on-site at contaminated premises, or at those considered contaminated, such as Infected Premises, Contact Premises, and Suspect Premises. The activities conducted on these premises may include appraisal, depopulation, disposal, and cleaning and disinfection. Biocontainment of the pathogen will be the focus when conducting these response operations.</a:t>
            </a:r>
          </a:p>
        </p:txBody>
      </p:sp>
      <p:sp>
        <p:nvSpPr>
          <p:cNvPr id="4" name="Slide Number Placeholder 3"/>
          <p:cNvSpPr>
            <a:spLocks noGrp="1"/>
          </p:cNvSpPr>
          <p:nvPr>
            <p:ph type="sldNum" sz="quarter" idx="10"/>
          </p:nvPr>
        </p:nvSpPr>
        <p:spPr/>
        <p:txBody>
          <a:bodyPr/>
          <a:lstStyle/>
          <a:p>
            <a:fld id="{B059E382-4677-4E09-BDB8-E1004D9736AE}" type="slidenum">
              <a:rPr lang="en-US" smtClean="0"/>
              <a:t>17</a:t>
            </a:fld>
            <a:endParaRPr lang="en-US"/>
          </a:p>
        </p:txBody>
      </p:sp>
    </p:spTree>
    <p:extLst>
      <p:ext uri="{BB962C8B-B14F-4D97-AF65-F5344CB8AC3E}">
        <p14:creationId xmlns:p14="http://schemas.microsoft.com/office/powerpoint/2010/main" val="32818303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Containment areas on a premises have been described using Work Zones, with terms related to hazardous materials (HAZMAT) incidents. Work Zones are one method of creating a separation between the dirty area (potential source of infection) and</a:t>
            </a:r>
            <a:r>
              <a:rPr lang="en-US" baseline="0" dirty="0" smtClean="0"/>
              <a:t> </a:t>
            </a:r>
            <a:r>
              <a:rPr lang="en-US" dirty="0" smtClean="0"/>
              <a:t>clean area (non-infected). Areas are designated as the Hot Zone-Exclusion Zone (EZ), Warm Zone-Contamination Reduction Zone (CRZ), and Cold Zone-Support Zone (SZ). By implementing these Work Zones, access to contaminated areas is controlled to prevent the transfer of the disease agent to other livestock or areas. These Work Zones also have a defined Decontamination Corridor, which serves as the point of access on or off the premises.</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18</a:t>
            </a:fld>
            <a:endParaRPr lang="en-US"/>
          </a:p>
        </p:txBody>
      </p:sp>
    </p:spTree>
    <p:extLst>
      <p:ext uri="{BB962C8B-B14F-4D97-AF65-F5344CB8AC3E}">
        <p14:creationId xmlns:p14="http://schemas.microsoft.com/office/powerpoint/2010/main" val="6509177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illustrates an example of Work Zones on a contaminated premises. In this case, the </a:t>
            </a:r>
            <a:r>
              <a:rPr lang="en-US" b="0" dirty="0" smtClean="0"/>
              <a:t>Hot Zone-Exclusion Zone </a:t>
            </a:r>
            <a:r>
              <a:rPr lang="en-US" dirty="0" smtClean="0"/>
              <a:t>designates the dirty or contaminated premises associated with the infected herd or flock. Full personal protective equipment (PPE) must be worn. The Cold Zone-Support Zone is the non-contaminated area outside the premises. This is the “cleanest” work zone with the lowest relative risk of exposure to pathogens and other hazards, such as decontamination chemicals. The </a:t>
            </a:r>
            <a:r>
              <a:rPr lang="en-US" b="0" dirty="0" smtClean="0"/>
              <a:t>Warm Zone-Contamination Reduction Zone </a:t>
            </a:r>
            <a:r>
              <a:rPr lang="en-US" dirty="0" smtClean="0"/>
              <a:t>is a transition zone, regarded as having a reduced pathogen load in the environment. It acts as a buffer further separating contaminated from non-contaminated. It is still a high-risk area due to the potential of exposure to pathogens and chemical disinfectants. In an FAD response, all personnel are required to wear full PPE</a:t>
            </a:r>
            <a:r>
              <a:rPr lang="en-US" baseline="0" dirty="0" smtClean="0"/>
              <a:t> </a:t>
            </a:r>
            <a:r>
              <a:rPr lang="en-US" baseline="0" smtClean="0"/>
              <a:t>in </a:t>
            </a:r>
            <a:r>
              <a:rPr lang="en-US" baseline="0" smtClean="0"/>
              <a:t>this </a:t>
            </a:r>
            <a:r>
              <a:rPr lang="en-US" baseline="0" dirty="0" smtClean="0"/>
              <a:t>zone. </a:t>
            </a:r>
            <a:r>
              <a:rPr lang="en-US" dirty="0" smtClean="0"/>
              <a:t>The </a:t>
            </a:r>
            <a:r>
              <a:rPr lang="en-US" b="0" dirty="0" smtClean="0"/>
              <a:t>Decontamination Corridor </a:t>
            </a:r>
            <a:r>
              <a:rPr lang="en-US" dirty="0" smtClean="0"/>
              <a:t>is within the Warm Zone-Contamination Reduction Zone. All movements</a:t>
            </a:r>
            <a:r>
              <a:rPr lang="en-US" baseline="0" dirty="0" smtClean="0"/>
              <a:t> pass through the Decontamination Corridor before crossing the Line of Separation into the Cold Zone-Support Zone. </a:t>
            </a:r>
            <a:r>
              <a:rPr lang="en-US" i="1" dirty="0" smtClean="0"/>
              <a:t>[This illustration depicts Work Zones imposed on an Infected Premises. Illustration by: Andrew Kingsbury, Iowa State University] </a:t>
            </a:r>
          </a:p>
        </p:txBody>
      </p:sp>
      <p:sp>
        <p:nvSpPr>
          <p:cNvPr id="4" name="Slide Number Placeholder 3"/>
          <p:cNvSpPr>
            <a:spLocks noGrp="1"/>
          </p:cNvSpPr>
          <p:nvPr>
            <p:ph type="sldNum" sz="quarter" idx="10"/>
          </p:nvPr>
        </p:nvSpPr>
        <p:spPr/>
        <p:txBody>
          <a:bodyPr/>
          <a:lstStyle/>
          <a:p>
            <a:fld id="{B059E382-4677-4E09-BDB8-E1004D9736AE}" type="slidenum">
              <a:rPr lang="en-US" smtClean="0"/>
              <a:t>19</a:t>
            </a:fld>
            <a:endParaRPr lang="en-US"/>
          </a:p>
        </p:txBody>
      </p:sp>
    </p:spTree>
    <p:extLst>
      <p:ext uri="{BB962C8B-B14F-4D97-AF65-F5344CB8AC3E}">
        <p14:creationId xmlns:p14="http://schemas.microsoft.com/office/powerpoint/2010/main" val="65650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 focuses on biosecurity concepts</a:t>
            </a:r>
            <a:r>
              <a:rPr lang="en-US" baseline="0" dirty="0" smtClean="0"/>
              <a:t> to be implemented during a foreign animal disease (FAD) response. Response goals and the importance of biosecurity in the implementation of emergency response activities are presented. This presentation describes disease zones, areas, and premises designations that reflect disease and disease-free status. Roles and responsibilities of response personnel assigned to biosecurity activities will be addressed. It discusses Work Zones that limit access to contaminated premises. The biosecurity concepts to prevent the escape of an FAD (biocontainment), as well as to prevent the introduction of an FAD into healthy herds (</a:t>
            </a:r>
            <a:r>
              <a:rPr lang="en-US" baseline="0" dirty="0" err="1" smtClean="0"/>
              <a:t>bioexclusion</a:t>
            </a:r>
            <a:r>
              <a:rPr lang="en-US" baseline="0" dirty="0" smtClean="0"/>
              <a:t>), </a:t>
            </a:r>
            <a:r>
              <a:rPr lang="en-US" baseline="0" dirty="0" smtClean="0"/>
              <a:t>are presented.</a:t>
            </a:r>
          </a:p>
          <a:p>
            <a:endParaRPr lang="en-US" baseline="0" dirty="0" smtClean="0"/>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a:t>
            </a:fld>
            <a:endParaRPr lang="en-US"/>
          </a:p>
        </p:txBody>
      </p:sp>
    </p:spTree>
    <p:extLst>
      <p:ext uri="{BB962C8B-B14F-4D97-AF65-F5344CB8AC3E}">
        <p14:creationId xmlns:p14="http://schemas.microsoft.com/office/powerpoint/2010/main" val="1597416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Decontamination Corridor serves as the controlled access between the Hot and Cold Zones. It is the transition through which the pathogen load is reduced from Hot to Cold. Personnel, equipment and vehicles transition through the Decontamination Corridor before crossing the Line of Separation into the Cold Zone–Support Zone (SZ). This is where biosecurity actions are taken to prevent the disease from “crossing the line” during necessary movements of people, equipment, and possibly vehicles. Site-specific protocols for </a:t>
            </a:r>
            <a:r>
              <a:rPr lang="en-US" dirty="0" smtClean="0"/>
              <a:t>PPE and </a:t>
            </a:r>
            <a:r>
              <a:rPr lang="en-US" dirty="0" smtClean="0"/>
              <a:t>decontamination of personnel and equipment, including vehicles, occurs along the corridor with stations for depositing tools, equipment, and other items. Final decontamination and disinfection of PPE as well as final doffing of PPE occur in this corridor. </a:t>
            </a:r>
            <a:r>
              <a:rPr lang="en-US" i="1" dirty="0" smtClean="0"/>
              <a:t>[This illustration is a close up of the Decontamination Corridor and controlled access points. Illustration by: Andrew Kingsbury, Iowa State University]</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20</a:t>
            </a:fld>
            <a:endParaRPr lang="en-US"/>
          </a:p>
        </p:txBody>
      </p:sp>
    </p:spTree>
    <p:extLst>
      <p:ext uri="{BB962C8B-B14F-4D97-AF65-F5344CB8AC3E}">
        <p14:creationId xmlns:p14="http://schemas.microsoft.com/office/powerpoint/2010/main" val="42049595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Biosecurity protocols help prevent the escape of pathogenic agents out of the dirty area of contamination. Movements between contaminated and non-contaminated areas across the Line of Separation must occur through the Decontamination Corridor. Prior to entering the premises, identify the Hot, Warm and Cold Zones. Keep vehicles on the clean side, in the Cold Zone, on a hard surface if possible. Don PPE, which is used as a biosecurity measure, as well as personal protection needed for the assigned task. Prepare to contain used disposable items in a </a:t>
            </a:r>
            <a:r>
              <a:rPr lang="en-US" dirty="0" err="1" smtClean="0"/>
              <a:t>biosecure</a:t>
            </a:r>
            <a:r>
              <a:rPr lang="en-US" dirty="0" smtClean="0"/>
              <a:t> manner to avoid the transfer of pathogens. Set up all supplies needed to clean and disinfect for a </a:t>
            </a:r>
            <a:r>
              <a:rPr lang="en-US" dirty="0" err="1" smtClean="0"/>
              <a:t>biosecure</a:t>
            </a:r>
            <a:r>
              <a:rPr lang="en-US" dirty="0" smtClean="0"/>
              <a:t> exit. These supplies will be used at the Decontamination Corridor before crossing the Line of Separation, which is also called the Clean/Dirty Line. Take only necessary supplies, tools, and equipment into the Hot Zone. Note that all supplies and equipment will either be cleaned and disinfected upon exiting, or disposed of. Enter the Hot Zone through the proper access point.</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21</a:t>
            </a:fld>
            <a:endParaRPr lang="en-US"/>
          </a:p>
        </p:txBody>
      </p:sp>
    </p:spTree>
    <p:extLst>
      <p:ext uri="{BB962C8B-B14F-4D97-AF65-F5344CB8AC3E}">
        <p14:creationId xmlns:p14="http://schemas.microsoft.com/office/powerpoint/2010/main" val="9781249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 in the Hot Zone, perform the required tasks while minimizing unnecessary exposure to the pathogen. Avoid straying into other parts of the premises to prevent further spread of environmental contamination. Limit exposure and contact time of heavy equipment and vehicles with contaminated areas. Personnel responsible</a:t>
            </a:r>
            <a:r>
              <a:rPr lang="en-US" baseline="0" dirty="0" smtClean="0"/>
              <a:t> for biosecurity may be monitoring compliance with the plan for entry and exit. They may be keeping the log of those who enter and leave the contaminated space, and ensuring only those authorized to access enter. They may also be assigned the tasks of cleaning and disinfection in the Decontamination Corridor.</a:t>
            </a:r>
            <a:endParaRPr lang="en-US" dirty="0" smtClean="0"/>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22</a:t>
            </a:fld>
            <a:endParaRPr lang="en-US"/>
          </a:p>
        </p:txBody>
      </p:sp>
    </p:spTree>
    <p:extLst>
      <p:ext uri="{BB962C8B-B14F-4D97-AF65-F5344CB8AC3E}">
        <p14:creationId xmlns:p14="http://schemas.microsoft.com/office/powerpoint/2010/main" val="35612445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Upon leaving the Hot Zone,</a:t>
            </a:r>
            <a:r>
              <a:rPr lang="en-US" baseline="0" dirty="0" smtClean="0"/>
              <a:t> exit only through the Decontamination (</a:t>
            </a:r>
            <a:r>
              <a:rPr lang="en-US" baseline="0" dirty="0" err="1" smtClean="0"/>
              <a:t>Decon</a:t>
            </a:r>
            <a:r>
              <a:rPr lang="en-US" baseline="0" dirty="0" smtClean="0"/>
              <a:t>) Corridor. Clean and disinfect all supplies, tools, and equipment leaving the Hot Zone. This includes reusable PPE such as boots, and large equipment such as vehicles. Doff PPE in the proper sequence to avoid inadvertent cross-contamination. </a:t>
            </a:r>
            <a:r>
              <a:rPr lang="en-US" dirty="0" smtClean="0"/>
              <a:t>Place all trash and disposable items, including disposable PPE, in a plastic trash bag. Exit the Decontamination Corridor, crossing over the Line of Separation into the Cold Zone. As an extra precaution, wash hands or use a hand sanitizer, and spray vehicle tires and wheel wells with disinfectant prior to driving away. Avoid contact with other susceptible animal populations as directed by Incident Command. If visiting multiple premises during the course of a work day, response personnel must be especially</a:t>
            </a:r>
            <a:r>
              <a:rPr lang="en-US" baseline="0" dirty="0" smtClean="0"/>
              <a:t> diligent to avoid the risk of disease transmission.</a:t>
            </a:r>
            <a:r>
              <a:rPr lang="en-US" dirty="0" smtClean="0"/>
              <a:t>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23</a:t>
            </a:fld>
            <a:endParaRPr lang="en-US"/>
          </a:p>
        </p:txBody>
      </p:sp>
    </p:spTree>
    <p:extLst>
      <p:ext uri="{BB962C8B-B14F-4D97-AF65-F5344CB8AC3E}">
        <p14:creationId xmlns:p14="http://schemas.microsoft.com/office/powerpoint/2010/main" val="31654790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Biosecurity concepts for bioexclusion in an FAD outbreak are the same as for biocontainment, except the focus is on keeping pathogens out. Non-infected premises such as At-Risk Premises and Monitored Premises will be located within a Control Area and have a higher risk of becoming infected than those outside the Area due to the proximity of infected neighbors. Activities may also be conducted in the Free Area, which is the area not included in any Control Area and includes the Surveillance Zone. The clean side of operations may entail surveillance, sampling, and perhaps vaccination, if implemented. Surveillance to support freedom from disease for trade may be conducted in the Free Area. Bioexclusion will be the focus when conducting response operations.</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24</a:t>
            </a:fld>
            <a:endParaRPr lang="en-US"/>
          </a:p>
        </p:txBody>
      </p:sp>
    </p:spTree>
    <p:extLst>
      <p:ext uri="{BB962C8B-B14F-4D97-AF65-F5344CB8AC3E}">
        <p14:creationId xmlns:p14="http://schemas.microsoft.com/office/powerpoint/2010/main" val="36990507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Line of Separation separates contaminated (dirty) from non-contaminated (clean). However, the animal side is considered clean, similar to the Cold Zone. All other areas are considered potentially contaminated. </a:t>
            </a:r>
            <a:r>
              <a:rPr lang="en-US" dirty="0" smtClean="0"/>
              <a:t>The livestock facility may have a biosecurity plan establishing</a:t>
            </a:r>
            <a:r>
              <a:rPr lang="en-US" baseline="0" dirty="0" smtClean="0"/>
              <a:t> a Perimeter Buffer Area as a transitional, peripheral area, to protect the Line of Separation and further enhance the isolation of their herd/flock. At a minimum, comply with the facility’s biosecurity plan. When it is necessary to access the premises, encourage a representative of the premises to serve as an escort to ensure only authorized areas are visited.</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25</a:t>
            </a:fld>
            <a:endParaRPr lang="en-US"/>
          </a:p>
        </p:txBody>
      </p:sp>
    </p:spTree>
    <p:extLst>
      <p:ext uri="{BB962C8B-B14F-4D97-AF65-F5344CB8AC3E}">
        <p14:creationId xmlns:p14="http://schemas.microsoft.com/office/powerpoint/2010/main" val="21165906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Prior</a:t>
            </a:r>
            <a:r>
              <a:rPr lang="en-US" baseline="0" dirty="0" smtClean="0"/>
              <a:t> to entering a clean facility, confirm or establish the Line of Separation. Ensure that anything that needs to cross the Line of Separation has been disinfected and is free of contamination. Park the vehicle outside the </a:t>
            </a:r>
            <a:r>
              <a:rPr lang="en-US" baseline="0" dirty="0" err="1" smtClean="0"/>
              <a:t>biosecure</a:t>
            </a:r>
            <a:r>
              <a:rPr lang="en-US" baseline="0" dirty="0" smtClean="0"/>
              <a:t> area, and prepare to leave all unnecessary items, such as all food and </a:t>
            </a:r>
            <a:r>
              <a:rPr lang="en-US" baseline="0" dirty="0" smtClean="0"/>
              <a:t>jewelry, </a:t>
            </a:r>
            <a:r>
              <a:rPr lang="en-US" baseline="0" dirty="0" smtClean="0"/>
              <a:t>in the vehicle. Don disposable PPE or freshly laundered outerwear/coveralls, and cleaned and disinfected footwear/boots. Prepare fresh cleaning and disinfection supplies, such as boot baths, to use at entry and exit. After crossing the Line of Separation, if it is necessary to sample or have contact with several groups of animals, start with the most disease susceptible group, and finish with any groups showing clinical signs. An alternative is to change clothes, disinfect boots and all equipment, and use only clean supplies before contacting each group..</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26</a:t>
            </a:fld>
            <a:endParaRPr lang="en-US"/>
          </a:p>
        </p:txBody>
      </p:sp>
    </p:spTree>
    <p:extLst>
      <p:ext uri="{BB962C8B-B14F-4D97-AF65-F5344CB8AC3E}">
        <p14:creationId xmlns:p14="http://schemas.microsoft.com/office/powerpoint/2010/main" val="28528455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Exiting the Line of Separation,</a:t>
            </a:r>
            <a:r>
              <a:rPr lang="en-US" baseline="0" dirty="0" smtClean="0"/>
              <a:t> follow the entry protocols in reverse. </a:t>
            </a:r>
            <a:r>
              <a:rPr lang="en-US" dirty="0" smtClean="0"/>
              <a:t>Clean and disinfect boots and any equipment. Contain used coveralls and all equipment that could not be disinfected on-site in the secure dirty compartment of the vehicle until cleaning and disinfection. Facility-owned outerwear is expected to be laundered on-site. Disposable PPE may be managed on-site or secured like reusable outerwear/coveralls for later disposal. Clean response vehicles between visits to animal production </a:t>
            </a:r>
            <a:r>
              <a:rPr lang="en-US" dirty="0" smtClean="0"/>
              <a:t>facilities--including </a:t>
            </a:r>
            <a:r>
              <a:rPr lang="en-US" dirty="0" smtClean="0"/>
              <a:t>interiors and plastic floor mats. Exterior cleaning should focus on any visible organic matter, </a:t>
            </a:r>
            <a:r>
              <a:rPr lang="en-US" dirty="0" smtClean="0"/>
              <a:t>tires, </a:t>
            </a:r>
            <a:r>
              <a:rPr lang="en-US" dirty="0" smtClean="0"/>
              <a:t>and wheel wells. Commercial car washes with wheel-well washing provide adequate exterior cleaning. For those responders tasked with collection of surveillance</a:t>
            </a:r>
            <a:r>
              <a:rPr lang="en-US" baseline="0" dirty="0" smtClean="0"/>
              <a:t> samples for disease detection or environmental sampling of Infected Premises following C&amp;D, b</a:t>
            </a:r>
            <a:r>
              <a:rPr lang="en-US" dirty="0" smtClean="0"/>
              <a:t>iosecurity protocols need to be strictly followed to prevent disease introduction, and to prevent disease escape, particularly since responders may be visiting multiple premises in a day. Consider working in teams of two, so one member remains outside the Line of Separation and can assist the responder who enters the premises.</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27</a:t>
            </a:fld>
            <a:endParaRPr lang="en-US"/>
          </a:p>
        </p:txBody>
      </p:sp>
    </p:spTree>
    <p:extLst>
      <p:ext uri="{BB962C8B-B14F-4D97-AF65-F5344CB8AC3E}">
        <p14:creationId xmlns:p14="http://schemas.microsoft.com/office/powerpoint/2010/main" val="36435465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conclusion, biosecurity helps to maintain food safety and security, protect the environment, and facilitate continuity of business by protecting animals and animal products. The importance cannot be over-emphasized in plans to contain disease, as well as in daily protocols intended to exclude disease from healthy herds and flocks. Plans and protocols are developed based on the assessment and evaluation of each individual site, and circumstances. Established biosecurity measures are effective only when they are consistently followed by everyone.</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28</a:t>
            </a:fld>
            <a:endParaRPr lang="en-US"/>
          </a:p>
        </p:txBody>
      </p:sp>
    </p:spTree>
    <p:extLst>
      <p:ext uri="{BB962C8B-B14F-4D97-AF65-F5344CB8AC3E}">
        <p14:creationId xmlns:p14="http://schemas.microsoft.com/office/powerpoint/2010/main" val="28156074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More details can be obtained from the sources listed on the slide, available on the USDA website (http://www.aphis.usda.gov/fadprep) and the National Animal Health Emergency Response Corps (NAHERC) Training Site (http://naherc.sws.iastate.edu/).</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29</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solidFill>
                  <a:prstClr val="black"/>
                </a:solidFill>
              </a:rPr>
              <a:t>Test Template HANDS 2013-03</a:t>
            </a:r>
            <a:endParaRPr lang="en-US" dirty="0">
              <a:solidFill>
                <a:prstClr val="black"/>
              </a:solidFill>
            </a:endParaRPr>
          </a:p>
        </p:txBody>
      </p:sp>
    </p:spTree>
    <p:extLst>
      <p:ext uri="{BB962C8B-B14F-4D97-AF65-F5344CB8AC3E}">
        <p14:creationId xmlns:p14="http://schemas.microsoft.com/office/powerpoint/2010/main" val="9846496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a:spcBef>
                <a:spcPts val="0"/>
              </a:spcBef>
              <a:spcAft>
                <a:spcPts val="1200"/>
              </a:spcAft>
            </a:pPr>
            <a:r>
              <a:rPr lang="en-US" sz="1200" dirty="0" smtClean="0">
                <a:effectLst/>
                <a:latin typeface="+mn-lt"/>
                <a:ea typeface="Times New Roman" panose="02020603050405020304" pitchFamily="18" charset="0"/>
              </a:rPr>
              <a:t>Three response goals for an FAD outbreak in the United States as outlined in the </a:t>
            </a:r>
            <a:r>
              <a:rPr lang="en-US" sz="1200" i="1" dirty="0" smtClean="0">
                <a:effectLst/>
                <a:latin typeface="+mn-lt"/>
                <a:ea typeface="Times New Roman" panose="02020603050405020304" pitchFamily="18" charset="0"/>
              </a:rPr>
              <a:t>APHIS Foreign Animal Disease Framework: Response Strategies (FAD PReP Manual 2-0) </a:t>
            </a:r>
            <a:r>
              <a:rPr lang="en-US" sz="1200" i="0" dirty="0" smtClean="0">
                <a:effectLst/>
                <a:latin typeface="+mn-lt"/>
                <a:ea typeface="Times New Roman" panose="02020603050405020304" pitchFamily="18" charset="0"/>
              </a:rPr>
              <a:t>are:</a:t>
            </a:r>
          </a:p>
          <a:p>
            <a:pPr marL="342900" marR="0" lvl="0" indent="-342900">
              <a:spcBef>
                <a:spcPts val="0"/>
              </a:spcBef>
              <a:spcAft>
                <a:spcPts val="0"/>
              </a:spcAft>
              <a:buFont typeface="+mj-lt"/>
              <a:buAutoNum type="arabicPeriod"/>
            </a:pPr>
            <a:r>
              <a:rPr lang="en-US" sz="1200" dirty="0" smtClean="0">
                <a:effectLst/>
                <a:latin typeface="+mn-lt"/>
                <a:ea typeface="Times New Roman" panose="02020603050405020304" pitchFamily="18" charset="0"/>
              </a:rPr>
              <a:t>Detect, control, and contain the disease in animals as quickly as possible;</a:t>
            </a:r>
          </a:p>
          <a:p>
            <a:pPr marL="342900" marR="0" lvl="0" indent="-342900">
              <a:spcBef>
                <a:spcPts val="0"/>
              </a:spcBef>
              <a:spcAft>
                <a:spcPts val="0"/>
              </a:spcAft>
              <a:buFont typeface="+mj-lt"/>
              <a:buAutoNum type="arabicPeriod"/>
            </a:pPr>
            <a:r>
              <a:rPr lang="en-US" sz="1200" dirty="0" smtClean="0">
                <a:effectLst/>
                <a:latin typeface="+mn-lt"/>
                <a:ea typeface="Times New Roman" panose="02020603050405020304" pitchFamily="18" charset="0"/>
              </a:rPr>
              <a:t>Eradicate the disease using strategies that seek to stabilize animal agriculture, the food supply, and the economy and that protect public health and the environment; and </a:t>
            </a:r>
          </a:p>
          <a:p>
            <a:pPr marL="342900" marR="0" lvl="0" indent="-342900">
              <a:spcBef>
                <a:spcPts val="0"/>
              </a:spcBef>
              <a:spcAft>
                <a:spcPts val="1200"/>
              </a:spcAft>
              <a:buFont typeface="+mj-lt"/>
              <a:buAutoNum type="arabicPeriod"/>
            </a:pPr>
            <a:r>
              <a:rPr lang="en-US" sz="1200" dirty="0" smtClean="0">
                <a:effectLst/>
                <a:latin typeface="+mn-lt"/>
                <a:ea typeface="Times New Roman" panose="02020603050405020304" pitchFamily="18" charset="0"/>
              </a:rPr>
              <a:t>Provide science- and risk-based approaches and systems to facilitate continuity of business for non-infected animals and non-contaminated animal products</a:t>
            </a:r>
            <a:r>
              <a:rPr lang="en-US" sz="1200" dirty="0" smtClean="0">
                <a:effectLst/>
                <a:latin typeface="+mn-lt"/>
                <a:ea typeface="Times New Roman" panose="02020603050405020304" pitchFamily="18" charset="0"/>
              </a:rPr>
              <a:t>.</a:t>
            </a:r>
            <a:endParaRPr lang="en-US" sz="1200" dirty="0" smtClean="0">
              <a:effectLst/>
              <a:latin typeface="+mn-lt"/>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20664F08-BEFB-4743-9DF7-B49E8F272EE5}" type="slidenum">
              <a:rPr lang="en-US" smtClean="0"/>
              <a:pPr/>
              <a:t>3</a:t>
            </a:fld>
            <a:endParaRPr lang="en-US"/>
          </a:p>
        </p:txBody>
      </p:sp>
    </p:spTree>
    <p:extLst>
      <p:ext uri="{BB962C8B-B14F-4D97-AF65-F5344CB8AC3E}">
        <p14:creationId xmlns:p14="http://schemas.microsoft.com/office/powerpoint/2010/main" val="15221009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The print version of the Guidelines document is an excellent source for more detailed information. This slide acknowledges the authors and reviewers of the Guidelines document. It can be accessed at http://www.aphis.usda.gov/fadprep.</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30</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solidFill>
                  <a:prstClr val="black"/>
                </a:solidFill>
              </a:rPr>
              <a:t>Test Template HANDS 2011-03</a:t>
            </a:r>
            <a:endParaRPr lang="en-US" dirty="0">
              <a:solidFill>
                <a:prstClr val="black"/>
              </a:solidFill>
            </a:endParaRPr>
          </a:p>
        </p:txBody>
      </p:sp>
    </p:spTree>
    <p:extLst>
      <p:ext uri="{BB962C8B-B14F-4D97-AF65-F5344CB8AC3E}">
        <p14:creationId xmlns:p14="http://schemas.microsoft.com/office/powerpoint/2010/main" val="120776629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pPr/>
              <a:t>31</a:t>
            </a:fld>
            <a:endParaRPr lang="en-US"/>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07038">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t>MSP, CFSPH - 2010</a:t>
            </a:r>
            <a:endParaRPr lang="en-US"/>
          </a:p>
        </p:txBody>
      </p:sp>
    </p:spTree>
    <p:extLst>
      <p:ext uri="{BB962C8B-B14F-4D97-AF65-F5344CB8AC3E}">
        <p14:creationId xmlns:p14="http://schemas.microsoft.com/office/powerpoint/2010/main" val="34562583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a:spcBef>
                <a:spcPts val="0"/>
              </a:spcBef>
              <a:spcAft>
                <a:spcPts val="1200"/>
              </a:spcAft>
            </a:pPr>
            <a:r>
              <a:rPr lang="en-US" sz="1200" dirty="0" smtClean="0">
                <a:effectLst/>
                <a:latin typeface="+mn-lt"/>
                <a:ea typeface="Times New Roman" panose="02020603050405020304" pitchFamily="18" charset="0"/>
              </a:rPr>
              <a:t>Achieving these three goals will allow individual livestock facilities, States, Tribes, regions, and industries to resume normal production as quickly as possible. The objective is to allow the United States to regain disease-free status without the response effort causing more disruption and damage than the disease outbreak itself. Biosecurity plays a vital role in each of these goals.</a:t>
            </a:r>
          </a:p>
          <a:p>
            <a:pPr marL="0" marR="0">
              <a:spcBef>
                <a:spcPts val="0"/>
              </a:spcBef>
              <a:spcAft>
                <a:spcPts val="1200"/>
              </a:spcAft>
            </a:pPr>
            <a:endParaRPr lang="en-US" sz="1200" dirty="0" smtClean="0">
              <a:effectLst/>
              <a:latin typeface="+mn-lt"/>
              <a:ea typeface="Times New Roman" panose="02020603050405020304" pitchFamily="18" charset="0"/>
            </a:endParaRPr>
          </a:p>
          <a:p>
            <a:endParaRPr lang="en-US" dirty="0">
              <a:latin typeface="+mn-lt"/>
            </a:endParaRPr>
          </a:p>
        </p:txBody>
      </p:sp>
      <p:sp>
        <p:nvSpPr>
          <p:cNvPr id="4" name="Slide Number Placeholder 3"/>
          <p:cNvSpPr>
            <a:spLocks noGrp="1"/>
          </p:cNvSpPr>
          <p:nvPr>
            <p:ph type="sldNum" sz="quarter" idx="10"/>
          </p:nvPr>
        </p:nvSpPr>
        <p:spPr/>
        <p:txBody>
          <a:bodyPr/>
          <a:lstStyle/>
          <a:p>
            <a:fld id="{20664F08-BEFB-4743-9DF7-B49E8F272EE5}" type="slidenum">
              <a:rPr lang="en-US" smtClean="0"/>
              <a:pPr/>
              <a:t>4</a:t>
            </a:fld>
            <a:endParaRPr lang="en-US"/>
          </a:p>
        </p:txBody>
      </p:sp>
    </p:spTree>
    <p:extLst>
      <p:ext uri="{BB962C8B-B14F-4D97-AF65-F5344CB8AC3E}">
        <p14:creationId xmlns:p14="http://schemas.microsoft.com/office/powerpoint/2010/main" val="37926696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Again, related to those FAD response goals, biocontainment measures help to control and contain an FAD on a premises that </a:t>
            </a:r>
            <a:r>
              <a:rPr lang="en-US" dirty="0" smtClean="0"/>
              <a:t>is</a:t>
            </a:r>
            <a:r>
              <a:rPr lang="en-US" baseline="0" dirty="0" smtClean="0"/>
              <a:t> infected or</a:t>
            </a:r>
            <a:r>
              <a:rPr lang="en-US" dirty="0" smtClean="0"/>
              <a:t> </a:t>
            </a:r>
            <a:r>
              <a:rPr lang="en-US" dirty="0" smtClean="0"/>
              <a:t>potentially infected in order to facilitate eradication. Bioexclusion is vital</a:t>
            </a:r>
            <a:r>
              <a:rPr lang="en-US" baseline="0" dirty="0" smtClean="0"/>
              <a:t> </a:t>
            </a:r>
            <a:r>
              <a:rPr lang="en-US" dirty="0" smtClean="0"/>
              <a:t>in protecting the health of non-infected animals on premises not considered infected. Biosecurity is an important component that </a:t>
            </a:r>
            <a:r>
              <a:rPr lang="en-US" dirty="0" smtClean="0"/>
              <a:t>enables</a:t>
            </a:r>
            <a:r>
              <a:rPr lang="en-US" baseline="0" dirty="0" smtClean="0"/>
              <a:t> </a:t>
            </a:r>
            <a:r>
              <a:rPr lang="en-US" dirty="0" smtClean="0"/>
              <a:t>continuity </a:t>
            </a:r>
            <a:r>
              <a:rPr lang="en-US" dirty="0" smtClean="0"/>
              <a:t>of business</a:t>
            </a:r>
            <a:r>
              <a:rPr lang="en-US" baseline="0" dirty="0" smtClean="0"/>
              <a:t> so that animals and products with no evidence of infection can go into commerce. In addition, </a:t>
            </a:r>
            <a:r>
              <a:rPr lang="en-US" dirty="0" smtClean="0"/>
              <a:t>if an FAD is zoonotic, biosecurity protects responders’ health along with the public’s health. Biosecurity measures necessary to protect responders in a zoonotic event are explained in </a:t>
            </a:r>
            <a:r>
              <a:rPr lang="en-US" i="1" dirty="0" smtClean="0"/>
              <a:t>FAD PReP/NAHEMS Guidelines: Health and Safety </a:t>
            </a:r>
            <a:r>
              <a:rPr lang="en-US" i="0" dirty="0" smtClean="0"/>
              <a:t>and in </a:t>
            </a:r>
            <a:r>
              <a:rPr lang="en-US" i="1" dirty="0" smtClean="0"/>
              <a:t>FAD PReP/NAHEMS Guidelines: Personal Protective Equipment </a:t>
            </a:r>
            <a:r>
              <a:rPr lang="en-US" dirty="0" smtClean="0"/>
              <a:t>(PPE).</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5</a:t>
            </a:fld>
            <a:endParaRPr lang="en-US"/>
          </a:p>
        </p:txBody>
      </p:sp>
    </p:spTree>
    <p:extLst>
      <p:ext uri="{BB962C8B-B14F-4D97-AF65-F5344CB8AC3E}">
        <p14:creationId xmlns:p14="http://schemas.microsoft.com/office/powerpoint/2010/main" val="1684080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FAD response activities involve contact with infected animal populations, and with contaminated premises. Response activities also involve those premises with animals considered non-infected. Biosecurity applies to both biocontainment, as well as bioexclusion. To meet the FAD response goals, measures are implemented to prevent the escape and/or introduction of pathogens. The farm, or the area outside the farm, may be considered the dirty or clean side depending on disease status of the animals on the farm. The Line of </a:t>
            </a:r>
            <a:r>
              <a:rPr lang="en-US" dirty="0" smtClean="0"/>
              <a:t>Separation,</a:t>
            </a:r>
            <a:r>
              <a:rPr lang="en-US" baseline="0" dirty="0" smtClean="0"/>
              <a:t> </a:t>
            </a:r>
            <a:r>
              <a:rPr lang="en-US" dirty="0" smtClean="0"/>
              <a:t>imagined </a:t>
            </a:r>
            <a:r>
              <a:rPr lang="en-US" dirty="0" smtClean="0"/>
              <a:t>or physical, is the line to be defended, across which no pathogen should cross. During an FAD event, implemented biosecurity protocols will vary with the type of livestock </a:t>
            </a:r>
            <a:r>
              <a:rPr lang="en-US" dirty="0" smtClean="0"/>
              <a:t>facilities–small backyard premises, </a:t>
            </a:r>
            <a:r>
              <a:rPr lang="en-US" dirty="0" smtClean="0"/>
              <a:t>open outdoor facilities, </a:t>
            </a:r>
            <a:r>
              <a:rPr lang="en-US" dirty="0" smtClean="0"/>
              <a:t>and confinement </a:t>
            </a:r>
            <a:r>
              <a:rPr lang="en-US" dirty="0" smtClean="0"/>
              <a:t>facilities including large and complex production </a:t>
            </a:r>
            <a:r>
              <a:rPr lang="en-US" dirty="0" smtClean="0"/>
              <a:t>units–as </a:t>
            </a:r>
            <a:r>
              <a:rPr lang="en-US" dirty="0" smtClean="0"/>
              <a:t>well as with the disease/health status of the livestock in the facility, the disease pathogen, and type of response activities ongoing. Employing the most practical and effective measures is based on site-specific risks. </a:t>
            </a:r>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6</a:t>
            </a:fld>
            <a:endParaRPr lang="en-US"/>
          </a:p>
        </p:txBody>
      </p:sp>
    </p:spTree>
    <p:extLst>
      <p:ext uri="{BB962C8B-B14F-4D97-AF65-F5344CB8AC3E}">
        <p14:creationId xmlns:p14="http://schemas.microsoft.com/office/powerpoint/2010/main" val="3330716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58">
              <a:defRPr/>
            </a:pPr>
            <a:r>
              <a:rPr lang="en-US" dirty="0" smtClean="0"/>
              <a:t>Immediately after an FAD detection, zone,</a:t>
            </a:r>
            <a:r>
              <a:rPr lang="en-US" baseline="0" dirty="0" smtClean="0"/>
              <a:t> area, and p</a:t>
            </a:r>
            <a:r>
              <a:rPr lang="en-US" dirty="0" smtClean="0"/>
              <a:t>remises designations will be applied to reflect the disease or disease-free status of the animal population related to the FAD. If animals are no longer present, the designation reflects the infective risk of the location, as known at that time. The premises with the infected animals will be designated as an Infected Premises, and quarantined. A regulatory Control Area, comprised of an Infected Zone and Buffer Zone, will be defined to surround the Infected Premises. </a:t>
            </a:r>
            <a:endParaRPr lang="en-US" dirty="0">
              <a:latin typeface="+mn-lt"/>
            </a:endParaRPr>
          </a:p>
        </p:txBody>
      </p:sp>
      <p:sp>
        <p:nvSpPr>
          <p:cNvPr id="4" name="Slide Number Placeholder 3"/>
          <p:cNvSpPr>
            <a:spLocks noGrp="1"/>
          </p:cNvSpPr>
          <p:nvPr>
            <p:ph type="sldNum" sz="quarter" idx="10"/>
          </p:nvPr>
        </p:nvSpPr>
        <p:spPr/>
        <p:txBody>
          <a:bodyPr/>
          <a:lstStyle/>
          <a:p>
            <a:fld id="{A26D2819-488A-4912-9879-599C763A86F7}" type="slidenum">
              <a:rPr lang="en-US" smtClean="0"/>
              <a:t>7</a:t>
            </a:fld>
            <a:endParaRPr lang="en-US"/>
          </a:p>
        </p:txBody>
      </p:sp>
    </p:spTree>
    <p:extLst>
      <p:ext uri="{BB962C8B-B14F-4D97-AF65-F5344CB8AC3E}">
        <p14:creationId xmlns:p14="http://schemas.microsoft.com/office/powerpoint/2010/main" val="1672099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figures are examples of zones and areas on the left, and on the right, examples of the locations that have been designated with specific premises classifications </a:t>
            </a:r>
            <a:r>
              <a:rPr lang="en-US" baseline="0" dirty="0" smtClean="0"/>
              <a:t>based on disease/health status of the animals. T</a:t>
            </a:r>
            <a:r>
              <a:rPr lang="en-US" dirty="0" smtClean="0"/>
              <a:t>he location of </a:t>
            </a:r>
            <a:r>
              <a:rPr lang="en-US" dirty="0" smtClean="0"/>
              <a:t>any FAD-infected </a:t>
            </a:r>
            <a:r>
              <a:rPr lang="en-US" dirty="0" smtClean="0"/>
              <a:t>animal or animals will immediately be quarantined and designated as an Infected Premises. A regulatory Control Area will be established surrounding the Infected Premises, comprised of two zones, an Infected Zone plus a Buffer Zone. Infected, Contact, and Suspect Premises are considered infected/contaminated locations, or potentially infected/contaminated, and placed under quarantine. Once designated as an Infected Premises, depopulation, disposal, and cleaning and disinfection may be performed, termed dirty operations. Biocontainment is the focus for personnel assigned to response activities on Infected Premises. The results of the epidemiological investigation of Contact and Suspect Premises are needed to confirm the disease status of these animals as infected or non-infected. It is imperative to use </a:t>
            </a:r>
            <a:r>
              <a:rPr lang="en-US" dirty="0" err="1" smtClean="0"/>
              <a:t>biosecure</a:t>
            </a:r>
            <a:r>
              <a:rPr lang="en-US" dirty="0" smtClean="0"/>
              <a:t> methods of entry onto those premises, so as not to introduce disease, as well as </a:t>
            </a:r>
            <a:r>
              <a:rPr lang="en-US" dirty="0" err="1" smtClean="0"/>
              <a:t>biosecure</a:t>
            </a:r>
            <a:r>
              <a:rPr lang="en-US" dirty="0" smtClean="0"/>
              <a:t> methods of exit. “Dangerous Contact Premises” may be depopulated; if a premises is being depopulated, it should be treated like an Infected Premises when developing</a:t>
            </a:r>
            <a:r>
              <a:rPr lang="en-US" baseline="0" dirty="0" smtClean="0"/>
              <a:t> the biosecurity plan</a:t>
            </a:r>
            <a:r>
              <a:rPr lang="en-US"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[Example Zones, Areas, and Premises. Diagrams provided by: USDA; Illustration by: Dani Ausen, Iowa State University]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8</a:t>
            </a:fld>
            <a:endParaRPr lang="en-US"/>
          </a:p>
        </p:txBody>
      </p:sp>
    </p:spTree>
    <p:extLst>
      <p:ext uri="{BB962C8B-B14F-4D97-AF65-F5344CB8AC3E}">
        <p14:creationId xmlns:p14="http://schemas.microsoft.com/office/powerpoint/2010/main" val="12167096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At-Risk, Monitored, and Free Premises are </a:t>
            </a:r>
            <a:r>
              <a:rPr lang="en-US" dirty="0" smtClean="0"/>
              <a:t>locations </a:t>
            </a:r>
            <a:r>
              <a:rPr lang="en-US" dirty="0" smtClean="0"/>
              <a:t>with no evidence of disease. Response activities on these premises, such as surveillance, audits, or vaccination if implemented, are termed clean operations. Uninfected facilities located within a Control Area are at higher risk of becoming infected due to their proximity to infected neighbors. Surveillance of livestock on Free Premises in the Surveillance Zone (which is part of the Free Area), outside of the Control Area, will be conducted for early detection as well as for data collection on freedom from disease. </a:t>
            </a:r>
            <a:r>
              <a:rPr lang="en-US" dirty="0" err="1" smtClean="0"/>
              <a:t>Bioexclusion</a:t>
            </a:r>
            <a:r>
              <a:rPr lang="en-US" dirty="0" smtClean="0"/>
              <a:t> is the focus in preventing exposure of susceptible animals to the disease. The response zones, areas, and premises designations will change over the course of an incident as the outbreak expands, or is contained and eradicated, and as the premises are decontaminated. More detail on designations of zones, areas, and premises, and the factors considered in determining their </a:t>
            </a:r>
            <a:r>
              <a:rPr lang="en-US" dirty="0" smtClean="0"/>
              <a:t>size, </a:t>
            </a:r>
            <a:r>
              <a:rPr lang="en-US" dirty="0" smtClean="0"/>
              <a:t>is explained in the </a:t>
            </a:r>
            <a:r>
              <a:rPr lang="en-US" i="1" dirty="0" smtClean="0"/>
              <a:t>FAD PReP/NAHEMS Guidelines: Quarantine and Movement Control</a:t>
            </a:r>
            <a:r>
              <a:rPr lang="en-US" dirty="0" smtClean="0"/>
              <a:t>. </a:t>
            </a:r>
            <a:r>
              <a:rPr lang="en-US" i="1" dirty="0" smtClean="0"/>
              <a:t>[Example Zones, Areas, and Premises. Diagrams provided by: USDA; Illustration by: Dani Ausen, Iowa State University]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9</a:t>
            </a:fld>
            <a:endParaRPr lang="en-US"/>
          </a:p>
        </p:txBody>
      </p:sp>
    </p:spTree>
    <p:extLst>
      <p:ext uri="{BB962C8B-B14F-4D97-AF65-F5344CB8AC3E}">
        <p14:creationId xmlns:p14="http://schemas.microsoft.com/office/powerpoint/2010/main" val="35073414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194846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Foreign Animal Disease Response </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3053677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294847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7140437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Foreign Animal Disease Response </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28142110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936435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Foreign Animal Disease Response </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pic>
        <p:nvPicPr>
          <p:cNvPr id="8"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pic>
        <p:nvPicPr>
          <p:cNvPr id="8" name="Picture 7"/>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683" r:id="rId10"/>
    <p:sldLayoutId id="2147483684" r:id="rId11"/>
    <p:sldLayoutId id="2147483685" r:id="rId12"/>
    <p:sldLayoutId id="2147483756" r:id="rId13"/>
    <p:sldLayoutId id="2147483757" r:id="rId14"/>
    <p:sldLayoutId id="2147483758" r:id="rId15"/>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hyperlink" Target="http://naherc.sws.iastate.edu/"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Biosecurity	</a:t>
            </a:r>
            <a:endParaRPr lang="en-US" dirty="0"/>
          </a:p>
        </p:txBody>
      </p:sp>
      <p:sp>
        <p:nvSpPr>
          <p:cNvPr id="3" name="Subtitle 2"/>
          <p:cNvSpPr>
            <a:spLocks noGrp="1"/>
          </p:cNvSpPr>
          <p:nvPr>
            <p:ph type="subTitle" idx="1"/>
          </p:nvPr>
        </p:nvSpPr>
        <p:spPr>
          <a:xfrm>
            <a:off x="2590800" y="3886200"/>
            <a:ext cx="5867400" cy="1005840"/>
          </a:xfrm>
        </p:spPr>
        <p:txBody>
          <a:bodyPr>
            <a:normAutofit lnSpcReduction="10000"/>
          </a:bodyPr>
          <a:lstStyle/>
          <a:p>
            <a:r>
              <a:rPr lang="en-US" dirty="0" smtClean="0"/>
              <a:t>Foreign Animal Disease Response</a:t>
            </a:r>
            <a:endParaRPr lang="en-US" dirty="0"/>
          </a:p>
        </p:txBody>
      </p:sp>
      <p:sp>
        <p:nvSpPr>
          <p:cNvPr id="10" name="TextBox 9"/>
          <p:cNvSpPr txBox="1"/>
          <p:nvPr/>
        </p:nvSpPr>
        <p:spPr>
          <a:xfrm>
            <a:off x="2590800" y="5257800"/>
            <a:ext cx="5867400" cy="646331"/>
          </a:xfrm>
          <a:prstGeom prst="rect">
            <a:avLst/>
          </a:prstGeom>
          <a:noFill/>
        </p:spPr>
        <p:txBody>
          <a:bodyPr wrap="square" rtlCol="0">
            <a:spAutoFit/>
          </a:bodyPr>
          <a:lstStyle/>
          <a:p>
            <a:pPr algn="l"/>
            <a:r>
              <a:rPr lang="en-US" sz="1800" i="1" dirty="0" smtClean="0"/>
              <a:t>Adapted from the FAD PReP/NAHEMS </a:t>
            </a:r>
            <a:br>
              <a:rPr lang="en-US" sz="1800" i="1" dirty="0" smtClean="0"/>
            </a:br>
            <a:r>
              <a:rPr lang="en-US" sz="1800" i="1" dirty="0" smtClean="0"/>
              <a:t>Guidelines: Biosecurity (2016)</a:t>
            </a:r>
            <a:endParaRPr lang="en-US" sz="1800" i="1" dirty="0"/>
          </a:p>
        </p:txBody>
      </p:sp>
    </p:spTree>
    <p:extLst>
      <p:ext uri="{BB962C8B-B14F-4D97-AF65-F5344CB8AC3E}">
        <p14:creationId xmlns:p14="http://schemas.microsoft.com/office/powerpoint/2010/main" val="581461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5060950"/>
          </a:xfrm>
        </p:spPr>
        <p:txBody>
          <a:bodyPr>
            <a:normAutofit lnSpcReduction="10000"/>
          </a:bodyPr>
          <a:lstStyle/>
          <a:p>
            <a:r>
              <a:rPr lang="en-US" dirty="0" smtClean="0"/>
              <a:t>Premises designations</a:t>
            </a:r>
          </a:p>
          <a:p>
            <a:pPr lvl="1"/>
            <a:r>
              <a:rPr lang="en-US" dirty="0" smtClean="0"/>
              <a:t>Source of infection</a:t>
            </a:r>
          </a:p>
          <a:p>
            <a:pPr lvl="1"/>
            <a:r>
              <a:rPr lang="en-US" dirty="0" smtClean="0"/>
              <a:t>Enhanced risk of disease exposure</a:t>
            </a:r>
          </a:p>
          <a:p>
            <a:pPr lvl="1"/>
            <a:r>
              <a:rPr lang="en-US" dirty="0" smtClean="0"/>
              <a:t>Type of response activities</a:t>
            </a:r>
          </a:p>
          <a:p>
            <a:r>
              <a:rPr lang="en-US" dirty="0" smtClean="0"/>
              <a:t>Biocontainment and/or bioexclusion</a:t>
            </a:r>
          </a:p>
          <a:p>
            <a:r>
              <a:rPr lang="en-US" dirty="0" smtClean="0"/>
              <a:t>Business continuity</a:t>
            </a:r>
          </a:p>
          <a:p>
            <a:pPr lvl="1"/>
            <a:r>
              <a:rPr lang="en-US" dirty="0" smtClean="0"/>
              <a:t>Secure Food Supply Plans</a:t>
            </a:r>
          </a:p>
          <a:p>
            <a:pPr lvl="2"/>
            <a:r>
              <a:rPr lang="en-US" dirty="0" smtClean="0"/>
              <a:t>Secure Poultry Supply Plans: Eggs</a:t>
            </a:r>
            <a:r>
              <a:rPr lang="en-US" dirty="0"/>
              <a:t>, Turkeys, </a:t>
            </a:r>
            <a:r>
              <a:rPr lang="en-US" dirty="0" smtClean="0"/>
              <a:t>Broilers</a:t>
            </a:r>
          </a:p>
          <a:p>
            <a:pPr lvl="2"/>
            <a:r>
              <a:rPr lang="en-US" dirty="0" smtClean="0"/>
              <a:t>Milk</a:t>
            </a:r>
            <a:r>
              <a:rPr lang="en-US" dirty="0"/>
              <a:t>, Pork, </a:t>
            </a:r>
            <a:r>
              <a:rPr lang="en-US" dirty="0" smtClean="0"/>
              <a:t>and Beef plans</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Containment and/or Exclusion</a:t>
            </a:r>
            <a:endParaRPr lang="en-US" dirty="0"/>
          </a:p>
        </p:txBody>
      </p:sp>
    </p:spTree>
    <p:extLst>
      <p:ext uri="{BB962C8B-B14F-4D97-AF65-F5344CB8AC3E}">
        <p14:creationId xmlns:p14="http://schemas.microsoft.com/office/powerpoint/2010/main" val="3693151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and </a:t>
            </a:r>
            <a:r>
              <a:rPr lang="en-US" sz="4500" dirty="0" smtClean="0"/>
              <a:t>Responsibilities</a:t>
            </a:r>
            <a:r>
              <a:rPr lang="en-US" dirty="0" smtClean="0"/>
              <a:t> during an FAD Response </a:t>
            </a:r>
            <a:endParaRPr lang="en-US" dirty="0"/>
          </a:p>
        </p:txBody>
      </p:sp>
      <p:sp>
        <p:nvSpPr>
          <p:cNvPr id="3" name="Date Placeholder 2"/>
          <p:cNvSpPr>
            <a:spLocks noGrp="1"/>
          </p:cNvSpPr>
          <p:nvPr>
            <p:ph type="dt" sz="half" idx="10"/>
          </p:nvPr>
        </p:nvSpPr>
        <p:spPr/>
        <p:txBody>
          <a:body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4" name="Footer Placeholder 3"/>
          <p:cNvSpPr>
            <a:spLocks noGrp="1"/>
          </p:cNvSpPr>
          <p:nvPr>
            <p:ph type="ftr" sz="quarter" idx="11"/>
          </p:nvPr>
        </p:nvSpPr>
        <p:spPr/>
        <p:txBody>
          <a:bodyPr/>
          <a:lstStyle/>
          <a:p>
            <a:pPr algn="l"/>
            <a:r>
              <a:rPr lang="en-US" smtClean="0">
                <a:solidFill>
                  <a:srgbClr val="1F497D">
                    <a:lumMod val="50000"/>
                  </a:srgbClr>
                </a:solidFill>
              </a:rPr>
              <a:t>FAD PReP/NAHEMS Guidelines: Biosecurity - Foreign Animal Disease Response </a:t>
            </a:r>
            <a:endParaRPr lang="en-US" dirty="0">
              <a:solidFill>
                <a:srgbClr val="1F497D">
                  <a:lumMod val="50000"/>
                </a:srgbClr>
              </a:solidFill>
            </a:endParaRPr>
          </a:p>
        </p:txBody>
      </p:sp>
    </p:spTree>
    <p:extLst>
      <p:ext uri="{BB962C8B-B14F-4D97-AF65-F5344CB8AC3E}">
        <p14:creationId xmlns:p14="http://schemas.microsoft.com/office/powerpoint/2010/main" val="2400624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Organizational structure</a:t>
            </a:r>
          </a:p>
          <a:p>
            <a:r>
              <a:rPr lang="en-US" dirty="0"/>
              <a:t>Flexible and scalable</a:t>
            </a:r>
          </a:p>
          <a:p>
            <a:r>
              <a:rPr lang="en-US" dirty="0"/>
              <a:t>Depends on size, scope, and nature of the incident </a:t>
            </a:r>
          </a:p>
          <a:p>
            <a:r>
              <a:rPr lang="en-US" dirty="0" smtClean="0"/>
              <a:t>Incident Management Team (IMT)</a:t>
            </a:r>
          </a:p>
          <a:p>
            <a:r>
              <a:rPr lang="en-US" dirty="0" smtClean="0"/>
              <a:t>Biosecurity conducted by </a:t>
            </a:r>
            <a:br>
              <a:rPr lang="en-US" dirty="0" smtClean="0"/>
            </a:br>
            <a:r>
              <a:rPr lang="en-US" dirty="0" smtClean="0"/>
              <a:t>Operations Section </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normAutofit fontScale="90000"/>
          </a:bodyPr>
          <a:lstStyle/>
          <a:p>
            <a:r>
              <a:rPr lang="en-US" dirty="0" smtClean="0"/>
              <a:t>Incident Command System (ICS)</a:t>
            </a:r>
            <a:endParaRPr lang="en-US" dirty="0"/>
          </a:p>
        </p:txBody>
      </p:sp>
    </p:spTree>
    <p:extLst>
      <p:ext uri="{BB962C8B-B14F-4D97-AF65-F5344CB8AC3E}">
        <p14:creationId xmlns:p14="http://schemas.microsoft.com/office/powerpoint/2010/main" val="41416984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FADD implements biocontainment principles during the investigation</a:t>
            </a:r>
          </a:p>
          <a:p>
            <a:r>
              <a:rPr lang="en-US" dirty="0" smtClean="0"/>
              <a:t>Premises will be quarantined if an FAD is suspected </a:t>
            </a:r>
          </a:p>
          <a:p>
            <a:pPr lvl="1"/>
            <a:r>
              <a:rPr lang="en-US" dirty="0" smtClean="0"/>
              <a:t>Movement will be restricted </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a:xfrm>
            <a:off x="438150" y="228600"/>
            <a:ext cx="8229600" cy="838200"/>
          </a:xfrm>
        </p:spPr>
        <p:txBody>
          <a:bodyPr>
            <a:noAutofit/>
          </a:bodyPr>
          <a:lstStyle/>
          <a:p>
            <a:r>
              <a:rPr lang="en-US" sz="3200" dirty="0" smtClean="0"/>
              <a:t>Foreign Animal Disease Diagnostician</a:t>
            </a:r>
            <a:endParaRPr lang="en-US" sz="3200" dirty="0"/>
          </a:p>
        </p:txBody>
      </p:sp>
    </p:spTree>
    <p:extLst>
      <p:ext uri="{BB962C8B-B14F-4D97-AF65-F5344CB8AC3E}">
        <p14:creationId xmlns:p14="http://schemas.microsoft.com/office/powerpoint/2010/main" val="24174456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Assessment, </a:t>
            </a:r>
            <a:r>
              <a:rPr lang="en-US" dirty="0" smtClean="0"/>
              <a:t>design, </a:t>
            </a:r>
            <a:r>
              <a:rPr lang="en-US" dirty="0" smtClean="0"/>
              <a:t>and supervision </a:t>
            </a:r>
          </a:p>
          <a:p>
            <a:r>
              <a:rPr lang="en-US" dirty="0" smtClean="0"/>
              <a:t>Implementation on-site</a:t>
            </a:r>
          </a:p>
          <a:p>
            <a:r>
              <a:rPr lang="en-US" dirty="0" smtClean="0"/>
              <a:t>Animal Biosecurity Group Supervisor (or designee) </a:t>
            </a:r>
          </a:p>
          <a:p>
            <a:pPr lvl="1"/>
            <a:r>
              <a:rPr lang="en-US" dirty="0" smtClean="0"/>
              <a:t>Site assessment of each contaminated (dirty) premises</a:t>
            </a:r>
          </a:p>
          <a:p>
            <a:pPr lvl="1"/>
            <a:r>
              <a:rPr lang="en-US" dirty="0" smtClean="0"/>
              <a:t>Leads development of site-specific biosecurity plan</a:t>
            </a:r>
          </a:p>
          <a:p>
            <a:pPr lvl="1"/>
            <a:r>
              <a:rPr lang="en-US" dirty="0" smtClean="0"/>
              <a:t>Appropriate biocontainment measures </a:t>
            </a:r>
          </a:p>
          <a:p>
            <a:pPr lvl="1"/>
            <a:r>
              <a:rPr lang="en-US" dirty="0" smtClean="0"/>
              <a:t>Determines resource needs/training</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Operations Section</a:t>
            </a:r>
          </a:p>
        </p:txBody>
      </p:sp>
    </p:spTree>
    <p:extLst>
      <p:ext uri="{BB962C8B-B14F-4D97-AF65-F5344CB8AC3E}">
        <p14:creationId xmlns:p14="http://schemas.microsoft.com/office/powerpoint/2010/main" val="24095581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382000" cy="4953000"/>
          </a:xfrm>
        </p:spPr>
        <p:txBody>
          <a:bodyPr/>
          <a:lstStyle/>
          <a:p>
            <a:r>
              <a:rPr lang="en-US" dirty="0" smtClean="0"/>
              <a:t>Develops biosecurity plan for clean operations</a:t>
            </a:r>
          </a:p>
          <a:p>
            <a:r>
              <a:rPr lang="en-US" dirty="0" smtClean="0"/>
              <a:t>Appropriate bioexclusion measures to protect naïve populations</a:t>
            </a:r>
          </a:p>
          <a:p>
            <a:r>
              <a:rPr lang="en-US" dirty="0" smtClean="0"/>
              <a:t>Used by surveillance teams, etc. </a:t>
            </a:r>
          </a:p>
          <a:p>
            <a:r>
              <a:rPr lang="en-US" dirty="0" smtClean="0"/>
              <a:t>Coordinate with all other on-site activities: C&amp;D, depopulation, </a:t>
            </a:r>
            <a:r>
              <a:rPr lang="en-US" dirty="0" smtClean="0"/>
              <a:t>and disposal</a:t>
            </a:r>
            <a:endParaRPr lang="en-US" dirty="0" smtClean="0"/>
          </a:p>
          <a:p>
            <a:r>
              <a:rPr lang="en-US" dirty="0" smtClean="0"/>
              <a:t>Procedures </a:t>
            </a:r>
            <a:r>
              <a:rPr lang="en-US" dirty="0"/>
              <a:t>must be followed by </a:t>
            </a:r>
            <a:r>
              <a:rPr lang="en-US" dirty="0" smtClean="0"/>
              <a:t>all</a:t>
            </a:r>
            <a:endParaRPr lang="en-US" dirty="0"/>
          </a:p>
          <a:p>
            <a:endParaRPr lang="en-US" dirty="0"/>
          </a:p>
          <a:p>
            <a:endParaRPr lang="en-US" dirty="0" smtClean="0"/>
          </a:p>
          <a:p>
            <a:pPr lvl="1"/>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Operations Section cont’d</a:t>
            </a:r>
            <a:endParaRPr lang="en-US" dirty="0"/>
          </a:p>
        </p:txBody>
      </p:sp>
    </p:spTree>
    <p:extLst>
      <p:ext uri="{BB962C8B-B14F-4D97-AF65-F5344CB8AC3E}">
        <p14:creationId xmlns:p14="http://schemas.microsoft.com/office/powerpoint/2010/main" val="39866636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Appointed by Incident Command</a:t>
            </a:r>
          </a:p>
          <a:p>
            <a:r>
              <a:rPr lang="en-US" dirty="0" smtClean="0"/>
              <a:t>Reports to Biosecurity Group Supervisor </a:t>
            </a:r>
          </a:p>
          <a:p>
            <a:r>
              <a:rPr lang="en-US" dirty="0" smtClean="0"/>
              <a:t>Provides on-site management, </a:t>
            </a:r>
            <a:r>
              <a:rPr lang="en-US" dirty="0" smtClean="0"/>
              <a:t>coordination </a:t>
            </a:r>
            <a:r>
              <a:rPr lang="en-US" dirty="0" smtClean="0"/>
              <a:t>and gains compliance </a:t>
            </a:r>
          </a:p>
          <a:p>
            <a:r>
              <a:rPr lang="en-US" dirty="0" smtClean="0"/>
              <a:t>Reports needs, problems, </a:t>
            </a:r>
            <a:r>
              <a:rPr lang="en-US" dirty="0" smtClean="0"/>
              <a:t>and violations </a:t>
            </a:r>
            <a:endParaRPr lang="en-US" dirty="0" smtClean="0"/>
          </a:p>
          <a:p>
            <a:r>
              <a:rPr lang="en-US" dirty="0" smtClean="0"/>
              <a:t>Halts biosecurity breaches</a:t>
            </a:r>
          </a:p>
          <a:p>
            <a:r>
              <a:rPr lang="en-US" dirty="0" smtClean="0"/>
              <a:t>Enforces compliance </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Biosecurity Managers/Officers </a:t>
            </a:r>
            <a:endParaRPr lang="en-US" dirty="0"/>
          </a:p>
        </p:txBody>
      </p:sp>
    </p:spTree>
    <p:extLst>
      <p:ext uri="{BB962C8B-B14F-4D97-AF65-F5344CB8AC3E}">
        <p14:creationId xmlns:p14="http://schemas.microsoft.com/office/powerpoint/2010/main" val="3682344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Biocontainment</a:t>
            </a:r>
            <a:br>
              <a:rPr lang="en-US" dirty="0" smtClean="0"/>
            </a:br>
            <a:endParaRPr lang="en-US" dirty="0"/>
          </a:p>
        </p:txBody>
      </p:sp>
      <p:sp>
        <p:nvSpPr>
          <p:cNvPr id="3" name="Date Placeholder 2"/>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Tree>
    <p:extLst>
      <p:ext uri="{BB962C8B-B14F-4D97-AF65-F5344CB8AC3E}">
        <p14:creationId xmlns:p14="http://schemas.microsoft.com/office/powerpoint/2010/main" val="14063490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Separation between dirty and clean</a:t>
            </a:r>
          </a:p>
          <a:p>
            <a:pPr lvl="1"/>
            <a:r>
              <a:rPr lang="fr-FR" dirty="0"/>
              <a:t>Hot </a:t>
            </a:r>
            <a:r>
              <a:rPr lang="fr-FR" dirty="0" smtClean="0"/>
              <a:t>Zone-Exclusion </a:t>
            </a:r>
            <a:r>
              <a:rPr lang="fr-FR" dirty="0"/>
              <a:t>Zone (EZ</a:t>
            </a:r>
            <a:r>
              <a:rPr lang="fr-FR" dirty="0" smtClean="0"/>
              <a:t>)</a:t>
            </a:r>
          </a:p>
          <a:p>
            <a:pPr lvl="1"/>
            <a:r>
              <a:rPr lang="fr-FR" dirty="0"/>
              <a:t>Warm </a:t>
            </a:r>
            <a:r>
              <a:rPr lang="fr-FR" dirty="0" smtClean="0"/>
              <a:t>Zone-Contamination </a:t>
            </a:r>
            <a:r>
              <a:rPr lang="fr-FR" dirty="0"/>
              <a:t>Reduction Zone (CRZ</a:t>
            </a:r>
            <a:r>
              <a:rPr lang="fr-FR" dirty="0" smtClean="0"/>
              <a:t>)</a:t>
            </a:r>
          </a:p>
          <a:p>
            <a:pPr lvl="1"/>
            <a:r>
              <a:rPr lang="fr-FR" dirty="0"/>
              <a:t>Cold </a:t>
            </a:r>
            <a:r>
              <a:rPr lang="fr-FR" dirty="0" smtClean="0"/>
              <a:t>Zone-Support </a:t>
            </a:r>
            <a:r>
              <a:rPr lang="fr-FR" dirty="0"/>
              <a:t>Zone (SZ</a:t>
            </a:r>
            <a:r>
              <a:rPr lang="fr-FR" dirty="0" smtClean="0"/>
              <a:t>)</a:t>
            </a:r>
          </a:p>
          <a:p>
            <a:r>
              <a:rPr lang="fr-FR" dirty="0" smtClean="0"/>
              <a:t>Access is controlled</a:t>
            </a:r>
          </a:p>
          <a:p>
            <a:pPr lvl="1"/>
            <a:r>
              <a:rPr lang="fr-FR" dirty="0"/>
              <a:t>Decontamination Corridor</a:t>
            </a:r>
            <a:endParaRPr lang="fr-FR" dirty="0" smtClean="0"/>
          </a:p>
          <a:p>
            <a:endParaRPr lang="fr-FR" dirty="0" smtClean="0"/>
          </a:p>
          <a:p>
            <a:endParaRPr lang="fr-FR" dirty="0" smtClean="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Work Zones</a:t>
            </a:r>
            <a:endParaRPr lang="en-US" dirty="0"/>
          </a:p>
        </p:txBody>
      </p:sp>
    </p:spTree>
    <p:extLst>
      <p:ext uri="{BB962C8B-B14F-4D97-AF65-F5344CB8AC3E}">
        <p14:creationId xmlns:p14="http://schemas.microsoft.com/office/powerpoint/2010/main" val="1905509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3" cstate="email">
            <a:extLst>
              <a:ext uri="{28A0092B-C50C-407E-A947-70E740481C1C}">
                <a14:useLocalDpi xmlns:a14="http://schemas.microsoft.com/office/drawing/2010/main"/>
              </a:ext>
            </a:extLst>
          </a:blip>
          <a:stretch>
            <a:fillRect/>
          </a:stretch>
        </p:blipFill>
        <p:spPr>
          <a:xfrm>
            <a:off x="519676" y="1676400"/>
            <a:ext cx="8121872" cy="3962400"/>
          </a:xfrm>
          <a:prstGeom prst="rect">
            <a:avLst/>
          </a:prstGeom>
          <a:noFill/>
          <a:ln w="38100">
            <a:solidFill>
              <a:srgbClr val="17375E"/>
            </a:solidFill>
          </a:ln>
        </p:spPr>
      </p:pic>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Work Zones cont’d</a:t>
            </a:r>
            <a:endParaRPr lang="en-US" dirty="0"/>
          </a:p>
        </p:txBody>
      </p:sp>
    </p:spTree>
    <p:extLst>
      <p:ext uri="{BB962C8B-B14F-4D97-AF65-F5344CB8AC3E}">
        <p14:creationId xmlns:p14="http://schemas.microsoft.com/office/powerpoint/2010/main" val="277401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Zones, areas, and premises designations during an FAD response</a:t>
            </a:r>
          </a:p>
          <a:p>
            <a:r>
              <a:rPr lang="en-US" dirty="0" smtClean="0"/>
              <a:t>Roles and responsibilities</a:t>
            </a:r>
          </a:p>
          <a:p>
            <a:r>
              <a:rPr lang="en-US" dirty="0" smtClean="0"/>
              <a:t>Work Zones of a contaminated premises</a:t>
            </a:r>
          </a:p>
          <a:p>
            <a:r>
              <a:rPr lang="en-US" dirty="0" smtClean="0"/>
              <a:t>Concepts of biocontainment and bioexclusion</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This Presentation</a:t>
            </a:r>
            <a:endParaRPr lang="en-US" dirty="0"/>
          </a:p>
        </p:txBody>
      </p:sp>
    </p:spTree>
    <p:extLst>
      <p:ext uri="{BB962C8B-B14F-4D97-AF65-F5344CB8AC3E}">
        <p14:creationId xmlns:p14="http://schemas.microsoft.com/office/powerpoint/2010/main" val="33604214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3" cstate="email">
            <a:extLst>
              <a:ext uri="{28A0092B-C50C-407E-A947-70E740481C1C}">
                <a14:useLocalDpi xmlns:a14="http://schemas.microsoft.com/office/drawing/2010/main"/>
              </a:ext>
            </a:extLst>
          </a:blip>
          <a:stretch>
            <a:fillRect/>
          </a:stretch>
        </p:blipFill>
        <p:spPr>
          <a:xfrm>
            <a:off x="533034" y="1764166"/>
            <a:ext cx="8128884" cy="3841213"/>
          </a:xfrm>
          <a:prstGeom prst="rect">
            <a:avLst/>
          </a:prstGeom>
          <a:noFill/>
          <a:ln w="38100">
            <a:solidFill>
              <a:srgbClr val="17375E"/>
            </a:solidFill>
          </a:ln>
        </p:spPr>
      </p:pic>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Decontamination Corridor</a:t>
            </a:r>
            <a:endParaRPr lang="en-US" dirty="0"/>
          </a:p>
        </p:txBody>
      </p:sp>
    </p:spTree>
    <p:extLst>
      <p:ext uri="{BB962C8B-B14F-4D97-AF65-F5344CB8AC3E}">
        <p14:creationId xmlns:p14="http://schemas.microsoft.com/office/powerpoint/2010/main" val="15365214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Prior to entering Hot Zone</a:t>
            </a:r>
          </a:p>
          <a:p>
            <a:pPr lvl="1"/>
            <a:r>
              <a:rPr lang="en-US" dirty="0" smtClean="0"/>
              <a:t>Identify Work Zones</a:t>
            </a:r>
          </a:p>
          <a:p>
            <a:pPr lvl="1"/>
            <a:r>
              <a:rPr lang="en-US" dirty="0" smtClean="0"/>
              <a:t>Vehicles remain in Cold Zone</a:t>
            </a:r>
          </a:p>
          <a:p>
            <a:pPr lvl="1"/>
            <a:r>
              <a:rPr lang="en-US" dirty="0" smtClean="0"/>
              <a:t>Don PPE</a:t>
            </a:r>
          </a:p>
          <a:p>
            <a:pPr lvl="1"/>
            <a:r>
              <a:rPr lang="en-US" dirty="0" smtClean="0"/>
              <a:t>Prepare to contain disposables</a:t>
            </a:r>
          </a:p>
          <a:p>
            <a:pPr lvl="1"/>
            <a:r>
              <a:rPr lang="en-US" dirty="0" smtClean="0"/>
              <a:t>Set up C&amp;D supplies</a:t>
            </a:r>
          </a:p>
          <a:p>
            <a:pPr lvl="1"/>
            <a:r>
              <a:rPr lang="en-US" dirty="0" smtClean="0"/>
              <a:t>Take only necessary items</a:t>
            </a:r>
          </a:p>
          <a:p>
            <a:pPr lvl="1"/>
            <a:r>
              <a:rPr lang="en-US" dirty="0" smtClean="0"/>
              <a:t>Enter through proper access point</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Protocols for Biocontainment</a:t>
            </a:r>
            <a:endParaRPr lang="en-US" dirty="0"/>
          </a:p>
        </p:txBody>
      </p:sp>
    </p:spTree>
    <p:extLst>
      <p:ext uri="{BB962C8B-B14F-4D97-AF65-F5344CB8AC3E}">
        <p14:creationId xmlns:p14="http://schemas.microsoft.com/office/powerpoint/2010/main" val="3294759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While in Hot Zone</a:t>
            </a:r>
          </a:p>
          <a:p>
            <a:pPr lvl="1"/>
            <a:r>
              <a:rPr lang="en-US" dirty="0" smtClean="0"/>
              <a:t>Minimize exposure to pathogen</a:t>
            </a:r>
          </a:p>
          <a:p>
            <a:pPr lvl="1"/>
            <a:r>
              <a:rPr lang="en-US" dirty="0" smtClean="0"/>
              <a:t>Restrict environmental contamination</a:t>
            </a:r>
          </a:p>
          <a:p>
            <a:pPr lvl="1"/>
            <a:r>
              <a:rPr lang="en-US" dirty="0" smtClean="0"/>
              <a:t>Limit equipment contamination</a:t>
            </a:r>
          </a:p>
          <a:p>
            <a:pPr lvl="1"/>
            <a:r>
              <a:rPr lang="en-US" dirty="0" smtClean="0"/>
              <a:t>Monitor compliance</a:t>
            </a:r>
          </a:p>
          <a:p>
            <a:pPr lvl="1"/>
            <a:r>
              <a:rPr lang="en-US" dirty="0" smtClean="0"/>
              <a:t>Maintain log and verify authorization</a:t>
            </a:r>
          </a:p>
          <a:p>
            <a:pPr lvl="1"/>
            <a:r>
              <a:rPr lang="en-US" dirty="0" smtClean="0"/>
              <a:t>Perform </a:t>
            </a:r>
            <a:r>
              <a:rPr lang="en-US" dirty="0" smtClean="0"/>
              <a:t>C&amp;D duties in the </a:t>
            </a:r>
            <a:r>
              <a:rPr lang="en-US" dirty="0" err="1" smtClean="0"/>
              <a:t>Decon</a:t>
            </a:r>
            <a:r>
              <a:rPr lang="en-US" dirty="0" smtClean="0"/>
              <a:t> corridor</a:t>
            </a:r>
            <a:endParaRPr lang="en-US" dirty="0" smtClean="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normAutofit fontScale="90000"/>
          </a:bodyPr>
          <a:lstStyle/>
          <a:p>
            <a:r>
              <a:rPr lang="en-US" dirty="0"/>
              <a:t>Protocols for </a:t>
            </a:r>
            <a:r>
              <a:rPr lang="en-US" dirty="0" smtClean="0"/>
              <a:t>Biocontainment cont’d</a:t>
            </a:r>
            <a:endParaRPr lang="en-US" dirty="0"/>
          </a:p>
        </p:txBody>
      </p:sp>
    </p:spTree>
    <p:extLst>
      <p:ext uri="{BB962C8B-B14F-4D97-AF65-F5344CB8AC3E}">
        <p14:creationId xmlns:p14="http://schemas.microsoft.com/office/powerpoint/2010/main" val="1488691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Upon leaving Hot Zone</a:t>
            </a:r>
          </a:p>
          <a:p>
            <a:pPr lvl="1"/>
            <a:r>
              <a:rPr lang="en-US" dirty="0" smtClean="0"/>
              <a:t>Exit only through </a:t>
            </a:r>
            <a:r>
              <a:rPr lang="en-US" dirty="0" err="1" smtClean="0"/>
              <a:t>Decon</a:t>
            </a:r>
            <a:r>
              <a:rPr lang="en-US" dirty="0" smtClean="0"/>
              <a:t> Corridor </a:t>
            </a:r>
          </a:p>
          <a:p>
            <a:pPr lvl="1"/>
            <a:r>
              <a:rPr lang="en-US" dirty="0" smtClean="0"/>
              <a:t>C&amp;D all supplies, equipment</a:t>
            </a:r>
          </a:p>
          <a:p>
            <a:pPr lvl="1"/>
            <a:r>
              <a:rPr lang="en-US" dirty="0" smtClean="0"/>
              <a:t>Doff PPE</a:t>
            </a:r>
          </a:p>
          <a:p>
            <a:pPr lvl="1"/>
            <a:r>
              <a:rPr lang="en-US" dirty="0" smtClean="0"/>
              <a:t>Contain trash and disposables</a:t>
            </a:r>
          </a:p>
          <a:p>
            <a:pPr lvl="1"/>
            <a:r>
              <a:rPr lang="en-US" dirty="0" smtClean="0"/>
              <a:t>Cross Line of Separation</a:t>
            </a:r>
          </a:p>
          <a:p>
            <a:pPr lvl="1"/>
            <a:r>
              <a:rPr lang="en-US" dirty="0" smtClean="0"/>
              <a:t>Extra precaution: wash hands, disinfect vehicle tires and wheel wells</a:t>
            </a:r>
          </a:p>
          <a:p>
            <a:pPr lvl="1"/>
            <a:r>
              <a:rPr lang="en-US" dirty="0" smtClean="0"/>
              <a:t>Avoid contact with susceptible species </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normAutofit fontScale="90000"/>
          </a:bodyPr>
          <a:lstStyle/>
          <a:p>
            <a:r>
              <a:rPr lang="en-US" dirty="0"/>
              <a:t>Protocols for Biocontainment cont’d</a:t>
            </a:r>
          </a:p>
        </p:txBody>
      </p:sp>
    </p:spTree>
    <p:extLst>
      <p:ext uri="{BB962C8B-B14F-4D97-AF65-F5344CB8AC3E}">
        <p14:creationId xmlns:p14="http://schemas.microsoft.com/office/powerpoint/2010/main" val="30182800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Bioexclusion</a:t>
            </a:r>
            <a:endParaRPr lang="en-US" dirty="0"/>
          </a:p>
        </p:txBody>
      </p:sp>
      <p:sp>
        <p:nvSpPr>
          <p:cNvPr id="3" name="Date Placeholder 2"/>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Tree>
    <p:extLst>
      <p:ext uri="{BB962C8B-B14F-4D97-AF65-F5344CB8AC3E}">
        <p14:creationId xmlns:p14="http://schemas.microsoft.com/office/powerpoint/2010/main" val="36914014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Line of Separation</a:t>
            </a:r>
          </a:p>
          <a:p>
            <a:r>
              <a:rPr lang="en-US" dirty="0" smtClean="0"/>
              <a:t>Animal side is considered </a:t>
            </a:r>
            <a:r>
              <a:rPr lang="en-US" dirty="0" smtClean="0"/>
              <a:t>“clean”</a:t>
            </a:r>
            <a:endParaRPr lang="en-US" dirty="0" smtClean="0"/>
          </a:p>
          <a:p>
            <a:r>
              <a:rPr lang="en-US" dirty="0" smtClean="0"/>
              <a:t>Facility plan may have Perimeter Buffer Area and Line of Separation</a:t>
            </a:r>
          </a:p>
          <a:p>
            <a:pPr lvl="1"/>
            <a:r>
              <a:rPr lang="en-US" dirty="0" smtClean="0"/>
              <a:t>Comply </a:t>
            </a:r>
            <a:r>
              <a:rPr lang="en-US" dirty="0" smtClean="0"/>
              <a:t>with facility plan</a:t>
            </a:r>
          </a:p>
          <a:p>
            <a:r>
              <a:rPr lang="en-US" dirty="0" smtClean="0"/>
              <a:t>Encourage a facility escort</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Protocols for Bioexclusion</a:t>
            </a:r>
            <a:endParaRPr lang="en-US" dirty="0"/>
          </a:p>
        </p:txBody>
      </p:sp>
    </p:spTree>
    <p:extLst>
      <p:ext uri="{BB962C8B-B14F-4D97-AF65-F5344CB8AC3E}">
        <p14:creationId xmlns:p14="http://schemas.microsoft.com/office/powerpoint/2010/main" val="25077864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Prior to entering facility</a:t>
            </a:r>
          </a:p>
          <a:p>
            <a:pPr lvl="1"/>
            <a:r>
              <a:rPr lang="en-US" dirty="0" smtClean="0"/>
              <a:t>Confirm/establish Line </a:t>
            </a:r>
            <a:r>
              <a:rPr lang="en-US" dirty="0"/>
              <a:t>of </a:t>
            </a:r>
            <a:r>
              <a:rPr lang="en-US" dirty="0" smtClean="0"/>
              <a:t>Separation</a:t>
            </a:r>
          </a:p>
          <a:p>
            <a:pPr lvl="1"/>
            <a:r>
              <a:rPr lang="en-US" dirty="0" smtClean="0"/>
              <a:t>Disinfect all items</a:t>
            </a:r>
          </a:p>
          <a:p>
            <a:pPr lvl="1"/>
            <a:r>
              <a:rPr lang="en-US" dirty="0" smtClean="0"/>
              <a:t>Park vehicle outside </a:t>
            </a:r>
            <a:r>
              <a:rPr lang="en-US" dirty="0" err="1" smtClean="0"/>
              <a:t>biosecure</a:t>
            </a:r>
            <a:r>
              <a:rPr lang="en-US" dirty="0" smtClean="0"/>
              <a:t> area</a:t>
            </a:r>
          </a:p>
          <a:p>
            <a:pPr lvl="1"/>
            <a:r>
              <a:rPr lang="en-US" dirty="0" smtClean="0"/>
              <a:t>Leave all unnecessary items behind</a:t>
            </a:r>
          </a:p>
          <a:p>
            <a:pPr lvl="1"/>
            <a:r>
              <a:rPr lang="en-US" dirty="0" smtClean="0"/>
              <a:t>Don clean outwear and boots</a:t>
            </a:r>
          </a:p>
          <a:p>
            <a:pPr lvl="1"/>
            <a:r>
              <a:rPr lang="en-US" dirty="0" smtClean="0"/>
              <a:t>Prepare fresh C&amp;D supplies</a:t>
            </a:r>
          </a:p>
          <a:p>
            <a:r>
              <a:rPr lang="en-US" dirty="0" smtClean="0"/>
              <a:t>Protect susceptible animal groups</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3400" dirty="0"/>
              <a:t>Protocols for </a:t>
            </a:r>
            <a:r>
              <a:rPr lang="en-US" sz="3400" dirty="0" smtClean="0"/>
              <a:t>Bioexclusion cont’d</a:t>
            </a:r>
            <a:endParaRPr lang="en-US" sz="3400" dirty="0"/>
          </a:p>
        </p:txBody>
      </p:sp>
    </p:spTree>
    <p:extLst>
      <p:ext uri="{BB962C8B-B14F-4D97-AF65-F5344CB8AC3E}">
        <p14:creationId xmlns:p14="http://schemas.microsoft.com/office/powerpoint/2010/main" val="35317807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Exiting the Line of </a:t>
            </a:r>
            <a:r>
              <a:rPr lang="en-US" dirty="0" smtClean="0"/>
              <a:t>Separation:</a:t>
            </a:r>
            <a:endParaRPr lang="en-US" dirty="0" smtClean="0"/>
          </a:p>
          <a:p>
            <a:pPr lvl="1"/>
            <a:r>
              <a:rPr lang="en-US" dirty="0" smtClean="0"/>
              <a:t>Follow </a:t>
            </a:r>
            <a:r>
              <a:rPr lang="en-US" dirty="0"/>
              <a:t>the entry protocols in </a:t>
            </a:r>
            <a:r>
              <a:rPr lang="en-US" dirty="0" smtClean="0"/>
              <a:t>reverse</a:t>
            </a:r>
          </a:p>
          <a:p>
            <a:pPr lvl="1"/>
            <a:r>
              <a:rPr lang="en-US" dirty="0" smtClean="0"/>
              <a:t>C&amp;D boots and equipment or contain for later cleaning or disposal</a:t>
            </a:r>
          </a:p>
          <a:p>
            <a:pPr lvl="1"/>
            <a:r>
              <a:rPr lang="en-US" dirty="0" smtClean="0"/>
              <a:t>Clean response vehicles</a:t>
            </a:r>
          </a:p>
          <a:p>
            <a:r>
              <a:rPr lang="en-US" dirty="0" smtClean="0"/>
              <a:t>Pay extra </a:t>
            </a:r>
            <a:r>
              <a:rPr lang="en-US" dirty="0" smtClean="0"/>
              <a:t>attention </a:t>
            </a:r>
            <a:r>
              <a:rPr lang="en-US" dirty="0" smtClean="0"/>
              <a:t>when collecting samples and/or visiting multiple premises </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3400" dirty="0"/>
              <a:t>Protocols for </a:t>
            </a:r>
            <a:r>
              <a:rPr lang="en-US" sz="3400" dirty="0" smtClean="0"/>
              <a:t>Bioexclusion cont’d</a:t>
            </a:r>
            <a:endParaRPr lang="en-US" sz="3400" dirty="0"/>
          </a:p>
        </p:txBody>
      </p:sp>
    </p:spTree>
    <p:extLst>
      <p:ext uri="{BB962C8B-B14F-4D97-AF65-F5344CB8AC3E}">
        <p14:creationId xmlns:p14="http://schemas.microsoft.com/office/powerpoint/2010/main" val="18731353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Maintains </a:t>
            </a:r>
            <a:r>
              <a:rPr lang="en-US" dirty="0"/>
              <a:t>food safety and </a:t>
            </a:r>
            <a:r>
              <a:rPr lang="en-US" dirty="0" smtClean="0"/>
              <a:t>security</a:t>
            </a:r>
          </a:p>
          <a:p>
            <a:r>
              <a:rPr lang="en-US" dirty="0" smtClean="0"/>
              <a:t>Protects </a:t>
            </a:r>
            <a:r>
              <a:rPr lang="en-US" dirty="0"/>
              <a:t>the </a:t>
            </a:r>
            <a:r>
              <a:rPr lang="en-US" dirty="0" smtClean="0"/>
              <a:t>environment</a:t>
            </a:r>
          </a:p>
          <a:p>
            <a:r>
              <a:rPr lang="en-US" dirty="0" smtClean="0"/>
              <a:t>Facilitates </a:t>
            </a:r>
            <a:r>
              <a:rPr lang="en-US" dirty="0"/>
              <a:t>continuity of </a:t>
            </a:r>
            <a:r>
              <a:rPr lang="en-US" dirty="0" smtClean="0"/>
              <a:t>business</a:t>
            </a:r>
          </a:p>
          <a:p>
            <a:r>
              <a:rPr lang="en-US" dirty="0" smtClean="0"/>
              <a:t>Protocols are site/situation specific </a:t>
            </a:r>
          </a:p>
          <a:p>
            <a:r>
              <a:rPr lang="en-US" dirty="0" smtClean="0"/>
              <a:t>Need consistent compliance </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Conclusion </a:t>
            </a:r>
            <a:endParaRPr lang="en-US" dirty="0"/>
          </a:p>
        </p:txBody>
      </p:sp>
    </p:spTree>
    <p:extLst>
      <p:ext uri="{BB962C8B-B14F-4D97-AF65-F5344CB8AC3E}">
        <p14:creationId xmlns:p14="http://schemas.microsoft.com/office/powerpoint/2010/main" val="32294565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304800" y="1371600"/>
            <a:ext cx="5645538" cy="4876800"/>
          </a:xfrm>
        </p:spPr>
        <p:txBody>
          <a:bodyPr>
            <a:noAutofit/>
          </a:bodyPr>
          <a:lstStyle/>
          <a:p>
            <a:r>
              <a:rPr lang="en-US" sz="2800" dirty="0" smtClean="0"/>
              <a:t>FAD PReP/NAHEMS Guidelines </a:t>
            </a:r>
            <a:br>
              <a:rPr lang="en-US" sz="2800" dirty="0" smtClean="0"/>
            </a:br>
            <a:r>
              <a:rPr lang="en-US" sz="2800" dirty="0" smtClean="0"/>
              <a:t>&amp; SOP: Biosecurity (2016)</a:t>
            </a:r>
          </a:p>
          <a:p>
            <a:pPr lvl="1"/>
            <a:r>
              <a:rPr lang="en-US" sz="2000" dirty="0" smtClean="0">
                <a:hlinkClick r:id="rId3"/>
              </a:rPr>
              <a:t>http://www.aphis.usda.gov/fadprep</a:t>
            </a:r>
            <a:endParaRPr lang="en-US" sz="2000" dirty="0" smtClean="0"/>
          </a:p>
          <a:p>
            <a:r>
              <a:rPr lang="en-US" sz="2800" dirty="0" smtClean="0"/>
              <a:t>Biosecurity web-based training module:</a:t>
            </a:r>
          </a:p>
          <a:p>
            <a:pPr lvl="1"/>
            <a:r>
              <a:rPr lang="en-US" sz="2000" dirty="0" smtClean="0">
                <a:hlinkClick r:id="rId4"/>
              </a:rPr>
              <a:t>http://naherc.sws.iastate.edu/</a:t>
            </a:r>
            <a:endParaRPr lang="en-US" sz="2000" dirty="0" smtClean="0"/>
          </a:p>
          <a:p>
            <a:pPr marL="171450" indent="-173038">
              <a:spcBef>
                <a:spcPts val="600"/>
              </a:spcBef>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39937" name="Title 1"/>
          <p:cNvSpPr>
            <a:spLocks noGrp="1"/>
          </p:cNvSpPr>
          <p:nvPr>
            <p:ph type="title"/>
          </p:nvPr>
        </p:nvSpPr>
        <p:spPr/>
        <p:txBody>
          <a:bodyPr>
            <a:normAutofit/>
          </a:bodyPr>
          <a:lstStyle/>
          <a:p>
            <a:r>
              <a:rPr lang="en-US" dirty="0" smtClean="0"/>
              <a:t>For More Information</a:t>
            </a:r>
          </a:p>
        </p:txBody>
      </p:sp>
      <p:pic>
        <p:nvPicPr>
          <p:cNvPr id="7" name="Picture 2"/>
          <p:cNvPicPr>
            <a:picLocks noChangeAspect="1" noChangeArrowheads="1"/>
          </p:cNvPicPr>
          <p:nvPr/>
        </p:nvPicPr>
        <p:blipFill>
          <a:blip r:embed="rId5" cstate="email">
            <a:extLst>
              <a:ext uri="{28A0092B-C50C-407E-A947-70E740481C1C}">
                <a14:useLocalDpi xmlns:a14="http://schemas.microsoft.com/office/drawing/2010/main"/>
              </a:ext>
            </a:extLst>
          </a:blip>
          <a:stretch>
            <a:fillRect/>
          </a:stretch>
        </p:blipFill>
        <p:spPr bwMode="auto">
          <a:xfrm>
            <a:off x="5950338" y="1653747"/>
            <a:ext cx="2784950" cy="3604053"/>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2333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514350" indent="-514350">
              <a:buFont typeface="+mj-lt"/>
              <a:buAutoNum type="arabicPeriod"/>
            </a:pPr>
            <a:r>
              <a:rPr lang="en-US" dirty="0" smtClean="0"/>
              <a:t>Detect, control, and contain </a:t>
            </a:r>
            <a:br>
              <a:rPr lang="en-US" dirty="0" smtClean="0"/>
            </a:br>
            <a:r>
              <a:rPr lang="en-US" dirty="0" smtClean="0"/>
              <a:t>the disease in animals as quickly as possible;</a:t>
            </a:r>
          </a:p>
          <a:p>
            <a:pPr marL="514350" indent="-514350">
              <a:buFont typeface="+mj-lt"/>
              <a:buAutoNum type="arabicPeriod"/>
            </a:pPr>
            <a:r>
              <a:rPr lang="en-US" dirty="0" smtClean="0"/>
              <a:t>Eradicate the disease using strategies that seek to stabilize animal agriculture, the food supply, and the economy and that protect public health and the environment; and</a:t>
            </a:r>
          </a:p>
          <a:p>
            <a:pPr marL="514350" indent="-514350">
              <a:buFont typeface="+mj-lt"/>
              <a:buAutoNum type="arabicPeriod"/>
            </a:pPr>
            <a:r>
              <a:rPr lang="en-US" dirty="0" smtClean="0"/>
              <a:t>Provide science- and risk-based approaches and systems to facilitate continuity of business for non-infected animals and non-contaminated animal products.</a:t>
            </a:r>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p:txBody>
          <a:bodyPr/>
          <a:lstStyle/>
          <a:p>
            <a:pPr algn="l"/>
            <a:r>
              <a:rPr lang="en-US" smtClean="0"/>
              <a:t>FAD PReP/NAHEMS Guidelines: Biosecurity - Foreign Animal Disease Response </a:t>
            </a:r>
            <a:endParaRPr lang="en-US" dirty="0"/>
          </a:p>
        </p:txBody>
      </p:sp>
      <p:sp>
        <p:nvSpPr>
          <p:cNvPr id="2" name="Title 1"/>
          <p:cNvSpPr>
            <a:spLocks noGrp="1"/>
          </p:cNvSpPr>
          <p:nvPr>
            <p:ph type="title"/>
          </p:nvPr>
        </p:nvSpPr>
        <p:spPr/>
        <p:txBody>
          <a:bodyPr>
            <a:normAutofit/>
          </a:bodyPr>
          <a:lstStyle/>
          <a:p>
            <a:r>
              <a:rPr lang="en-US" dirty="0" smtClean="0"/>
              <a:t>FAD Response Goals</a:t>
            </a:r>
            <a:endParaRPr lang="en-US" dirty="0"/>
          </a:p>
        </p:txBody>
      </p:sp>
    </p:spTree>
    <p:extLst>
      <p:ext uri="{BB962C8B-B14F-4D97-AF65-F5344CB8AC3E}">
        <p14:creationId xmlns:p14="http://schemas.microsoft.com/office/powerpoint/2010/main" val="1736181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334000" cy="4876800"/>
          </a:xfrm>
        </p:spPr>
        <p:txBody>
          <a:bodyPr>
            <a:noAutofit/>
          </a:bodyPr>
          <a:lstStyle/>
          <a:p>
            <a:pPr marL="0" indent="0">
              <a:buNone/>
            </a:pPr>
            <a:r>
              <a:rPr lang="en-US" sz="2400" dirty="0"/>
              <a:t>Authors (CFSPH)</a:t>
            </a:r>
          </a:p>
          <a:p>
            <a:pPr marL="171450" indent="-173038">
              <a:spcBef>
                <a:spcPts val="600"/>
              </a:spcBef>
              <a:tabLst>
                <a:tab pos="1149350" algn="l"/>
              </a:tabLst>
            </a:pPr>
            <a:r>
              <a:rPr lang="en-US" sz="2000" dirty="0"/>
              <a:t>Janice P. Mogan, </a:t>
            </a:r>
            <a:r>
              <a:rPr lang="en-US" sz="2000" dirty="0" smtClean="0"/>
              <a:t>DVM</a:t>
            </a:r>
          </a:p>
          <a:p>
            <a:pPr marL="171450" indent="-173038">
              <a:spcBef>
                <a:spcPts val="600"/>
              </a:spcBef>
              <a:tabLst>
                <a:tab pos="1149350" algn="l"/>
              </a:tabLst>
            </a:pPr>
            <a:r>
              <a:rPr lang="en-US" sz="2000" dirty="0" smtClean="0"/>
              <a:t>Heather Allen, PhD, MPA</a:t>
            </a:r>
          </a:p>
          <a:p>
            <a:pPr marL="171450" indent="-173038">
              <a:spcBef>
                <a:spcPts val="600"/>
              </a:spcBef>
              <a:tabLst>
                <a:tab pos="1149350" algn="l"/>
              </a:tabLst>
            </a:pPr>
            <a:r>
              <a:rPr lang="en-US" sz="2000" dirty="0" smtClean="0"/>
              <a:t>Kristen Bretz, MS</a:t>
            </a:r>
            <a:endParaRPr lang="en-US" sz="2000" dirty="0"/>
          </a:p>
          <a:p>
            <a:pPr marL="0" indent="0">
              <a:spcBef>
                <a:spcPts val="600"/>
              </a:spcBef>
              <a:buNone/>
              <a:tabLst>
                <a:tab pos="1149350" algn="l"/>
              </a:tabLst>
            </a:pPr>
            <a:endParaRPr lang="en-US" sz="2000" dirty="0" smtClean="0"/>
          </a:p>
          <a:p>
            <a:pPr marL="0" indent="0">
              <a:spcBef>
                <a:spcPts val="600"/>
              </a:spcBef>
              <a:buNone/>
              <a:tabLst>
                <a:tab pos="1149350" algn="l"/>
              </a:tabLst>
            </a:pPr>
            <a:r>
              <a:rPr lang="en-US" sz="2400" dirty="0" smtClean="0"/>
              <a:t>Reviewers </a:t>
            </a:r>
            <a:r>
              <a:rPr lang="en-US" sz="2400" dirty="0"/>
              <a:t>(USDA</a:t>
            </a:r>
            <a:r>
              <a:rPr lang="en-US" sz="2400" dirty="0" smtClean="0"/>
              <a:t>)</a:t>
            </a:r>
          </a:p>
          <a:p>
            <a:pPr>
              <a:spcBef>
                <a:spcPts val="600"/>
              </a:spcBef>
              <a:tabLst>
                <a:tab pos="1149350" algn="l"/>
              </a:tabLst>
            </a:pPr>
            <a:r>
              <a:rPr lang="en-US" sz="2000" dirty="0" smtClean="0"/>
              <a:t>Jonathan T. Zack, DVM</a:t>
            </a:r>
          </a:p>
          <a:p>
            <a:pPr>
              <a:spcBef>
                <a:spcPts val="600"/>
              </a:spcBef>
              <a:tabLst>
                <a:tab pos="1149350" algn="l"/>
              </a:tabLst>
            </a:pPr>
            <a:r>
              <a:rPr lang="en-US" sz="2000" dirty="0" smtClean="0"/>
              <a:t>James A. Roth, DVM</a:t>
            </a:r>
            <a:r>
              <a:rPr lang="en-US" sz="2000" dirty="0"/>
              <a:t>, PhD, </a:t>
            </a:r>
            <a:r>
              <a:rPr lang="en-US" sz="2000" dirty="0" smtClean="0"/>
              <a:t>DACVM</a:t>
            </a:r>
            <a:endParaRPr lang="en-US" sz="2000" dirty="0"/>
          </a:p>
          <a:p>
            <a:pPr marL="0" indent="0">
              <a:spcBef>
                <a:spcPts val="600"/>
              </a:spcBef>
              <a:buNone/>
              <a:tabLst>
                <a:tab pos="1149350" algn="l"/>
              </a:tabLst>
            </a:pPr>
            <a:endParaRPr lang="en-US" sz="2000" dirty="0" smtClean="0"/>
          </a:p>
          <a:p>
            <a:pPr>
              <a:spcBef>
                <a:spcPts val="600"/>
              </a:spcBef>
              <a:tabLst>
                <a:tab pos="1149350" algn="l"/>
              </a:tabLst>
            </a:pPr>
            <a:endParaRPr lang="en-US" dirty="0" smtClean="0"/>
          </a:p>
        </p:txBody>
      </p:sp>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39937" name="Title 1"/>
          <p:cNvSpPr>
            <a:spLocks noGrp="1"/>
          </p:cNvSpPr>
          <p:nvPr>
            <p:ph type="title"/>
          </p:nvPr>
        </p:nvSpPr>
        <p:spPr/>
        <p:txBody>
          <a:bodyPr>
            <a:normAutofit/>
          </a:bodyPr>
          <a:lstStyle/>
          <a:p>
            <a:r>
              <a:rPr lang="en-US" dirty="0" smtClean="0"/>
              <a:t>Guidelines Content</a:t>
            </a:r>
          </a:p>
        </p:txBody>
      </p:sp>
      <p:pic>
        <p:nvPicPr>
          <p:cNvPr id="8"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950338" y="1653747"/>
            <a:ext cx="2784950" cy="3604053"/>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94320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a:t>the </a:t>
            </a:r>
            <a:r>
              <a:rPr lang="en-US" sz="280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32500" lnSpcReduction="20000"/>
          </a:bodyPr>
          <a:lstStyle/>
          <a:p>
            <a:pPr lvl="0">
              <a:lnSpc>
                <a:spcPct val="170000"/>
              </a:lnSpc>
              <a:buClr>
                <a:srgbClr val="F47D5A"/>
              </a:buClr>
              <a:buSzPct val="100000"/>
              <a:defRPr/>
            </a:pPr>
            <a:r>
              <a:rPr kumimoji="0" lang="en-US" sz="4800" b="0" i="0" u="none" strike="noStrike" kern="1200" cap="none" spc="0" normalizeH="0" baseline="0" noProof="0" dirty="0" smtClean="0">
                <a:ln>
                  <a:noFill/>
                </a:ln>
                <a:solidFill>
                  <a:schemeClr val="tx1">
                    <a:lumMod val="85000"/>
                    <a:lumOff val="15000"/>
                  </a:schemeClr>
                </a:solidFill>
                <a:effectLst/>
                <a:uLnTx/>
                <a:uFillTx/>
                <a:latin typeface="Verdana" pitchFamily="34" charset="0"/>
              </a:rPr>
              <a:t>PPT Authors: Janice </a:t>
            </a:r>
            <a:r>
              <a:rPr lang="en-US" sz="4800" dirty="0" smtClean="0">
                <a:solidFill>
                  <a:schemeClr val="tx1">
                    <a:lumMod val="85000"/>
                    <a:lumOff val="15000"/>
                  </a:schemeClr>
                </a:solidFill>
                <a:latin typeface="Verdana" pitchFamily="34" charset="0"/>
              </a:rPr>
              <a:t>P. Mogan, DV</a:t>
            </a:r>
            <a:r>
              <a:rPr kumimoji="0" lang="en-US" sz="4800" b="0" i="0" u="none" strike="noStrike" kern="1200" cap="none" spc="0" normalizeH="0" noProof="0" dirty="0" smtClean="0">
                <a:ln>
                  <a:noFill/>
                </a:ln>
                <a:solidFill>
                  <a:schemeClr val="tx1">
                    <a:lumMod val="85000"/>
                    <a:lumOff val="15000"/>
                  </a:schemeClr>
                </a:solidFill>
                <a:effectLst/>
                <a:uLnTx/>
                <a:uFillTx/>
                <a:latin typeface="Verdana" pitchFamily="34" charset="0"/>
              </a:rPr>
              <a:t>M; Logan Kilburn</a:t>
            </a:r>
            <a:r>
              <a:rPr lang="en-US" sz="4800" dirty="0" smtClean="0">
                <a:solidFill>
                  <a:schemeClr val="tx1">
                    <a:lumMod val="85000"/>
                    <a:lumOff val="15000"/>
                  </a:schemeClr>
                </a:solidFill>
                <a:latin typeface="Verdana" pitchFamily="34" charset="0"/>
              </a:rPr>
              <a:t> </a:t>
            </a:r>
            <a:br>
              <a:rPr lang="en-US" sz="4800" dirty="0" smtClean="0">
                <a:solidFill>
                  <a:schemeClr val="tx1">
                    <a:lumMod val="85000"/>
                    <a:lumOff val="15000"/>
                  </a:schemeClr>
                </a:solidFill>
                <a:latin typeface="Verdana" pitchFamily="34" charset="0"/>
              </a:rPr>
            </a:br>
            <a:r>
              <a:rPr lang="en-US" sz="4800" dirty="0" smtClean="0">
                <a:solidFill>
                  <a:schemeClr val="tx1">
                    <a:lumMod val="85000"/>
                    <a:lumOff val="15000"/>
                  </a:schemeClr>
                </a:solidFill>
                <a:latin typeface="Verdana" pitchFamily="34" charset="0"/>
              </a:rPr>
              <a:t>Reviewer: Kristen </a:t>
            </a:r>
            <a:r>
              <a:rPr lang="en-US" sz="4800" dirty="0" smtClean="0">
                <a:solidFill>
                  <a:schemeClr val="tx1">
                    <a:lumMod val="85000"/>
                    <a:lumOff val="15000"/>
                  </a:schemeClr>
                </a:solidFill>
                <a:latin typeface="Verdana" pitchFamily="34" charset="0"/>
              </a:rPr>
              <a:t>Bretz, MS</a:t>
            </a:r>
            <a:endParaRPr kumimoji="0" lang="en-US" sz="43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a:ln>
                <a:noFill/>
              </a:ln>
              <a:solidFill>
                <a:schemeClr val="tx1">
                  <a:lumMod val="85000"/>
                  <a:lumOff val="15000"/>
                </a:schemeClr>
              </a:solidFill>
              <a:effectLst/>
              <a:uLnTx/>
              <a:uFillTx/>
              <a:latin typeface="Verdana" pitchFamily="34" charset="0"/>
              <a:ea typeface="+mn-ea"/>
              <a:cs typeface="+mn-cs"/>
            </a:endParaRPr>
          </a:p>
        </p:txBody>
      </p:sp>
    </p:spTree>
    <p:extLst>
      <p:ext uri="{BB962C8B-B14F-4D97-AF65-F5344CB8AC3E}">
        <p14:creationId xmlns:p14="http://schemas.microsoft.com/office/powerpoint/2010/main" val="195027631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sz="3000" dirty="0">
                <a:ea typeface="Times New Roman" panose="02020603050405020304" pitchFamily="18" charset="0"/>
              </a:rPr>
              <a:t>Achieving these three goals will allow individual livestock facilities, States, Tribes, regions, and industries to resume normal production as quickly as possible. </a:t>
            </a:r>
            <a:endParaRPr lang="en-US" sz="3000" dirty="0" smtClean="0">
              <a:ea typeface="Times New Roman" panose="02020603050405020304" pitchFamily="18" charset="0"/>
            </a:endParaRPr>
          </a:p>
          <a:p>
            <a:r>
              <a:rPr lang="en-US" sz="3000" dirty="0" smtClean="0">
                <a:ea typeface="Times New Roman" panose="02020603050405020304" pitchFamily="18" charset="0"/>
              </a:rPr>
              <a:t>They will also </a:t>
            </a:r>
            <a:r>
              <a:rPr lang="en-US" sz="3000" dirty="0">
                <a:ea typeface="Times New Roman" panose="02020603050405020304" pitchFamily="18" charset="0"/>
              </a:rPr>
              <a:t>allow the United States to regain disease-free status without the response effort causing more disruption and damage than the disease outbreak itself. </a:t>
            </a:r>
            <a:endParaRPr lang="en-US" sz="3000" dirty="0" smtClean="0">
              <a:ea typeface="Times New Roman" panose="02020603050405020304" pitchFamily="18" charset="0"/>
            </a:endParaRPr>
          </a:p>
          <a:p>
            <a:r>
              <a:rPr lang="en-US" sz="3000" dirty="0" smtClean="0">
                <a:ea typeface="Times New Roman" panose="02020603050405020304" pitchFamily="18" charset="0"/>
              </a:rPr>
              <a:t>Biosecurity </a:t>
            </a:r>
            <a:r>
              <a:rPr lang="en-US" sz="3000" dirty="0">
                <a:ea typeface="Times New Roman" panose="02020603050405020304" pitchFamily="18" charset="0"/>
              </a:rPr>
              <a:t>plays a vital role in each of </a:t>
            </a:r>
            <a:r>
              <a:rPr lang="en-US" sz="3000" dirty="0" smtClean="0">
                <a:ea typeface="Times New Roman" panose="02020603050405020304" pitchFamily="18" charset="0"/>
              </a:rPr>
              <a:t>the three </a:t>
            </a:r>
            <a:r>
              <a:rPr lang="en-US" sz="3000" dirty="0">
                <a:ea typeface="Times New Roman" panose="02020603050405020304" pitchFamily="18" charset="0"/>
              </a:rPr>
              <a:t>goals.</a:t>
            </a:r>
          </a:p>
          <a:p>
            <a:pPr marL="0" indent="0">
              <a:buNone/>
            </a:pPr>
            <a:endParaRPr lang="en-US" dirty="0" smtClean="0"/>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p:txBody>
          <a:bodyPr/>
          <a:lstStyle/>
          <a:p>
            <a:pPr algn="l"/>
            <a:r>
              <a:rPr lang="en-US" smtClean="0"/>
              <a:t>FAD PReP/NAHEMS Guidelines: Biosecurity - Foreign Animal Disease Response </a:t>
            </a:r>
            <a:endParaRPr lang="en-US" dirty="0"/>
          </a:p>
        </p:txBody>
      </p:sp>
      <p:sp>
        <p:nvSpPr>
          <p:cNvPr id="2" name="Title 1"/>
          <p:cNvSpPr>
            <a:spLocks noGrp="1"/>
          </p:cNvSpPr>
          <p:nvPr>
            <p:ph type="title"/>
          </p:nvPr>
        </p:nvSpPr>
        <p:spPr/>
        <p:txBody>
          <a:bodyPr>
            <a:normAutofit/>
          </a:bodyPr>
          <a:lstStyle/>
          <a:p>
            <a:r>
              <a:rPr lang="en-US" dirty="0" smtClean="0"/>
              <a:t>FAD Response Goals, cont’d</a:t>
            </a:r>
            <a:endParaRPr lang="en-US" dirty="0"/>
          </a:p>
        </p:txBody>
      </p:sp>
    </p:spTree>
    <p:extLst>
      <p:ext uri="{BB962C8B-B14F-4D97-AF65-F5344CB8AC3E}">
        <p14:creationId xmlns:p14="http://schemas.microsoft.com/office/powerpoint/2010/main" val="2647436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Biocontainment</a:t>
            </a:r>
          </a:p>
          <a:p>
            <a:pPr lvl="1"/>
            <a:r>
              <a:rPr lang="en-US" dirty="0" smtClean="0"/>
              <a:t>Contains FAD on an infected premises</a:t>
            </a:r>
          </a:p>
          <a:p>
            <a:pPr lvl="1"/>
            <a:r>
              <a:rPr lang="en-US" dirty="0" smtClean="0"/>
              <a:t>Facilitates eradication</a:t>
            </a:r>
          </a:p>
          <a:p>
            <a:r>
              <a:rPr lang="en-US" dirty="0"/>
              <a:t>Bioexclusion</a:t>
            </a:r>
          </a:p>
          <a:p>
            <a:pPr lvl="1"/>
            <a:r>
              <a:rPr lang="en-US" dirty="0" smtClean="0"/>
              <a:t>Protects health of non-infected animals</a:t>
            </a:r>
          </a:p>
          <a:p>
            <a:r>
              <a:rPr lang="en-US" dirty="0" smtClean="0"/>
              <a:t>Allows continuity of business</a:t>
            </a:r>
          </a:p>
          <a:p>
            <a:r>
              <a:rPr lang="en-US" dirty="0" smtClean="0"/>
              <a:t>If zoonotic, protects public health</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Importance of Biosecurity</a:t>
            </a:r>
            <a:endParaRPr lang="en-US" dirty="0"/>
          </a:p>
        </p:txBody>
      </p:sp>
    </p:spTree>
    <p:extLst>
      <p:ext uri="{BB962C8B-B14F-4D97-AF65-F5344CB8AC3E}">
        <p14:creationId xmlns:p14="http://schemas.microsoft.com/office/powerpoint/2010/main" val="3600265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Disease response </a:t>
            </a:r>
            <a:r>
              <a:rPr lang="en-US" dirty="0" smtClean="0"/>
              <a:t>requires </a:t>
            </a:r>
            <a:r>
              <a:rPr lang="en-US" dirty="0"/>
              <a:t>c</a:t>
            </a:r>
            <a:r>
              <a:rPr lang="en-US" dirty="0" smtClean="0"/>
              <a:t>ontact with infected populations and contaminated premises</a:t>
            </a:r>
          </a:p>
          <a:p>
            <a:pPr lvl="1"/>
            <a:r>
              <a:rPr lang="en-US" dirty="0" smtClean="0"/>
              <a:t> Also involves non-infected animals and premises </a:t>
            </a:r>
          </a:p>
          <a:p>
            <a:r>
              <a:rPr lang="en-US" dirty="0" smtClean="0"/>
              <a:t>Clean or dirty side based on disease/health status of animals</a:t>
            </a:r>
          </a:p>
          <a:p>
            <a:r>
              <a:rPr lang="en-US" dirty="0" smtClean="0"/>
              <a:t>Line of Separation defended</a:t>
            </a:r>
          </a:p>
          <a:p>
            <a:r>
              <a:rPr lang="en-US" dirty="0" smtClean="0"/>
              <a:t>Protocols vary due to multiple factors</a:t>
            </a:r>
          </a:p>
          <a:p>
            <a:pPr lvl="1"/>
            <a:r>
              <a:rPr lang="en-US" dirty="0" smtClean="0"/>
              <a:t>Facility, disease status, pathogen, tasks</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FAD Response Activities </a:t>
            </a:r>
            <a:endParaRPr lang="en-US" dirty="0"/>
          </a:p>
        </p:txBody>
      </p:sp>
    </p:spTree>
    <p:extLst>
      <p:ext uri="{BB962C8B-B14F-4D97-AF65-F5344CB8AC3E}">
        <p14:creationId xmlns:p14="http://schemas.microsoft.com/office/powerpoint/2010/main" val="16936995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500" dirty="0" smtClean="0"/>
              <a:t>Zones, Areas, Premises Designations in an FAD Outbreak </a:t>
            </a:r>
            <a:endParaRPr lang="en-US" sz="4500" dirty="0"/>
          </a:p>
        </p:txBody>
      </p:sp>
      <p:sp>
        <p:nvSpPr>
          <p:cNvPr id="2" name="Date Placeholder 1"/>
          <p:cNvSpPr>
            <a:spLocks noGrp="1"/>
          </p:cNvSpPr>
          <p:nvPr>
            <p:ph type="dt" sz="half" idx="10"/>
          </p:nvPr>
        </p:nvSpPr>
        <p:spPr/>
        <p:txBody>
          <a:bodyPr/>
          <a:lstStyle/>
          <a:p>
            <a:pPr algn="r"/>
            <a:r>
              <a:rPr lang="en-US" dirty="0" smtClean="0">
                <a:solidFill>
                  <a:srgbClr val="1F497D">
                    <a:lumMod val="50000"/>
                  </a:srgbClr>
                </a:solidFill>
              </a:rPr>
              <a:t>USDA APHIS and CFSPH</a:t>
            </a:r>
            <a:endParaRPr lang="en-US" dirty="0">
              <a:solidFill>
                <a:srgbClr val="1F497D">
                  <a:lumMod val="50000"/>
                </a:srgbClr>
              </a:solidFill>
            </a:endParaRPr>
          </a:p>
        </p:txBody>
      </p:sp>
      <p:sp>
        <p:nvSpPr>
          <p:cNvPr id="3" name="Footer Placeholder 2"/>
          <p:cNvSpPr>
            <a:spLocks noGrp="1"/>
          </p:cNvSpPr>
          <p:nvPr>
            <p:ph type="ftr" sz="quarter" idx="11"/>
          </p:nvPr>
        </p:nvSpPr>
        <p:spPr/>
        <p:txBody>
          <a:bodyPr/>
          <a:lstStyle/>
          <a:p>
            <a:pPr algn="l"/>
            <a:r>
              <a:rPr lang="en-US" dirty="0" smtClean="0">
                <a:solidFill>
                  <a:srgbClr val="1F497D">
                    <a:lumMod val="50000"/>
                  </a:srgbClr>
                </a:solidFill>
              </a:rPr>
              <a:t>FAD </a:t>
            </a:r>
            <a:r>
              <a:rPr lang="en-US" dirty="0" err="1" smtClean="0">
                <a:solidFill>
                  <a:srgbClr val="1F497D">
                    <a:lumMod val="50000"/>
                  </a:srgbClr>
                </a:solidFill>
              </a:rPr>
              <a:t>PReP</a:t>
            </a:r>
            <a:r>
              <a:rPr lang="en-US" dirty="0" smtClean="0">
                <a:solidFill>
                  <a:srgbClr val="1F497D">
                    <a:lumMod val="50000"/>
                  </a:srgbClr>
                </a:solidFill>
              </a:rPr>
              <a:t>/NAHEMS Guidelines: Biosecurity - Foreign Animal Disease Response </a:t>
            </a:r>
            <a:endParaRPr lang="en-US" dirty="0">
              <a:solidFill>
                <a:srgbClr val="1F497D">
                  <a:lumMod val="50000"/>
                </a:srgbClr>
              </a:solidFill>
            </a:endParaRPr>
          </a:p>
        </p:txBody>
      </p:sp>
    </p:spTree>
    <p:extLst>
      <p:ext uri="{BB962C8B-B14F-4D97-AF65-F5344CB8AC3E}">
        <p14:creationId xmlns:p14="http://schemas.microsoft.com/office/powerpoint/2010/main" val="25686424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Zones, Areas, and Premises</a:t>
            </a:r>
            <a:endParaRPr lang="en-US" dirty="0"/>
          </a:p>
        </p:txBody>
      </p:sp>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bwMode="auto">
          <a:xfrm>
            <a:off x="689246" y="1219200"/>
            <a:ext cx="7921354" cy="5060950"/>
          </a:xfrm>
          <a:prstGeom prst="rect">
            <a:avLst/>
          </a:prstGeom>
          <a:noFill/>
          <a:ln w="38100">
            <a:solidFill>
              <a:srgbClr val="17375E"/>
            </a:solidFill>
          </a:ln>
        </p:spPr>
      </p:pic>
    </p:spTree>
    <p:extLst>
      <p:ext uri="{BB962C8B-B14F-4D97-AF65-F5344CB8AC3E}">
        <p14:creationId xmlns:p14="http://schemas.microsoft.com/office/powerpoint/2010/main" val="9623653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Foreign Animal Disease Response </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Zones, Areas, and Premises</a:t>
            </a:r>
            <a:endParaRPr lang="en-US" dirty="0"/>
          </a:p>
        </p:txBody>
      </p:sp>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bwMode="auto">
          <a:xfrm>
            <a:off x="685800" y="1219200"/>
            <a:ext cx="7918704" cy="5065776"/>
          </a:xfrm>
          <a:prstGeom prst="rect">
            <a:avLst/>
          </a:prstGeom>
          <a:noFill/>
          <a:ln w="38100">
            <a:solidFill>
              <a:srgbClr val="17375E"/>
            </a:solidFill>
          </a:ln>
        </p:spPr>
      </p:pic>
    </p:spTree>
    <p:extLst>
      <p:ext uri="{BB962C8B-B14F-4D97-AF65-F5344CB8AC3E}">
        <p14:creationId xmlns:p14="http://schemas.microsoft.com/office/powerpoint/2010/main" val="308345484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7008A63-8F3A-4FB9-AD9A-59F520A8A72F}"/>
</file>

<file path=customXml/itemProps2.xml><?xml version="1.0" encoding="utf-8"?>
<ds:datastoreItem xmlns:ds="http://schemas.openxmlformats.org/officeDocument/2006/customXml" ds:itemID="{906BB021-2505-467C-A886-445D79D0EA5A}"/>
</file>

<file path=customXml/itemProps3.xml><?xml version="1.0" encoding="utf-8"?>
<ds:datastoreItem xmlns:ds="http://schemas.openxmlformats.org/officeDocument/2006/customXml" ds:itemID="{B6977009-5F71-4D6B-A6A7-632E5C40CAC6}"/>
</file>

<file path=docProps/app.xml><?xml version="1.0" encoding="utf-8"?>
<Properties xmlns="http://schemas.openxmlformats.org/officeDocument/2006/extended-properties" xmlns:vt="http://schemas.openxmlformats.org/officeDocument/2006/docPropsVTypes">
  <Template>FAD_PReP_NAHEMS_PPT_2013-11 LogoFix</Template>
  <TotalTime>4300</TotalTime>
  <Words>5036</Words>
  <Application>Microsoft Office PowerPoint</Application>
  <PresentationFormat>On-screen Show (4:3)</PresentationFormat>
  <Paragraphs>291</Paragraphs>
  <Slides>31</Slides>
  <Notes>31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ＭＳ Ｐゴシック</vt:lpstr>
      <vt:lpstr>Arial</vt:lpstr>
      <vt:lpstr>Calibri</vt:lpstr>
      <vt:lpstr>Times New Roman</vt:lpstr>
      <vt:lpstr>Verdana</vt:lpstr>
      <vt:lpstr>FAD PReP PPT Template 2011-10</vt:lpstr>
      <vt:lpstr>Biosecurity </vt:lpstr>
      <vt:lpstr>This Presentation</vt:lpstr>
      <vt:lpstr>FAD Response Goals</vt:lpstr>
      <vt:lpstr>FAD Response Goals, cont’d</vt:lpstr>
      <vt:lpstr>Importance of Biosecurity</vt:lpstr>
      <vt:lpstr>FAD Response Activities </vt:lpstr>
      <vt:lpstr>Zones, Areas, Premises Designations in an FAD Outbreak </vt:lpstr>
      <vt:lpstr>Zones, Areas, and Premises</vt:lpstr>
      <vt:lpstr>Zones, Areas, and Premises</vt:lpstr>
      <vt:lpstr>Containment and/or Exclusion</vt:lpstr>
      <vt:lpstr>Roles and Responsibilities during an FAD Response </vt:lpstr>
      <vt:lpstr>Incident Command System (ICS)</vt:lpstr>
      <vt:lpstr>Foreign Animal Disease Diagnostician</vt:lpstr>
      <vt:lpstr>Operations Section</vt:lpstr>
      <vt:lpstr>Operations Section cont’d</vt:lpstr>
      <vt:lpstr>Biosecurity Managers/Officers </vt:lpstr>
      <vt:lpstr>Biocontainment </vt:lpstr>
      <vt:lpstr>Work Zones</vt:lpstr>
      <vt:lpstr>Work Zones cont’d</vt:lpstr>
      <vt:lpstr>Decontamination Corridor</vt:lpstr>
      <vt:lpstr>Protocols for Biocontainment</vt:lpstr>
      <vt:lpstr>Protocols for Biocontainment cont’d</vt:lpstr>
      <vt:lpstr>Protocols for Biocontainment cont’d</vt:lpstr>
      <vt:lpstr>Bioexclusion</vt:lpstr>
      <vt:lpstr>Protocols for Bioexclusion</vt:lpstr>
      <vt:lpstr>Protocols for Bioexclusion cont’d</vt:lpstr>
      <vt:lpstr>Protocols for Bioexclusion cont’d</vt:lpstr>
      <vt:lpstr>Conclusion </vt:lpstr>
      <vt:lpstr>For More Information</vt:lpstr>
      <vt:lpstr>Guidelines Content</vt:lpstr>
      <vt:lpstr>Acknowledgments</vt:lpstr>
    </vt:vector>
  </TitlesOfParts>
  <Company>Center for Food Security and Public Health, Iowa State University, and USDA APHIS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Biosecurity: Overview</dc:title>
  <dc:creator>dmbailey@iastate.edu;kleedom@mail.iastate.edu</dc:creator>
  <cp:keywords>FAD PReP/NAHEMS</cp:keywords>
  <cp:lastModifiedBy>Bretz, Kristen A - APHIS</cp:lastModifiedBy>
  <cp:revision>272</cp:revision>
  <cp:lastPrinted>2016-09-28T20:10:21Z</cp:lastPrinted>
  <dcterms:created xsi:type="dcterms:W3CDTF">2011-05-05T15:37:03Z</dcterms:created>
  <dcterms:modified xsi:type="dcterms:W3CDTF">2016-11-18T19:26:08Z</dcterms:modified>
  <cp:category>FAD PReP/NAHEMS</cp:category>
</cp:coreProperties>
</file>