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1"/>
  </p:notesMasterIdLst>
  <p:handoutMasterIdLst>
    <p:handoutMasterId r:id="rId22"/>
  </p:handoutMasterIdLst>
  <p:sldIdLst>
    <p:sldId id="296" r:id="rId2"/>
    <p:sldId id="292" r:id="rId3"/>
    <p:sldId id="302" r:id="rId4"/>
    <p:sldId id="298" r:id="rId5"/>
    <p:sldId id="307" r:id="rId6"/>
    <p:sldId id="309" r:id="rId7"/>
    <p:sldId id="308" r:id="rId8"/>
    <p:sldId id="310" r:id="rId9"/>
    <p:sldId id="313" r:id="rId10"/>
    <p:sldId id="297" r:id="rId11"/>
    <p:sldId id="303" r:id="rId12"/>
    <p:sldId id="315" r:id="rId13"/>
    <p:sldId id="304" r:id="rId14"/>
    <p:sldId id="305" r:id="rId15"/>
    <p:sldId id="306" r:id="rId16"/>
    <p:sldId id="316" r:id="rId17"/>
    <p:sldId id="294" r:id="rId18"/>
    <p:sldId id="295" r:id="rId19"/>
    <p:sldId id="29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6" autoAdjust="0"/>
    <p:restoredTop sz="68761" autoAdjust="0"/>
  </p:normalViewPr>
  <p:slideViewPr>
    <p:cSldViewPr>
      <p:cViewPr varScale="1">
        <p:scale>
          <a:sx n="63" d="100"/>
          <a:sy n="63" d="100"/>
        </p:scale>
        <p:origin x="1638"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49A95D37-0A35-4DBA-A6C5-DFDEB6DDE019}" type="datetimeFigureOut">
              <a:rPr lang="en-US" smtClean="0"/>
              <a:t>11/17/2016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A5A29CF5-D179-48BA-927B-50624F85D82C}" type="slidenum">
              <a:rPr lang="en-US" smtClean="0"/>
              <a:t>‹#›</a:t>
            </a:fld>
            <a:endParaRPr lang="en-US"/>
          </a:p>
        </p:txBody>
      </p:sp>
    </p:spTree>
    <p:extLst>
      <p:ext uri="{BB962C8B-B14F-4D97-AF65-F5344CB8AC3E}">
        <p14:creationId xmlns:p14="http://schemas.microsoft.com/office/powerpoint/2010/main" val="386014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11/17/2016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latin typeface="+mn-lt"/>
              </a:rPr>
              <a:t>The outer clothing worn by personnel presents a significant biosecurity risk in transferring pathogens from one location to another. The risk needs to be mitigated in day-to-day protocols, as well as in an FAD response. Biosecurity plans to prevent the introduction of disease (</a:t>
            </a:r>
            <a:r>
              <a:rPr lang="en-US" dirty="0" err="1" smtClean="0">
                <a:latin typeface="+mn-lt"/>
              </a:rPr>
              <a:t>bioexclusion</a:t>
            </a:r>
            <a:r>
              <a:rPr lang="en-US" dirty="0" smtClean="0">
                <a:latin typeface="+mn-lt"/>
              </a:rPr>
              <a:t>) may include the use of specific biosecurity attire. Responders</a:t>
            </a:r>
            <a:r>
              <a:rPr lang="en-US" baseline="0" dirty="0" smtClean="0">
                <a:latin typeface="+mn-lt"/>
              </a:rPr>
              <a:t> in an FAD response may follow more strict protocols in donning and doffing PPE.</a:t>
            </a:r>
            <a:r>
              <a:rPr lang="en-US" dirty="0" smtClean="0">
                <a:latin typeface="+mn-lt"/>
              </a:rPr>
              <a:t>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10</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dirty="0" smtClean="0"/>
              <a:t>The goal in using biosecurity attire</a:t>
            </a:r>
            <a:r>
              <a:rPr lang="en-US" baseline="0" dirty="0" smtClean="0"/>
              <a:t> </a:t>
            </a:r>
            <a:r>
              <a:rPr lang="en-US" dirty="0" smtClean="0"/>
              <a:t>is to prevent exposure of livestock to potential contamination on street clothes, by either leaving street clothes on the dirty side, or covering street clothes with clean coveralls and footwear. Disposable gloves, disposable boots or reusable boots that can be cleaned, and a change of outer clothes may be required in preparation to enter an animal area. Some facilities may provide specific outerwear for personnel crossing the Line of Separation into animal areas and may maintain/launder this outwear on-site. </a:t>
            </a:r>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384432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response, personal protective equipment (PPE) is </a:t>
            </a:r>
            <a:r>
              <a:rPr lang="en-US" dirty="0" smtClean="0"/>
              <a:t>a </a:t>
            </a:r>
            <a:r>
              <a:rPr lang="en-US" dirty="0" smtClean="0"/>
              <a:t>standard </a:t>
            </a:r>
            <a:r>
              <a:rPr lang="en-US" dirty="0" smtClean="0"/>
              <a:t>tool for </a:t>
            </a:r>
            <a:r>
              <a:rPr lang="en-US" dirty="0" smtClean="0"/>
              <a:t>biocontainment. PPE in this case is intended to serve as biosecurity attire. In general, PPE is intended as a barrier to protect the user from hazards, such as biological and chemical agents, loud noises, and trauma. PPE items include impermeable outer clothing, respirators, ear plugs, and hard hats. In livestock disease events, PPE as outer clothing, along with the proper protocols, is also used to prevent the transmission/spread of pathogens via contaminated clothing. Disposable coveralls (e.g., Tyvek®), aprons, gloves, and boots, when properly utilized, prevent clothing from acting as a fomite. In an animal health emergency, disposable PPE is preferred, as opposed to outer clothing that needs laundering.</a:t>
            </a:r>
          </a:p>
          <a:p>
            <a:r>
              <a:rPr lang="en-US" i="1" dirty="0" smtClean="0"/>
              <a:t>[This is a photo of various types of disposable personal protective equipment, including coveralls, boot covers, and respiratory and eye protection. Photo source: Center for Food Security and Public Health, Iowa State University]</a:t>
            </a:r>
          </a:p>
          <a:p>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2980606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600" dirty="0" smtClean="0"/>
              <a:t>Only the appropriate selection, donning (putting on), doffing (taking off), use, and cleaning and disinfection/disposal of PPE will mitigate the spread of disease, as well as properly protect the responder. The selection and level of protection is based on risks, the specific working environment, the tasks, and the pathogen. </a:t>
            </a:r>
            <a:r>
              <a:rPr lang="en-US" dirty="0" smtClean="0"/>
              <a:t>PPE needs to be donned and doffed in a proper sequence to effectively protect the wearer and to prevent the spread of the hazard. The order of donning is critical, and dictates the proper order of doffing to avoid cross contamination. The intent is to prevent the outerwear from serving as a fomite in disease spread. For additional details on the levels of PPE, and the sequence of steps for donning/doffing, consult</a:t>
            </a:r>
            <a:r>
              <a:rPr lang="en-US" i="1" dirty="0" smtClean="0"/>
              <a:t> FAD </a:t>
            </a:r>
            <a:r>
              <a:rPr lang="en-US" i="1" dirty="0" err="1" smtClean="0"/>
              <a:t>PReP</a:t>
            </a:r>
            <a:r>
              <a:rPr lang="en-US" i="1" dirty="0" smtClean="0"/>
              <a:t>/NAHEMS Guidelines: Personal Protective Equipment (PPE). </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316177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dirty="0" smtClean="0"/>
              <a:t>The Occupational Safety and Health Administration (OSHA) classifies PPE into four levels of protection. The levels range from D (lowest level of protection) to A (highest level). Levels D and C are most commonly used as</a:t>
            </a:r>
            <a:r>
              <a:rPr lang="en-US" baseline="0" dirty="0" smtClean="0"/>
              <a:t> biosecurity attire and as PPE in an FAD response, respectively.</a:t>
            </a:r>
            <a:r>
              <a:rPr lang="en-US" dirty="0" smtClean="0"/>
              <a:t> Level D includes minimal skin protection and no required respiratory protection. Work clothes, safety boots and safety glasses are part of the Level D ensemble. Level C includes skin protection, including disposable gloves, boots, and head cover. Eye protection, as with goggles or a face shield, and respiratory protection with an air purifying respirator are also required with Level C. The level of PPE for a particular disease response will be based on OSHA, Centers for Disease Control and Prevention (CDC), and APHIS guidance. Decisions will be made by the Incident Safety Officer, and direction will be provided in the Health and Safety Plan (HASP) specific for the incident.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0428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PPE may be bulky and interfere with the wearer’s normal range of motion, making walking and other movements more difficult. Some PPE may have limitations for the duration of safe use. In addition, working in PPE can create challenges for the wearer, such as overheating. Precautions need to be taken to prevent slips and falls, and warning signs of physical stress need to be recognized. Be sure to understand and follow all established guidelines for the use and care of PPE. For more information on safety issues while wearing PPE, and other hazards that threaten responders’ health, see </a:t>
            </a:r>
            <a:r>
              <a:rPr lang="en-US" i="1" dirty="0" smtClean="0"/>
              <a:t>FAD PReP/NAHEMS Guidelines: Health and Safety</a:t>
            </a:r>
            <a:r>
              <a:rPr lang="en-US" dirty="0" smtClean="0"/>
              <a:t>. </a:t>
            </a:r>
            <a:r>
              <a:rPr lang="en-US" i="1" dirty="0" smtClean="0"/>
              <a:t>[This photo shows a responder in Level C PPE, which includes a respirator. Photo source: Andrew Kingsbury,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1955157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a:t>
            </a:r>
            <a:r>
              <a:rPr lang="en-US" baseline="0" dirty="0" smtClean="0"/>
              <a:t> t</a:t>
            </a:r>
            <a:r>
              <a:rPr lang="en-US" dirty="0" smtClean="0"/>
              <a:t>his presentation addresses two</a:t>
            </a:r>
            <a:r>
              <a:rPr lang="en-US" baseline="0" dirty="0" smtClean="0"/>
              <a:t> important biosecurity components used as tools to mitigate the spread of disease. </a:t>
            </a:r>
            <a:r>
              <a:rPr lang="en-US" dirty="0" smtClean="0"/>
              <a:t>Cleaning and disinfection are two separate steps of a process included in </a:t>
            </a:r>
            <a:r>
              <a:rPr lang="en-US" baseline="0" dirty="0" smtClean="0"/>
              <a:t>most biosecurity plans to 1) exclude the introduction of disease, 2) contain or prevent a disease pathogen from spreading, or 3) eliminate a disease pathogen from the environment. C&amp;D in some form, or combination of forms, is conducted prior to moving from an area considered dirty into an area considered clean. The use of biosecurity attire or PPE is a mitigation strategy to prevent outerwear or street clothing from serving as a fomite to transfer disease.</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122577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18</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19</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Biosecurity practices are site-specific; however, two components are part of most every biosecurity plan: 1) cleaning and disinfection (C&amp;D) and 2) biosecurity attire, most often called personal protective equipment (PPE). </a:t>
            </a:r>
            <a:r>
              <a:rPr lang="en-US" dirty="0" smtClean="0">
                <a:latin typeface="+mn-lt"/>
              </a:rPr>
              <a:t>This </a:t>
            </a:r>
            <a:r>
              <a:rPr lang="en-US" dirty="0" smtClean="0">
                <a:latin typeface="+mn-lt"/>
              </a:rPr>
              <a:t>presentation will addresses how these components serve as biosecurity tools. </a:t>
            </a:r>
          </a:p>
          <a:p>
            <a:r>
              <a:rPr lang="en-US" b="1" dirty="0" smtClean="0">
                <a:latin typeface="+mn-lt"/>
              </a:rPr>
              <a:t>C&amp;D</a:t>
            </a:r>
            <a:r>
              <a:rPr lang="en-US" dirty="0" smtClean="0">
                <a:latin typeface="+mn-lt"/>
              </a:rPr>
              <a:t> procedures are used to reduce, inactivate or destroy biological pathogens thereby inhibiting or eliminating their further spread. Steps for general C&amp;D</a:t>
            </a:r>
            <a:r>
              <a:rPr lang="en-US" baseline="0" dirty="0" smtClean="0">
                <a:latin typeface="+mn-lt"/>
              </a:rPr>
              <a:t> processes will be discussed. </a:t>
            </a:r>
            <a:endParaRPr lang="en-US" baseline="0" dirty="0" smtClean="0">
              <a:latin typeface="+mn-lt"/>
            </a:endParaRPr>
          </a:p>
          <a:p>
            <a:r>
              <a:rPr lang="en-US" b="1" dirty="0" smtClean="0">
                <a:latin typeface="+mn-lt"/>
              </a:rPr>
              <a:t>Biosecurity </a:t>
            </a:r>
            <a:r>
              <a:rPr lang="en-US" b="1" dirty="0" smtClean="0">
                <a:latin typeface="+mn-lt"/>
              </a:rPr>
              <a:t>attire/PPE </a:t>
            </a:r>
            <a:r>
              <a:rPr lang="en-US" dirty="0" smtClean="0">
                <a:latin typeface="+mn-lt"/>
              </a:rPr>
              <a:t>is utilized to prevent contaminated clothing and footwear from serving as fomites. In a zoonotic disease event, PPE also serves as a barrier to protect personnel from the disease agent. Although these two components are highly significant, they are only a part of a complete biosecurity plan.</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latin typeface="+mn-lt"/>
              </a:rPr>
              <a:t>Cleaning and disinfection (C&amp;D) are standard practices in most biosecurity plans to remove organic material and reduce, remove, inactivate, eliminate, or destroy pathogenic microorganisms. C&amp;D in some form, and sometimes in a combination of methods, is conducted on items when moving from a dirty area (area of potential disease contamination) into a clean area (area of non-contamination), across</a:t>
            </a:r>
            <a:r>
              <a:rPr lang="en-US" baseline="0" dirty="0" smtClean="0">
                <a:latin typeface="+mn-lt"/>
              </a:rPr>
              <a:t> a Line of Separation</a:t>
            </a:r>
            <a:r>
              <a:rPr lang="en-US" dirty="0" smtClean="0">
                <a:latin typeface="+mn-lt"/>
              </a:rPr>
              <a:t>. Each type of item to be decontaminated will have a specific</a:t>
            </a:r>
            <a:r>
              <a:rPr lang="en-US" baseline="0" dirty="0" smtClean="0">
                <a:latin typeface="+mn-lt"/>
              </a:rPr>
              <a:t> method and protocol. The process needs to be conducted in a systematic manner to ensure efforts are effective. </a:t>
            </a:r>
            <a:r>
              <a:rPr lang="en-US" dirty="0" smtClean="0">
                <a:latin typeface="+mn-lt"/>
              </a:rPr>
              <a:t>The C&amp;D process is time consuming, even for smaller items like eyeglasses and rubber boots; only essential items should cross the Line of Separation. As an alternative, choose items that can be disposed of in a </a:t>
            </a:r>
            <a:r>
              <a:rPr lang="en-US" dirty="0" err="1" smtClean="0">
                <a:latin typeface="+mn-lt"/>
              </a:rPr>
              <a:t>biosecure</a:t>
            </a:r>
            <a:r>
              <a:rPr lang="en-US" dirty="0" smtClean="0">
                <a:latin typeface="+mn-lt"/>
              </a:rPr>
              <a:t> manner.</a:t>
            </a: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083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most biosecurity plans, some form of cleaning and disinfection (C&amp;D) is conducted before people and their clothing, equipment, supplies, and larger items such as vehicles and heavy equipment cross from dirty to clean areas. Prior to entering a Perimeter Buffer Area, which is a transitional</a:t>
            </a:r>
            <a:r>
              <a:rPr lang="en-US" baseline="0" dirty="0" smtClean="0"/>
              <a:t> space with reduced environmental contamination, the biosecurity plan may require that all organic material be cleaned from equipment and vehicles. Personnel may be required to shower and wear clean outerwear prior to arrival, or clean and disinfect footwear and don site-specific outerwear prior to entering the Perimeter Buffer Area. </a:t>
            </a:r>
            <a:r>
              <a:rPr lang="en-US" dirty="0" smtClean="0"/>
              <a:t>In other biosecurity plans, the Line of Separation dividing dirty from clean may serve as a convenient location for C&amp;D activities; in </a:t>
            </a:r>
            <a:r>
              <a:rPr lang="en-US" dirty="0" err="1" smtClean="0"/>
              <a:t>thiscase</a:t>
            </a:r>
            <a:r>
              <a:rPr lang="en-US" dirty="0" smtClean="0"/>
              <a:t>, it may also be called the C&amp;D Line. The plan may require thorough C&amp;D of all items to reduce, remove, inactivate, eliminate, or destroy pathogenic microorganisms prior</a:t>
            </a:r>
            <a:r>
              <a:rPr lang="en-US" baseline="0" dirty="0" smtClean="0"/>
              <a:t> to crossing the Line of Separation into animal areas.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3985368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and disinfection methods can involve the use of physical (e.g., sweeping, scraping, heating, or ultraviolet light) or chemical (e.g., detergents, sanitizers, disinfectants, or </a:t>
            </a:r>
            <a:r>
              <a:rPr lang="en-US" dirty="0" err="1" smtClean="0"/>
              <a:t>sterilants</a:t>
            </a:r>
            <a:r>
              <a:rPr lang="en-US" dirty="0" smtClean="0"/>
              <a:t>) processes. Some biosecurity plans may use a combination of processes at different critical control points, or use a combination (physical and chemical) at one critical control point. Because disinfectants are less effective in the presence of organic load, cleaning is performed first to remove organic material.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2446249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is the first step of the process. Dry clean all surfaces before entering the cleaning/disinfection area. Scrape and/or brush to remove all visible dirt and organic matter. If</a:t>
            </a:r>
            <a:r>
              <a:rPr lang="en-US" baseline="0" dirty="0" smtClean="0"/>
              <a:t> using water to clean and/or disinfect, choose a convenient location to contain the run off of spent fluid and prevent it from seeping into open water, areas around nearby wells, or into “clean” uncontaminated areas. </a:t>
            </a:r>
            <a:r>
              <a:rPr lang="en-US" dirty="0" smtClean="0"/>
              <a:t>All safety protocols, including wearing appropriate PPE, need to be followed when handling, mixing and applying chemical solutions. Follow all product label instructions on the detergent and on the EPA-registered disinfectant (dilution, handling, contact time, stability, storage, and disposal). Within the identified cleaning/disinfection area, wash all surfaces thoroughly with detergent using a soft brush, cloth, or sponge. Rinse items with clean water. Allow items to dry prior to disinfection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94041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Disinfecting is the second step after cleaning. Disinfection processes vary in their level of destruction of microorganisms. Microorganisms vary in their susceptibility to disinfection. Other factors influencing the process include hardness of the water, the interaction with other chemicals, the caustic nature of some chemicals, and the effectiveness of the process in the presence of organic material. Some surfaces and materials may be damaged by certain chemicals, so choices need to be made carefully. Appropriate contact time for a disinfectant must be followed, whether the application is physical, such as heat or ultraviolet light, or chemical as a solution. Some methods are not practical for the situation. All of these are important considerations when selecting and conducting C&amp;D activities.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61286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using a chemical solution for the disinfecting process, prepare a fresh supply of the EPA-registered disinfectant according to the product label. Apply disinfectant solution to all cleaned surfaces with a low pressure sprayer, or by wiping, or immersing the items in the solution. Use high pressure sprayers with caution to avoid further spread or </a:t>
            </a:r>
            <a:r>
              <a:rPr lang="en-US" dirty="0" err="1" smtClean="0"/>
              <a:t>aerosolization</a:t>
            </a:r>
            <a:r>
              <a:rPr lang="en-US" dirty="0" smtClean="0"/>
              <a:t> of the disease agent,</a:t>
            </a:r>
            <a:r>
              <a:rPr lang="en-US" baseline="0" dirty="0" smtClean="0"/>
              <a:t> and to prevent unnecessary exposure to the chemical. </a:t>
            </a:r>
            <a:r>
              <a:rPr lang="en-US" dirty="0" smtClean="0"/>
              <a:t>Ensure all areas are covered and remain “wet” throughout the necessary contact time; reapply if necessary. Rinse thoroughly with clean warm water – rinsing is essential as detergents or disinfectants dried on components may cause deterioration of rubber or metal parts if not completely removed. Allow items to air dry. Some items may be placed in the sunlight for drying and additional disinfection. Note: Alternate methods of disinfection, such as heat treatment, may be allowed; follow guidance provided by Incident Command.</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141413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Traditionally wet cleaning and disinfection has been performed to mitigate environmental contamination. In certain circumstances, dry cleaning with heat treatment as a disinfection step has been an acceptable method of elimination of some pathogens. Heat treatment was used for virus elimination from some</a:t>
            </a:r>
            <a:r>
              <a:rPr lang="en-US" baseline="0" dirty="0" smtClean="0"/>
              <a:t> poultry houses </a:t>
            </a:r>
            <a:r>
              <a:rPr lang="en-US" dirty="0" smtClean="0"/>
              <a:t>in both the 2014–2015 and 2016 HPAI outbreaks</a:t>
            </a:r>
            <a:r>
              <a:rPr lang="en-US" baseline="0" dirty="0" smtClean="0"/>
              <a:t> and is a tested, cost-effective option. Prior to heat treatment, dry cleaning </a:t>
            </a:r>
            <a:r>
              <a:rPr lang="en-US" dirty="0" smtClean="0"/>
              <a:t>involves minimizing remaining organic material (e.g., soil, manure, bedding, feed, eggs, feathers) from all production areas and equipment. Shovels, manure forks, brooms, and brushes should be used to sweep, scrape, and remove organic debris from surfaces. Once inspected and approved, disinfection can be performed by heat treatment of the barns/houses, carefully balancing time, temperature, and environmental factors that may impact virus elimination. The process is closely monitored, documented, and tested through environmental sampling for efficacy.</a:t>
            </a:r>
          </a:p>
          <a:p>
            <a:r>
              <a:rPr lang="en-US" dirty="0" smtClean="0"/>
              <a:t>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14080831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Autofit/>
          </a:bodyPr>
          <a:lstStyle/>
          <a:p>
            <a:r>
              <a:rPr lang="en-US" sz="3600" dirty="0" smtClean="0"/>
              <a:t>Components – C&amp;D and Biosecurity Attire/PPE</a:t>
            </a:r>
            <a:endParaRPr lang="en-US" sz="3600"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Biosecurity Attire/ Personal Protective </a:t>
            </a:r>
            <a:r>
              <a:rPr lang="en-US" sz="4500" dirty="0"/>
              <a:t>E</a:t>
            </a:r>
            <a:r>
              <a:rPr lang="en-US" sz="4500" dirty="0" smtClean="0"/>
              <a:t>quipment (PPE)</a:t>
            </a:r>
            <a:endParaRPr lang="en-US" sz="4500"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Tree>
    <p:extLst>
      <p:ext uri="{BB962C8B-B14F-4D97-AF65-F5344CB8AC3E}">
        <p14:creationId xmlns:p14="http://schemas.microsoft.com/office/powerpoint/2010/main" val="256864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Prevent disease exposure via contaminated street clothes</a:t>
            </a:r>
          </a:p>
          <a:p>
            <a:r>
              <a:rPr lang="en-US" dirty="0" smtClean="0"/>
              <a:t>Leave street clothes on dirty side, </a:t>
            </a:r>
            <a:br>
              <a:rPr lang="en-US" dirty="0" smtClean="0"/>
            </a:br>
            <a:r>
              <a:rPr lang="en-US" dirty="0" smtClean="0"/>
              <a:t>or cover with clean outerwear</a:t>
            </a:r>
          </a:p>
          <a:p>
            <a:pPr lvl="1"/>
            <a:r>
              <a:rPr lang="en-US" dirty="0" smtClean="0"/>
              <a:t>Disposable gloves and boots, reusable boots (C&amp;D), change of clothes</a:t>
            </a:r>
          </a:p>
          <a:p>
            <a:pPr lvl="1"/>
            <a:r>
              <a:rPr lang="en-US" dirty="0" smtClean="0"/>
              <a:t>Facility-provided outerwear</a:t>
            </a:r>
          </a:p>
          <a:p>
            <a:pPr lvl="1"/>
            <a:r>
              <a:rPr lang="en-US" dirty="0" smtClean="0"/>
              <a:t>In preparation for crossing the</a:t>
            </a:r>
            <a:br>
              <a:rPr lang="en-US" dirty="0" smtClean="0"/>
            </a:br>
            <a:r>
              <a:rPr lang="en-US" dirty="0" smtClean="0"/>
              <a:t>Line of Separation</a:t>
            </a:r>
          </a:p>
        </p:txBody>
      </p:sp>
      <p:sp>
        <p:nvSpPr>
          <p:cNvPr id="3" name="Date Placeholder 2"/>
          <p:cNvSpPr>
            <a:spLocks noGrp="1"/>
          </p:cNvSpPr>
          <p:nvPr>
            <p:ph type="dt" sz="half" idx="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t>FAD PReP/NAHEMS Guidelines: Biosecurity - Components</a:t>
            </a:r>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Title 4"/>
          <p:cNvSpPr>
            <a:spLocks noGrp="1"/>
          </p:cNvSpPr>
          <p:nvPr>
            <p:ph type="title"/>
          </p:nvPr>
        </p:nvSpPr>
        <p:spPr/>
        <p:txBody>
          <a:bodyPr>
            <a:normAutofit/>
          </a:bodyPr>
          <a:lstStyle/>
          <a:p>
            <a:r>
              <a:rPr lang="en-US" sz="4200" dirty="0" smtClean="0"/>
              <a:t>Biosecurity Attire</a:t>
            </a:r>
            <a:endParaRPr lang="en-US" sz="4200" dirty="0"/>
          </a:p>
        </p:txBody>
      </p:sp>
    </p:spTree>
    <p:extLst>
      <p:ext uri="{BB962C8B-B14F-4D97-AF65-F5344CB8AC3E}">
        <p14:creationId xmlns:p14="http://schemas.microsoft.com/office/powerpoint/2010/main" val="3323108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400800" cy="4953000"/>
          </a:xfrm>
        </p:spPr>
        <p:txBody>
          <a:bodyPr>
            <a:normAutofit/>
          </a:bodyPr>
          <a:lstStyle/>
          <a:p>
            <a:r>
              <a:rPr lang="en-US" dirty="0" smtClean="0"/>
              <a:t>PPE is standard in an </a:t>
            </a:r>
            <a:br>
              <a:rPr lang="en-US" dirty="0" smtClean="0"/>
            </a:br>
            <a:r>
              <a:rPr lang="en-US" dirty="0" smtClean="0"/>
              <a:t>FAD response</a:t>
            </a:r>
          </a:p>
          <a:p>
            <a:r>
              <a:rPr lang="en-US" dirty="0" smtClean="0"/>
              <a:t>Barrier to protect the responder</a:t>
            </a:r>
          </a:p>
          <a:p>
            <a:r>
              <a:rPr lang="en-US" dirty="0" smtClean="0"/>
              <a:t>Prevents spread of pathogens via clothing  acting as a fomite</a:t>
            </a:r>
          </a:p>
          <a:p>
            <a:r>
              <a:rPr lang="en-US" dirty="0" smtClean="0"/>
              <a:t>Disposable PPE is </a:t>
            </a:r>
            <a:r>
              <a:rPr lang="en-US" dirty="0" smtClean="0"/>
              <a:t>preferred</a:t>
            </a:r>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300" dirty="0"/>
              <a:t>Personal Protective Equipment (</a:t>
            </a:r>
            <a:r>
              <a:rPr lang="en-US" sz="3300" dirty="0" smtClean="0"/>
              <a:t>PPE)</a:t>
            </a:r>
            <a:endParaRPr lang="en-US" sz="3300" dirty="0"/>
          </a:p>
        </p:txBody>
      </p:sp>
      <p:pic>
        <p:nvPicPr>
          <p:cNvPr id="6" name="Content Placeholder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67773" y="1600200"/>
            <a:ext cx="2619027" cy="2889659"/>
          </a:xfrm>
          <a:prstGeom prst="rect">
            <a:avLst/>
          </a:prstGeom>
          <a:ln w="38100">
            <a:solidFill>
              <a:srgbClr val="17375E"/>
            </a:solidFill>
          </a:ln>
        </p:spPr>
      </p:pic>
    </p:spTree>
    <p:extLst>
      <p:ext uri="{BB962C8B-B14F-4D97-AF65-F5344CB8AC3E}">
        <p14:creationId xmlns:p14="http://schemas.microsoft.com/office/powerpoint/2010/main" val="2960832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Correct selection, use, C&amp;D/disposal</a:t>
            </a:r>
          </a:p>
          <a:p>
            <a:r>
              <a:rPr lang="en-US" dirty="0" smtClean="0"/>
              <a:t>Selection/level of protection based on risks, tasks, and pathogen </a:t>
            </a:r>
          </a:p>
          <a:p>
            <a:r>
              <a:rPr lang="en-US" dirty="0" smtClean="0"/>
              <a:t>Proper sequence of donning/putting on and doffing/taking off is essential </a:t>
            </a:r>
          </a:p>
          <a:p>
            <a:pPr lvl="1"/>
            <a:r>
              <a:rPr lang="en-US" dirty="0" smtClean="0"/>
              <a:t>Protect </a:t>
            </a:r>
            <a:r>
              <a:rPr lang="en-US" dirty="0"/>
              <a:t>the wearer </a:t>
            </a:r>
            <a:endParaRPr lang="en-US" dirty="0" smtClean="0"/>
          </a:p>
          <a:p>
            <a:pPr lvl="1"/>
            <a:r>
              <a:rPr lang="en-US" dirty="0" smtClean="0"/>
              <a:t>Prevent spread of the hazard</a:t>
            </a:r>
          </a:p>
          <a:p>
            <a:pPr lvl="1"/>
            <a:r>
              <a:rPr lang="en-US" dirty="0" smtClean="0"/>
              <a:t>Avoid cross contamination when doffing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PPE Selection and Use</a:t>
            </a:r>
            <a:endParaRPr lang="en-US" sz="4200" dirty="0"/>
          </a:p>
        </p:txBody>
      </p:sp>
    </p:spTree>
    <p:extLst>
      <p:ext uri="{BB962C8B-B14F-4D97-AF65-F5344CB8AC3E}">
        <p14:creationId xmlns:p14="http://schemas.microsoft.com/office/powerpoint/2010/main" val="25659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OSHA classifies PPE into four levels</a:t>
            </a:r>
          </a:p>
          <a:p>
            <a:pPr lvl="1"/>
            <a:r>
              <a:rPr lang="en-US" dirty="0" smtClean="0"/>
              <a:t>Level D (lowest protection) to Level A (highest protection)</a:t>
            </a:r>
          </a:p>
          <a:p>
            <a:pPr lvl="1"/>
            <a:r>
              <a:rPr lang="en-US" dirty="0" smtClean="0"/>
              <a:t>Levels D and C = biosecurity attire/PPE </a:t>
            </a:r>
          </a:p>
          <a:p>
            <a:r>
              <a:rPr lang="en-US" dirty="0" smtClean="0"/>
              <a:t>Level based on OSHA, CDC, and APHIS guidance</a:t>
            </a:r>
          </a:p>
          <a:p>
            <a:r>
              <a:rPr lang="en-US" dirty="0" smtClean="0"/>
              <a:t>Decisions by the Safety Officer, guided by incident-specific HASP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Levels of PPE</a:t>
            </a:r>
            <a:endParaRPr lang="en-US" sz="4200" dirty="0"/>
          </a:p>
        </p:txBody>
      </p:sp>
    </p:spTree>
    <p:extLst>
      <p:ext uri="{BB962C8B-B14F-4D97-AF65-F5344CB8AC3E}">
        <p14:creationId xmlns:p14="http://schemas.microsoft.com/office/powerpoint/2010/main" val="272770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10438" cy="4953000"/>
          </a:xfrm>
        </p:spPr>
        <p:txBody>
          <a:bodyPr>
            <a:normAutofit/>
          </a:bodyPr>
          <a:lstStyle/>
          <a:p>
            <a:r>
              <a:rPr lang="en-US" dirty="0" smtClean="0"/>
              <a:t>Interference with normal range of motion </a:t>
            </a:r>
          </a:p>
          <a:p>
            <a:r>
              <a:rPr lang="en-US" dirty="0" smtClean="0"/>
              <a:t>Time limitations</a:t>
            </a:r>
          </a:p>
          <a:p>
            <a:r>
              <a:rPr lang="en-US" dirty="0" smtClean="0"/>
              <a:t>Risks of overheating</a:t>
            </a:r>
          </a:p>
          <a:p>
            <a:r>
              <a:rPr lang="en-US" dirty="0" smtClean="0"/>
              <a:t>Danger of falling</a:t>
            </a:r>
          </a:p>
          <a:p>
            <a:r>
              <a:rPr lang="en-US" dirty="0" smtClean="0"/>
              <a:t>Recognize warning </a:t>
            </a:r>
            <a:br>
              <a:rPr lang="en-US" dirty="0" smtClean="0"/>
            </a:br>
            <a:r>
              <a:rPr lang="en-US" dirty="0" smtClean="0"/>
              <a:t>signs of physical stress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PPE Considerations </a:t>
            </a:r>
            <a:endParaRPr lang="en-US" sz="42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2220508"/>
            <a:ext cx="2753201" cy="3037698"/>
          </a:xfrm>
          <a:prstGeom prst="rect">
            <a:avLst/>
          </a:prstGeom>
          <a:ln w="38100">
            <a:solidFill>
              <a:srgbClr val="17375E"/>
            </a:solidFill>
          </a:ln>
        </p:spPr>
      </p:pic>
    </p:spTree>
    <p:extLst>
      <p:ext uri="{BB962C8B-B14F-4D97-AF65-F5344CB8AC3E}">
        <p14:creationId xmlns:p14="http://schemas.microsoft.com/office/powerpoint/2010/main" val="3035688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Biosecurity </a:t>
            </a:r>
            <a:r>
              <a:rPr lang="en-US" dirty="0" smtClean="0"/>
              <a:t>tools for disease mitigation</a:t>
            </a:r>
          </a:p>
          <a:p>
            <a:r>
              <a:rPr lang="en-US" dirty="0" smtClean="0"/>
              <a:t>C&amp;D</a:t>
            </a:r>
          </a:p>
          <a:p>
            <a:pPr lvl="1"/>
            <a:r>
              <a:rPr lang="en-US" dirty="0" smtClean="0"/>
              <a:t>Two separate steps</a:t>
            </a:r>
          </a:p>
          <a:p>
            <a:pPr lvl="1"/>
            <a:r>
              <a:rPr lang="en-US" dirty="0" smtClean="0"/>
              <a:t>Prior to moving from dirty to clean</a:t>
            </a:r>
          </a:p>
          <a:p>
            <a:pPr lvl="1"/>
            <a:r>
              <a:rPr lang="en-US" dirty="0"/>
              <a:t>Contain/exclude</a:t>
            </a:r>
          </a:p>
          <a:p>
            <a:pPr lvl="1"/>
            <a:r>
              <a:rPr lang="en-US" dirty="0" smtClean="0"/>
              <a:t>Environmental decontamination</a:t>
            </a:r>
          </a:p>
          <a:p>
            <a:r>
              <a:rPr lang="en-US" dirty="0" smtClean="0"/>
              <a:t>Biosecurity attire/PPE</a:t>
            </a:r>
          </a:p>
          <a:p>
            <a:pPr lvl="1"/>
            <a:r>
              <a:rPr lang="en-US" dirty="0" smtClean="0"/>
              <a:t>Avoid acting as a fomite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a:t>
            </a:r>
            <a:endParaRPr lang="en-US" dirty="0"/>
          </a:p>
        </p:txBody>
      </p:sp>
    </p:spTree>
    <p:extLst>
      <p:ext uri="{BB962C8B-B14F-4D97-AF65-F5344CB8AC3E}">
        <p14:creationId xmlns:p14="http://schemas.microsoft.com/office/powerpoint/2010/main" val="74294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62112"/>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Two common components of biosecurity plans</a:t>
            </a:r>
          </a:p>
          <a:p>
            <a:pPr lvl="1"/>
            <a:r>
              <a:rPr lang="en-US" dirty="0" smtClean="0"/>
              <a:t>Cleaning and disinfection (C&amp;D)</a:t>
            </a:r>
          </a:p>
          <a:p>
            <a:pPr lvl="1"/>
            <a:r>
              <a:rPr lang="en-US" dirty="0" smtClean="0"/>
              <a:t>Biosecurity attire/personal protective </a:t>
            </a:r>
            <a:r>
              <a:rPr lang="en-US" dirty="0"/>
              <a:t>e</a:t>
            </a:r>
            <a:r>
              <a:rPr lang="en-US" dirty="0" smtClean="0"/>
              <a:t>quipment (PPE)</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a:t>
            </a:r>
            <a:r>
              <a:rPr lang="en-US" dirty="0" err="1" smtClean="0"/>
              <a:t>PReP</a:t>
            </a:r>
            <a:r>
              <a:rPr lang="en-US" dirty="0" smtClean="0"/>
              <a:t>/NAHEMS Guidelines: Biosecurity - Components</a:t>
            </a:r>
            <a:endParaRPr lang="en-US" dirty="0"/>
          </a:p>
        </p:txBody>
      </p:sp>
      <p:sp>
        <p:nvSpPr>
          <p:cNvPr id="2" name="Title 1"/>
          <p:cNvSpPr>
            <a:spLocks noGrp="1"/>
          </p:cNvSpPr>
          <p:nvPr>
            <p:ph type="title"/>
          </p:nvPr>
        </p:nvSpPr>
        <p:spPr/>
        <p:txBody>
          <a:bodyPr>
            <a:normAutofit/>
          </a:bodyPr>
          <a:lstStyle/>
          <a:p>
            <a:r>
              <a:rPr lang="en-US" sz="4200" dirty="0" smtClean="0"/>
              <a:t>This Presentation </a:t>
            </a:r>
            <a:endParaRPr lang="en-US" sz="4200" dirty="0"/>
          </a:p>
        </p:txBody>
      </p:sp>
    </p:spTree>
    <p:extLst>
      <p:ext uri="{BB962C8B-B14F-4D97-AF65-F5344CB8AC3E}">
        <p14:creationId xmlns:p14="http://schemas.microsoft.com/office/powerpoint/2010/main" val="17361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Cleaning and Disinfection (C&amp;D)</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Components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59714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C&amp;D in some form is conducted prior to crossing from dirty to clean areas</a:t>
            </a:r>
          </a:p>
          <a:p>
            <a:r>
              <a:rPr lang="en-US" dirty="0" smtClean="0"/>
              <a:t>Perimeter Buffer Area</a:t>
            </a:r>
          </a:p>
          <a:p>
            <a:pPr lvl="1"/>
            <a:r>
              <a:rPr lang="en-US" dirty="0" smtClean="0"/>
              <a:t>Remove all organic material </a:t>
            </a:r>
          </a:p>
          <a:p>
            <a:pPr lvl="1"/>
            <a:r>
              <a:rPr lang="en-US" dirty="0" smtClean="0"/>
              <a:t>Personnel arrive clean, or clean footwear and don site-specific outerwear</a:t>
            </a:r>
          </a:p>
          <a:p>
            <a:pPr marL="342900" lvl="1" indent="-342900">
              <a:buFont typeface="Arial" pitchFamily="34" charset="0"/>
              <a:buChar char="•"/>
            </a:pPr>
            <a:r>
              <a:rPr lang="en-US" sz="3200" dirty="0" smtClean="0"/>
              <a:t>Line of Separation (C&amp;D Line)</a:t>
            </a:r>
          </a:p>
          <a:p>
            <a:pPr lvl="1"/>
            <a:r>
              <a:rPr lang="en-US" dirty="0"/>
              <a:t>Reduce, remove, inactivate, eliminate, or destroy pathogenic microorganisms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Cleaning and Disinfection (C&amp;D)</a:t>
            </a:r>
            <a:endParaRPr lang="en-US" dirty="0"/>
          </a:p>
        </p:txBody>
      </p:sp>
    </p:spTree>
    <p:extLst>
      <p:ext uri="{BB962C8B-B14F-4D97-AF65-F5344CB8AC3E}">
        <p14:creationId xmlns:p14="http://schemas.microsoft.com/office/powerpoint/2010/main" val="129020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Physical</a:t>
            </a:r>
          </a:p>
          <a:p>
            <a:pPr lvl="1"/>
            <a:r>
              <a:rPr lang="en-US" dirty="0" smtClean="0"/>
              <a:t>Sweep, scrape, heat, or ultra-violet light</a:t>
            </a:r>
            <a:endParaRPr lang="en-US" sz="3200" dirty="0"/>
          </a:p>
          <a:p>
            <a:pPr marL="342900" lvl="1" indent="-342900">
              <a:buFont typeface="Arial" pitchFamily="34" charset="0"/>
              <a:buChar char="•"/>
            </a:pPr>
            <a:r>
              <a:rPr lang="en-US" sz="3200" dirty="0"/>
              <a:t>Chemical</a:t>
            </a:r>
          </a:p>
          <a:p>
            <a:pPr lvl="1"/>
            <a:r>
              <a:rPr lang="en-US" dirty="0"/>
              <a:t>Detergents, sanitizers, disinfectants, </a:t>
            </a:r>
            <a:r>
              <a:rPr lang="en-US" dirty="0" smtClean="0"/>
              <a:t>or </a:t>
            </a:r>
            <a:r>
              <a:rPr lang="en-US" dirty="0" err="1" smtClean="0"/>
              <a:t>sterilants</a:t>
            </a:r>
            <a:endParaRPr lang="en-US" dirty="0"/>
          </a:p>
          <a:p>
            <a:pPr marL="342900" lvl="1" indent="-342900">
              <a:buFont typeface="Arial" pitchFamily="34" charset="0"/>
              <a:buChar char="•"/>
            </a:pPr>
            <a:r>
              <a:rPr lang="en-US" sz="3200" dirty="0"/>
              <a:t>Disinfectants are less effective in the presence of organic </a:t>
            </a:r>
            <a:r>
              <a:rPr lang="en-US" sz="3200" dirty="0" smtClean="0"/>
              <a:t>load</a:t>
            </a:r>
          </a:p>
          <a:p>
            <a:pPr marL="342900" lvl="1" indent="-342900">
              <a:buFont typeface="Arial" pitchFamily="34" charset="0"/>
              <a:buChar char="•"/>
            </a:pPr>
            <a:r>
              <a:rPr lang="en-US" sz="3200" dirty="0" smtClean="0"/>
              <a:t>First clean to remove organic material </a:t>
            </a: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Cleaning/Disinfection Methods</a:t>
            </a:r>
            <a:endParaRPr lang="en-US" dirty="0"/>
          </a:p>
        </p:txBody>
      </p:sp>
    </p:spTree>
    <p:extLst>
      <p:ext uri="{BB962C8B-B14F-4D97-AF65-F5344CB8AC3E}">
        <p14:creationId xmlns:p14="http://schemas.microsoft.com/office/powerpoint/2010/main" val="303581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Dry clean – scrape, brush</a:t>
            </a:r>
          </a:p>
          <a:p>
            <a:r>
              <a:rPr lang="en-US" dirty="0" smtClean="0"/>
              <a:t>Wash within the C&amp;D area</a:t>
            </a:r>
          </a:p>
          <a:p>
            <a:pPr lvl="1"/>
            <a:r>
              <a:rPr lang="en-US" dirty="0"/>
              <a:t>Contain run-off</a:t>
            </a:r>
          </a:p>
          <a:p>
            <a:pPr lvl="1"/>
            <a:r>
              <a:rPr lang="en-US" dirty="0" smtClean="0"/>
              <a:t>Observe </a:t>
            </a:r>
            <a:r>
              <a:rPr lang="en-US" dirty="0"/>
              <a:t>all safety protocols</a:t>
            </a:r>
          </a:p>
          <a:p>
            <a:pPr lvl="1"/>
            <a:r>
              <a:rPr lang="en-US" dirty="0" smtClean="0"/>
              <a:t>Use </a:t>
            </a:r>
            <a:r>
              <a:rPr lang="en-US" dirty="0"/>
              <a:t>detergent on surfaces</a:t>
            </a:r>
          </a:p>
          <a:p>
            <a:r>
              <a:rPr lang="en-US" dirty="0" smtClean="0"/>
              <a:t>Rinse with clean water</a:t>
            </a:r>
          </a:p>
          <a:p>
            <a:r>
              <a:rPr lang="en-US" dirty="0" smtClean="0"/>
              <a:t>Allow to dry before disinfecting</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Cleaning Process</a:t>
            </a:r>
            <a:endParaRPr lang="en-US" dirty="0"/>
          </a:p>
        </p:txBody>
      </p:sp>
    </p:spTree>
    <p:extLst>
      <p:ext uri="{BB962C8B-B14F-4D97-AF65-F5344CB8AC3E}">
        <p14:creationId xmlns:p14="http://schemas.microsoft.com/office/powerpoint/2010/main" val="196838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Efficacy of processes vary</a:t>
            </a:r>
          </a:p>
          <a:p>
            <a:r>
              <a:rPr lang="en-US" dirty="0" smtClean="0"/>
              <a:t>Susceptibility of microorganisms vary</a:t>
            </a:r>
          </a:p>
          <a:p>
            <a:r>
              <a:rPr lang="en-US" dirty="0" smtClean="0"/>
              <a:t>Other factors</a:t>
            </a:r>
          </a:p>
          <a:p>
            <a:pPr lvl="1"/>
            <a:r>
              <a:rPr lang="en-US" dirty="0"/>
              <a:t>Water hardness, chemical interactions and corrosion, organic material</a:t>
            </a:r>
          </a:p>
          <a:p>
            <a:pPr lvl="1"/>
            <a:r>
              <a:rPr lang="en-US" dirty="0"/>
              <a:t>Type of surface and material </a:t>
            </a:r>
          </a:p>
          <a:p>
            <a:r>
              <a:rPr lang="en-US" dirty="0" smtClean="0"/>
              <a:t>Contact time</a:t>
            </a:r>
          </a:p>
          <a:p>
            <a:r>
              <a:rPr lang="en-US" dirty="0" smtClean="0"/>
              <a:t>Practicality</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Disinfecting</a:t>
            </a:r>
            <a:endParaRPr lang="en-US" dirty="0"/>
          </a:p>
        </p:txBody>
      </p:sp>
    </p:spTree>
    <p:extLst>
      <p:ext uri="{BB962C8B-B14F-4D97-AF65-F5344CB8AC3E}">
        <p14:creationId xmlns:p14="http://schemas.microsoft.com/office/powerpoint/2010/main" val="2132460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Prepare fresh supply </a:t>
            </a:r>
          </a:p>
          <a:p>
            <a:r>
              <a:rPr lang="en-US" dirty="0" smtClean="0"/>
              <a:t>Apply to all cleaned surfaces</a:t>
            </a:r>
          </a:p>
          <a:p>
            <a:r>
              <a:rPr lang="en-US" dirty="0" smtClean="0"/>
              <a:t>Use high pressure sprayers with caution</a:t>
            </a:r>
          </a:p>
          <a:p>
            <a:r>
              <a:rPr lang="en-US" dirty="0" smtClean="0"/>
              <a:t>Maintain appropriate contact time</a:t>
            </a:r>
          </a:p>
          <a:p>
            <a:pPr lvl="1"/>
            <a:r>
              <a:rPr lang="en-US" dirty="0" smtClean="0"/>
              <a:t>Reapply if necessary</a:t>
            </a:r>
          </a:p>
          <a:p>
            <a:r>
              <a:rPr lang="en-US" dirty="0" smtClean="0"/>
              <a:t>Rinse with clean water</a:t>
            </a:r>
          </a:p>
          <a:p>
            <a:r>
              <a:rPr lang="en-US" dirty="0" smtClean="0"/>
              <a:t>Allow to dry</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Disinfecting Process</a:t>
            </a:r>
            <a:endParaRPr lang="en-US" dirty="0"/>
          </a:p>
        </p:txBody>
      </p:sp>
    </p:spTree>
    <p:extLst>
      <p:ext uri="{BB962C8B-B14F-4D97-AF65-F5344CB8AC3E}">
        <p14:creationId xmlns:p14="http://schemas.microsoft.com/office/powerpoint/2010/main" val="65427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Acceptable for </a:t>
            </a:r>
            <a:r>
              <a:rPr lang="en-US" dirty="0" smtClean="0"/>
              <a:t>pathogen </a:t>
            </a:r>
            <a:r>
              <a:rPr lang="en-US" dirty="0" smtClean="0"/>
              <a:t>elimination in certain circumstances</a:t>
            </a:r>
          </a:p>
          <a:p>
            <a:pPr lvl="1"/>
            <a:r>
              <a:rPr lang="en-US" dirty="0" smtClean="0"/>
              <a:t>Dry </a:t>
            </a:r>
            <a:r>
              <a:rPr lang="en-US" dirty="0"/>
              <a:t>cleaning followed by heat</a:t>
            </a:r>
          </a:p>
          <a:p>
            <a:pPr lvl="1"/>
            <a:r>
              <a:rPr lang="en-US" dirty="0" smtClean="0"/>
              <a:t>Used during HPAI 2014—2015 and 2016 outbreaks</a:t>
            </a:r>
            <a:endParaRPr lang="en-US" dirty="0"/>
          </a:p>
          <a:p>
            <a:r>
              <a:rPr lang="en-US" dirty="0" smtClean="0"/>
              <a:t>Balance of time</a:t>
            </a:r>
            <a:r>
              <a:rPr lang="en-US" dirty="0"/>
              <a:t>, temperature, and environmental </a:t>
            </a:r>
            <a:r>
              <a:rPr lang="en-US" dirty="0" smtClean="0"/>
              <a:t>factors</a:t>
            </a:r>
          </a:p>
          <a:p>
            <a:r>
              <a:rPr lang="en-US" dirty="0" smtClean="0"/>
              <a:t>Ensure efficacy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Disinfection – Heat Treatment</a:t>
            </a:r>
            <a:endParaRPr lang="en-US" dirty="0"/>
          </a:p>
        </p:txBody>
      </p:sp>
    </p:spTree>
    <p:extLst>
      <p:ext uri="{BB962C8B-B14F-4D97-AF65-F5344CB8AC3E}">
        <p14:creationId xmlns:p14="http://schemas.microsoft.com/office/powerpoint/2010/main" val="2120832761"/>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29C8AA-A635-4425-8E23-60F8564DF9D6}"/>
</file>

<file path=customXml/itemProps2.xml><?xml version="1.0" encoding="utf-8"?>
<ds:datastoreItem xmlns:ds="http://schemas.openxmlformats.org/officeDocument/2006/customXml" ds:itemID="{AB936AF5-0737-421A-B519-886B23E9E85D}"/>
</file>

<file path=customXml/itemProps3.xml><?xml version="1.0" encoding="utf-8"?>
<ds:datastoreItem xmlns:ds="http://schemas.openxmlformats.org/officeDocument/2006/customXml" ds:itemID="{27C08579-069A-410E-9E77-34C572B1A5F7}"/>
</file>

<file path=docProps/app.xml><?xml version="1.0" encoding="utf-8"?>
<Properties xmlns="http://schemas.openxmlformats.org/officeDocument/2006/extended-properties" xmlns:vt="http://schemas.openxmlformats.org/officeDocument/2006/docPropsVTypes">
  <Template>FAD_PReP_NAHEMS_PPT_2013-11 LogoFix</Template>
  <TotalTime>3877</TotalTime>
  <Words>3122</Words>
  <Application>Microsoft Office PowerPoint</Application>
  <PresentationFormat>On-screen Show (4:3)</PresentationFormat>
  <Paragraphs>189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ＭＳ Ｐゴシック</vt:lpstr>
      <vt:lpstr>Arial</vt:lpstr>
      <vt:lpstr>Calibri</vt:lpstr>
      <vt:lpstr>Verdana</vt:lpstr>
      <vt:lpstr>FAD PReP PPT Template 2011-10</vt:lpstr>
      <vt:lpstr>Biosecurity </vt:lpstr>
      <vt:lpstr>This Presentation </vt:lpstr>
      <vt:lpstr>Cleaning and Disinfection (C&amp;D)</vt:lpstr>
      <vt:lpstr>Cleaning and Disinfection (C&amp;D)</vt:lpstr>
      <vt:lpstr>Cleaning/Disinfection Methods</vt:lpstr>
      <vt:lpstr>Cleaning Process</vt:lpstr>
      <vt:lpstr>Disinfecting</vt:lpstr>
      <vt:lpstr>Disinfecting Process</vt:lpstr>
      <vt:lpstr>Disinfection – Heat Treatment</vt:lpstr>
      <vt:lpstr>Biosecurity Attire/ Personal Protective Equipment (PPE)</vt:lpstr>
      <vt:lpstr>Biosecurity Attire</vt:lpstr>
      <vt:lpstr>Personal Protective Equipment (PPE)</vt:lpstr>
      <vt:lpstr>PPE Selection and Use</vt:lpstr>
      <vt:lpstr>Levels of PPE</vt:lpstr>
      <vt:lpstr>PPE Considerations </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239</cp:revision>
  <cp:lastPrinted>2016-09-22T21:33:32Z</cp:lastPrinted>
  <dcterms:created xsi:type="dcterms:W3CDTF">2011-05-05T15:37:03Z</dcterms:created>
  <dcterms:modified xsi:type="dcterms:W3CDTF">2016-11-17T21:04:20Z</dcterms:modified>
  <cp:category>FAD PReP/NAHEMS</cp:category>
</cp:coreProperties>
</file>