
<file path=[Content_Types].xml><?xml version="1.0" encoding="utf-8"?>
<Types xmlns="http://schemas.openxmlformats.org/package/2006/content-types">
  <Default Extension="vsd" ContentType="application/vnd.visio"/>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1"/>
  </p:notesMasterIdLst>
  <p:sldIdLst>
    <p:sldId id="256" r:id="rId2"/>
    <p:sldId id="257" r:id="rId3"/>
    <p:sldId id="258" r:id="rId4"/>
    <p:sldId id="260" r:id="rId5"/>
    <p:sldId id="263" r:id="rId6"/>
    <p:sldId id="264" r:id="rId7"/>
    <p:sldId id="262" r:id="rId8"/>
    <p:sldId id="266" r:id="rId9"/>
    <p:sldId id="267" r:id="rId10"/>
    <p:sldId id="277" r:id="rId11"/>
    <p:sldId id="278" r:id="rId12"/>
    <p:sldId id="268" r:id="rId13"/>
    <p:sldId id="270" r:id="rId14"/>
    <p:sldId id="271" r:id="rId15"/>
    <p:sldId id="272" r:id="rId16"/>
    <p:sldId id="273" r:id="rId17"/>
    <p:sldId id="274" r:id="rId18"/>
    <p:sldId id="275" r:id="rId19"/>
    <p:sldId id="276" r:id="rId20"/>
    <p:sldId id="265" r:id="rId21"/>
    <p:sldId id="279" r:id="rId22"/>
    <p:sldId id="280" r:id="rId23"/>
    <p:sldId id="281" r:id="rId24"/>
    <p:sldId id="282" r:id="rId25"/>
    <p:sldId id="283" r:id="rId26"/>
    <p:sldId id="284" r:id="rId27"/>
    <p:sldId id="285" r:id="rId28"/>
    <p:sldId id="286" r:id="rId29"/>
    <p:sldId id="287"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29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88170" autoAdjust="0"/>
  </p:normalViewPr>
  <p:slideViewPr>
    <p:cSldViewPr snapToGrid="0">
      <p:cViewPr varScale="1">
        <p:scale>
          <a:sx n="113" d="100"/>
          <a:sy n="113" d="100"/>
        </p:scale>
        <p:origin x="258" y="108"/>
      </p:cViewPr>
      <p:guideLst/>
    </p:cSldViewPr>
  </p:slideViewPr>
  <p:notesTextViewPr>
    <p:cViewPr>
      <p:scale>
        <a:sx n="1" d="1"/>
        <a:sy n="1" d="1"/>
      </p:scale>
      <p:origin x="0" y="0"/>
    </p:cViewPr>
  </p:notesTextViewPr>
  <p:sorterViewPr>
    <p:cViewPr>
      <p:scale>
        <a:sx n="100" d="100"/>
        <a:sy n="100" d="100"/>
      </p:scale>
      <p:origin x="0" y="-25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9BD6C67-9365-4DB0-8420-B1C237ED9DFE}" type="datetimeFigureOut">
              <a:rPr lang="en-US" smtClean="0"/>
              <a:t>7/23/2019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6D1412B-780F-4FD3-9A09-747BF95B8738}" type="slidenum">
              <a:rPr lang="en-US" smtClean="0"/>
              <a:t>‹#›</a:t>
            </a:fld>
            <a:endParaRPr lang="en-US" dirty="0"/>
          </a:p>
        </p:txBody>
      </p:sp>
    </p:spTree>
    <p:extLst>
      <p:ext uri="{BB962C8B-B14F-4D97-AF65-F5344CB8AC3E}">
        <p14:creationId xmlns:p14="http://schemas.microsoft.com/office/powerpoint/2010/main" val="3796226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D1412B-780F-4FD3-9A09-747BF95B8738}" type="slidenum">
              <a:rPr lang="en-US" smtClean="0"/>
              <a:t>1</a:t>
            </a:fld>
            <a:endParaRPr lang="en-US" dirty="0"/>
          </a:p>
        </p:txBody>
      </p:sp>
    </p:spTree>
    <p:extLst>
      <p:ext uri="{BB962C8B-B14F-4D97-AF65-F5344CB8AC3E}">
        <p14:creationId xmlns:p14="http://schemas.microsoft.com/office/powerpoint/2010/main" val="30396539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Measurement:  the critical task</a:t>
            </a:r>
            <a:r>
              <a:rPr lang="en-US" baseline="0" dirty="0" smtClean="0"/>
              <a:t> for measurement is to design questions that produce answers reflecting perfectly the constructs we are trying to measure.</a:t>
            </a:r>
            <a:endParaRPr lang="en-US" dirty="0"/>
          </a:p>
        </p:txBody>
      </p:sp>
      <p:sp>
        <p:nvSpPr>
          <p:cNvPr id="4" name="Slide Number Placeholder 3"/>
          <p:cNvSpPr>
            <a:spLocks noGrp="1"/>
          </p:cNvSpPr>
          <p:nvPr>
            <p:ph type="sldNum" sz="quarter" idx="10"/>
          </p:nvPr>
        </p:nvSpPr>
        <p:spPr/>
        <p:txBody>
          <a:bodyPr/>
          <a:lstStyle/>
          <a:p>
            <a:fld id="{E934784C-9127-4E29-8903-F6450CEF8C1B}" type="slidenum">
              <a:rPr lang="en-US" smtClean="0"/>
              <a:t>10</a:t>
            </a:fld>
            <a:endParaRPr lang="en-US" dirty="0"/>
          </a:p>
        </p:txBody>
      </p:sp>
    </p:spTree>
    <p:extLst>
      <p:ext uri="{BB962C8B-B14F-4D97-AF65-F5344CB8AC3E}">
        <p14:creationId xmlns:p14="http://schemas.microsoft.com/office/powerpoint/2010/main" val="33762335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reduce measurement</a:t>
            </a:r>
            <a:r>
              <a:rPr lang="en-US" baseline="0" dirty="0" smtClean="0"/>
              <a:t> error by standardizing the data collection process</a:t>
            </a:r>
            <a:endParaRPr lang="en-US" dirty="0"/>
          </a:p>
        </p:txBody>
      </p:sp>
      <p:sp>
        <p:nvSpPr>
          <p:cNvPr id="4" name="Slide Number Placeholder 3"/>
          <p:cNvSpPr>
            <a:spLocks noGrp="1"/>
          </p:cNvSpPr>
          <p:nvPr>
            <p:ph type="sldNum" sz="quarter" idx="10"/>
          </p:nvPr>
        </p:nvSpPr>
        <p:spPr/>
        <p:txBody>
          <a:bodyPr/>
          <a:lstStyle/>
          <a:p>
            <a:fld id="{06D1412B-780F-4FD3-9A09-747BF95B8738}" type="slidenum">
              <a:rPr lang="en-US" smtClean="0"/>
              <a:t>11</a:t>
            </a:fld>
            <a:endParaRPr lang="en-US" dirty="0"/>
          </a:p>
        </p:txBody>
      </p:sp>
    </p:spTree>
    <p:extLst>
      <p:ext uri="{BB962C8B-B14F-4D97-AF65-F5344CB8AC3E}">
        <p14:creationId xmlns:p14="http://schemas.microsoft.com/office/powerpoint/2010/main" val="21660478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34784C-9127-4E29-8903-F6450CEF8C1B}" type="slidenum">
              <a:rPr lang="en-US" smtClean="0"/>
              <a:t>12</a:t>
            </a:fld>
            <a:endParaRPr lang="en-US" dirty="0"/>
          </a:p>
        </p:txBody>
      </p:sp>
    </p:spTree>
    <p:extLst>
      <p:ext uri="{BB962C8B-B14F-4D97-AF65-F5344CB8AC3E}">
        <p14:creationId xmlns:p14="http://schemas.microsoft.com/office/powerpoint/2010/main" val="6986624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34784C-9127-4E29-8903-F6450CEF8C1B}" type="slidenum">
              <a:rPr lang="en-US" smtClean="0"/>
              <a:t>13</a:t>
            </a:fld>
            <a:endParaRPr lang="en-US" dirty="0"/>
          </a:p>
        </p:txBody>
      </p:sp>
    </p:spTree>
    <p:extLst>
      <p:ext uri="{BB962C8B-B14F-4D97-AF65-F5344CB8AC3E}">
        <p14:creationId xmlns:p14="http://schemas.microsoft.com/office/powerpoint/2010/main" val="3173884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This is the most fundamental</a:t>
            </a:r>
            <a:r>
              <a:rPr lang="en-US" baseline="0" dirty="0" smtClean="0"/>
              <a:t> and universally supported principle of standardized interviewing.</a:t>
            </a:r>
            <a:endParaRPr lang="en-US" dirty="0"/>
          </a:p>
        </p:txBody>
      </p:sp>
      <p:sp>
        <p:nvSpPr>
          <p:cNvPr id="4" name="Slide Number Placeholder 3"/>
          <p:cNvSpPr>
            <a:spLocks noGrp="1"/>
          </p:cNvSpPr>
          <p:nvPr>
            <p:ph type="sldNum" sz="quarter" idx="10"/>
          </p:nvPr>
        </p:nvSpPr>
        <p:spPr/>
        <p:txBody>
          <a:bodyPr/>
          <a:lstStyle/>
          <a:p>
            <a:fld id="{E934784C-9127-4E29-8903-F6450CEF8C1B}" type="slidenum">
              <a:rPr lang="en-US" smtClean="0"/>
              <a:t>14</a:t>
            </a:fld>
            <a:endParaRPr lang="en-US" dirty="0"/>
          </a:p>
        </p:txBody>
      </p:sp>
    </p:spTree>
    <p:extLst>
      <p:ext uri="{BB962C8B-B14F-4D97-AF65-F5344CB8AC3E}">
        <p14:creationId xmlns:p14="http://schemas.microsoft.com/office/powerpoint/2010/main" val="25980757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34784C-9127-4E29-8903-F6450CEF8C1B}" type="slidenum">
              <a:rPr lang="en-US" smtClean="0"/>
              <a:t>15</a:t>
            </a:fld>
            <a:endParaRPr lang="en-US" dirty="0"/>
          </a:p>
        </p:txBody>
      </p:sp>
    </p:spTree>
    <p:extLst>
      <p:ext uri="{BB962C8B-B14F-4D97-AF65-F5344CB8AC3E}">
        <p14:creationId xmlns:p14="http://schemas.microsoft.com/office/powerpoint/2010/main" val="9362604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34784C-9127-4E29-8903-F6450CEF8C1B}" type="slidenum">
              <a:rPr lang="en-US" smtClean="0"/>
              <a:t>16</a:t>
            </a:fld>
            <a:endParaRPr lang="en-US" dirty="0"/>
          </a:p>
        </p:txBody>
      </p:sp>
    </p:spTree>
    <p:extLst>
      <p:ext uri="{BB962C8B-B14F-4D97-AF65-F5344CB8AC3E}">
        <p14:creationId xmlns:p14="http://schemas.microsoft.com/office/powerpoint/2010/main" val="40302730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Failure</a:t>
            </a:r>
            <a:r>
              <a:rPr lang="en-US" baseline="0" dirty="0" smtClean="0"/>
              <a:t> on our part in writing good questions</a:t>
            </a:r>
            <a:endParaRPr lang="en-US" dirty="0"/>
          </a:p>
        </p:txBody>
      </p:sp>
      <p:sp>
        <p:nvSpPr>
          <p:cNvPr id="4" name="Slide Number Placeholder 3"/>
          <p:cNvSpPr>
            <a:spLocks noGrp="1"/>
          </p:cNvSpPr>
          <p:nvPr>
            <p:ph type="sldNum" sz="quarter" idx="10"/>
          </p:nvPr>
        </p:nvSpPr>
        <p:spPr/>
        <p:txBody>
          <a:bodyPr/>
          <a:lstStyle/>
          <a:p>
            <a:fld id="{E934784C-9127-4E29-8903-F6450CEF8C1B}" type="slidenum">
              <a:rPr lang="en-US" smtClean="0"/>
              <a:t>17</a:t>
            </a:fld>
            <a:endParaRPr lang="en-US" dirty="0"/>
          </a:p>
        </p:txBody>
      </p:sp>
    </p:spTree>
    <p:extLst>
      <p:ext uri="{BB962C8B-B14F-4D97-AF65-F5344CB8AC3E}">
        <p14:creationId xmlns:p14="http://schemas.microsoft.com/office/powerpoint/2010/main" val="35484256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34784C-9127-4E29-8903-F6450CEF8C1B}" type="slidenum">
              <a:rPr lang="en-US" smtClean="0"/>
              <a:t>18</a:t>
            </a:fld>
            <a:endParaRPr lang="en-US" dirty="0"/>
          </a:p>
        </p:txBody>
      </p:sp>
    </p:spTree>
    <p:extLst>
      <p:ext uri="{BB962C8B-B14F-4D97-AF65-F5344CB8AC3E}">
        <p14:creationId xmlns:p14="http://schemas.microsoft.com/office/powerpoint/2010/main" val="16424762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34784C-9127-4E29-8903-F6450CEF8C1B}" type="slidenum">
              <a:rPr lang="en-US" smtClean="0"/>
              <a:t>19</a:t>
            </a:fld>
            <a:endParaRPr lang="en-US" dirty="0"/>
          </a:p>
        </p:txBody>
      </p:sp>
    </p:spTree>
    <p:extLst>
      <p:ext uri="{BB962C8B-B14F-4D97-AF65-F5344CB8AC3E}">
        <p14:creationId xmlns:p14="http://schemas.microsoft.com/office/powerpoint/2010/main" val="2889904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Two priests, a Dominican and Jesuit, are discussing whether it is a sin to smoke and pray at the same time. After failing to reach a conclusion, each goes off to consult his respective superior.</a:t>
            </a:r>
          </a:p>
          <a:p>
            <a:r>
              <a:rPr lang="en-US" sz="1200" dirty="0" smtClean="0"/>
              <a:t>The next week they meet again. The Dominican says, </a:t>
            </a:r>
            <a:br>
              <a:rPr lang="en-US" sz="1200" dirty="0" smtClean="0"/>
            </a:br>
            <a:r>
              <a:rPr lang="en-US" sz="1200" dirty="0" smtClean="0"/>
              <a:t>“Well, what did your superior say?”</a:t>
            </a:r>
          </a:p>
          <a:p>
            <a:r>
              <a:rPr lang="en-US" sz="1200" dirty="0" smtClean="0"/>
              <a:t>The Jesuit responds, </a:t>
            </a:r>
            <a:br>
              <a:rPr lang="en-US" sz="1200" dirty="0" smtClean="0"/>
            </a:br>
            <a:r>
              <a:rPr lang="en-US" sz="1200" dirty="0" smtClean="0"/>
              <a:t>“He said it was alright.”</a:t>
            </a:r>
          </a:p>
          <a:p>
            <a:r>
              <a:rPr lang="en-US" sz="1200" dirty="0" smtClean="0"/>
              <a:t>“That’s funny,” the Dominican replies. “My superior said it was a sin.”</a:t>
            </a:r>
          </a:p>
          <a:p>
            <a:r>
              <a:rPr lang="en-US" sz="1200" dirty="0" smtClean="0"/>
              <a:t>The Jesuit says: “What did you ask him?”</a:t>
            </a:r>
          </a:p>
          <a:p>
            <a:r>
              <a:rPr lang="en-US" sz="1200" dirty="0" smtClean="0"/>
              <a:t>The Dominican replies: “I asked him if it was all right to smoke while praying.”</a:t>
            </a:r>
          </a:p>
          <a:p>
            <a:r>
              <a:rPr lang="en-US" sz="1200" dirty="0" smtClean="0"/>
              <a:t>“Oh,” says the Jesuit. “I asked my superior if it was all right to pray while smoking.”</a:t>
            </a:r>
            <a:endParaRPr lang="en-US" dirty="0"/>
          </a:p>
        </p:txBody>
      </p:sp>
      <p:sp>
        <p:nvSpPr>
          <p:cNvPr id="4" name="Slide Number Placeholder 3"/>
          <p:cNvSpPr>
            <a:spLocks noGrp="1"/>
          </p:cNvSpPr>
          <p:nvPr>
            <p:ph type="sldNum" sz="quarter" idx="10"/>
          </p:nvPr>
        </p:nvSpPr>
        <p:spPr/>
        <p:txBody>
          <a:bodyPr/>
          <a:lstStyle/>
          <a:p>
            <a:fld id="{06D1412B-780F-4FD3-9A09-747BF95B8738}" type="slidenum">
              <a:rPr lang="en-US" smtClean="0"/>
              <a:t>2</a:t>
            </a:fld>
            <a:endParaRPr lang="en-US" dirty="0"/>
          </a:p>
        </p:txBody>
      </p:sp>
    </p:spTree>
    <p:extLst>
      <p:ext uri="{BB962C8B-B14F-4D97-AF65-F5344CB8AC3E}">
        <p14:creationId xmlns:p14="http://schemas.microsoft.com/office/powerpoint/2010/main" val="16580480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D1412B-780F-4FD3-9A09-747BF95B8738}" type="slidenum">
              <a:rPr lang="en-US" smtClean="0"/>
              <a:t>20</a:t>
            </a:fld>
            <a:endParaRPr lang="en-US" dirty="0"/>
          </a:p>
        </p:txBody>
      </p:sp>
    </p:spTree>
    <p:extLst>
      <p:ext uri="{BB962C8B-B14F-4D97-AF65-F5344CB8AC3E}">
        <p14:creationId xmlns:p14="http://schemas.microsoft.com/office/powerpoint/2010/main" val="13182910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eriod"/>
            </a:pPr>
            <a:r>
              <a:rPr lang="en-US" dirty="0" smtClean="0"/>
              <a:t>e.g. eye</a:t>
            </a:r>
            <a:r>
              <a:rPr lang="en-US" baseline="0" dirty="0" smtClean="0"/>
              <a:t> witnesses to crime report different details; what is reported on dietary survey differs greatly from food diary. What gets “encoded” in one’s mind varies. People can not provide info they do not have.</a:t>
            </a:r>
          </a:p>
          <a:p>
            <a:pPr marL="232943" indent="-232943">
              <a:buAutoNum type="arabicPeriod"/>
            </a:pPr>
            <a:r>
              <a:rPr lang="en-US" baseline="0" dirty="0" smtClean="0"/>
              <a:t>E.g. survey question “Do you think that children suffer any ill effects from watching programs with violence in them?” Children can be young people, regardless of relationship to R; or offspring, regardless of age. Age cutoff for “children” varies with situation. What of grandchildren?</a:t>
            </a:r>
            <a:br>
              <a:rPr lang="en-US" baseline="0" dirty="0" smtClean="0"/>
            </a:br>
            <a:r>
              <a:rPr lang="en-US" baseline="0" dirty="0" smtClean="0"/>
              <a:t>When a R is confused, they will likely be too embarrassed to ask for clarification.</a:t>
            </a:r>
          </a:p>
          <a:p>
            <a:pPr marL="232943" indent="-232943">
              <a:buAutoNum type="arabicPeriod"/>
            </a:pPr>
            <a:r>
              <a:rPr lang="en-US" baseline="0" dirty="0" smtClean="0"/>
              <a:t>Taking more time, i.e. longer introduction to question, slower pace to interview, will help with memory recall.</a:t>
            </a:r>
          </a:p>
          <a:p>
            <a:pPr marL="232943" indent="-232943">
              <a:buAutoNum type="arabicPeriod"/>
            </a:pPr>
            <a:r>
              <a:rPr lang="en-US" baseline="0" dirty="0" smtClean="0"/>
              <a:t>Three estimation processes used by R’s for behavioral questions: recall-n-count; rate-based estimation; impression-based guess</a:t>
            </a:r>
          </a:p>
          <a:p>
            <a:pPr marL="232943" indent="-232943">
              <a:buAutoNum type="arabicPeriod"/>
            </a:pPr>
            <a:r>
              <a:rPr lang="en-US" baseline="0" dirty="0" smtClean="0"/>
              <a:t>Once R has generated an estimate / initial judgement, next step is translating that judgment into an acceptable format. Three most common item formats are open ended with numerical answer; closed q with ordered response scales, closed with categorical response options.</a:t>
            </a:r>
            <a:br>
              <a:rPr lang="en-US" baseline="0" dirty="0" smtClean="0"/>
            </a:br>
            <a:r>
              <a:rPr lang="en-US" baseline="0" dirty="0" smtClean="0"/>
              <a:t>In visual based – primacy bias (tend to answer first options); in auditory based – recency bias (tend to answer last option)</a:t>
            </a:r>
          </a:p>
          <a:p>
            <a:pPr marL="232943" indent="-232943">
              <a:buAutoNum type="arabicPeriod"/>
            </a:pPr>
            <a:r>
              <a:rPr lang="en-US" baseline="0" dirty="0" smtClean="0"/>
              <a:t>E.g. embarrassed or intrusive questions, e.g. drug use. Also confusing questions and frustration. </a:t>
            </a:r>
            <a:br>
              <a:rPr lang="en-US" baseline="0" dirty="0" smtClean="0"/>
            </a:br>
            <a:r>
              <a:rPr lang="en-US" baseline="0" dirty="0" smtClean="0"/>
              <a:t>Over report positive behaviors, e.g. voting</a:t>
            </a:r>
          </a:p>
          <a:p>
            <a:pPr marL="232943" indent="-232943">
              <a:buAutoNum type="arabicPeriod"/>
            </a:pPr>
            <a:r>
              <a:rPr lang="en-US" baseline="0" dirty="0" smtClean="0"/>
              <a:t>Navigational errors, i.e. in SAQ</a:t>
            </a:r>
          </a:p>
          <a:p>
            <a:pPr marL="232943" indent="-232943">
              <a:buAutoNum type="arabicPeriod"/>
            </a:pPr>
            <a:endParaRPr lang="en-US" baseline="0" dirty="0" smtClean="0"/>
          </a:p>
          <a:p>
            <a:pPr marL="232943" indent="-232943">
              <a:buAutoNum type="arabicPeriod"/>
            </a:pPr>
            <a:endParaRPr lang="en-US" baseline="0" dirty="0" smtClean="0"/>
          </a:p>
        </p:txBody>
      </p:sp>
      <p:sp>
        <p:nvSpPr>
          <p:cNvPr id="4" name="Slide Number Placeholder 3"/>
          <p:cNvSpPr>
            <a:spLocks noGrp="1"/>
          </p:cNvSpPr>
          <p:nvPr>
            <p:ph type="sldNum" sz="quarter" idx="10"/>
          </p:nvPr>
        </p:nvSpPr>
        <p:spPr/>
        <p:txBody>
          <a:bodyPr/>
          <a:lstStyle/>
          <a:p>
            <a:fld id="{E934784C-9127-4E29-8903-F6450CEF8C1B}" type="slidenum">
              <a:rPr lang="en-US" smtClean="0"/>
              <a:t>21</a:t>
            </a:fld>
            <a:endParaRPr lang="en-US" dirty="0"/>
          </a:p>
        </p:txBody>
      </p:sp>
    </p:spTree>
    <p:extLst>
      <p:ext uri="{BB962C8B-B14F-4D97-AF65-F5344CB8AC3E}">
        <p14:creationId xmlns:p14="http://schemas.microsoft.com/office/powerpoint/2010/main" val="5156805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eriod"/>
            </a:pPr>
            <a:r>
              <a:rPr lang="en-US" dirty="0" smtClean="0"/>
              <a:t>e.g. eye</a:t>
            </a:r>
            <a:r>
              <a:rPr lang="en-US" baseline="0" dirty="0" smtClean="0"/>
              <a:t> witnesses to crime report different details; what is reported on dietary survey differs greatly from food diary. What gets “encoded” in one’s mind varies. People can not provide info they do not have.</a:t>
            </a:r>
          </a:p>
          <a:p>
            <a:pPr marL="232943" indent="-232943">
              <a:buAutoNum type="arabicPeriod"/>
            </a:pPr>
            <a:r>
              <a:rPr lang="en-US" baseline="0" dirty="0" smtClean="0"/>
              <a:t>E.g. survey question “Do you think that children suffer any ill effects from watching programs with violence in them?” Children can be young people, regardless of relationship to R; or offspring, regardless of age. Age cutoff for “children” varies with situation. What of grandchildren?</a:t>
            </a:r>
            <a:br>
              <a:rPr lang="en-US" baseline="0" dirty="0" smtClean="0"/>
            </a:br>
            <a:r>
              <a:rPr lang="en-US" baseline="0" dirty="0" smtClean="0"/>
              <a:t>When a R is confused, they will likely be too embarrassed to ask for clarification.</a:t>
            </a:r>
          </a:p>
          <a:p>
            <a:pPr marL="232943" indent="-232943">
              <a:buAutoNum type="arabicPeriod"/>
            </a:pPr>
            <a:r>
              <a:rPr lang="en-US" baseline="0" dirty="0" smtClean="0"/>
              <a:t>Taking more time, i.e. longer introduction to question, slower pace to interview, will help with memory recall.</a:t>
            </a:r>
          </a:p>
          <a:p>
            <a:pPr marL="232943" indent="-232943">
              <a:buAutoNum type="arabicPeriod"/>
            </a:pPr>
            <a:r>
              <a:rPr lang="en-US" baseline="0" dirty="0" smtClean="0"/>
              <a:t>Three estimation processes used by R’s for behavioral questions: recall-n-count; rate-based estimation; impression-based guess</a:t>
            </a:r>
          </a:p>
          <a:p>
            <a:pPr marL="232943" indent="-232943">
              <a:buAutoNum type="arabicPeriod"/>
            </a:pPr>
            <a:r>
              <a:rPr lang="en-US" baseline="0" dirty="0" smtClean="0"/>
              <a:t>Once R has generated an estimate / initial judgement, next step is translating that judgment into an acceptable format. Three most common item formats are open ended with numerical answer; closed q with ordered response scales, closed with categorical response options.</a:t>
            </a:r>
            <a:br>
              <a:rPr lang="en-US" baseline="0" dirty="0" smtClean="0"/>
            </a:br>
            <a:r>
              <a:rPr lang="en-US" baseline="0" dirty="0" smtClean="0"/>
              <a:t>In visual based – primacy bias (tend to answer first options); in auditory based – recency bias (tend to answer last option)</a:t>
            </a:r>
          </a:p>
          <a:p>
            <a:pPr marL="232943" indent="-232943">
              <a:buAutoNum type="arabicPeriod"/>
            </a:pPr>
            <a:r>
              <a:rPr lang="en-US" baseline="0" dirty="0" smtClean="0"/>
              <a:t>E.g. embarrassed or intrusive questions, e.g. drug use. Also confusing questions and frustration. </a:t>
            </a:r>
            <a:br>
              <a:rPr lang="en-US" baseline="0" dirty="0" smtClean="0"/>
            </a:br>
            <a:r>
              <a:rPr lang="en-US" baseline="0" dirty="0" smtClean="0"/>
              <a:t>Over report positive behaviors, e.g. voting</a:t>
            </a:r>
          </a:p>
          <a:p>
            <a:pPr marL="232943" indent="-232943">
              <a:buAutoNum type="arabicPeriod"/>
            </a:pPr>
            <a:r>
              <a:rPr lang="en-US" baseline="0" dirty="0" smtClean="0"/>
              <a:t>Navigational errors, i.e. in SAQ</a:t>
            </a:r>
          </a:p>
          <a:p>
            <a:pPr marL="232943" indent="-232943">
              <a:buAutoNum type="arabicPeriod"/>
            </a:pPr>
            <a:endParaRPr lang="en-US" baseline="0" dirty="0" smtClean="0"/>
          </a:p>
          <a:p>
            <a:pPr marL="232943" indent="-232943">
              <a:buAutoNum type="arabicPeriod"/>
            </a:pPr>
            <a:endParaRPr lang="en-US" baseline="0" dirty="0" smtClean="0"/>
          </a:p>
        </p:txBody>
      </p:sp>
      <p:sp>
        <p:nvSpPr>
          <p:cNvPr id="4" name="Slide Number Placeholder 3"/>
          <p:cNvSpPr>
            <a:spLocks noGrp="1"/>
          </p:cNvSpPr>
          <p:nvPr>
            <p:ph type="sldNum" sz="quarter" idx="10"/>
          </p:nvPr>
        </p:nvSpPr>
        <p:spPr/>
        <p:txBody>
          <a:bodyPr/>
          <a:lstStyle/>
          <a:p>
            <a:fld id="{E934784C-9127-4E29-8903-F6450CEF8C1B}" type="slidenum">
              <a:rPr lang="en-US" smtClean="0"/>
              <a:t>22</a:t>
            </a:fld>
            <a:endParaRPr lang="en-US" dirty="0"/>
          </a:p>
        </p:txBody>
      </p:sp>
    </p:spTree>
    <p:extLst>
      <p:ext uri="{BB962C8B-B14F-4D97-AF65-F5344CB8AC3E}">
        <p14:creationId xmlns:p14="http://schemas.microsoft.com/office/powerpoint/2010/main" val="6501173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eriod"/>
            </a:pPr>
            <a:r>
              <a:rPr lang="en-US" dirty="0" smtClean="0"/>
              <a:t>e.g. eye</a:t>
            </a:r>
            <a:r>
              <a:rPr lang="en-US" baseline="0" dirty="0" smtClean="0"/>
              <a:t> witnesses to crime report different details; what is reported on dietary survey differs greatly from food diary. What gets “encoded” in one’s mind varies. People can not provide info they do not have.</a:t>
            </a:r>
          </a:p>
          <a:p>
            <a:pPr marL="232943" indent="-232943">
              <a:buAutoNum type="arabicPeriod"/>
            </a:pPr>
            <a:r>
              <a:rPr lang="en-US" baseline="0" dirty="0" smtClean="0"/>
              <a:t>E.g. survey question “Do you think that children suffer any ill effects from watching programs with violence in them?” Children can be young people, regardless of relationship to R; or offspring, regardless of age. Age cutoff for “children” varies with situation. What of grandchildren?</a:t>
            </a:r>
            <a:br>
              <a:rPr lang="en-US" baseline="0" dirty="0" smtClean="0"/>
            </a:br>
            <a:r>
              <a:rPr lang="en-US" baseline="0" dirty="0" smtClean="0"/>
              <a:t>When a R is confused, they will likely be too embarrassed to ask for clarification.</a:t>
            </a:r>
          </a:p>
          <a:p>
            <a:pPr marL="232943" indent="-232943">
              <a:buAutoNum type="arabicPeriod"/>
            </a:pPr>
            <a:r>
              <a:rPr lang="en-US" baseline="0" dirty="0" smtClean="0"/>
              <a:t>Taking more time, i.e. longer introduction to question, slower pace to interview, will help with memory recall.</a:t>
            </a:r>
          </a:p>
          <a:p>
            <a:pPr marL="232943" indent="-232943">
              <a:buAutoNum type="arabicPeriod"/>
            </a:pPr>
            <a:r>
              <a:rPr lang="en-US" baseline="0" dirty="0" smtClean="0"/>
              <a:t>Three estimation processes used by R’s for behavioral questions: recall-n-count; rate-based estimation; impression-based guess</a:t>
            </a:r>
          </a:p>
          <a:p>
            <a:pPr marL="232943" indent="-232943">
              <a:buAutoNum type="arabicPeriod"/>
            </a:pPr>
            <a:r>
              <a:rPr lang="en-US" baseline="0" dirty="0" smtClean="0"/>
              <a:t>Once R has generated an estimate / initial judgement, next step is translating that judgment into an acceptable format. Three most common item formats are open ended with numerical answer; closed q with ordered response scales, closed with categorical response options.</a:t>
            </a:r>
            <a:br>
              <a:rPr lang="en-US" baseline="0" dirty="0" smtClean="0"/>
            </a:br>
            <a:r>
              <a:rPr lang="en-US" baseline="0" dirty="0" smtClean="0"/>
              <a:t>In visual based – primacy bias (tend to answer first options); in auditory based – recency bias (tend to answer last option)</a:t>
            </a:r>
          </a:p>
          <a:p>
            <a:pPr marL="232943" indent="-232943">
              <a:buAutoNum type="arabicPeriod"/>
            </a:pPr>
            <a:r>
              <a:rPr lang="en-US" baseline="0" dirty="0" smtClean="0"/>
              <a:t>E.g. embarrassed or intrusive questions, e.g. drug use. Also confusing questions and frustration. </a:t>
            </a:r>
            <a:br>
              <a:rPr lang="en-US" baseline="0" dirty="0" smtClean="0"/>
            </a:br>
            <a:r>
              <a:rPr lang="en-US" baseline="0" dirty="0" smtClean="0"/>
              <a:t>Over report positive behaviors, e.g. voting</a:t>
            </a:r>
          </a:p>
          <a:p>
            <a:pPr marL="232943" indent="-232943">
              <a:buAutoNum type="arabicPeriod"/>
            </a:pPr>
            <a:r>
              <a:rPr lang="en-US" baseline="0" dirty="0" smtClean="0"/>
              <a:t>Navigational errors, i.e. in SAQ</a:t>
            </a:r>
          </a:p>
          <a:p>
            <a:pPr marL="232943" indent="-232943">
              <a:buAutoNum type="arabicPeriod"/>
            </a:pPr>
            <a:endParaRPr lang="en-US" baseline="0" dirty="0" smtClean="0"/>
          </a:p>
          <a:p>
            <a:pPr marL="232943" indent="-232943">
              <a:buAutoNum type="arabicPeriod"/>
            </a:pPr>
            <a:endParaRPr lang="en-US" baseline="0" dirty="0" smtClean="0"/>
          </a:p>
        </p:txBody>
      </p:sp>
      <p:sp>
        <p:nvSpPr>
          <p:cNvPr id="4" name="Slide Number Placeholder 3"/>
          <p:cNvSpPr>
            <a:spLocks noGrp="1"/>
          </p:cNvSpPr>
          <p:nvPr>
            <p:ph type="sldNum" sz="quarter" idx="10"/>
          </p:nvPr>
        </p:nvSpPr>
        <p:spPr/>
        <p:txBody>
          <a:bodyPr/>
          <a:lstStyle/>
          <a:p>
            <a:fld id="{E934784C-9127-4E29-8903-F6450CEF8C1B}" type="slidenum">
              <a:rPr lang="en-US" smtClean="0"/>
              <a:t>23</a:t>
            </a:fld>
            <a:endParaRPr lang="en-US" dirty="0"/>
          </a:p>
        </p:txBody>
      </p:sp>
    </p:spTree>
    <p:extLst>
      <p:ext uri="{BB962C8B-B14F-4D97-AF65-F5344CB8AC3E}">
        <p14:creationId xmlns:p14="http://schemas.microsoft.com/office/powerpoint/2010/main" val="39436899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eriod"/>
            </a:pPr>
            <a:r>
              <a:rPr lang="en-US" dirty="0" smtClean="0"/>
              <a:t>e.g. eye</a:t>
            </a:r>
            <a:r>
              <a:rPr lang="en-US" baseline="0" dirty="0" smtClean="0"/>
              <a:t> witnesses to crime report different details; what is reported on dietary survey differs greatly from food diary. What gets “encoded” in one’s mind varies. People can not provide info they do not have.</a:t>
            </a:r>
          </a:p>
          <a:p>
            <a:pPr marL="232943" indent="-232943">
              <a:buAutoNum type="arabicPeriod"/>
            </a:pPr>
            <a:r>
              <a:rPr lang="en-US" baseline="0" dirty="0" smtClean="0"/>
              <a:t>E.g. survey question “Do you think that children suffer any ill effects from watching programs with violence in them?” Children can be young people, regardless of relationship to R; or offspring, regardless of age. Age cutoff for “children” varies with situation. What of grandchildren?</a:t>
            </a:r>
            <a:br>
              <a:rPr lang="en-US" baseline="0" dirty="0" smtClean="0"/>
            </a:br>
            <a:r>
              <a:rPr lang="en-US" baseline="0" dirty="0" smtClean="0"/>
              <a:t>When a R is confused, they will likely be too embarrassed to ask for clarification.</a:t>
            </a:r>
          </a:p>
          <a:p>
            <a:pPr marL="232943" indent="-232943">
              <a:buAutoNum type="arabicPeriod"/>
            </a:pPr>
            <a:r>
              <a:rPr lang="en-US" baseline="0" dirty="0" smtClean="0"/>
              <a:t>Taking more time, i.e. longer introduction to question, slower pace to interview, will help with memory recall.</a:t>
            </a:r>
          </a:p>
          <a:p>
            <a:pPr marL="232943" indent="-232943">
              <a:buAutoNum type="arabicPeriod"/>
            </a:pPr>
            <a:r>
              <a:rPr lang="en-US" baseline="0" dirty="0" smtClean="0"/>
              <a:t>Three estimation processes used by R’s for behavioral questions: recall-n-count; rate-based estimation; impression-based guess</a:t>
            </a:r>
          </a:p>
          <a:p>
            <a:pPr marL="232943" indent="-232943">
              <a:buAutoNum type="arabicPeriod"/>
            </a:pPr>
            <a:r>
              <a:rPr lang="en-US" baseline="0" dirty="0" smtClean="0"/>
              <a:t>Once R has generated an estimate / initial judgement, next step is translating that judgment into an acceptable format. Three most common item formats are open ended with numerical answer; closed q with ordered response scales, closed with categorical response options.</a:t>
            </a:r>
            <a:br>
              <a:rPr lang="en-US" baseline="0" dirty="0" smtClean="0"/>
            </a:br>
            <a:r>
              <a:rPr lang="en-US" baseline="0" dirty="0" smtClean="0"/>
              <a:t>In visual based – primacy bias (tend to answer first options); in auditory based – recency bias (tend to answer last option)</a:t>
            </a:r>
          </a:p>
          <a:p>
            <a:pPr marL="232943" indent="-232943">
              <a:buAutoNum type="arabicPeriod"/>
            </a:pPr>
            <a:r>
              <a:rPr lang="en-US" baseline="0" dirty="0" smtClean="0"/>
              <a:t>E.g. embarrassed or intrusive questions, e.g. drug use. Also confusing questions and frustration. </a:t>
            </a:r>
            <a:br>
              <a:rPr lang="en-US" baseline="0" dirty="0" smtClean="0"/>
            </a:br>
            <a:r>
              <a:rPr lang="en-US" baseline="0" dirty="0" smtClean="0"/>
              <a:t>Over report positive behaviors, e.g. voting</a:t>
            </a:r>
          </a:p>
          <a:p>
            <a:pPr marL="232943" indent="-232943">
              <a:buAutoNum type="arabicPeriod"/>
            </a:pPr>
            <a:r>
              <a:rPr lang="en-US" baseline="0" dirty="0" smtClean="0"/>
              <a:t>Navigational errors, i.e. in SAQ</a:t>
            </a:r>
          </a:p>
          <a:p>
            <a:pPr marL="232943" indent="-232943">
              <a:buAutoNum type="arabicPeriod"/>
            </a:pPr>
            <a:endParaRPr lang="en-US" baseline="0" dirty="0" smtClean="0"/>
          </a:p>
          <a:p>
            <a:pPr marL="232943" indent="-232943">
              <a:buAutoNum type="arabicPeriod"/>
            </a:pPr>
            <a:endParaRPr lang="en-US" baseline="0" dirty="0" smtClean="0"/>
          </a:p>
        </p:txBody>
      </p:sp>
      <p:sp>
        <p:nvSpPr>
          <p:cNvPr id="4" name="Slide Number Placeholder 3"/>
          <p:cNvSpPr>
            <a:spLocks noGrp="1"/>
          </p:cNvSpPr>
          <p:nvPr>
            <p:ph type="sldNum" sz="quarter" idx="10"/>
          </p:nvPr>
        </p:nvSpPr>
        <p:spPr/>
        <p:txBody>
          <a:bodyPr/>
          <a:lstStyle/>
          <a:p>
            <a:fld id="{E934784C-9127-4E29-8903-F6450CEF8C1B}" type="slidenum">
              <a:rPr lang="en-US" smtClean="0"/>
              <a:t>24</a:t>
            </a:fld>
            <a:endParaRPr lang="en-US" dirty="0"/>
          </a:p>
        </p:txBody>
      </p:sp>
    </p:spTree>
    <p:extLst>
      <p:ext uri="{BB962C8B-B14F-4D97-AF65-F5344CB8AC3E}">
        <p14:creationId xmlns:p14="http://schemas.microsoft.com/office/powerpoint/2010/main" val="10298874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eriod"/>
            </a:pPr>
            <a:r>
              <a:rPr lang="en-US" dirty="0" smtClean="0"/>
              <a:t>e.g. eye</a:t>
            </a:r>
            <a:r>
              <a:rPr lang="en-US" baseline="0" dirty="0" smtClean="0"/>
              <a:t> witnesses to crime report different details; what is reported on dietary survey differs greatly from food diary. What gets “encoded” in one’s mind varies. People can not provide info they do not have.</a:t>
            </a:r>
          </a:p>
          <a:p>
            <a:pPr marL="232943" indent="-232943">
              <a:buAutoNum type="arabicPeriod"/>
            </a:pPr>
            <a:r>
              <a:rPr lang="en-US" baseline="0" dirty="0" smtClean="0"/>
              <a:t>E.g. survey question “Do you think that children suffer any ill effects from watching programs with violence in them?” Children can be young people, regardless of relationship to R; or offspring, regardless of age. Age cutoff for “children” varies with situation. What of grandchildren?</a:t>
            </a:r>
            <a:br>
              <a:rPr lang="en-US" baseline="0" dirty="0" smtClean="0"/>
            </a:br>
            <a:r>
              <a:rPr lang="en-US" baseline="0" dirty="0" smtClean="0"/>
              <a:t>When a R is confused, they will likely be too embarrassed to ask for clarification.</a:t>
            </a:r>
          </a:p>
          <a:p>
            <a:pPr marL="232943" indent="-232943">
              <a:buAutoNum type="arabicPeriod"/>
            </a:pPr>
            <a:r>
              <a:rPr lang="en-US" baseline="0" dirty="0" smtClean="0"/>
              <a:t>Taking more time, i.e. longer introduction to question, slower pace to interview, will help with memory recall.</a:t>
            </a:r>
          </a:p>
          <a:p>
            <a:pPr marL="232943" indent="-232943">
              <a:buAutoNum type="arabicPeriod"/>
            </a:pPr>
            <a:r>
              <a:rPr lang="en-US" baseline="0" dirty="0" smtClean="0"/>
              <a:t>Three estimation processes used by R’s for behavioral questions: recall-n-count; rate-based estimation; impression-based guess</a:t>
            </a:r>
          </a:p>
          <a:p>
            <a:pPr marL="232943" indent="-232943">
              <a:buAutoNum type="arabicPeriod"/>
            </a:pPr>
            <a:r>
              <a:rPr lang="en-US" baseline="0" dirty="0" smtClean="0"/>
              <a:t>Once R has generated an estimate / initial judgement, next step is translating that judgment into an acceptable format. Three most common item formats are open ended with numerical answer; closed q with ordered response scales, closed with categorical response options.</a:t>
            </a:r>
            <a:br>
              <a:rPr lang="en-US" baseline="0" dirty="0" smtClean="0"/>
            </a:br>
            <a:r>
              <a:rPr lang="en-US" baseline="0" dirty="0" smtClean="0"/>
              <a:t>In visual based – primacy bias (tend to answer first options); in auditory based – recency bias (tend to answer last option)</a:t>
            </a:r>
          </a:p>
          <a:p>
            <a:pPr marL="232943" indent="-232943">
              <a:buAutoNum type="arabicPeriod"/>
            </a:pPr>
            <a:r>
              <a:rPr lang="en-US" baseline="0" dirty="0" smtClean="0"/>
              <a:t>E.g. embarrassed or intrusive questions, e.g. drug use. Also confusing questions and frustration. </a:t>
            </a:r>
            <a:br>
              <a:rPr lang="en-US" baseline="0" dirty="0" smtClean="0"/>
            </a:br>
            <a:r>
              <a:rPr lang="en-US" baseline="0" dirty="0" smtClean="0"/>
              <a:t>Over report positive behaviors, e.g. voting</a:t>
            </a:r>
          </a:p>
          <a:p>
            <a:pPr marL="232943" indent="-232943">
              <a:buAutoNum type="arabicPeriod"/>
            </a:pPr>
            <a:r>
              <a:rPr lang="en-US" baseline="0" dirty="0" smtClean="0"/>
              <a:t>Navigational errors, i.e. in SAQ</a:t>
            </a:r>
          </a:p>
          <a:p>
            <a:pPr marL="232943" indent="-232943">
              <a:buAutoNum type="arabicPeriod"/>
            </a:pPr>
            <a:endParaRPr lang="en-US" baseline="0" dirty="0" smtClean="0"/>
          </a:p>
          <a:p>
            <a:pPr marL="232943" indent="-232943">
              <a:buAutoNum type="arabicPeriod"/>
            </a:pPr>
            <a:endParaRPr lang="en-US" baseline="0" dirty="0" smtClean="0"/>
          </a:p>
        </p:txBody>
      </p:sp>
      <p:sp>
        <p:nvSpPr>
          <p:cNvPr id="4" name="Slide Number Placeholder 3"/>
          <p:cNvSpPr>
            <a:spLocks noGrp="1"/>
          </p:cNvSpPr>
          <p:nvPr>
            <p:ph type="sldNum" sz="quarter" idx="10"/>
          </p:nvPr>
        </p:nvSpPr>
        <p:spPr/>
        <p:txBody>
          <a:bodyPr/>
          <a:lstStyle/>
          <a:p>
            <a:fld id="{E934784C-9127-4E29-8903-F6450CEF8C1B}" type="slidenum">
              <a:rPr lang="en-US" smtClean="0"/>
              <a:t>25</a:t>
            </a:fld>
            <a:endParaRPr lang="en-US" dirty="0"/>
          </a:p>
        </p:txBody>
      </p:sp>
    </p:spTree>
    <p:extLst>
      <p:ext uri="{BB962C8B-B14F-4D97-AF65-F5344CB8AC3E}">
        <p14:creationId xmlns:p14="http://schemas.microsoft.com/office/powerpoint/2010/main" val="4481123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eriod"/>
            </a:pPr>
            <a:r>
              <a:rPr lang="en-US" dirty="0" smtClean="0"/>
              <a:t>e.g. eye</a:t>
            </a:r>
            <a:r>
              <a:rPr lang="en-US" baseline="0" dirty="0" smtClean="0"/>
              <a:t> witnesses to crime report different details; what is reported on dietary survey differs greatly from food diary. What gets “encoded” in one’s mind varies. People can not provide info they do not have.</a:t>
            </a:r>
          </a:p>
          <a:p>
            <a:pPr marL="232943" indent="-232943">
              <a:buAutoNum type="arabicPeriod"/>
            </a:pPr>
            <a:r>
              <a:rPr lang="en-US" baseline="0" dirty="0" smtClean="0"/>
              <a:t>E.g. survey question “Do you think that children suffer any ill effects from watching programs with violence in them?” Children can be young people, regardless of relationship to R; or offspring, regardless of age. Age cutoff for “children” varies with situation. What of grandchildren?</a:t>
            </a:r>
            <a:br>
              <a:rPr lang="en-US" baseline="0" dirty="0" smtClean="0"/>
            </a:br>
            <a:r>
              <a:rPr lang="en-US" baseline="0" dirty="0" smtClean="0"/>
              <a:t>When a R is confused, they will likely be too embarrassed to ask for clarification.</a:t>
            </a:r>
          </a:p>
          <a:p>
            <a:pPr marL="232943" indent="-232943">
              <a:buAutoNum type="arabicPeriod"/>
            </a:pPr>
            <a:r>
              <a:rPr lang="en-US" baseline="0" dirty="0" smtClean="0"/>
              <a:t>Taking more time, i.e. longer introduction to question, slower pace to interview, will help with memory recall.</a:t>
            </a:r>
          </a:p>
          <a:p>
            <a:pPr marL="232943" indent="-232943">
              <a:buAutoNum type="arabicPeriod"/>
            </a:pPr>
            <a:r>
              <a:rPr lang="en-US" baseline="0" dirty="0" smtClean="0"/>
              <a:t>Three estimation processes used by R’s for behavioral questions: recall-n-count; rate-based estimation; impression-based guess</a:t>
            </a:r>
          </a:p>
          <a:p>
            <a:pPr marL="232943" indent="-232943">
              <a:buAutoNum type="arabicPeriod"/>
            </a:pPr>
            <a:r>
              <a:rPr lang="en-US" baseline="0" dirty="0" smtClean="0"/>
              <a:t>Once R has generated an estimate / initial judgement, next step is translating that judgment into an acceptable format. Three most common item formats are open ended with numerical answer; closed q with ordered response scales, closed with categorical response options.</a:t>
            </a:r>
            <a:br>
              <a:rPr lang="en-US" baseline="0" dirty="0" smtClean="0"/>
            </a:br>
            <a:r>
              <a:rPr lang="en-US" baseline="0" dirty="0" smtClean="0"/>
              <a:t>In visual based – primacy bias (tend to answer first options); in auditory based – recency bias (tend to answer last option)</a:t>
            </a:r>
          </a:p>
          <a:p>
            <a:pPr marL="232943" indent="-232943">
              <a:buAutoNum type="arabicPeriod"/>
            </a:pPr>
            <a:r>
              <a:rPr lang="en-US" baseline="0" dirty="0" smtClean="0"/>
              <a:t>E.g. embarrassed or intrusive questions, e.g. drug use. Also confusing questions and frustration. </a:t>
            </a:r>
            <a:br>
              <a:rPr lang="en-US" baseline="0" dirty="0" smtClean="0"/>
            </a:br>
            <a:r>
              <a:rPr lang="en-US" baseline="0" dirty="0" smtClean="0"/>
              <a:t>Over report positive behaviors, e.g. voting</a:t>
            </a:r>
          </a:p>
          <a:p>
            <a:pPr marL="232943" indent="-232943">
              <a:buAutoNum type="arabicPeriod"/>
            </a:pPr>
            <a:r>
              <a:rPr lang="en-US" baseline="0" dirty="0" smtClean="0"/>
              <a:t>Navigational errors, i.e. in SAQ</a:t>
            </a:r>
          </a:p>
          <a:p>
            <a:pPr marL="232943" indent="-232943">
              <a:buAutoNum type="arabicPeriod"/>
            </a:pPr>
            <a:endParaRPr lang="en-US" baseline="0" dirty="0" smtClean="0"/>
          </a:p>
          <a:p>
            <a:pPr marL="232943" indent="-232943">
              <a:buAutoNum type="arabicPeriod"/>
            </a:pPr>
            <a:endParaRPr lang="en-US" baseline="0" dirty="0" smtClean="0"/>
          </a:p>
        </p:txBody>
      </p:sp>
      <p:sp>
        <p:nvSpPr>
          <p:cNvPr id="4" name="Slide Number Placeholder 3"/>
          <p:cNvSpPr>
            <a:spLocks noGrp="1"/>
          </p:cNvSpPr>
          <p:nvPr>
            <p:ph type="sldNum" sz="quarter" idx="10"/>
          </p:nvPr>
        </p:nvSpPr>
        <p:spPr/>
        <p:txBody>
          <a:bodyPr/>
          <a:lstStyle/>
          <a:p>
            <a:fld id="{E934784C-9127-4E29-8903-F6450CEF8C1B}" type="slidenum">
              <a:rPr lang="en-US" smtClean="0"/>
              <a:t>26</a:t>
            </a:fld>
            <a:endParaRPr lang="en-US" dirty="0"/>
          </a:p>
        </p:txBody>
      </p:sp>
    </p:spTree>
    <p:extLst>
      <p:ext uri="{BB962C8B-B14F-4D97-AF65-F5344CB8AC3E}">
        <p14:creationId xmlns:p14="http://schemas.microsoft.com/office/powerpoint/2010/main" val="20918979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eriod"/>
            </a:pPr>
            <a:r>
              <a:rPr lang="en-US" dirty="0" smtClean="0"/>
              <a:t>e.g. eye</a:t>
            </a:r>
            <a:r>
              <a:rPr lang="en-US" baseline="0" dirty="0" smtClean="0"/>
              <a:t> witnesses to crime report different details; what is reported on dietary survey differs greatly from food diary. What gets “encoded” in one’s mind varies. People can not provide info they do not have.</a:t>
            </a:r>
          </a:p>
          <a:p>
            <a:pPr marL="232943" indent="-232943">
              <a:buAutoNum type="arabicPeriod"/>
            </a:pPr>
            <a:r>
              <a:rPr lang="en-US" baseline="0" dirty="0" smtClean="0"/>
              <a:t>E.g. survey question “Do you think that children suffer any ill effects from watching programs with violence in them?” Children can be young people, regardless of relationship to R; or offspring, regardless of age. Age cutoff for “children” varies with situation. What of grandchildren?</a:t>
            </a:r>
            <a:br>
              <a:rPr lang="en-US" baseline="0" dirty="0" smtClean="0"/>
            </a:br>
            <a:r>
              <a:rPr lang="en-US" baseline="0" dirty="0" smtClean="0"/>
              <a:t>When a R is confused, they will likely be too embarrassed to ask for clarification.</a:t>
            </a:r>
          </a:p>
          <a:p>
            <a:pPr marL="232943" indent="-232943">
              <a:buAutoNum type="arabicPeriod"/>
            </a:pPr>
            <a:r>
              <a:rPr lang="en-US" baseline="0" dirty="0" smtClean="0"/>
              <a:t>Taking more time, i.e. longer introduction to question, slower pace to interview, will help with memory recall.</a:t>
            </a:r>
          </a:p>
          <a:p>
            <a:pPr marL="232943" indent="-232943">
              <a:buAutoNum type="arabicPeriod"/>
            </a:pPr>
            <a:r>
              <a:rPr lang="en-US" baseline="0" dirty="0" smtClean="0"/>
              <a:t>Three estimation processes used by R’s for behavioral questions: recall-n-count; rate-based estimation; impression-based guess</a:t>
            </a:r>
          </a:p>
          <a:p>
            <a:pPr marL="232943" indent="-232943">
              <a:buAutoNum type="arabicPeriod"/>
            </a:pPr>
            <a:r>
              <a:rPr lang="en-US" baseline="0" dirty="0" smtClean="0"/>
              <a:t>Once R has generated an estimate / initial judgement, next step is translating that judgment into an acceptable format. Three most common item formats are open ended with numerical answer; closed q with ordered response scales, closed with categorical response options.</a:t>
            </a:r>
            <a:br>
              <a:rPr lang="en-US" baseline="0" dirty="0" smtClean="0"/>
            </a:br>
            <a:r>
              <a:rPr lang="en-US" baseline="0" dirty="0" smtClean="0"/>
              <a:t>In visual based – primacy bias (tend to answer first options); in auditory based – recency bias (tend to answer last option)</a:t>
            </a:r>
          </a:p>
          <a:p>
            <a:pPr marL="232943" indent="-232943">
              <a:buAutoNum type="arabicPeriod"/>
            </a:pPr>
            <a:r>
              <a:rPr lang="en-US" baseline="0" dirty="0" smtClean="0"/>
              <a:t>E.g. embarrassed or intrusive questions, e.g. drug use. Also confusing questions and frustration. </a:t>
            </a:r>
            <a:br>
              <a:rPr lang="en-US" baseline="0" dirty="0" smtClean="0"/>
            </a:br>
            <a:r>
              <a:rPr lang="en-US" baseline="0" dirty="0" smtClean="0"/>
              <a:t>Over report positive behaviors, e.g. voting</a:t>
            </a:r>
          </a:p>
          <a:p>
            <a:pPr marL="232943" indent="-232943">
              <a:buAutoNum type="arabicPeriod"/>
            </a:pPr>
            <a:r>
              <a:rPr lang="en-US" baseline="0" dirty="0" smtClean="0"/>
              <a:t>Navigational errors, i.e. in SAQ</a:t>
            </a:r>
          </a:p>
          <a:p>
            <a:pPr marL="232943" indent="-232943">
              <a:buAutoNum type="arabicPeriod"/>
            </a:pPr>
            <a:endParaRPr lang="en-US" baseline="0" dirty="0" smtClean="0"/>
          </a:p>
          <a:p>
            <a:pPr marL="232943" indent="-232943">
              <a:buAutoNum type="arabicPeriod"/>
            </a:pPr>
            <a:endParaRPr lang="en-US" baseline="0" dirty="0" smtClean="0"/>
          </a:p>
        </p:txBody>
      </p:sp>
      <p:sp>
        <p:nvSpPr>
          <p:cNvPr id="4" name="Slide Number Placeholder 3"/>
          <p:cNvSpPr>
            <a:spLocks noGrp="1"/>
          </p:cNvSpPr>
          <p:nvPr>
            <p:ph type="sldNum" sz="quarter" idx="10"/>
          </p:nvPr>
        </p:nvSpPr>
        <p:spPr/>
        <p:txBody>
          <a:bodyPr/>
          <a:lstStyle/>
          <a:p>
            <a:fld id="{E934784C-9127-4E29-8903-F6450CEF8C1B}" type="slidenum">
              <a:rPr lang="en-US" smtClean="0"/>
              <a:t>27</a:t>
            </a:fld>
            <a:endParaRPr lang="en-US" dirty="0"/>
          </a:p>
        </p:txBody>
      </p:sp>
    </p:spTree>
    <p:extLst>
      <p:ext uri="{BB962C8B-B14F-4D97-AF65-F5344CB8AC3E}">
        <p14:creationId xmlns:p14="http://schemas.microsoft.com/office/powerpoint/2010/main" val="13581519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eriod"/>
            </a:pPr>
            <a:r>
              <a:rPr lang="en-US" dirty="0" smtClean="0"/>
              <a:t>e.g. eye</a:t>
            </a:r>
            <a:r>
              <a:rPr lang="en-US" baseline="0" dirty="0" smtClean="0"/>
              <a:t> witnesses to crime report different details; what is reported on dietary survey differs greatly from food diary. What gets “encoded” in one’s mind varies. People can not provide info they do not have.</a:t>
            </a:r>
          </a:p>
          <a:p>
            <a:pPr marL="232943" indent="-232943">
              <a:buAutoNum type="arabicPeriod"/>
            </a:pPr>
            <a:r>
              <a:rPr lang="en-US" baseline="0" dirty="0" smtClean="0"/>
              <a:t>E.g. survey question “Do you think that children suffer any ill effects from watching programs with violence in them?” Children can be young people, regardless of relationship to R; or offspring, regardless of age. Age cutoff for “children” varies with situation. What of grandchildren?</a:t>
            </a:r>
            <a:br>
              <a:rPr lang="en-US" baseline="0" dirty="0" smtClean="0"/>
            </a:br>
            <a:r>
              <a:rPr lang="en-US" baseline="0" dirty="0" smtClean="0"/>
              <a:t>When a R is confused, they will likely be too embarrassed to ask for clarification.</a:t>
            </a:r>
          </a:p>
          <a:p>
            <a:pPr marL="232943" indent="-232943">
              <a:buAutoNum type="arabicPeriod"/>
            </a:pPr>
            <a:r>
              <a:rPr lang="en-US" baseline="0" dirty="0" smtClean="0"/>
              <a:t>Taking more time, i.e. longer introduction to question, slower pace to interview, will help with memory recall.</a:t>
            </a:r>
          </a:p>
          <a:p>
            <a:pPr marL="232943" indent="-232943">
              <a:buAutoNum type="arabicPeriod"/>
            </a:pPr>
            <a:r>
              <a:rPr lang="en-US" baseline="0" dirty="0" smtClean="0"/>
              <a:t>Three estimation processes used by R’s for behavioral questions: recall-n-count; rate-based estimation; impression-based guess</a:t>
            </a:r>
          </a:p>
          <a:p>
            <a:pPr marL="232943" indent="-232943">
              <a:buAutoNum type="arabicPeriod"/>
            </a:pPr>
            <a:r>
              <a:rPr lang="en-US" baseline="0" dirty="0" smtClean="0"/>
              <a:t>Once R has generated an estimate / initial judgement, next step is translating that judgment into an acceptable format. Three most common item formats are open ended with numerical answer; closed q with ordered response scales, closed with categorical response options.</a:t>
            </a:r>
            <a:br>
              <a:rPr lang="en-US" baseline="0" dirty="0" smtClean="0"/>
            </a:br>
            <a:r>
              <a:rPr lang="en-US" baseline="0" dirty="0" smtClean="0"/>
              <a:t>In visual based – primacy bias (tend to answer first options); in auditory based – recency bias (tend to answer last option)</a:t>
            </a:r>
          </a:p>
          <a:p>
            <a:pPr marL="232943" indent="-232943">
              <a:buAutoNum type="arabicPeriod"/>
            </a:pPr>
            <a:r>
              <a:rPr lang="en-US" baseline="0" dirty="0" smtClean="0"/>
              <a:t>E.g. embarrassed or intrusive questions, e.g. drug use. Also confusing questions and frustration. </a:t>
            </a:r>
            <a:br>
              <a:rPr lang="en-US" baseline="0" dirty="0" smtClean="0"/>
            </a:br>
            <a:r>
              <a:rPr lang="en-US" baseline="0" dirty="0" smtClean="0"/>
              <a:t>Over report positive behaviors, e.g. voting</a:t>
            </a:r>
          </a:p>
          <a:p>
            <a:pPr marL="232943" indent="-232943">
              <a:buAutoNum type="arabicPeriod"/>
            </a:pPr>
            <a:r>
              <a:rPr lang="en-US" baseline="0" dirty="0" smtClean="0"/>
              <a:t>Navigational errors, i.e. in SAQ</a:t>
            </a:r>
          </a:p>
          <a:p>
            <a:pPr marL="232943" indent="-232943">
              <a:buAutoNum type="arabicPeriod"/>
            </a:pPr>
            <a:endParaRPr lang="en-US" baseline="0" dirty="0" smtClean="0"/>
          </a:p>
          <a:p>
            <a:pPr marL="232943" indent="-232943">
              <a:buAutoNum type="arabicPeriod"/>
            </a:pPr>
            <a:endParaRPr lang="en-US" baseline="0" dirty="0" smtClean="0"/>
          </a:p>
        </p:txBody>
      </p:sp>
      <p:sp>
        <p:nvSpPr>
          <p:cNvPr id="4" name="Slide Number Placeholder 3"/>
          <p:cNvSpPr>
            <a:spLocks noGrp="1"/>
          </p:cNvSpPr>
          <p:nvPr>
            <p:ph type="sldNum" sz="quarter" idx="10"/>
          </p:nvPr>
        </p:nvSpPr>
        <p:spPr/>
        <p:txBody>
          <a:bodyPr/>
          <a:lstStyle/>
          <a:p>
            <a:fld id="{E934784C-9127-4E29-8903-F6450CEF8C1B}" type="slidenum">
              <a:rPr lang="en-US" smtClean="0"/>
              <a:t>28</a:t>
            </a:fld>
            <a:endParaRPr lang="en-US" dirty="0"/>
          </a:p>
        </p:txBody>
      </p:sp>
    </p:spTree>
    <p:extLst>
      <p:ext uri="{BB962C8B-B14F-4D97-AF65-F5344CB8AC3E}">
        <p14:creationId xmlns:p14="http://schemas.microsoft.com/office/powerpoint/2010/main" val="25633489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D1412B-780F-4FD3-9A09-747BF95B8738}" type="slidenum">
              <a:rPr lang="en-US" smtClean="0"/>
              <a:t>29</a:t>
            </a:fld>
            <a:endParaRPr lang="en-US" dirty="0"/>
          </a:p>
        </p:txBody>
      </p:sp>
    </p:spTree>
    <p:extLst>
      <p:ext uri="{BB962C8B-B14F-4D97-AF65-F5344CB8AC3E}">
        <p14:creationId xmlns:p14="http://schemas.microsoft.com/office/powerpoint/2010/main" val="2744394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Study population - </a:t>
            </a:r>
            <a:r>
              <a:rPr lang="en-US" dirty="0" smtClean="0"/>
              <a:t>made up of a sample of units</a:t>
            </a:r>
          </a:p>
          <a:p>
            <a:r>
              <a:rPr lang="en-US" dirty="0" smtClean="0"/>
              <a:t>Quantitative descriptors =  “statistics” </a:t>
            </a:r>
            <a:endParaRPr lang="en-US" dirty="0"/>
          </a:p>
        </p:txBody>
      </p:sp>
      <p:sp>
        <p:nvSpPr>
          <p:cNvPr id="4" name="Slide Number Placeholder 3"/>
          <p:cNvSpPr>
            <a:spLocks noGrp="1"/>
          </p:cNvSpPr>
          <p:nvPr>
            <p:ph type="sldNum" sz="quarter" idx="10"/>
          </p:nvPr>
        </p:nvSpPr>
        <p:spPr/>
        <p:txBody>
          <a:bodyPr/>
          <a:lstStyle/>
          <a:p>
            <a:fld id="{06D1412B-780F-4FD3-9A09-747BF95B8738}" type="slidenum">
              <a:rPr lang="en-US" smtClean="0"/>
              <a:t>3</a:t>
            </a:fld>
            <a:endParaRPr lang="en-US" dirty="0"/>
          </a:p>
        </p:txBody>
      </p:sp>
    </p:spTree>
    <p:extLst>
      <p:ext uri="{BB962C8B-B14F-4D97-AF65-F5344CB8AC3E}">
        <p14:creationId xmlns:p14="http://schemas.microsoft.com/office/powerpoint/2010/main" val="534152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2F7FC6-17A2-4646-86D3-D99B13DC169B}" type="slidenum">
              <a:rPr lang="en-US">
                <a:solidFill>
                  <a:srgbClr val="000000"/>
                </a:solidFill>
              </a:rPr>
              <a:pPr/>
              <a:t>4</a:t>
            </a:fld>
            <a:endParaRPr lang="en-US" dirty="0">
              <a:solidFill>
                <a:srgbClr val="000000"/>
              </a:solidFill>
            </a:endParaRPr>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dirty="0"/>
              <a:t>E.g. from Swine 2000 study</a:t>
            </a:r>
          </a:p>
          <a:p>
            <a:r>
              <a:rPr lang="en-US" dirty="0"/>
              <a:t>External population = 65K farms with 66 million pigs with domestic swine with ag cash receipts &gt; $1000</a:t>
            </a:r>
          </a:p>
          <a:p>
            <a:r>
              <a:rPr lang="en-US" dirty="0"/>
              <a:t>Target population = 40K farms with 64 million pigs in top 17 states with 100 + total inventory</a:t>
            </a:r>
          </a:p>
          <a:p>
            <a:r>
              <a:rPr lang="en-US" dirty="0"/>
              <a:t>Study population = 4500 farms with 18 million pigs selected from target population</a:t>
            </a:r>
          </a:p>
          <a:p>
            <a:endParaRPr lang="en-US" dirty="0"/>
          </a:p>
          <a:p>
            <a:r>
              <a:rPr lang="en-US" dirty="0"/>
              <a:t>Use selection criteria and study design to go from external pop </a:t>
            </a:r>
            <a:r>
              <a:rPr lang="en-US" dirty="0">
                <a:sym typeface="Wingdings" pitchFamily="2" charset="2"/>
              </a:rPr>
              <a:t> target pop</a:t>
            </a:r>
          </a:p>
          <a:p>
            <a:r>
              <a:rPr lang="en-US" dirty="0">
                <a:sym typeface="Wingdings" pitchFamily="2" charset="2"/>
              </a:rPr>
              <a:t>Use sampling to go from target pop  study pop</a:t>
            </a:r>
          </a:p>
          <a:p>
            <a:endParaRPr lang="en-US" dirty="0">
              <a:sym typeface="Wingdings" pitchFamily="2" charset="2"/>
            </a:endParaRPr>
          </a:p>
          <a:p>
            <a:r>
              <a:rPr lang="en-US" dirty="0">
                <a:sym typeface="Wingdings" pitchFamily="2" charset="2"/>
              </a:rPr>
              <a:t>Use </a:t>
            </a:r>
            <a:r>
              <a:rPr lang="en-US" dirty="0" smtClean="0">
                <a:sym typeface="Wingdings" pitchFamily="2" charset="2"/>
              </a:rPr>
              <a:t>estimation to </a:t>
            </a:r>
            <a:r>
              <a:rPr lang="en-US" dirty="0">
                <a:sym typeface="Wingdings" pitchFamily="2" charset="2"/>
              </a:rPr>
              <a:t>go from study  target pop (if probability based sampling)</a:t>
            </a:r>
          </a:p>
          <a:p>
            <a:r>
              <a:rPr lang="en-US" dirty="0">
                <a:sym typeface="Wingdings" pitchFamily="2" charset="2"/>
              </a:rPr>
              <a:t>Use generalization to go from target  external pop</a:t>
            </a:r>
          </a:p>
          <a:p>
            <a:endParaRPr lang="en-US" dirty="0">
              <a:sym typeface="Wingdings" pitchFamily="2" charset="2"/>
            </a:endParaRPr>
          </a:p>
          <a:p>
            <a:endParaRPr lang="en-US" dirty="0">
              <a:sym typeface="Wingdings" pitchFamily="2" charset="2"/>
            </a:endParaRPr>
          </a:p>
          <a:p>
            <a:r>
              <a:rPr lang="en-US" dirty="0">
                <a:sym typeface="Wingdings" pitchFamily="2" charset="2"/>
              </a:rPr>
              <a:t>  After sampling, in statistical analysis procedures for extrapolation we want to generate valid point estimates for the target population.  E.g percent; mean</a:t>
            </a:r>
            <a:endParaRPr lang="en-US" dirty="0"/>
          </a:p>
        </p:txBody>
      </p:sp>
    </p:spTree>
    <p:extLst>
      <p:ext uri="{BB962C8B-B14F-4D97-AF65-F5344CB8AC3E}">
        <p14:creationId xmlns:p14="http://schemas.microsoft.com/office/powerpoint/2010/main" val="909795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34784C-9127-4E29-8903-F6450CEF8C1B}" type="slidenum">
              <a:rPr lang="en-US" smtClean="0"/>
              <a:t>5</a:t>
            </a:fld>
            <a:endParaRPr lang="en-US" dirty="0"/>
          </a:p>
        </p:txBody>
      </p:sp>
    </p:spTree>
    <p:extLst>
      <p:ext uri="{BB962C8B-B14F-4D97-AF65-F5344CB8AC3E}">
        <p14:creationId xmlns:p14="http://schemas.microsoft.com/office/powerpoint/2010/main" val="14943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34784C-9127-4E29-8903-F6450CEF8C1B}" type="slidenum">
              <a:rPr lang="en-US" smtClean="0"/>
              <a:t>6</a:t>
            </a:fld>
            <a:endParaRPr lang="en-US" dirty="0"/>
          </a:p>
        </p:txBody>
      </p:sp>
    </p:spTree>
    <p:extLst>
      <p:ext uri="{BB962C8B-B14F-4D97-AF65-F5344CB8AC3E}">
        <p14:creationId xmlns:p14="http://schemas.microsoft.com/office/powerpoint/2010/main" val="3273978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Measurement:  the critical task</a:t>
            </a:r>
            <a:r>
              <a:rPr lang="en-US" baseline="0" dirty="0" smtClean="0"/>
              <a:t> for measurement is to design questions that produce answers reflecting perfectly the constructs we are trying to measure.</a:t>
            </a:r>
            <a:endParaRPr lang="en-US" dirty="0"/>
          </a:p>
        </p:txBody>
      </p:sp>
      <p:sp>
        <p:nvSpPr>
          <p:cNvPr id="4" name="Slide Number Placeholder 3"/>
          <p:cNvSpPr>
            <a:spLocks noGrp="1"/>
          </p:cNvSpPr>
          <p:nvPr>
            <p:ph type="sldNum" sz="quarter" idx="10"/>
          </p:nvPr>
        </p:nvSpPr>
        <p:spPr/>
        <p:txBody>
          <a:bodyPr/>
          <a:lstStyle/>
          <a:p>
            <a:fld id="{E934784C-9127-4E29-8903-F6450CEF8C1B}" type="slidenum">
              <a:rPr lang="en-US" smtClean="0"/>
              <a:t>7</a:t>
            </a:fld>
            <a:endParaRPr lang="en-US" dirty="0"/>
          </a:p>
        </p:txBody>
      </p:sp>
    </p:spTree>
    <p:extLst>
      <p:ext uri="{BB962C8B-B14F-4D97-AF65-F5344CB8AC3E}">
        <p14:creationId xmlns:p14="http://schemas.microsoft.com/office/powerpoint/2010/main" val="1428272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D1412B-780F-4FD3-9A09-747BF95B8738}" type="slidenum">
              <a:rPr lang="en-US" smtClean="0"/>
              <a:t>8</a:t>
            </a:fld>
            <a:endParaRPr lang="en-US" dirty="0"/>
          </a:p>
        </p:txBody>
      </p:sp>
    </p:spTree>
    <p:extLst>
      <p:ext uri="{BB962C8B-B14F-4D97-AF65-F5344CB8AC3E}">
        <p14:creationId xmlns:p14="http://schemas.microsoft.com/office/powerpoint/2010/main" val="2227332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D1412B-780F-4FD3-9A09-747BF95B8738}" type="slidenum">
              <a:rPr lang="en-US" smtClean="0"/>
              <a:t>9</a:t>
            </a:fld>
            <a:endParaRPr lang="en-US" dirty="0"/>
          </a:p>
        </p:txBody>
      </p:sp>
    </p:spTree>
    <p:extLst>
      <p:ext uri="{BB962C8B-B14F-4D97-AF65-F5344CB8AC3E}">
        <p14:creationId xmlns:p14="http://schemas.microsoft.com/office/powerpoint/2010/main" val="368292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7/23/2019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Microsoft_Visio_2003-2010_Drawing1.vsd"/></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Survey Interview</a:t>
            </a:r>
            <a:endParaRPr lang="en-US" dirty="0"/>
          </a:p>
        </p:txBody>
      </p:sp>
      <p:sp>
        <p:nvSpPr>
          <p:cNvPr id="3" name="Subtitle 2"/>
          <p:cNvSpPr>
            <a:spLocks noGrp="1"/>
          </p:cNvSpPr>
          <p:nvPr>
            <p:ph type="subTitle" idx="1"/>
          </p:nvPr>
        </p:nvSpPr>
        <p:spPr/>
        <p:txBody>
          <a:bodyPr>
            <a:normAutofit lnSpcReduction="10000"/>
          </a:bodyPr>
          <a:lstStyle/>
          <a:p>
            <a:r>
              <a:rPr lang="en-US" dirty="0"/>
              <a:t>NAHMS Goat </a:t>
            </a:r>
            <a:r>
              <a:rPr lang="en-US" dirty="0" smtClean="0"/>
              <a:t>2019</a:t>
            </a:r>
          </a:p>
          <a:p>
            <a:r>
              <a:rPr lang="en-US" dirty="0" smtClean="0"/>
              <a:t>Coordinator workshop</a:t>
            </a:r>
          </a:p>
          <a:p>
            <a:r>
              <a:rPr lang="en-US" dirty="0" smtClean="0"/>
              <a:t>July 24, 2019</a:t>
            </a:r>
            <a:endParaRPr lang="en-US" dirty="0"/>
          </a:p>
        </p:txBody>
      </p:sp>
    </p:spTree>
    <p:extLst>
      <p:ext uri="{BB962C8B-B14F-4D97-AF65-F5344CB8AC3E}">
        <p14:creationId xmlns:p14="http://schemas.microsoft.com/office/powerpoint/2010/main" val="1792802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1935" y="367914"/>
            <a:ext cx="7843597" cy="6209514"/>
          </a:xfrm>
          <a:prstGeom prst="rect">
            <a:avLst/>
          </a:prstGeom>
        </p:spPr>
      </p:pic>
    </p:spTree>
    <p:extLst>
      <p:ext uri="{BB962C8B-B14F-4D97-AF65-F5344CB8AC3E}">
        <p14:creationId xmlns:p14="http://schemas.microsoft.com/office/powerpoint/2010/main" val="1054098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Interviewer behavior to reduce measurement error</a:t>
            </a:r>
            <a:endParaRPr lang="en-US" dirty="0"/>
          </a:p>
        </p:txBody>
      </p:sp>
      <p:sp>
        <p:nvSpPr>
          <p:cNvPr id="3" name="Content Placeholder 2"/>
          <p:cNvSpPr>
            <a:spLocks noGrp="1"/>
          </p:cNvSpPr>
          <p:nvPr>
            <p:ph idx="1"/>
          </p:nvPr>
        </p:nvSpPr>
        <p:spPr/>
        <p:txBody>
          <a:bodyPr/>
          <a:lstStyle/>
          <a:p>
            <a:pPr>
              <a:buFont typeface="+mj-lt"/>
              <a:buAutoNum type="arabicPeriod"/>
            </a:pPr>
            <a:r>
              <a:rPr lang="en-US" dirty="0" smtClean="0"/>
              <a:t>Rapport with Respondent</a:t>
            </a:r>
            <a:br>
              <a:rPr lang="en-US" dirty="0" smtClean="0"/>
            </a:br>
            <a:endParaRPr lang="en-US" dirty="0" smtClean="0"/>
          </a:p>
          <a:p>
            <a:pPr>
              <a:buFont typeface="+mj-lt"/>
              <a:buAutoNum type="arabicPeriod"/>
            </a:pPr>
            <a:r>
              <a:rPr lang="en-US" dirty="0" smtClean="0"/>
              <a:t>Read questions exactly as worded</a:t>
            </a:r>
            <a:br>
              <a:rPr lang="en-US" dirty="0" smtClean="0"/>
            </a:br>
            <a:endParaRPr lang="en-US" dirty="0" smtClean="0"/>
          </a:p>
          <a:p>
            <a:pPr>
              <a:buFont typeface="+mj-lt"/>
              <a:buAutoNum type="arabicPeriod"/>
            </a:pPr>
            <a:r>
              <a:rPr lang="en-US" dirty="0" smtClean="0"/>
              <a:t>Explain process and procedures</a:t>
            </a:r>
            <a:br>
              <a:rPr lang="en-US" dirty="0" smtClean="0"/>
            </a:br>
            <a:endParaRPr lang="en-US" dirty="0" smtClean="0"/>
          </a:p>
          <a:p>
            <a:pPr>
              <a:buFont typeface="+mj-lt"/>
              <a:buAutoNum type="arabicPeriod"/>
            </a:pPr>
            <a:r>
              <a:rPr lang="en-US" dirty="0" smtClean="0"/>
              <a:t>Probe </a:t>
            </a:r>
            <a:r>
              <a:rPr lang="en-US" dirty="0" smtClean="0"/>
              <a:t>nondirectively</a:t>
            </a:r>
            <a:r>
              <a:rPr lang="en-US" dirty="0" smtClean="0"/>
              <a:t/>
            </a:r>
            <a:br>
              <a:rPr lang="en-US" dirty="0" smtClean="0"/>
            </a:br>
            <a:endParaRPr lang="en-US" dirty="0" smtClean="0"/>
          </a:p>
          <a:p>
            <a:pPr>
              <a:buFont typeface="+mj-lt"/>
              <a:buAutoNum type="arabicPeriod"/>
            </a:pPr>
            <a:r>
              <a:rPr lang="en-US" dirty="0" smtClean="0"/>
              <a:t>Record answers accurately</a:t>
            </a:r>
            <a:endParaRPr lang="en-US" dirty="0"/>
          </a:p>
        </p:txBody>
      </p:sp>
    </p:spTree>
    <p:extLst>
      <p:ext uri="{BB962C8B-B14F-4D97-AF65-F5344CB8AC3E}">
        <p14:creationId xmlns:p14="http://schemas.microsoft.com/office/powerpoint/2010/main" val="2620036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1. Rapport with Respondent</a:t>
            </a:r>
            <a:endParaRPr lang="en-US" dirty="0"/>
          </a:p>
        </p:txBody>
      </p:sp>
      <p:sp>
        <p:nvSpPr>
          <p:cNvPr id="4" name="Content Placeholder 3"/>
          <p:cNvSpPr>
            <a:spLocks noGrp="1"/>
          </p:cNvSpPr>
          <p:nvPr>
            <p:ph idx="1"/>
          </p:nvPr>
        </p:nvSpPr>
        <p:spPr>
          <a:xfrm>
            <a:off x="2572279" y="1981199"/>
            <a:ext cx="8915400" cy="4207933"/>
          </a:xfrm>
        </p:spPr>
        <p:txBody>
          <a:bodyPr>
            <a:normAutofit/>
          </a:bodyPr>
          <a:lstStyle/>
          <a:p>
            <a:r>
              <a:rPr lang="en-US" dirty="0" smtClean="0"/>
              <a:t>Interact with respondent in a way that is </a:t>
            </a:r>
          </a:p>
          <a:p>
            <a:pPr marL="914400" lvl="1" indent="-514350">
              <a:buFont typeface="+mj-lt"/>
              <a:buAutoNum type="alphaLcPeriod"/>
            </a:pPr>
            <a:r>
              <a:rPr lang="en-US" dirty="0" smtClean="0"/>
              <a:t>Professional</a:t>
            </a:r>
          </a:p>
          <a:p>
            <a:pPr marL="914400" lvl="1" indent="-514350">
              <a:buFont typeface="+mj-lt"/>
              <a:buAutoNum type="alphaLcPeriod"/>
            </a:pPr>
            <a:r>
              <a:rPr lang="en-US" dirty="0" smtClean="0"/>
              <a:t>Task oriented</a:t>
            </a:r>
          </a:p>
          <a:p>
            <a:pPr marL="914400" lvl="1" indent="-514350">
              <a:buFont typeface="+mj-lt"/>
              <a:buAutoNum type="alphaLcPeriod"/>
            </a:pPr>
            <a:r>
              <a:rPr lang="en-US" dirty="0" smtClean="0"/>
              <a:t>Minimizes potential of respondents to infer preferences for kinds of answers that are obtained</a:t>
            </a:r>
            <a:br>
              <a:rPr lang="en-US" dirty="0" smtClean="0"/>
            </a:br>
            <a:endParaRPr lang="en-US" dirty="0" smtClean="0"/>
          </a:p>
          <a:p>
            <a:r>
              <a:rPr lang="en-US" dirty="0" smtClean="0"/>
              <a:t>Goal</a:t>
            </a:r>
            <a:r>
              <a:rPr lang="en-US" dirty="0"/>
              <a:t>:</a:t>
            </a:r>
            <a:br>
              <a:rPr lang="en-US" dirty="0"/>
            </a:br>
            <a:r>
              <a:rPr lang="en-US" dirty="0"/>
              <a:t>Important for Interviewer to establish the right kind of relationship with respondents that would allow them to feel free to answer the questions accurately and completely</a:t>
            </a:r>
            <a:r>
              <a:rPr lang="en-US" dirty="0" smtClean="0"/>
              <a:t>.</a:t>
            </a:r>
            <a:br>
              <a:rPr lang="en-US" dirty="0" smtClean="0"/>
            </a:br>
            <a:endParaRPr lang="en-US" dirty="0"/>
          </a:p>
          <a:p>
            <a:r>
              <a:rPr lang="en-US" dirty="0"/>
              <a:t>Personal or formal? Effect on interview.</a:t>
            </a:r>
          </a:p>
          <a:p>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2692286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Rapport with Respondent</a:t>
            </a:r>
          </a:p>
        </p:txBody>
      </p:sp>
      <p:sp>
        <p:nvSpPr>
          <p:cNvPr id="3" name="Content Placeholder 2"/>
          <p:cNvSpPr>
            <a:spLocks noGrp="1"/>
          </p:cNvSpPr>
          <p:nvPr>
            <p:ph idx="1"/>
          </p:nvPr>
        </p:nvSpPr>
        <p:spPr/>
        <p:txBody>
          <a:bodyPr>
            <a:normAutofit fontScale="92500"/>
          </a:bodyPr>
          <a:lstStyle/>
          <a:p>
            <a:r>
              <a:rPr lang="en-US" sz="2400" dirty="0"/>
              <a:t>Go for balance of warm and professional</a:t>
            </a:r>
            <a:r>
              <a:rPr lang="en-US" sz="2400" dirty="0" smtClean="0"/>
              <a:t>.</a:t>
            </a:r>
          </a:p>
          <a:p>
            <a:pPr marL="0" indent="0">
              <a:buNone/>
            </a:pPr>
            <a:endParaRPr lang="en-US" sz="2400" dirty="0"/>
          </a:p>
          <a:p>
            <a:pPr marL="514350" indent="-514350">
              <a:buFont typeface="+mj-lt"/>
              <a:buAutoNum type="arabicPeriod"/>
            </a:pPr>
            <a:r>
              <a:rPr lang="en-US" sz="2400" dirty="0" smtClean="0"/>
              <a:t>Refrain from expressing any views or opinions on topics covered in the questionnaire</a:t>
            </a:r>
          </a:p>
          <a:p>
            <a:pPr marL="514350" indent="-514350">
              <a:buFont typeface="+mj-lt"/>
              <a:buAutoNum type="arabicPeriod"/>
            </a:pPr>
            <a:r>
              <a:rPr lang="en-US" sz="2400" dirty="0" smtClean="0"/>
              <a:t>Refrain from presenting any personal information that might provide a basis for inferring what your preferences or values might be relevant to content of interview.</a:t>
            </a:r>
          </a:p>
          <a:p>
            <a:pPr marL="514350" indent="-514350">
              <a:buFont typeface="+mj-lt"/>
              <a:buAutoNum type="arabicPeriod"/>
            </a:pPr>
            <a:r>
              <a:rPr lang="en-US" sz="2400" dirty="0" smtClean="0"/>
              <a:t>Some informal chatting on neutral topics is good; but for most part interviewers should focus on the task.</a:t>
            </a:r>
          </a:p>
          <a:p>
            <a:pPr marL="514350" indent="-514350">
              <a:buFont typeface="+mj-lt"/>
              <a:buAutoNum type="arabicPeriod"/>
            </a:pPr>
            <a:endParaRPr lang="en-US" dirty="0"/>
          </a:p>
        </p:txBody>
      </p:sp>
    </p:spTree>
    <p:extLst>
      <p:ext uri="{BB962C8B-B14F-4D97-AF65-F5344CB8AC3E}">
        <p14:creationId xmlns:p14="http://schemas.microsoft.com/office/powerpoint/2010/main" val="616811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buFont typeface="+mj-lt"/>
              <a:buAutoNum type="arabicPeriod" startAt="2"/>
            </a:pPr>
            <a:r>
              <a:rPr lang="en-US" dirty="0"/>
              <a:t>Read questions exactly as worded</a:t>
            </a:r>
          </a:p>
        </p:txBody>
      </p:sp>
      <p:sp>
        <p:nvSpPr>
          <p:cNvPr id="3" name="Content Placeholder 2"/>
          <p:cNvSpPr>
            <a:spLocks noGrp="1"/>
          </p:cNvSpPr>
          <p:nvPr>
            <p:ph idx="1"/>
          </p:nvPr>
        </p:nvSpPr>
        <p:spPr/>
        <p:txBody>
          <a:bodyPr/>
          <a:lstStyle/>
          <a:p>
            <a:pPr marL="914400" lvl="1" indent="-514350">
              <a:buFont typeface="+mj-lt"/>
              <a:buAutoNum type="alphaLcPeriod"/>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a:p>
        </p:txBody>
      </p:sp>
      <p:sp>
        <p:nvSpPr>
          <p:cNvPr id="4" name="Rectangle 3"/>
          <p:cNvSpPr/>
          <p:nvPr/>
        </p:nvSpPr>
        <p:spPr>
          <a:xfrm>
            <a:off x="2949053" y="2654067"/>
            <a:ext cx="7354880" cy="1754326"/>
          </a:xfrm>
          <a:prstGeom prst="rect">
            <a:avLst/>
          </a:prstGeom>
          <a:noFill/>
        </p:spPr>
        <p:txBody>
          <a:bodyPr wrap="square" lIns="91440" tIns="45720" rIns="91440" bIns="45720">
            <a:spAutoFit/>
          </a:bodyPr>
          <a:lstStyle/>
          <a:p>
            <a:pPr algn="ctr"/>
            <a:r>
              <a:rPr lang="en-US" sz="5400" dirty="0" smtClean="0">
                <a:ln w="0"/>
                <a:solidFill>
                  <a:schemeClr val="accent1"/>
                </a:solidFill>
                <a:effectLst>
                  <a:innerShdw blurRad="63500" dist="50800" dir="8100000">
                    <a:prstClr val="black">
                      <a:alpha val="50000"/>
                    </a:prstClr>
                  </a:innerShdw>
                </a:effectLst>
              </a:rPr>
              <a:t>Read questions exactly as worded</a:t>
            </a:r>
            <a:endParaRPr lang="en-US" sz="5400" dirty="0">
              <a:ln w="0"/>
              <a:solidFill>
                <a:schemeClr val="accent1"/>
              </a:solidFill>
              <a:effectLst>
                <a:innerShdw blurRad="63500" dist="50800" dir="8100000">
                  <a:prstClr val="black">
                    <a:alpha val="50000"/>
                  </a:prstClr>
                </a:innerShdw>
              </a:effectLst>
            </a:endParaRPr>
          </a:p>
        </p:txBody>
      </p:sp>
    </p:spTree>
    <p:extLst>
      <p:ext uri="{BB962C8B-B14F-4D97-AF65-F5344CB8AC3E}">
        <p14:creationId xmlns:p14="http://schemas.microsoft.com/office/powerpoint/2010/main" val="4103640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Explain Q&amp;A </a:t>
            </a:r>
            <a:r>
              <a:rPr lang="en-US" dirty="0"/>
              <a:t>process to </a:t>
            </a:r>
            <a:r>
              <a:rPr lang="en-US" dirty="0" smtClean="0"/>
              <a:t>respondent</a:t>
            </a:r>
            <a:endParaRPr lang="en-US" dirty="0"/>
          </a:p>
        </p:txBody>
      </p:sp>
      <p:sp>
        <p:nvSpPr>
          <p:cNvPr id="3" name="Content Placeholder 2"/>
          <p:cNvSpPr>
            <a:spLocks noGrp="1"/>
          </p:cNvSpPr>
          <p:nvPr>
            <p:ph idx="1"/>
          </p:nvPr>
        </p:nvSpPr>
        <p:spPr/>
        <p:txBody>
          <a:bodyPr/>
          <a:lstStyle/>
          <a:p>
            <a:pPr marL="0" indent="0">
              <a:buNone/>
            </a:pPr>
            <a:r>
              <a:rPr lang="en-US" dirty="0" smtClean="0"/>
              <a:t>Q. “Overall, how would you rate the school your child attends – excellent, very good, good, fair or poor?”</a:t>
            </a:r>
            <a:br>
              <a:rPr lang="en-US" dirty="0" smtClean="0"/>
            </a:br>
            <a:endParaRPr lang="en-US" dirty="0" smtClean="0"/>
          </a:p>
          <a:p>
            <a:pPr marL="0" indent="0">
              <a:buNone/>
            </a:pPr>
            <a:r>
              <a:rPr lang="en-US" dirty="0" smtClean="0"/>
              <a:t>A. “I’d say ‘not so good’.”</a:t>
            </a:r>
            <a:endParaRPr lang="en-US" dirty="0"/>
          </a:p>
        </p:txBody>
      </p:sp>
    </p:spTree>
    <p:extLst>
      <p:ext uri="{BB962C8B-B14F-4D97-AF65-F5344CB8AC3E}">
        <p14:creationId xmlns:p14="http://schemas.microsoft.com/office/powerpoint/2010/main" val="2949860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Explain </a:t>
            </a:r>
            <a:r>
              <a:rPr lang="en-US" dirty="0"/>
              <a:t>Q&amp;A process to </a:t>
            </a:r>
            <a:r>
              <a:rPr lang="en-US" dirty="0" smtClean="0"/>
              <a:t>respondent</a:t>
            </a:r>
            <a:endParaRPr lang="en-US" dirty="0"/>
          </a:p>
        </p:txBody>
      </p:sp>
      <p:sp>
        <p:nvSpPr>
          <p:cNvPr id="3" name="Content Placeholder 2"/>
          <p:cNvSpPr>
            <a:spLocks noGrp="1"/>
          </p:cNvSpPr>
          <p:nvPr>
            <p:ph idx="1"/>
          </p:nvPr>
        </p:nvSpPr>
        <p:spPr/>
        <p:txBody>
          <a:bodyPr/>
          <a:lstStyle/>
          <a:p>
            <a:pPr marL="0" indent="0">
              <a:buNone/>
            </a:pPr>
            <a:r>
              <a:rPr lang="en-US" sz="2400" dirty="0" smtClean="0"/>
              <a:t>“I’m going to ask you to pick one of the answers I read – excellent, very good,  good, fair, poor. I know this may seem artificial, and it is possible that none of those answers exactly captures the way you feel. However, the way a survey works is that we ask people exactly the same questions and have them choose from exactly the same answers. Then we can meaningfully compare the answers that different people give. If we change the questions, or we have people choose their own words, then it gets harder to actually compare what different people say.”</a:t>
            </a:r>
            <a:endParaRPr lang="en-US" sz="2400" dirty="0"/>
          </a:p>
        </p:txBody>
      </p:sp>
    </p:spTree>
    <p:extLst>
      <p:ext uri="{BB962C8B-B14F-4D97-AF65-F5344CB8AC3E}">
        <p14:creationId xmlns:p14="http://schemas.microsoft.com/office/powerpoint/2010/main" val="3942994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Probing</a:t>
            </a:r>
            <a:endParaRPr lang="en-US" dirty="0"/>
          </a:p>
        </p:txBody>
      </p:sp>
      <p:sp>
        <p:nvSpPr>
          <p:cNvPr id="3" name="Content Placeholder 2"/>
          <p:cNvSpPr>
            <a:spLocks noGrp="1"/>
          </p:cNvSpPr>
          <p:nvPr>
            <p:ph idx="1"/>
          </p:nvPr>
        </p:nvSpPr>
        <p:spPr>
          <a:xfrm>
            <a:off x="2878666" y="1990992"/>
            <a:ext cx="8398933" cy="4359008"/>
          </a:xfrm>
        </p:spPr>
        <p:txBody>
          <a:bodyPr>
            <a:normAutofit/>
          </a:bodyPr>
          <a:lstStyle/>
          <a:p>
            <a:r>
              <a:rPr lang="en-US" dirty="0" smtClean="0"/>
              <a:t>A “probe” is an attempt to obtain an adequate or complete answer by the Respondent when they fail to provide one.</a:t>
            </a:r>
            <a:br>
              <a:rPr lang="en-US" dirty="0" smtClean="0"/>
            </a:br>
            <a:endParaRPr lang="en-US" dirty="0" smtClean="0"/>
          </a:p>
          <a:p>
            <a:r>
              <a:rPr lang="en-US" dirty="0" smtClean="0"/>
              <a:t>Interviewer should probe in a way that does not effect which response category is chosen, i.e. be nondirective.</a:t>
            </a:r>
            <a:br>
              <a:rPr lang="en-US" dirty="0" smtClean="0"/>
            </a:br>
            <a:endParaRPr lang="en-US" dirty="0" smtClean="0"/>
          </a:p>
          <a:p>
            <a:r>
              <a:rPr lang="en-US" dirty="0" smtClean="0"/>
              <a:t>For close ended questions – repeat the question and all response categories.</a:t>
            </a:r>
            <a:br>
              <a:rPr lang="en-US" dirty="0" smtClean="0"/>
            </a:br>
            <a:endParaRPr lang="en-US" dirty="0" smtClean="0"/>
          </a:p>
          <a:p>
            <a:r>
              <a:rPr lang="en-US" dirty="0" smtClean="0"/>
              <a:t>For open ended, numeric questions – try to get right format or more exact number.</a:t>
            </a:r>
            <a:endParaRPr lang="en-US" dirty="0"/>
          </a:p>
        </p:txBody>
      </p:sp>
    </p:spTree>
    <p:extLst>
      <p:ext uri="{BB962C8B-B14F-4D97-AF65-F5344CB8AC3E}">
        <p14:creationId xmlns:p14="http://schemas.microsoft.com/office/powerpoint/2010/main" val="1293511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672802" y="2167932"/>
            <a:ext cx="7549018" cy="619125"/>
          </a:xfrm>
          <a:prstGeom prst="rect">
            <a:avLst/>
          </a:prstGeom>
        </p:spPr>
      </p:pic>
      <p:sp>
        <p:nvSpPr>
          <p:cNvPr id="5" name="Title 4"/>
          <p:cNvSpPr>
            <a:spLocks noGrp="1"/>
          </p:cNvSpPr>
          <p:nvPr>
            <p:ph type="title"/>
          </p:nvPr>
        </p:nvSpPr>
        <p:spPr/>
        <p:txBody>
          <a:bodyPr/>
          <a:lstStyle/>
          <a:p>
            <a:r>
              <a:rPr lang="en-US" dirty="0" smtClean="0"/>
              <a:t>Probing examples</a:t>
            </a:r>
            <a:endParaRPr lang="en-US" dirty="0"/>
          </a:p>
        </p:txBody>
      </p:sp>
      <p:sp>
        <p:nvSpPr>
          <p:cNvPr id="6" name="Oval Callout 5"/>
          <p:cNvSpPr/>
          <p:nvPr/>
        </p:nvSpPr>
        <p:spPr bwMode="auto">
          <a:xfrm>
            <a:off x="9473021" y="1349735"/>
            <a:ext cx="1876510" cy="1208597"/>
          </a:xfrm>
          <a:prstGeom prst="wedgeEllipse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a:endParaRPr>
          </a:p>
        </p:txBody>
      </p:sp>
      <p:sp>
        <p:nvSpPr>
          <p:cNvPr id="7" name="TextBox 6"/>
          <p:cNvSpPr txBox="1"/>
          <p:nvPr/>
        </p:nvSpPr>
        <p:spPr>
          <a:xfrm>
            <a:off x="9719513" y="1524662"/>
            <a:ext cx="1733384" cy="923330"/>
          </a:xfrm>
          <a:prstGeom prst="rect">
            <a:avLst/>
          </a:prstGeom>
          <a:noFill/>
        </p:spPr>
        <p:txBody>
          <a:bodyPr wrap="square" rtlCol="0">
            <a:spAutoFit/>
          </a:bodyPr>
          <a:lstStyle/>
          <a:p>
            <a:r>
              <a:rPr lang="en-US" dirty="0" smtClean="0"/>
              <a:t>“Yes, I had a few goats with lumps.”</a:t>
            </a:r>
            <a:endParaRPr lang="en-US" dirty="0"/>
          </a:p>
        </p:txBody>
      </p:sp>
      <p:pic>
        <p:nvPicPr>
          <p:cNvPr id="8" name="Picture 7"/>
          <p:cNvPicPr>
            <a:picLocks noChangeAspect="1"/>
          </p:cNvPicPr>
          <p:nvPr/>
        </p:nvPicPr>
        <p:blipFill>
          <a:blip r:embed="rId4"/>
          <a:stretch>
            <a:fillRect/>
          </a:stretch>
        </p:blipFill>
        <p:spPr>
          <a:xfrm>
            <a:off x="2351363" y="3809539"/>
            <a:ext cx="6181725" cy="1485900"/>
          </a:xfrm>
          <a:prstGeom prst="rect">
            <a:avLst/>
          </a:prstGeom>
        </p:spPr>
      </p:pic>
      <p:sp>
        <p:nvSpPr>
          <p:cNvPr id="9" name="Oval Callout 8"/>
          <p:cNvSpPr/>
          <p:nvPr/>
        </p:nvSpPr>
        <p:spPr bwMode="auto">
          <a:xfrm>
            <a:off x="9446885" y="3830763"/>
            <a:ext cx="1900363" cy="1049572"/>
          </a:xfrm>
          <a:prstGeom prst="wedgeEllipse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a:endParaRPr>
          </a:p>
        </p:txBody>
      </p:sp>
      <p:sp>
        <p:nvSpPr>
          <p:cNvPr id="10" name="TextBox 9"/>
          <p:cNvSpPr txBox="1"/>
          <p:nvPr/>
        </p:nvSpPr>
        <p:spPr>
          <a:xfrm>
            <a:off x="9582059" y="4005690"/>
            <a:ext cx="2017274" cy="646331"/>
          </a:xfrm>
          <a:prstGeom prst="rect">
            <a:avLst/>
          </a:prstGeom>
          <a:noFill/>
        </p:spPr>
        <p:txBody>
          <a:bodyPr wrap="square" rtlCol="0">
            <a:spAutoFit/>
          </a:bodyPr>
          <a:lstStyle/>
          <a:p>
            <a:r>
              <a:rPr lang="en-US" dirty="0" smtClean="0"/>
              <a:t>“About every seven months.”</a:t>
            </a:r>
            <a:endParaRPr lang="en-US" dirty="0"/>
          </a:p>
        </p:txBody>
      </p:sp>
    </p:spTree>
    <p:extLst>
      <p:ext uri="{BB962C8B-B14F-4D97-AF65-F5344CB8AC3E}">
        <p14:creationId xmlns:p14="http://schemas.microsoft.com/office/powerpoint/2010/main" val="928510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Record answers exactly as given</a:t>
            </a:r>
            <a:endParaRPr lang="en-US" dirty="0"/>
          </a:p>
        </p:txBody>
      </p:sp>
      <p:sp>
        <p:nvSpPr>
          <p:cNvPr id="3" name="Content Placeholder 2"/>
          <p:cNvSpPr>
            <a:spLocks noGrp="1"/>
          </p:cNvSpPr>
          <p:nvPr>
            <p:ph idx="1"/>
          </p:nvPr>
        </p:nvSpPr>
        <p:spPr/>
        <p:txBody>
          <a:bodyPr/>
          <a:lstStyle/>
          <a:p>
            <a:r>
              <a:rPr lang="en-US" dirty="0" smtClean="0"/>
              <a:t>Try to write narrative response verbatim and not paraphrase or summarize</a:t>
            </a:r>
            <a:endParaRPr lang="en-US" dirty="0"/>
          </a:p>
        </p:txBody>
      </p:sp>
    </p:spTree>
    <p:extLst>
      <p:ext uri="{BB962C8B-B14F-4D97-AF65-F5344CB8AC3E}">
        <p14:creationId xmlns:p14="http://schemas.microsoft.com/office/powerpoint/2010/main" val="587133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82121" y="1042472"/>
            <a:ext cx="8075383" cy="5102955"/>
          </a:xfrm>
          <a:prstGeom prst="rect">
            <a:avLst/>
          </a:prstGeom>
        </p:spPr>
      </p:pic>
    </p:spTree>
    <p:extLst>
      <p:ext uri="{BB962C8B-B14F-4D97-AF65-F5344CB8AC3E}">
        <p14:creationId xmlns:p14="http://schemas.microsoft.com/office/powerpoint/2010/main" val="7223849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4267" y="624110"/>
            <a:ext cx="9643533" cy="1280890"/>
          </a:xfrm>
        </p:spPr>
        <p:txBody>
          <a:bodyPr/>
          <a:lstStyle/>
          <a:p>
            <a:r>
              <a:rPr lang="en-US" dirty="0" smtClean="0"/>
              <a:t>Model of response process for survey questions</a:t>
            </a:r>
            <a:endParaRPr lang="en-US" dirty="0"/>
          </a:p>
        </p:txBody>
      </p:sp>
      <p:sp>
        <p:nvSpPr>
          <p:cNvPr id="3" name="TextBox 2"/>
          <p:cNvSpPr txBox="1"/>
          <p:nvPr/>
        </p:nvSpPr>
        <p:spPr>
          <a:xfrm>
            <a:off x="3039533" y="2692400"/>
            <a:ext cx="3039615" cy="369332"/>
          </a:xfrm>
          <a:prstGeom prst="rect">
            <a:avLst/>
          </a:prstGeom>
          <a:noFill/>
        </p:spPr>
        <p:txBody>
          <a:bodyPr wrap="none" rtlCol="0">
            <a:spAutoFit/>
          </a:bodyPr>
          <a:lstStyle/>
          <a:p>
            <a:r>
              <a:rPr lang="en-US" dirty="0" smtClean="0"/>
              <a:t>Question Comprehension</a:t>
            </a:r>
            <a:endParaRPr lang="en-US" dirty="0"/>
          </a:p>
        </p:txBody>
      </p:sp>
      <p:sp>
        <p:nvSpPr>
          <p:cNvPr id="4" name="TextBox 3"/>
          <p:cNvSpPr txBox="1"/>
          <p:nvPr/>
        </p:nvSpPr>
        <p:spPr>
          <a:xfrm>
            <a:off x="3987800" y="3522133"/>
            <a:ext cx="2491388" cy="369332"/>
          </a:xfrm>
          <a:prstGeom prst="rect">
            <a:avLst/>
          </a:prstGeom>
          <a:noFill/>
        </p:spPr>
        <p:txBody>
          <a:bodyPr wrap="none" rtlCol="0">
            <a:spAutoFit/>
          </a:bodyPr>
          <a:lstStyle/>
          <a:p>
            <a:r>
              <a:rPr lang="en-US" dirty="0" smtClean="0"/>
              <a:t>Information Retrieval</a:t>
            </a:r>
            <a:endParaRPr lang="en-US" dirty="0"/>
          </a:p>
        </p:txBody>
      </p:sp>
      <p:sp>
        <p:nvSpPr>
          <p:cNvPr id="5" name="TextBox 4"/>
          <p:cNvSpPr txBox="1"/>
          <p:nvPr/>
        </p:nvSpPr>
        <p:spPr>
          <a:xfrm>
            <a:off x="5164666" y="4436533"/>
            <a:ext cx="2694969" cy="369332"/>
          </a:xfrm>
          <a:prstGeom prst="rect">
            <a:avLst/>
          </a:prstGeom>
          <a:noFill/>
        </p:spPr>
        <p:txBody>
          <a:bodyPr wrap="none" rtlCol="0">
            <a:spAutoFit/>
          </a:bodyPr>
          <a:lstStyle/>
          <a:p>
            <a:r>
              <a:rPr lang="en-US" dirty="0" smtClean="0"/>
              <a:t>Judgment / Estimation</a:t>
            </a:r>
            <a:endParaRPr lang="en-US" dirty="0"/>
          </a:p>
        </p:txBody>
      </p:sp>
      <p:sp>
        <p:nvSpPr>
          <p:cNvPr id="6" name="TextBox 5"/>
          <p:cNvSpPr txBox="1"/>
          <p:nvPr/>
        </p:nvSpPr>
        <p:spPr>
          <a:xfrm>
            <a:off x="6189133" y="5308600"/>
            <a:ext cx="2622834" cy="369332"/>
          </a:xfrm>
          <a:prstGeom prst="rect">
            <a:avLst/>
          </a:prstGeom>
          <a:noFill/>
        </p:spPr>
        <p:txBody>
          <a:bodyPr wrap="none" rtlCol="0">
            <a:spAutoFit/>
          </a:bodyPr>
          <a:lstStyle/>
          <a:p>
            <a:r>
              <a:rPr lang="en-US" dirty="0" smtClean="0"/>
              <a:t>Reporting of response</a:t>
            </a:r>
            <a:endParaRPr lang="en-US" dirty="0"/>
          </a:p>
        </p:txBody>
      </p:sp>
    </p:spTree>
    <p:extLst>
      <p:ext uri="{BB962C8B-B14F-4D97-AF65-F5344CB8AC3E}">
        <p14:creationId xmlns:p14="http://schemas.microsoft.com/office/powerpoint/2010/main" val="1264288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in answering survey questions	</a:t>
            </a:r>
            <a:endParaRPr lang="en-US" dirty="0"/>
          </a:p>
        </p:txBody>
      </p:sp>
      <p:sp>
        <p:nvSpPr>
          <p:cNvPr id="3" name="Content Placeholder 2"/>
          <p:cNvSpPr>
            <a:spLocks noGrp="1"/>
          </p:cNvSpPr>
          <p:nvPr>
            <p:ph idx="1"/>
          </p:nvPr>
        </p:nvSpPr>
        <p:spPr>
          <a:xfrm>
            <a:off x="2675467" y="1822174"/>
            <a:ext cx="8991600" cy="4705626"/>
          </a:xfrm>
        </p:spPr>
        <p:txBody>
          <a:bodyPr>
            <a:normAutofit/>
          </a:bodyPr>
          <a:lstStyle/>
          <a:p>
            <a:pPr marL="457200" indent="-457200">
              <a:buFont typeface="+mj-lt"/>
              <a:buAutoNum type="arabicPeriod"/>
            </a:pPr>
            <a:r>
              <a:rPr lang="en-US" sz="2400" dirty="0" smtClean="0"/>
              <a:t>Failure to encode the information sought</a:t>
            </a:r>
          </a:p>
          <a:p>
            <a:pPr marL="1257300" lvl="2" indent="-457200"/>
            <a:r>
              <a:rPr lang="en-US" sz="2000" dirty="0" smtClean="0"/>
              <a:t>E.g. witnesses of same crime; dietary survey vs diary</a:t>
            </a:r>
          </a:p>
        </p:txBody>
      </p:sp>
    </p:spTree>
    <p:extLst>
      <p:ext uri="{BB962C8B-B14F-4D97-AF65-F5344CB8AC3E}">
        <p14:creationId xmlns:p14="http://schemas.microsoft.com/office/powerpoint/2010/main" val="28459767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in answering survey questions	</a:t>
            </a:r>
            <a:endParaRPr lang="en-US" dirty="0"/>
          </a:p>
        </p:txBody>
      </p:sp>
      <p:sp>
        <p:nvSpPr>
          <p:cNvPr id="3" name="Content Placeholder 2"/>
          <p:cNvSpPr>
            <a:spLocks noGrp="1"/>
          </p:cNvSpPr>
          <p:nvPr>
            <p:ph idx="1"/>
          </p:nvPr>
        </p:nvSpPr>
        <p:spPr>
          <a:xfrm>
            <a:off x="2675467" y="1822174"/>
            <a:ext cx="8991600" cy="4705626"/>
          </a:xfrm>
        </p:spPr>
        <p:txBody>
          <a:bodyPr>
            <a:normAutofit fontScale="92500" lnSpcReduction="10000"/>
          </a:bodyPr>
          <a:lstStyle/>
          <a:p>
            <a:pPr marL="457200" indent="-457200">
              <a:buFont typeface="+mj-lt"/>
              <a:buAutoNum type="arabicPeriod"/>
            </a:pPr>
            <a:r>
              <a:rPr lang="en-US" sz="2400" dirty="0" smtClean="0"/>
              <a:t>Failure to encode the information sought</a:t>
            </a:r>
          </a:p>
          <a:p>
            <a:pPr marL="1257300" lvl="2" indent="-457200"/>
            <a:r>
              <a:rPr lang="en-US" sz="2000" dirty="0" smtClean="0"/>
              <a:t>E.g. witnesses of same crime; dietary survey vs diary</a:t>
            </a:r>
          </a:p>
          <a:p>
            <a:pPr marL="457200" indent="-457200">
              <a:buFont typeface="+mj-lt"/>
              <a:buAutoNum type="arabicPeriod"/>
            </a:pPr>
            <a:r>
              <a:rPr lang="en-US" sz="2400" dirty="0" smtClean="0"/>
              <a:t>Misinterpretation of the questions</a:t>
            </a:r>
          </a:p>
          <a:p>
            <a:pPr marL="1257300" lvl="2" indent="-457200"/>
            <a:r>
              <a:rPr lang="en-US" sz="2000" dirty="0" smtClean="0"/>
              <a:t>E.g. terms such as “weekday” or “children”</a:t>
            </a:r>
          </a:p>
          <a:p>
            <a:pPr marL="457200" indent="-457200">
              <a:buFont typeface="+mj-lt"/>
              <a:buAutoNum type="arabicPeriod"/>
            </a:pPr>
            <a:r>
              <a:rPr lang="en-US" sz="2400" dirty="0" smtClean="0"/>
              <a:t>Forgetting and other memory problems</a:t>
            </a:r>
          </a:p>
          <a:p>
            <a:pPr marL="457200" indent="-457200">
              <a:buFont typeface="+mj-lt"/>
              <a:buAutoNum type="arabicPeriod"/>
            </a:pPr>
            <a:r>
              <a:rPr lang="en-US" sz="2400" dirty="0" smtClean="0"/>
              <a:t>Flawed judgment or estimation strategies</a:t>
            </a:r>
            <a:endParaRPr lang="en-US" sz="2400" dirty="0"/>
          </a:p>
          <a:p>
            <a:pPr marL="1257300" lvl="2" indent="-457200"/>
            <a:r>
              <a:rPr lang="en-US" sz="2000" dirty="0" smtClean="0"/>
              <a:t>Multiple strategies, e.g. records, count, rate, guess</a:t>
            </a:r>
          </a:p>
          <a:p>
            <a:pPr marL="457200" indent="-457200">
              <a:buFont typeface="+mj-lt"/>
              <a:buAutoNum type="arabicPeriod"/>
            </a:pPr>
            <a:r>
              <a:rPr lang="en-US" sz="2400" dirty="0" smtClean="0"/>
              <a:t>Problems in formatting an answer</a:t>
            </a:r>
          </a:p>
          <a:p>
            <a:pPr marL="1257300" lvl="2" indent="-457200"/>
            <a:r>
              <a:rPr lang="en-US" sz="2000" dirty="0" smtClean="0"/>
              <a:t>Primacy effect; recency effect</a:t>
            </a:r>
          </a:p>
          <a:p>
            <a:pPr marL="457200" indent="-457200">
              <a:buFont typeface="+mj-lt"/>
              <a:buAutoNum type="arabicPeriod"/>
            </a:pPr>
            <a:r>
              <a:rPr lang="en-US" sz="2400" dirty="0" smtClean="0"/>
              <a:t>More or less deliberate misreporting</a:t>
            </a:r>
          </a:p>
          <a:p>
            <a:pPr marL="457200" indent="-457200">
              <a:buFont typeface="+mj-lt"/>
              <a:buAutoNum type="arabicPeriod"/>
            </a:pPr>
            <a:r>
              <a:rPr lang="en-US" sz="2400" dirty="0" smtClean="0"/>
              <a:t>Failure to follow instructions, e.g. navigational errors</a:t>
            </a:r>
            <a:endParaRPr lang="en-US" sz="2400" dirty="0"/>
          </a:p>
        </p:txBody>
      </p:sp>
    </p:spTree>
    <p:extLst>
      <p:ext uri="{BB962C8B-B14F-4D97-AF65-F5344CB8AC3E}">
        <p14:creationId xmlns:p14="http://schemas.microsoft.com/office/powerpoint/2010/main" val="5291448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in answering survey questions	</a:t>
            </a:r>
            <a:endParaRPr lang="en-US" dirty="0"/>
          </a:p>
        </p:txBody>
      </p:sp>
      <p:sp>
        <p:nvSpPr>
          <p:cNvPr id="3" name="Content Placeholder 2"/>
          <p:cNvSpPr>
            <a:spLocks noGrp="1"/>
          </p:cNvSpPr>
          <p:nvPr>
            <p:ph idx="1"/>
          </p:nvPr>
        </p:nvSpPr>
        <p:spPr>
          <a:xfrm>
            <a:off x="2675467" y="1822174"/>
            <a:ext cx="8991600" cy="4705626"/>
          </a:xfrm>
        </p:spPr>
        <p:txBody>
          <a:bodyPr>
            <a:normAutofit/>
          </a:bodyPr>
          <a:lstStyle/>
          <a:p>
            <a:pPr marL="457200" indent="-457200">
              <a:buFont typeface="+mj-lt"/>
              <a:buAutoNum type="arabicPeriod"/>
            </a:pPr>
            <a:r>
              <a:rPr lang="en-US" sz="2400" dirty="0" smtClean="0"/>
              <a:t>Failure to encode the information sought</a:t>
            </a:r>
          </a:p>
          <a:p>
            <a:pPr marL="457200" indent="-457200">
              <a:buFont typeface="+mj-lt"/>
              <a:buAutoNum type="arabicPeriod"/>
            </a:pPr>
            <a:r>
              <a:rPr lang="en-US" sz="2400" dirty="0" smtClean="0"/>
              <a:t>Misinterpretation of the questions</a:t>
            </a:r>
          </a:p>
          <a:p>
            <a:pPr marL="1257300" lvl="2" indent="-457200"/>
            <a:r>
              <a:rPr lang="en-US" sz="2000" dirty="0" smtClean="0"/>
              <a:t>E.g. terms such as “weekday” or “children”</a:t>
            </a:r>
          </a:p>
        </p:txBody>
      </p:sp>
    </p:spTree>
    <p:extLst>
      <p:ext uri="{BB962C8B-B14F-4D97-AF65-F5344CB8AC3E}">
        <p14:creationId xmlns:p14="http://schemas.microsoft.com/office/powerpoint/2010/main" val="1596445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in answering survey questions	</a:t>
            </a:r>
            <a:endParaRPr lang="en-US" dirty="0"/>
          </a:p>
        </p:txBody>
      </p:sp>
      <p:sp>
        <p:nvSpPr>
          <p:cNvPr id="3" name="Content Placeholder 2"/>
          <p:cNvSpPr>
            <a:spLocks noGrp="1"/>
          </p:cNvSpPr>
          <p:nvPr>
            <p:ph idx="1"/>
          </p:nvPr>
        </p:nvSpPr>
        <p:spPr>
          <a:xfrm>
            <a:off x="2675467" y="1822174"/>
            <a:ext cx="8991600" cy="4705626"/>
          </a:xfrm>
        </p:spPr>
        <p:txBody>
          <a:bodyPr>
            <a:normAutofit/>
          </a:bodyPr>
          <a:lstStyle/>
          <a:p>
            <a:pPr marL="457200" indent="-457200">
              <a:buFont typeface="+mj-lt"/>
              <a:buAutoNum type="arabicPeriod"/>
            </a:pPr>
            <a:r>
              <a:rPr lang="en-US" sz="2400" dirty="0" smtClean="0"/>
              <a:t>Failure to encode the information sought</a:t>
            </a:r>
          </a:p>
          <a:p>
            <a:pPr marL="457200" indent="-457200">
              <a:buFont typeface="+mj-lt"/>
              <a:buAutoNum type="arabicPeriod"/>
            </a:pPr>
            <a:r>
              <a:rPr lang="en-US" sz="2400" dirty="0" smtClean="0"/>
              <a:t>Misinterpretation of the questions</a:t>
            </a:r>
          </a:p>
          <a:p>
            <a:pPr marL="457200" indent="-457200">
              <a:buFont typeface="+mj-lt"/>
              <a:buAutoNum type="arabicPeriod"/>
            </a:pPr>
            <a:r>
              <a:rPr lang="en-US" sz="2400" dirty="0" smtClean="0"/>
              <a:t>Forgetting and other memory problems</a:t>
            </a:r>
          </a:p>
        </p:txBody>
      </p:sp>
    </p:spTree>
    <p:extLst>
      <p:ext uri="{BB962C8B-B14F-4D97-AF65-F5344CB8AC3E}">
        <p14:creationId xmlns:p14="http://schemas.microsoft.com/office/powerpoint/2010/main" val="19517006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in answering survey questions	</a:t>
            </a:r>
            <a:endParaRPr lang="en-US" dirty="0"/>
          </a:p>
        </p:txBody>
      </p:sp>
      <p:sp>
        <p:nvSpPr>
          <p:cNvPr id="3" name="Content Placeholder 2"/>
          <p:cNvSpPr>
            <a:spLocks noGrp="1"/>
          </p:cNvSpPr>
          <p:nvPr>
            <p:ph idx="1"/>
          </p:nvPr>
        </p:nvSpPr>
        <p:spPr>
          <a:xfrm>
            <a:off x="2675467" y="1822174"/>
            <a:ext cx="8991600" cy="4705626"/>
          </a:xfrm>
        </p:spPr>
        <p:txBody>
          <a:bodyPr>
            <a:normAutofit/>
          </a:bodyPr>
          <a:lstStyle/>
          <a:p>
            <a:pPr marL="457200" indent="-457200">
              <a:buFont typeface="+mj-lt"/>
              <a:buAutoNum type="arabicPeriod"/>
            </a:pPr>
            <a:r>
              <a:rPr lang="en-US" sz="2400" dirty="0" smtClean="0"/>
              <a:t>Failure to encode the information sought</a:t>
            </a:r>
          </a:p>
          <a:p>
            <a:pPr marL="457200" indent="-457200">
              <a:buFont typeface="+mj-lt"/>
              <a:buAutoNum type="arabicPeriod"/>
            </a:pPr>
            <a:r>
              <a:rPr lang="en-US" sz="2400" dirty="0" smtClean="0"/>
              <a:t>Misinterpretation of the questions</a:t>
            </a:r>
          </a:p>
          <a:p>
            <a:pPr marL="457200" indent="-457200">
              <a:buFont typeface="+mj-lt"/>
              <a:buAutoNum type="arabicPeriod"/>
            </a:pPr>
            <a:r>
              <a:rPr lang="en-US" sz="2400" dirty="0" smtClean="0"/>
              <a:t>Forgetting and other memory problems</a:t>
            </a:r>
          </a:p>
          <a:p>
            <a:pPr marL="457200" indent="-457200">
              <a:buFont typeface="+mj-lt"/>
              <a:buAutoNum type="arabicPeriod"/>
            </a:pPr>
            <a:r>
              <a:rPr lang="en-US" sz="2400" dirty="0" smtClean="0"/>
              <a:t>Flawed judgment or estimation strategies</a:t>
            </a:r>
            <a:endParaRPr lang="en-US" sz="2400" dirty="0"/>
          </a:p>
          <a:p>
            <a:pPr marL="1257300" lvl="2" indent="-457200"/>
            <a:r>
              <a:rPr lang="en-US" sz="2000" dirty="0" smtClean="0"/>
              <a:t>Multiple strategies, e.g. records, count, rate, guess</a:t>
            </a:r>
          </a:p>
        </p:txBody>
      </p:sp>
    </p:spTree>
    <p:extLst>
      <p:ext uri="{BB962C8B-B14F-4D97-AF65-F5344CB8AC3E}">
        <p14:creationId xmlns:p14="http://schemas.microsoft.com/office/powerpoint/2010/main" val="14619902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in answering survey questions	</a:t>
            </a:r>
            <a:endParaRPr lang="en-US" dirty="0"/>
          </a:p>
        </p:txBody>
      </p:sp>
      <p:sp>
        <p:nvSpPr>
          <p:cNvPr id="3" name="Content Placeholder 2"/>
          <p:cNvSpPr>
            <a:spLocks noGrp="1"/>
          </p:cNvSpPr>
          <p:nvPr>
            <p:ph idx="1"/>
          </p:nvPr>
        </p:nvSpPr>
        <p:spPr>
          <a:xfrm>
            <a:off x="2675467" y="1822174"/>
            <a:ext cx="8991600" cy="4705626"/>
          </a:xfrm>
        </p:spPr>
        <p:txBody>
          <a:bodyPr>
            <a:normAutofit/>
          </a:bodyPr>
          <a:lstStyle/>
          <a:p>
            <a:pPr marL="457200" indent="-457200">
              <a:buFont typeface="+mj-lt"/>
              <a:buAutoNum type="arabicPeriod"/>
            </a:pPr>
            <a:r>
              <a:rPr lang="en-US" sz="2400" dirty="0" smtClean="0"/>
              <a:t>Failure to encode the information sought</a:t>
            </a:r>
          </a:p>
          <a:p>
            <a:pPr marL="457200" indent="-457200">
              <a:buFont typeface="+mj-lt"/>
              <a:buAutoNum type="arabicPeriod"/>
            </a:pPr>
            <a:r>
              <a:rPr lang="en-US" sz="2400" dirty="0" smtClean="0"/>
              <a:t>Misinterpretation of the questions</a:t>
            </a:r>
          </a:p>
          <a:p>
            <a:pPr marL="457200" indent="-457200">
              <a:buFont typeface="+mj-lt"/>
              <a:buAutoNum type="arabicPeriod"/>
            </a:pPr>
            <a:r>
              <a:rPr lang="en-US" sz="2400" dirty="0" smtClean="0"/>
              <a:t>Forgetting and other memory problems</a:t>
            </a:r>
          </a:p>
          <a:p>
            <a:pPr marL="457200" indent="-457200">
              <a:buFont typeface="+mj-lt"/>
              <a:buAutoNum type="arabicPeriod"/>
            </a:pPr>
            <a:r>
              <a:rPr lang="en-US" sz="2400" dirty="0" smtClean="0"/>
              <a:t>Flawed judgment or estimation strategies</a:t>
            </a:r>
            <a:endParaRPr lang="en-US" sz="2400" dirty="0"/>
          </a:p>
          <a:p>
            <a:pPr marL="457200" indent="-457200">
              <a:buFont typeface="+mj-lt"/>
              <a:buAutoNum type="arabicPeriod"/>
            </a:pPr>
            <a:r>
              <a:rPr lang="en-US" sz="2400" dirty="0" smtClean="0"/>
              <a:t>Problems in formatting an answer</a:t>
            </a:r>
          </a:p>
          <a:p>
            <a:pPr marL="1257300" lvl="2" indent="-457200"/>
            <a:r>
              <a:rPr lang="en-US" sz="2000" dirty="0" smtClean="0"/>
              <a:t>Primacy effect; recency effect</a:t>
            </a:r>
          </a:p>
        </p:txBody>
      </p:sp>
    </p:spTree>
    <p:extLst>
      <p:ext uri="{BB962C8B-B14F-4D97-AF65-F5344CB8AC3E}">
        <p14:creationId xmlns:p14="http://schemas.microsoft.com/office/powerpoint/2010/main" val="5644748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in answering survey questions	</a:t>
            </a:r>
            <a:endParaRPr lang="en-US" dirty="0"/>
          </a:p>
        </p:txBody>
      </p:sp>
      <p:sp>
        <p:nvSpPr>
          <p:cNvPr id="3" name="Content Placeholder 2"/>
          <p:cNvSpPr>
            <a:spLocks noGrp="1"/>
          </p:cNvSpPr>
          <p:nvPr>
            <p:ph idx="1"/>
          </p:nvPr>
        </p:nvSpPr>
        <p:spPr>
          <a:xfrm>
            <a:off x="2675467" y="1822174"/>
            <a:ext cx="8991600" cy="4705626"/>
          </a:xfrm>
        </p:spPr>
        <p:txBody>
          <a:bodyPr>
            <a:normAutofit/>
          </a:bodyPr>
          <a:lstStyle/>
          <a:p>
            <a:pPr marL="457200" indent="-457200">
              <a:buFont typeface="+mj-lt"/>
              <a:buAutoNum type="arabicPeriod"/>
            </a:pPr>
            <a:r>
              <a:rPr lang="en-US" sz="2400" dirty="0" smtClean="0"/>
              <a:t>Failure to encode the information sought</a:t>
            </a:r>
          </a:p>
          <a:p>
            <a:pPr marL="457200" indent="-457200">
              <a:buFont typeface="+mj-lt"/>
              <a:buAutoNum type="arabicPeriod"/>
            </a:pPr>
            <a:r>
              <a:rPr lang="en-US" sz="2400" dirty="0" smtClean="0"/>
              <a:t>Misinterpretation of the questions</a:t>
            </a:r>
          </a:p>
          <a:p>
            <a:pPr marL="457200" indent="-457200">
              <a:buFont typeface="+mj-lt"/>
              <a:buAutoNum type="arabicPeriod"/>
            </a:pPr>
            <a:r>
              <a:rPr lang="en-US" sz="2400" dirty="0" smtClean="0"/>
              <a:t>Forgetting and other memory problems</a:t>
            </a:r>
          </a:p>
          <a:p>
            <a:pPr marL="457200" indent="-457200">
              <a:buFont typeface="+mj-lt"/>
              <a:buAutoNum type="arabicPeriod"/>
            </a:pPr>
            <a:r>
              <a:rPr lang="en-US" sz="2400" dirty="0" smtClean="0"/>
              <a:t>Flawed judgment or estimation strategies</a:t>
            </a:r>
            <a:endParaRPr lang="en-US" sz="2400" dirty="0"/>
          </a:p>
          <a:p>
            <a:pPr marL="457200" indent="-457200">
              <a:buFont typeface="+mj-lt"/>
              <a:buAutoNum type="arabicPeriod"/>
            </a:pPr>
            <a:r>
              <a:rPr lang="en-US" sz="2400" dirty="0" smtClean="0"/>
              <a:t>Problems in formatting an answer</a:t>
            </a:r>
          </a:p>
          <a:p>
            <a:pPr marL="457200" indent="-457200">
              <a:buFont typeface="+mj-lt"/>
              <a:buAutoNum type="arabicPeriod"/>
            </a:pPr>
            <a:r>
              <a:rPr lang="en-US" sz="2400" dirty="0" smtClean="0"/>
              <a:t>More or less deliberate misreporting</a:t>
            </a:r>
          </a:p>
          <a:p>
            <a:pPr marL="457200" indent="-457200">
              <a:buFont typeface="+mj-lt"/>
              <a:buAutoNum type="arabicPeriod"/>
            </a:pPr>
            <a:r>
              <a:rPr lang="en-US" sz="2400" dirty="0" smtClean="0"/>
              <a:t>Failure to follow instructions, e.g. navigational errors</a:t>
            </a:r>
            <a:endParaRPr lang="en-US" sz="2400" dirty="0"/>
          </a:p>
        </p:txBody>
      </p:sp>
    </p:spTree>
    <p:extLst>
      <p:ext uri="{BB962C8B-B14F-4D97-AF65-F5344CB8AC3E}">
        <p14:creationId xmlns:p14="http://schemas.microsoft.com/office/powerpoint/2010/main" val="37424470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in answering survey questions	</a:t>
            </a:r>
            <a:endParaRPr lang="en-US" dirty="0"/>
          </a:p>
        </p:txBody>
      </p:sp>
      <p:sp>
        <p:nvSpPr>
          <p:cNvPr id="3" name="Content Placeholder 2"/>
          <p:cNvSpPr>
            <a:spLocks noGrp="1"/>
          </p:cNvSpPr>
          <p:nvPr>
            <p:ph idx="1"/>
          </p:nvPr>
        </p:nvSpPr>
        <p:spPr>
          <a:xfrm>
            <a:off x="2675467" y="1822174"/>
            <a:ext cx="8991600" cy="4705626"/>
          </a:xfrm>
        </p:spPr>
        <p:txBody>
          <a:bodyPr>
            <a:normAutofit fontScale="92500" lnSpcReduction="10000"/>
          </a:bodyPr>
          <a:lstStyle/>
          <a:p>
            <a:pPr marL="457200" indent="-457200">
              <a:buFont typeface="+mj-lt"/>
              <a:buAutoNum type="arabicPeriod"/>
            </a:pPr>
            <a:r>
              <a:rPr lang="en-US" sz="2400" dirty="0" smtClean="0"/>
              <a:t>Failure to encode the information sought</a:t>
            </a:r>
          </a:p>
          <a:p>
            <a:pPr marL="1257300" lvl="2" indent="-457200"/>
            <a:r>
              <a:rPr lang="en-US" sz="2000" dirty="0" smtClean="0"/>
              <a:t>E.g. witnesses of same crime; dietary survey vs diary</a:t>
            </a:r>
          </a:p>
          <a:p>
            <a:pPr marL="457200" indent="-457200">
              <a:buFont typeface="+mj-lt"/>
              <a:buAutoNum type="arabicPeriod"/>
            </a:pPr>
            <a:r>
              <a:rPr lang="en-US" sz="2400" dirty="0" smtClean="0"/>
              <a:t>Misinterpretation of the questions</a:t>
            </a:r>
          </a:p>
          <a:p>
            <a:pPr marL="1257300" lvl="2" indent="-457200"/>
            <a:r>
              <a:rPr lang="en-US" sz="2000" dirty="0" smtClean="0"/>
              <a:t>E.g. terms such as “weekday” or “children”</a:t>
            </a:r>
          </a:p>
          <a:p>
            <a:pPr marL="457200" indent="-457200">
              <a:buFont typeface="+mj-lt"/>
              <a:buAutoNum type="arabicPeriod"/>
            </a:pPr>
            <a:r>
              <a:rPr lang="en-US" sz="2400" dirty="0" smtClean="0"/>
              <a:t>Forgetting and other memory problems</a:t>
            </a:r>
          </a:p>
          <a:p>
            <a:pPr marL="457200" indent="-457200">
              <a:buFont typeface="+mj-lt"/>
              <a:buAutoNum type="arabicPeriod"/>
            </a:pPr>
            <a:r>
              <a:rPr lang="en-US" sz="2400" dirty="0" smtClean="0"/>
              <a:t>Flawed judgment or estimation strategies</a:t>
            </a:r>
            <a:endParaRPr lang="en-US" sz="2400" dirty="0"/>
          </a:p>
          <a:p>
            <a:pPr marL="1257300" lvl="2" indent="-457200"/>
            <a:r>
              <a:rPr lang="en-US" sz="2000" dirty="0" smtClean="0"/>
              <a:t>Multiple strategies, e.g. records, count, rate, guess</a:t>
            </a:r>
          </a:p>
          <a:p>
            <a:pPr marL="457200" indent="-457200">
              <a:buFont typeface="+mj-lt"/>
              <a:buAutoNum type="arabicPeriod"/>
            </a:pPr>
            <a:r>
              <a:rPr lang="en-US" sz="2400" dirty="0" smtClean="0"/>
              <a:t>Problems in formatting an answer</a:t>
            </a:r>
          </a:p>
          <a:p>
            <a:pPr marL="1257300" lvl="2" indent="-457200"/>
            <a:r>
              <a:rPr lang="en-US" sz="2000" dirty="0" smtClean="0"/>
              <a:t>Primacy effect; recency effect</a:t>
            </a:r>
          </a:p>
          <a:p>
            <a:pPr marL="457200" indent="-457200">
              <a:buFont typeface="+mj-lt"/>
              <a:buAutoNum type="arabicPeriod"/>
            </a:pPr>
            <a:r>
              <a:rPr lang="en-US" sz="2400" dirty="0" smtClean="0"/>
              <a:t>More or less deliberate misreporting</a:t>
            </a:r>
          </a:p>
          <a:p>
            <a:pPr marL="457200" indent="-457200">
              <a:buFont typeface="+mj-lt"/>
              <a:buAutoNum type="arabicPeriod"/>
            </a:pPr>
            <a:r>
              <a:rPr lang="en-US" sz="2400" dirty="0" smtClean="0"/>
              <a:t>Failure to follow instructions, e.g. navigational errors</a:t>
            </a:r>
            <a:endParaRPr lang="en-US" sz="2400" dirty="0"/>
          </a:p>
        </p:txBody>
      </p:sp>
    </p:spTree>
    <p:extLst>
      <p:ext uri="{BB962C8B-B14F-4D97-AF65-F5344CB8AC3E}">
        <p14:creationId xmlns:p14="http://schemas.microsoft.com/office/powerpoint/2010/main" val="42016785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69031" y="2967335"/>
            <a:ext cx="3853940"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Questions?</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137277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Methodology</a:t>
            </a:r>
            <a:endParaRPr lang="en-US" dirty="0"/>
          </a:p>
        </p:txBody>
      </p:sp>
      <p:sp>
        <p:nvSpPr>
          <p:cNvPr id="3" name="Content Placeholder 2"/>
          <p:cNvSpPr>
            <a:spLocks noGrp="1"/>
          </p:cNvSpPr>
          <p:nvPr>
            <p:ph idx="1"/>
          </p:nvPr>
        </p:nvSpPr>
        <p:spPr>
          <a:xfrm>
            <a:off x="2216679" y="2218267"/>
            <a:ext cx="7401455" cy="3777622"/>
          </a:xfrm>
        </p:spPr>
        <p:txBody>
          <a:bodyPr>
            <a:noAutofit/>
          </a:bodyPr>
          <a:lstStyle/>
          <a:p>
            <a:r>
              <a:rPr lang="en-US" sz="2000" dirty="0" smtClean="0"/>
              <a:t>Small changes in wording make big differences</a:t>
            </a:r>
            <a:br>
              <a:rPr lang="en-US" sz="2000" dirty="0" smtClean="0"/>
            </a:br>
            <a:r>
              <a:rPr lang="en-US" sz="2000" dirty="0" smtClean="0"/>
              <a:t>(so says Survey Methodology research)</a:t>
            </a:r>
            <a:br>
              <a:rPr lang="en-US" sz="2000" dirty="0" smtClean="0"/>
            </a:br>
            <a:endParaRPr lang="en-US" sz="2000" dirty="0" smtClean="0"/>
          </a:p>
          <a:p>
            <a:r>
              <a:rPr lang="en-US" sz="2000" dirty="0" smtClean="0"/>
              <a:t>NAHMS studies are based on “Survey Methodology” </a:t>
            </a:r>
            <a:br>
              <a:rPr lang="en-US" sz="2000" dirty="0" smtClean="0"/>
            </a:br>
            <a:r>
              <a:rPr lang="en-US" sz="2000" dirty="0" smtClean="0"/>
              <a:t>discipline</a:t>
            </a:r>
            <a:br>
              <a:rPr lang="en-US" sz="2000" dirty="0" smtClean="0"/>
            </a:br>
            <a:endParaRPr lang="en-US" sz="2000" dirty="0" smtClean="0"/>
          </a:p>
          <a:p>
            <a:r>
              <a:rPr lang="en-US" sz="2000" dirty="0" smtClean="0"/>
              <a:t>Survey = a systematic </a:t>
            </a:r>
            <a:r>
              <a:rPr lang="en-US" sz="2000" dirty="0"/>
              <a:t>method for gathering information from a “study” population </a:t>
            </a:r>
            <a:r>
              <a:rPr lang="en-US" sz="2000" dirty="0" smtClean="0"/>
              <a:t>for </a:t>
            </a:r>
            <a:r>
              <a:rPr lang="en-US" sz="2000" dirty="0"/>
              <a:t>the purposes of constructing quantitative descriptors </a:t>
            </a:r>
            <a:r>
              <a:rPr lang="en-US" sz="2000" dirty="0" smtClean="0"/>
              <a:t>of </a:t>
            </a:r>
            <a:r>
              <a:rPr lang="en-US" sz="2000" dirty="0"/>
              <a:t>the attributes of a larger “target” </a:t>
            </a:r>
            <a:r>
              <a:rPr lang="en-US" sz="2000" dirty="0" smtClean="0"/>
              <a:t>population</a:t>
            </a:r>
            <a:endParaRPr lang="en-US" sz="2000" dirty="0"/>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31734" r="31818"/>
          <a:stretch/>
        </p:blipFill>
        <p:spPr>
          <a:xfrm>
            <a:off x="9610196" y="2319866"/>
            <a:ext cx="2375020" cy="3421015"/>
          </a:xfrm>
          <a:prstGeom prst="rect">
            <a:avLst/>
          </a:prstGeom>
        </p:spPr>
      </p:pic>
    </p:spTree>
    <p:extLst>
      <p:ext uri="{BB962C8B-B14F-4D97-AF65-F5344CB8AC3E}">
        <p14:creationId xmlns:p14="http://schemas.microsoft.com/office/powerpoint/2010/main" val="1583905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50" name="Object 6"/>
          <p:cNvGraphicFramePr>
            <a:graphicFrameLocks noGrp="1" noChangeAspect="1"/>
          </p:cNvGraphicFramePr>
          <p:nvPr>
            <p:ph idx="1"/>
            <p:extLst/>
          </p:nvPr>
        </p:nvGraphicFramePr>
        <p:xfrm>
          <a:off x="2538469" y="1043609"/>
          <a:ext cx="6261100" cy="4525963"/>
        </p:xfrm>
        <a:graphic>
          <a:graphicData uri="http://schemas.openxmlformats.org/presentationml/2006/ole">
            <mc:AlternateContent xmlns:mc="http://schemas.openxmlformats.org/markup-compatibility/2006">
              <mc:Choice xmlns:v="urn:schemas-microsoft-com:vml" Requires="v">
                <p:oleObj spid="_x0000_s1029" name="Visio" r:id="rId4" imgW="4914856" imgH="3552825" progId="Visio.Drawing.11">
                  <p:embed/>
                </p:oleObj>
              </mc:Choice>
              <mc:Fallback>
                <p:oleObj name="Visio" r:id="rId4" imgW="4914856" imgH="3552825" progId="Visio.Drawing.11">
                  <p:embed/>
                  <p:pic>
                    <p:nvPicPr>
                      <p:cNvPr id="0" name=""/>
                      <p:cNvPicPr>
                        <a:picLocks noChangeAspect="1" noChangeArrowheads="1"/>
                      </p:cNvPicPr>
                      <p:nvPr/>
                    </p:nvPicPr>
                    <p:blipFill>
                      <a:blip r:embed="rId5"/>
                      <a:srcRect/>
                      <a:stretch>
                        <a:fillRect/>
                      </a:stretch>
                    </p:blipFill>
                    <p:spPr bwMode="auto">
                      <a:xfrm>
                        <a:off x="2538469" y="1043609"/>
                        <a:ext cx="6261100" cy="4525963"/>
                      </a:xfrm>
                      <a:prstGeom prst="rect">
                        <a:avLst/>
                      </a:prstGeom>
                    </p:spPr>
                  </p:pic>
                </p:oleObj>
              </mc:Fallback>
            </mc:AlternateContent>
          </a:graphicData>
        </a:graphic>
      </p:graphicFrame>
      <p:sp>
        <p:nvSpPr>
          <p:cNvPr id="2" name="TextBox 1"/>
          <p:cNvSpPr txBox="1"/>
          <p:nvPr/>
        </p:nvSpPr>
        <p:spPr>
          <a:xfrm>
            <a:off x="6005957" y="2168127"/>
            <a:ext cx="1512443" cy="461665"/>
          </a:xfrm>
          <a:prstGeom prst="rect">
            <a:avLst/>
          </a:prstGeom>
          <a:noFill/>
        </p:spPr>
        <p:txBody>
          <a:bodyPr wrap="square" rtlCol="0">
            <a:spAutoFit/>
          </a:bodyPr>
          <a:lstStyle/>
          <a:p>
            <a:r>
              <a:rPr lang="en-US" sz="1200" dirty="0" smtClean="0">
                <a:solidFill>
                  <a:srgbClr val="0070C0"/>
                </a:solidFill>
              </a:rPr>
              <a:t>Study design – selection criteria</a:t>
            </a:r>
            <a:endParaRPr lang="en-US" sz="1200" dirty="0">
              <a:solidFill>
                <a:srgbClr val="0070C0"/>
              </a:solidFill>
            </a:endParaRPr>
          </a:p>
        </p:txBody>
      </p:sp>
      <p:sp>
        <p:nvSpPr>
          <p:cNvPr id="5" name="TextBox 4"/>
          <p:cNvSpPr txBox="1"/>
          <p:nvPr/>
        </p:nvSpPr>
        <p:spPr>
          <a:xfrm>
            <a:off x="6047146" y="3963975"/>
            <a:ext cx="1598254" cy="461665"/>
          </a:xfrm>
          <a:prstGeom prst="rect">
            <a:avLst/>
          </a:prstGeom>
          <a:noFill/>
        </p:spPr>
        <p:txBody>
          <a:bodyPr wrap="square" rtlCol="0">
            <a:spAutoFit/>
          </a:bodyPr>
          <a:lstStyle/>
          <a:p>
            <a:r>
              <a:rPr lang="en-US" sz="1200" dirty="0" smtClean="0">
                <a:solidFill>
                  <a:srgbClr val="0070C0"/>
                </a:solidFill>
              </a:rPr>
              <a:t>Sampling design – random selection</a:t>
            </a:r>
            <a:endParaRPr lang="en-US" sz="1200" dirty="0">
              <a:solidFill>
                <a:srgbClr val="0070C0"/>
              </a:solidFill>
            </a:endParaRPr>
          </a:p>
        </p:txBody>
      </p:sp>
      <p:sp>
        <p:nvSpPr>
          <p:cNvPr id="6" name="TextBox 5"/>
          <p:cNvSpPr txBox="1"/>
          <p:nvPr/>
        </p:nvSpPr>
        <p:spPr>
          <a:xfrm>
            <a:off x="4028875" y="4046354"/>
            <a:ext cx="1499857" cy="276999"/>
          </a:xfrm>
          <a:prstGeom prst="rect">
            <a:avLst/>
          </a:prstGeom>
          <a:noFill/>
        </p:spPr>
        <p:txBody>
          <a:bodyPr wrap="square" rtlCol="0">
            <a:spAutoFit/>
          </a:bodyPr>
          <a:lstStyle/>
          <a:p>
            <a:r>
              <a:rPr lang="en-US" sz="1200" dirty="0" smtClean="0">
                <a:solidFill>
                  <a:srgbClr val="FF0000"/>
                </a:solidFill>
              </a:rPr>
              <a:t>Statistical weights</a:t>
            </a:r>
            <a:endParaRPr lang="en-US" sz="1200" dirty="0">
              <a:solidFill>
                <a:srgbClr val="FF0000"/>
              </a:solidFill>
            </a:endParaRPr>
          </a:p>
        </p:txBody>
      </p:sp>
      <p:sp>
        <p:nvSpPr>
          <p:cNvPr id="7" name="TextBox 6"/>
          <p:cNvSpPr txBox="1"/>
          <p:nvPr/>
        </p:nvSpPr>
        <p:spPr>
          <a:xfrm>
            <a:off x="4053589" y="2266981"/>
            <a:ext cx="1285103" cy="276999"/>
          </a:xfrm>
          <a:prstGeom prst="rect">
            <a:avLst/>
          </a:prstGeom>
          <a:noFill/>
        </p:spPr>
        <p:txBody>
          <a:bodyPr wrap="square" rtlCol="0">
            <a:spAutoFit/>
          </a:bodyPr>
          <a:lstStyle/>
          <a:p>
            <a:r>
              <a:rPr lang="en-US" sz="1200" dirty="0" smtClean="0">
                <a:solidFill>
                  <a:srgbClr val="FF0000"/>
                </a:solidFill>
              </a:rPr>
              <a:t>Generalization</a:t>
            </a:r>
            <a:endParaRPr lang="en-US" sz="1200" dirty="0">
              <a:solidFill>
                <a:srgbClr val="FF0000"/>
              </a:solidFill>
            </a:endParaRPr>
          </a:p>
        </p:txBody>
      </p:sp>
    </p:spTree>
    <p:extLst>
      <p:ext uri="{BB962C8B-B14F-4D97-AF65-F5344CB8AC3E}">
        <p14:creationId xmlns:p14="http://schemas.microsoft.com/office/powerpoint/2010/main" val="3936299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1935" y="367914"/>
            <a:ext cx="7843597" cy="6209514"/>
          </a:xfrm>
          <a:prstGeom prst="rect">
            <a:avLst/>
          </a:prstGeom>
        </p:spPr>
      </p:pic>
      <p:sp>
        <p:nvSpPr>
          <p:cNvPr id="2" name="Rectangle 1"/>
          <p:cNvSpPr/>
          <p:nvPr/>
        </p:nvSpPr>
        <p:spPr>
          <a:xfrm>
            <a:off x="2937933" y="2175933"/>
            <a:ext cx="2074333" cy="431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2946399" y="3014133"/>
            <a:ext cx="2074333" cy="431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2929466" y="3843866"/>
            <a:ext cx="2074333" cy="431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3242732" y="4809066"/>
            <a:ext cx="2074333" cy="431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6451600" y="1092199"/>
            <a:ext cx="3572933" cy="386926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298266" y="5291666"/>
            <a:ext cx="2074333" cy="431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24073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1935" y="367914"/>
            <a:ext cx="7843597" cy="6209514"/>
          </a:xfrm>
          <a:prstGeom prst="rect">
            <a:avLst/>
          </a:prstGeom>
        </p:spPr>
      </p:pic>
      <p:sp>
        <p:nvSpPr>
          <p:cNvPr id="3" name="Rectangle 2"/>
          <p:cNvSpPr/>
          <p:nvPr/>
        </p:nvSpPr>
        <p:spPr>
          <a:xfrm>
            <a:off x="6451600" y="1092199"/>
            <a:ext cx="3572933" cy="386926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7298266" y="5291666"/>
            <a:ext cx="2074333" cy="431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46717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1935" y="367914"/>
            <a:ext cx="7843597" cy="6209514"/>
          </a:xfrm>
          <a:prstGeom prst="rect">
            <a:avLst/>
          </a:prstGeom>
        </p:spPr>
      </p:pic>
    </p:spTree>
    <p:extLst>
      <p:ext uri="{BB962C8B-B14F-4D97-AF65-F5344CB8AC3E}">
        <p14:creationId xmlns:p14="http://schemas.microsoft.com/office/powerpoint/2010/main" val="3190462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5868" y="624110"/>
            <a:ext cx="9438744" cy="1280890"/>
          </a:xfrm>
        </p:spPr>
        <p:txBody>
          <a:bodyPr/>
          <a:lstStyle/>
          <a:p>
            <a:r>
              <a:rPr lang="en-US" dirty="0" smtClean="0"/>
              <a:t>Leverage to reduce survey non-response</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7965" y="1725084"/>
            <a:ext cx="6246047" cy="4015316"/>
          </a:xfrm>
          <a:prstGeom prst="rect">
            <a:avLst/>
          </a:prstGeom>
        </p:spPr>
      </p:pic>
    </p:spTree>
    <p:extLst>
      <p:ext uri="{BB962C8B-B14F-4D97-AF65-F5344CB8AC3E}">
        <p14:creationId xmlns:p14="http://schemas.microsoft.com/office/powerpoint/2010/main" val="950319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Introductory script</a:t>
            </a:r>
            <a:endParaRPr lang="en-US" dirty="0"/>
          </a:p>
        </p:txBody>
      </p:sp>
      <p:sp>
        <p:nvSpPr>
          <p:cNvPr id="3" name="Content Placeholder 2"/>
          <p:cNvSpPr>
            <a:spLocks noGrp="1"/>
          </p:cNvSpPr>
          <p:nvPr>
            <p:ph idx="1"/>
          </p:nvPr>
        </p:nvSpPr>
        <p:spPr/>
        <p:txBody>
          <a:bodyPr>
            <a:normAutofit/>
          </a:bodyPr>
          <a:lstStyle/>
          <a:p>
            <a:r>
              <a:rPr lang="en-US" sz="2400" dirty="0" smtClean="0"/>
              <a:t>“Hello, my name is Mary Smith, and I work for the USDA’s Veterinary Services. Let me show you my identification. The USDA is conducting a nationwide survey, and we are interested in talking to people about their goat operation on a variety of topics, including …</a:t>
            </a:r>
            <a:br>
              <a:rPr lang="en-US" sz="2400" dirty="0" smtClean="0"/>
            </a:br>
            <a:r>
              <a:rPr lang="en-US" sz="2400" dirty="0" smtClean="0"/>
              <a:t>You should have received a letter from USDA’s National Agricultural Statistics Service telling you about this survey.”</a:t>
            </a:r>
            <a:endParaRPr lang="en-US" sz="2400" dirty="0"/>
          </a:p>
        </p:txBody>
      </p:sp>
    </p:spTree>
    <p:extLst>
      <p:ext uri="{BB962C8B-B14F-4D97-AF65-F5344CB8AC3E}">
        <p14:creationId xmlns:p14="http://schemas.microsoft.com/office/powerpoint/2010/main" val="218511734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1024</TotalTime>
  <Words>1888</Words>
  <Application>Microsoft Office PowerPoint</Application>
  <PresentationFormat>Widescreen</PresentationFormat>
  <Paragraphs>226</Paragraphs>
  <Slides>29</Slides>
  <Notes>29</Notes>
  <HiddenSlides>1</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Calibri</vt:lpstr>
      <vt:lpstr>Century Gothic</vt:lpstr>
      <vt:lpstr>Times</vt:lpstr>
      <vt:lpstr>Wingdings</vt:lpstr>
      <vt:lpstr>Wingdings 3</vt:lpstr>
      <vt:lpstr>Wisp</vt:lpstr>
      <vt:lpstr>Visio</vt:lpstr>
      <vt:lpstr>The Survey Interview</vt:lpstr>
      <vt:lpstr>PowerPoint Presentation</vt:lpstr>
      <vt:lpstr>Survey Methodology</vt:lpstr>
      <vt:lpstr>PowerPoint Presentation</vt:lpstr>
      <vt:lpstr>PowerPoint Presentation</vt:lpstr>
      <vt:lpstr>PowerPoint Presentation</vt:lpstr>
      <vt:lpstr>PowerPoint Presentation</vt:lpstr>
      <vt:lpstr>Leverage to reduce survey non-response</vt:lpstr>
      <vt:lpstr>Introductory script</vt:lpstr>
      <vt:lpstr>PowerPoint Presentation</vt:lpstr>
      <vt:lpstr>Interviewer behavior to reduce measurement error</vt:lpstr>
      <vt:lpstr>1. Rapport with Respondent</vt:lpstr>
      <vt:lpstr>1. Rapport with Respondent</vt:lpstr>
      <vt:lpstr>Read questions exactly as worded</vt:lpstr>
      <vt:lpstr>3. Explain Q&amp;A process to respondent</vt:lpstr>
      <vt:lpstr>3. Explain Q&amp;A process to respondent</vt:lpstr>
      <vt:lpstr>4. Probing</vt:lpstr>
      <vt:lpstr>Probing examples</vt:lpstr>
      <vt:lpstr>5. Record answers exactly as given</vt:lpstr>
      <vt:lpstr>Model of response process for survey questions</vt:lpstr>
      <vt:lpstr>Problems in answering survey questions </vt:lpstr>
      <vt:lpstr>Problems in answering survey questions </vt:lpstr>
      <vt:lpstr>Problems in answering survey questions </vt:lpstr>
      <vt:lpstr>Problems in answering survey questions </vt:lpstr>
      <vt:lpstr>Problems in answering survey questions </vt:lpstr>
      <vt:lpstr>Problems in answering survey questions </vt:lpstr>
      <vt:lpstr>Problems in answering survey questions </vt:lpstr>
      <vt:lpstr>Problems in answering survey questions </vt:lpstr>
      <vt:lpstr>PowerPoint Presentation</vt:lpstr>
    </vt:vector>
  </TitlesOfParts>
  <Company>USDA APHIS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Survey Interview</dc:title>
  <dc:creator>Bush, Eric J - APHIS</dc:creator>
  <cp:lastModifiedBy>Bush, Eric J - APHIS</cp:lastModifiedBy>
  <cp:revision>11</cp:revision>
  <cp:lastPrinted>2019-07-24T13:36:15Z</cp:lastPrinted>
  <dcterms:created xsi:type="dcterms:W3CDTF">2019-07-23T20:41:19Z</dcterms:created>
  <dcterms:modified xsi:type="dcterms:W3CDTF">2019-07-24T13:45:28Z</dcterms:modified>
</cp:coreProperties>
</file>