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946900" cy="9220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0D8E8"/>
    <a:srgbClr val="E73B23"/>
    <a:srgbClr val="EB4B03"/>
    <a:srgbClr val="F6CCBE"/>
    <a:srgbClr val="F18B77"/>
    <a:srgbClr val="FFC000"/>
    <a:srgbClr val="FCD014"/>
    <a:srgbClr val="FC7714"/>
    <a:srgbClr val="FC5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90" autoAdjust="0"/>
    <p:restoredTop sz="94660"/>
  </p:normalViewPr>
  <p:slideViewPr>
    <p:cSldViewPr snapToGrid="0">
      <p:cViewPr>
        <p:scale>
          <a:sx n="40" d="100"/>
          <a:sy n="40" d="100"/>
        </p:scale>
        <p:origin x="-3346" y="-197"/>
      </p:cViewPr>
      <p:guideLst>
        <p:guide orient="horz" pos="10368"/>
        <p:guide pos="1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73B2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'Industry Involvement'!$A$16:$A$19</c:f>
              <c:strCache>
                <c:ptCount val="4"/>
                <c:pt idx="0">
                  <c:v>Goat Owners</c:v>
                </c:pt>
                <c:pt idx="1">
                  <c:v>Veterinarians</c:v>
                </c:pt>
                <c:pt idx="2">
                  <c:v>Government and University Employees</c:v>
                </c:pt>
                <c:pt idx="3">
                  <c:v>Other</c:v>
                </c:pt>
              </c:strCache>
            </c:strRef>
          </c:cat>
          <c:val>
            <c:numRef>
              <c:f>'Industry Involvement'!$C$16:$C$19</c:f>
              <c:numCache>
                <c:formatCode>0%</c:formatCode>
                <c:ptCount val="4"/>
                <c:pt idx="0">
                  <c:v>0.80349999999999999</c:v>
                </c:pt>
                <c:pt idx="1">
                  <c:v>0.1061</c:v>
                </c:pt>
                <c:pt idx="2">
                  <c:v>8.1000000000000003E-2</c:v>
                </c:pt>
                <c:pt idx="3">
                  <c:v>9.4000000000000004E-3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642857049081793"/>
          <c:y val="0.10854823886147058"/>
          <c:w val="0.49067568701396769"/>
          <c:h val="0.7208330972218253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10'!$B$18:$B$29</c:f>
            </c:numRef>
          </c:val>
        </c:ser>
        <c:ser>
          <c:idx val="1"/>
          <c:order val="1"/>
          <c:spPr>
            <a:solidFill>
              <a:srgbClr val="E73B19"/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10'!$C$18:$C$29</c:f>
              <c:numCache>
                <c:formatCode>General</c:formatCode>
                <c:ptCount val="12"/>
                <c:pt idx="0">
                  <c:v>44</c:v>
                </c:pt>
                <c:pt idx="1">
                  <c:v>12</c:v>
                </c:pt>
                <c:pt idx="2">
                  <c:v>36</c:v>
                </c:pt>
                <c:pt idx="3">
                  <c:v>31</c:v>
                </c:pt>
                <c:pt idx="4">
                  <c:v>36</c:v>
                </c:pt>
                <c:pt idx="5">
                  <c:v>34</c:v>
                </c:pt>
                <c:pt idx="6">
                  <c:v>30</c:v>
                </c:pt>
                <c:pt idx="7">
                  <c:v>25</c:v>
                </c:pt>
                <c:pt idx="8">
                  <c:v>53</c:v>
                </c:pt>
                <c:pt idx="9">
                  <c:v>114</c:v>
                </c:pt>
                <c:pt idx="10">
                  <c:v>130</c:v>
                </c:pt>
                <c:pt idx="11">
                  <c:v>613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10'!$D$18:$D$29</c:f>
            </c:numRef>
          </c:val>
        </c:ser>
        <c:ser>
          <c:idx val="3"/>
          <c:order val="3"/>
          <c:spPr>
            <a:solidFill>
              <a:srgbClr val="F18B77"/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10'!$E$18:$E$29</c:f>
              <c:numCache>
                <c:formatCode>General</c:formatCode>
                <c:ptCount val="12"/>
                <c:pt idx="0">
                  <c:v>29</c:v>
                </c:pt>
                <c:pt idx="1">
                  <c:v>56</c:v>
                </c:pt>
                <c:pt idx="2">
                  <c:v>49</c:v>
                </c:pt>
                <c:pt idx="3">
                  <c:v>54</c:v>
                </c:pt>
                <c:pt idx="4">
                  <c:v>59</c:v>
                </c:pt>
                <c:pt idx="5">
                  <c:v>85</c:v>
                </c:pt>
                <c:pt idx="6">
                  <c:v>69</c:v>
                </c:pt>
                <c:pt idx="7">
                  <c:v>90</c:v>
                </c:pt>
                <c:pt idx="8">
                  <c:v>113</c:v>
                </c:pt>
                <c:pt idx="9">
                  <c:v>102</c:v>
                </c:pt>
                <c:pt idx="10">
                  <c:v>178</c:v>
                </c:pt>
                <c:pt idx="11">
                  <c:v>170</c:v>
                </c:pt>
              </c:numCache>
            </c:numRef>
          </c:val>
        </c:ser>
        <c:ser>
          <c:idx val="4"/>
          <c:order val="4"/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10'!$F$18:$F$29</c:f>
            </c:numRef>
          </c:val>
        </c:ser>
        <c:ser>
          <c:idx val="5"/>
          <c:order val="5"/>
          <c:spPr>
            <a:solidFill>
              <a:srgbClr val="F6CCBE"/>
            </a:solidFill>
            <a:ln>
              <a:noFill/>
            </a:ln>
            <a:effectLst/>
          </c:spPr>
          <c:invertIfNegative val="0"/>
          <c:cat>
            <c:strRef>
              <c:f>'Question 10'!$A$18:$A$29</c:f>
              <c:strCache>
                <c:ptCount val="12"/>
                <c:pt idx="0">
                  <c:v>Abortions</c:v>
                </c:pt>
                <c:pt idx="1">
                  <c:v>Scours</c:v>
                </c:pt>
                <c:pt idx="2">
                  <c:v>Johne's disease </c:v>
                </c:pt>
                <c:pt idx="3">
                  <c:v>Pregnancy toxemia</c:v>
                </c:pt>
                <c:pt idx="4">
                  <c:v>Respiratory disease</c:v>
                </c:pt>
                <c:pt idx="5">
                  <c:v>External parasites</c:v>
                </c:pt>
                <c:pt idx="6">
                  <c:v>Nutritional disorders</c:v>
                </c:pt>
                <c:pt idx="7">
                  <c:v>Lameness/hoof health/foot rot</c:v>
                </c:pt>
                <c:pt idx="8">
                  <c:v>Mastitis/udder health</c:v>
                </c:pt>
                <c:pt idx="9">
                  <c:v>Caprine arthritis encephalitis (CAE)</c:v>
                </c:pt>
                <c:pt idx="10">
                  <c:v>Caseous lymphadenitis (CL)</c:v>
                </c:pt>
                <c:pt idx="11">
                  <c:v>Internal parasites</c:v>
                </c:pt>
              </c:strCache>
            </c:strRef>
          </c:cat>
          <c:val>
            <c:numRef>
              <c:f>'Question 10'!$G$18:$G$29</c:f>
              <c:numCache>
                <c:formatCode>General</c:formatCode>
                <c:ptCount val="12"/>
                <c:pt idx="0">
                  <c:v>27</c:v>
                </c:pt>
                <c:pt idx="1">
                  <c:v>66</c:v>
                </c:pt>
                <c:pt idx="2">
                  <c:v>55</c:v>
                </c:pt>
                <c:pt idx="3">
                  <c:v>65</c:v>
                </c:pt>
                <c:pt idx="4">
                  <c:v>71</c:v>
                </c:pt>
                <c:pt idx="5">
                  <c:v>52</c:v>
                </c:pt>
                <c:pt idx="6">
                  <c:v>73</c:v>
                </c:pt>
                <c:pt idx="7">
                  <c:v>101</c:v>
                </c:pt>
                <c:pt idx="8">
                  <c:v>110</c:v>
                </c:pt>
                <c:pt idx="9">
                  <c:v>91</c:v>
                </c:pt>
                <c:pt idx="10">
                  <c:v>113</c:v>
                </c:pt>
                <c:pt idx="1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22055360"/>
        <c:axId val="622052224"/>
      </c:barChart>
      <c:catAx>
        <c:axId val="62205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52224"/>
        <c:crosses val="autoZero"/>
        <c:auto val="1"/>
        <c:lblAlgn val="ctr"/>
        <c:lblOffset val="100"/>
        <c:noMultiLvlLbl val="0"/>
      </c:catAx>
      <c:valAx>
        <c:axId val="6220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5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12'!$B$4:$B$9</c:f>
            </c:numRef>
          </c:val>
        </c:ser>
        <c:ser>
          <c:idx val="1"/>
          <c:order val="1"/>
          <c:spPr>
            <a:solidFill>
              <a:srgbClr val="E73B19"/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12'!$C$4:$C$9</c:f>
              <c:numCache>
                <c:formatCode>General</c:formatCode>
                <c:ptCount val="6"/>
                <c:pt idx="0">
                  <c:v>18</c:v>
                </c:pt>
                <c:pt idx="1">
                  <c:v>62</c:v>
                </c:pt>
                <c:pt idx="2">
                  <c:v>56</c:v>
                </c:pt>
                <c:pt idx="3">
                  <c:v>122</c:v>
                </c:pt>
                <c:pt idx="4">
                  <c:v>327</c:v>
                </c:pt>
                <c:pt idx="5">
                  <c:v>659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12'!$D$4:$D$9</c:f>
            </c:numRef>
          </c:val>
        </c:ser>
        <c:ser>
          <c:idx val="3"/>
          <c:order val="3"/>
          <c:spPr>
            <a:solidFill>
              <a:srgbClr val="E78B77"/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12'!$E$4:$E$9</c:f>
              <c:numCache>
                <c:formatCode>General</c:formatCode>
                <c:ptCount val="6"/>
                <c:pt idx="0">
                  <c:v>36</c:v>
                </c:pt>
                <c:pt idx="1">
                  <c:v>75</c:v>
                </c:pt>
                <c:pt idx="2">
                  <c:v>175</c:v>
                </c:pt>
                <c:pt idx="3">
                  <c:v>239</c:v>
                </c:pt>
                <c:pt idx="4">
                  <c:v>335</c:v>
                </c:pt>
                <c:pt idx="5">
                  <c:v>333</c:v>
                </c:pt>
              </c:numCache>
            </c:numRef>
          </c:val>
        </c:ser>
        <c:ser>
          <c:idx val="4"/>
          <c:order val="4"/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12'!$F$4:$F$9</c:f>
            </c:numRef>
          </c:val>
        </c:ser>
        <c:ser>
          <c:idx val="5"/>
          <c:order val="5"/>
          <c:spPr>
            <a:solidFill>
              <a:srgbClr val="F6CCBE"/>
            </a:solidFill>
            <a:ln>
              <a:noFill/>
            </a:ln>
            <a:effectLst/>
          </c:spPr>
          <c:invertIfNegative val="0"/>
          <c:cat>
            <c:strRef>
              <c:f>'Question 12'!$A$4:$A$9</c:f>
              <c:strCache>
                <c:ptCount val="6"/>
                <c:pt idx="0">
                  <c:v>Bulk milk testing</c:v>
                </c:pt>
                <c:pt idx="1">
                  <c:v>Biosecurity assessment</c:v>
                </c:pt>
                <c:pt idx="2">
                  <c:v>Soil testing for minerals</c:v>
                </c:pt>
                <c:pt idx="3">
                  <c:v>Feed/forage analysis</c:v>
                </c:pt>
                <c:pt idx="4">
                  <c:v>Individual animal testing for disease agents</c:v>
                </c:pt>
                <c:pt idx="5">
                  <c:v>Parasite testing/resistance testing</c:v>
                </c:pt>
              </c:strCache>
            </c:strRef>
          </c:cat>
          <c:val>
            <c:numRef>
              <c:f>'Question 12'!$G$4:$G$9</c:f>
              <c:numCache>
                <c:formatCode>General</c:formatCode>
                <c:ptCount val="6"/>
                <c:pt idx="0">
                  <c:v>69</c:v>
                </c:pt>
                <c:pt idx="1">
                  <c:v>188</c:v>
                </c:pt>
                <c:pt idx="2">
                  <c:v>248</c:v>
                </c:pt>
                <c:pt idx="3">
                  <c:v>334</c:v>
                </c:pt>
                <c:pt idx="4">
                  <c:v>189</c:v>
                </c:pt>
                <c:pt idx="5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2045560"/>
        <c:axId val="622054968"/>
      </c:barChart>
      <c:catAx>
        <c:axId val="622045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54968"/>
        <c:crosses val="autoZero"/>
        <c:auto val="1"/>
        <c:lblAlgn val="ctr"/>
        <c:lblOffset val="100"/>
        <c:noMultiLvlLbl val="0"/>
      </c:catAx>
      <c:valAx>
        <c:axId val="62205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4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1FF5E-368C-442C-A623-88FA5C40CCB6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BC2F37DC-D516-4F17-9057-A76127ECAA3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Needs Assessment</a:t>
          </a:r>
          <a:endParaRPr lang="en-US" dirty="0"/>
        </a:p>
      </dgm:t>
    </dgm:pt>
    <dgm:pt modelId="{7B8988FC-9F56-48FE-A895-0F8CDABE10D4}" type="parTrans" cxnId="{63E51608-0C5B-4BD2-8626-5D54C2E22344}">
      <dgm:prSet/>
      <dgm:spPr/>
      <dgm:t>
        <a:bodyPr/>
        <a:lstStyle/>
        <a:p>
          <a:endParaRPr lang="en-US"/>
        </a:p>
      </dgm:t>
    </dgm:pt>
    <dgm:pt modelId="{5871E25F-42EC-46FD-9E42-78F3FBCC5A88}" type="sibTrans" cxnId="{63E51608-0C5B-4BD2-8626-5D54C2E22344}">
      <dgm:prSet/>
      <dgm:spPr/>
      <dgm:t>
        <a:bodyPr/>
        <a:lstStyle/>
        <a:p>
          <a:endParaRPr lang="en-US"/>
        </a:p>
      </dgm:t>
    </dgm:pt>
    <dgm:pt modelId="{50189767-119F-492F-9931-72A38762A52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Study Design</a:t>
          </a:r>
          <a:endParaRPr lang="en-US" dirty="0"/>
        </a:p>
      </dgm:t>
    </dgm:pt>
    <dgm:pt modelId="{E13026C1-8D1B-46D8-AD9C-64B9DC721798}" type="parTrans" cxnId="{471B41E2-C129-483F-BEA2-357CEC37032D}">
      <dgm:prSet/>
      <dgm:spPr/>
      <dgm:t>
        <a:bodyPr/>
        <a:lstStyle/>
        <a:p>
          <a:endParaRPr lang="en-US"/>
        </a:p>
      </dgm:t>
    </dgm:pt>
    <dgm:pt modelId="{D66AE7B3-39D8-4EC3-84C9-24C6DEDBC661}" type="sibTrans" cxnId="{471B41E2-C129-483F-BEA2-357CEC37032D}">
      <dgm:prSet/>
      <dgm:spPr/>
      <dgm:t>
        <a:bodyPr/>
        <a:lstStyle/>
        <a:p>
          <a:endParaRPr lang="en-US"/>
        </a:p>
      </dgm:t>
    </dgm:pt>
    <dgm:pt modelId="{51C27A07-4C63-4380-ACFA-9D4F76C9EC1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BB58EA66-AC21-4AF2-985D-549DB3079C38}" type="parTrans" cxnId="{A5C056EF-C235-4AE7-9A9F-B79DA3E0989A}">
      <dgm:prSet/>
      <dgm:spPr/>
      <dgm:t>
        <a:bodyPr/>
        <a:lstStyle/>
        <a:p>
          <a:endParaRPr lang="en-US"/>
        </a:p>
      </dgm:t>
    </dgm:pt>
    <dgm:pt modelId="{EAB1D1FB-7845-4AD2-AD66-D61D54924AAE}" type="sibTrans" cxnId="{A5C056EF-C235-4AE7-9A9F-B79DA3E0989A}">
      <dgm:prSet/>
      <dgm:spPr/>
      <dgm:t>
        <a:bodyPr/>
        <a:lstStyle/>
        <a:p>
          <a:endParaRPr lang="en-US"/>
        </a:p>
      </dgm:t>
    </dgm:pt>
    <dgm:pt modelId="{D8EEDB93-73D1-4AE2-8372-BBF23C4D673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91AB16C4-B884-42B3-83F3-951F2F2404FA}" type="parTrans" cxnId="{0AB5AAB7-D1EF-481E-9006-3A5461A67CF0}">
      <dgm:prSet/>
      <dgm:spPr/>
      <dgm:t>
        <a:bodyPr/>
        <a:lstStyle/>
        <a:p>
          <a:endParaRPr lang="en-US"/>
        </a:p>
      </dgm:t>
    </dgm:pt>
    <dgm:pt modelId="{C27E12DB-8379-479A-8AFD-CAA50D2247C9}" type="sibTrans" cxnId="{0AB5AAB7-D1EF-481E-9006-3A5461A67CF0}">
      <dgm:prSet/>
      <dgm:spPr/>
      <dgm:t>
        <a:bodyPr/>
        <a:lstStyle/>
        <a:p>
          <a:endParaRPr lang="en-US"/>
        </a:p>
      </dgm:t>
    </dgm:pt>
    <dgm:pt modelId="{606C240D-FBC0-48C3-946D-5658109883B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19896879-ECAB-4C3B-BDD0-EC7125E87FF7}" type="parTrans" cxnId="{9D8DA539-581B-41A4-BA23-005AFF5C81DF}">
      <dgm:prSet/>
      <dgm:spPr/>
      <dgm:t>
        <a:bodyPr/>
        <a:lstStyle/>
        <a:p>
          <a:endParaRPr lang="en-US"/>
        </a:p>
      </dgm:t>
    </dgm:pt>
    <dgm:pt modelId="{047B1583-B237-4751-9843-F3E971E6D678}" type="sibTrans" cxnId="{9D8DA539-581B-41A4-BA23-005AFF5C81DF}">
      <dgm:prSet/>
      <dgm:spPr/>
      <dgm:t>
        <a:bodyPr/>
        <a:lstStyle/>
        <a:p>
          <a:endParaRPr lang="en-US"/>
        </a:p>
      </dgm:t>
    </dgm:pt>
    <dgm:pt modelId="{92676C5D-269E-4913-9BA0-0580B1877C8E}" type="pres">
      <dgm:prSet presAssocID="{A7C1FF5E-368C-442C-A623-88FA5C40CCB6}" presName="compositeShape" presStyleCnt="0">
        <dgm:presLayoutVars>
          <dgm:chMax val="7"/>
          <dgm:dir/>
          <dgm:resizeHandles val="exact"/>
        </dgm:presLayoutVars>
      </dgm:prSet>
      <dgm:spPr/>
    </dgm:pt>
    <dgm:pt modelId="{8B33B860-45D5-4B10-A23C-EB7481240A19}" type="pres">
      <dgm:prSet presAssocID="{A7C1FF5E-368C-442C-A623-88FA5C40CCB6}" presName="wedge1" presStyleLbl="node1" presStyleIdx="0" presStyleCnt="5"/>
      <dgm:spPr/>
      <dgm:t>
        <a:bodyPr/>
        <a:lstStyle/>
        <a:p>
          <a:endParaRPr lang="en-US"/>
        </a:p>
      </dgm:t>
    </dgm:pt>
    <dgm:pt modelId="{10CCD07A-6A0A-4AD6-941E-C4A580050E9F}" type="pres">
      <dgm:prSet presAssocID="{A7C1FF5E-368C-442C-A623-88FA5C40CCB6}" presName="dummy1a" presStyleCnt="0"/>
      <dgm:spPr/>
    </dgm:pt>
    <dgm:pt modelId="{1CFB6840-5D28-4E41-8158-51FA517AF4A8}" type="pres">
      <dgm:prSet presAssocID="{A7C1FF5E-368C-442C-A623-88FA5C40CCB6}" presName="dummy1b" presStyleCnt="0"/>
      <dgm:spPr/>
    </dgm:pt>
    <dgm:pt modelId="{AC227181-EC8E-48CA-A424-F5445F2839AE}" type="pres">
      <dgm:prSet presAssocID="{A7C1FF5E-368C-442C-A623-88FA5C40CC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49DBF-86DD-4D28-A62D-CA14BCEE192A}" type="pres">
      <dgm:prSet presAssocID="{A7C1FF5E-368C-442C-A623-88FA5C40CCB6}" presName="wedge2" presStyleLbl="node1" presStyleIdx="1" presStyleCnt="5"/>
      <dgm:spPr/>
      <dgm:t>
        <a:bodyPr/>
        <a:lstStyle/>
        <a:p>
          <a:endParaRPr lang="en-US"/>
        </a:p>
      </dgm:t>
    </dgm:pt>
    <dgm:pt modelId="{211D28FD-A162-4714-9934-16084E4166B2}" type="pres">
      <dgm:prSet presAssocID="{A7C1FF5E-368C-442C-A623-88FA5C40CCB6}" presName="dummy2a" presStyleCnt="0"/>
      <dgm:spPr/>
    </dgm:pt>
    <dgm:pt modelId="{7CB92981-0226-403B-A952-F7BF9CCE0DBE}" type="pres">
      <dgm:prSet presAssocID="{A7C1FF5E-368C-442C-A623-88FA5C40CCB6}" presName="dummy2b" presStyleCnt="0"/>
      <dgm:spPr/>
    </dgm:pt>
    <dgm:pt modelId="{A6036FF8-0620-4359-874E-8B17FAAEDC9B}" type="pres">
      <dgm:prSet presAssocID="{A7C1FF5E-368C-442C-A623-88FA5C40CC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56A5-F785-4246-AD36-2E63643DD53F}" type="pres">
      <dgm:prSet presAssocID="{A7C1FF5E-368C-442C-A623-88FA5C40CCB6}" presName="wedge3" presStyleLbl="node1" presStyleIdx="2" presStyleCnt="5"/>
      <dgm:spPr/>
      <dgm:t>
        <a:bodyPr/>
        <a:lstStyle/>
        <a:p>
          <a:endParaRPr lang="en-US"/>
        </a:p>
      </dgm:t>
    </dgm:pt>
    <dgm:pt modelId="{26E4A2DD-0E10-4D72-A857-9D2386705FE7}" type="pres">
      <dgm:prSet presAssocID="{A7C1FF5E-368C-442C-A623-88FA5C40CCB6}" presName="dummy3a" presStyleCnt="0"/>
      <dgm:spPr/>
    </dgm:pt>
    <dgm:pt modelId="{F767CDF9-3C60-4AED-9D28-087DD9B2D5DB}" type="pres">
      <dgm:prSet presAssocID="{A7C1FF5E-368C-442C-A623-88FA5C40CCB6}" presName="dummy3b" presStyleCnt="0"/>
      <dgm:spPr/>
    </dgm:pt>
    <dgm:pt modelId="{27701EDD-55E3-429B-A83E-5F3DB75E10C9}" type="pres">
      <dgm:prSet presAssocID="{A7C1FF5E-368C-442C-A623-88FA5C40CC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473A-A996-4197-A9D4-2FA8BC92984F}" type="pres">
      <dgm:prSet presAssocID="{A7C1FF5E-368C-442C-A623-88FA5C40CCB6}" presName="wedge4" presStyleLbl="node1" presStyleIdx="3" presStyleCnt="5"/>
      <dgm:spPr/>
      <dgm:t>
        <a:bodyPr/>
        <a:lstStyle/>
        <a:p>
          <a:endParaRPr lang="en-US"/>
        </a:p>
      </dgm:t>
    </dgm:pt>
    <dgm:pt modelId="{8FA4387B-52CC-41B4-80F5-4FABDAA169DE}" type="pres">
      <dgm:prSet presAssocID="{A7C1FF5E-368C-442C-A623-88FA5C40CCB6}" presName="dummy4a" presStyleCnt="0"/>
      <dgm:spPr/>
    </dgm:pt>
    <dgm:pt modelId="{AC79CE9F-55B8-49A5-B882-E2BC2A319973}" type="pres">
      <dgm:prSet presAssocID="{A7C1FF5E-368C-442C-A623-88FA5C40CCB6}" presName="dummy4b" presStyleCnt="0"/>
      <dgm:spPr/>
    </dgm:pt>
    <dgm:pt modelId="{D4E89386-11B3-4FC2-AE90-95EC6D704DB8}" type="pres">
      <dgm:prSet presAssocID="{A7C1FF5E-368C-442C-A623-88FA5C40CC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477DA-5230-469C-9C4F-102128C1C17E}" type="pres">
      <dgm:prSet presAssocID="{A7C1FF5E-368C-442C-A623-88FA5C40CCB6}" presName="wedge5" presStyleLbl="node1" presStyleIdx="4" presStyleCnt="5"/>
      <dgm:spPr/>
      <dgm:t>
        <a:bodyPr/>
        <a:lstStyle/>
        <a:p>
          <a:endParaRPr lang="en-US"/>
        </a:p>
      </dgm:t>
    </dgm:pt>
    <dgm:pt modelId="{D94626FA-3454-4FC5-961E-A2A25536871D}" type="pres">
      <dgm:prSet presAssocID="{A7C1FF5E-368C-442C-A623-88FA5C40CCB6}" presName="dummy5a" presStyleCnt="0"/>
      <dgm:spPr/>
    </dgm:pt>
    <dgm:pt modelId="{DA636DA6-42D5-471B-BB79-FB01152788FE}" type="pres">
      <dgm:prSet presAssocID="{A7C1FF5E-368C-442C-A623-88FA5C40CCB6}" presName="dummy5b" presStyleCnt="0"/>
      <dgm:spPr/>
    </dgm:pt>
    <dgm:pt modelId="{9187A66D-C97C-4B1E-AE14-FDC1BDD2CE6A}" type="pres">
      <dgm:prSet presAssocID="{A7C1FF5E-368C-442C-A623-88FA5C40CC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A14C3-3740-4F2D-8A15-E0A662C9AC37}" type="pres">
      <dgm:prSet presAssocID="{5871E25F-42EC-46FD-9E42-78F3FBCC5A88}" presName="arrowWedge1" presStyleLbl="fgSibTrans2D1" presStyleIdx="0" presStyleCnt="5"/>
      <dgm:spPr>
        <a:solidFill>
          <a:srgbClr val="0037A4"/>
        </a:solidFill>
        <a:ln>
          <a:solidFill>
            <a:schemeClr val="tx1"/>
          </a:solidFill>
        </a:ln>
      </dgm:spPr>
    </dgm:pt>
    <dgm:pt modelId="{60513F6D-AD4A-4540-8700-CEE31DE643C7}" type="pres">
      <dgm:prSet presAssocID="{D66AE7B3-39D8-4EC3-84C9-24C6DEDBC661}" presName="arrowWedge2" presStyleLbl="fgSibTrans2D1" presStyleIdx="1" presStyleCnt="5"/>
      <dgm:spPr>
        <a:solidFill>
          <a:srgbClr val="0043C8"/>
        </a:solidFill>
        <a:ln>
          <a:solidFill>
            <a:schemeClr val="tx1"/>
          </a:solidFill>
        </a:ln>
      </dgm:spPr>
    </dgm:pt>
    <dgm:pt modelId="{B5C36246-5F75-4125-85F1-DAACDC0B74D5}" type="pres">
      <dgm:prSet presAssocID="{EAB1D1FB-7845-4AD2-AD66-D61D54924AAE}" presName="arrowWedge3" presStyleLbl="fgSibTrans2D1" presStyleIdx="2" presStyleCnt="5"/>
      <dgm:spPr>
        <a:solidFill>
          <a:srgbClr val="004DE6"/>
        </a:solidFill>
        <a:ln>
          <a:solidFill>
            <a:schemeClr val="tx1"/>
          </a:solidFill>
        </a:ln>
      </dgm:spPr>
    </dgm:pt>
    <dgm:pt modelId="{BCA64820-2E10-4633-ABE1-AF34A3DFB7BA}" type="pres">
      <dgm:prSet presAssocID="{047B1583-B237-4751-9843-F3E971E6D678}" presName="arrowWedge4" presStyleLbl="fgSibTrans2D1" presStyleIdx="3" presStyleCnt="5"/>
      <dgm:spPr>
        <a:solidFill>
          <a:srgbClr val="2970FF"/>
        </a:solidFill>
        <a:ln>
          <a:solidFill>
            <a:schemeClr val="tx1"/>
          </a:solidFill>
        </a:ln>
      </dgm:spPr>
    </dgm:pt>
    <dgm:pt modelId="{8836AA8B-478B-4260-A0C7-431A2DC93997}" type="pres">
      <dgm:prSet presAssocID="{C27E12DB-8379-479A-8AFD-CAA50D2247C9}" presName="arrowWedge5" presStyleLbl="fgSibTrans2D1" presStyleIdx="4" presStyleCnt="5"/>
      <dgm:spPr>
        <a:solidFill>
          <a:srgbClr val="B7CFFF"/>
        </a:solidFill>
        <a:ln>
          <a:solidFill>
            <a:schemeClr val="tx1"/>
          </a:solidFill>
        </a:ln>
      </dgm:spPr>
    </dgm:pt>
  </dgm:ptLst>
  <dgm:cxnLst>
    <dgm:cxn modelId="{63E51608-0C5B-4BD2-8626-5D54C2E22344}" srcId="{A7C1FF5E-368C-442C-A623-88FA5C40CCB6}" destId="{BC2F37DC-D516-4F17-9057-A76127ECAA38}" srcOrd="0" destOrd="0" parTransId="{7B8988FC-9F56-48FE-A895-0F8CDABE10D4}" sibTransId="{5871E25F-42EC-46FD-9E42-78F3FBCC5A88}"/>
    <dgm:cxn modelId="{337F732F-BC9C-4F5F-AB08-548D6164978D}" type="presOf" srcId="{BC2F37DC-D516-4F17-9057-A76127ECAA38}" destId="{8B33B860-45D5-4B10-A23C-EB7481240A19}" srcOrd="0" destOrd="0" presId="urn:microsoft.com/office/officeart/2005/8/layout/cycle8"/>
    <dgm:cxn modelId="{56655F36-1FF8-483F-9000-B7946660602F}" type="presOf" srcId="{51C27A07-4C63-4380-ACFA-9D4F76C9EC1D}" destId="{27701EDD-55E3-429B-A83E-5F3DB75E10C9}" srcOrd="1" destOrd="0" presId="urn:microsoft.com/office/officeart/2005/8/layout/cycle8"/>
    <dgm:cxn modelId="{0AB5AAB7-D1EF-481E-9006-3A5461A67CF0}" srcId="{A7C1FF5E-368C-442C-A623-88FA5C40CCB6}" destId="{D8EEDB93-73D1-4AE2-8372-BBF23C4D673E}" srcOrd="4" destOrd="0" parTransId="{91AB16C4-B884-42B3-83F3-951F2F2404FA}" sibTransId="{C27E12DB-8379-479A-8AFD-CAA50D2247C9}"/>
    <dgm:cxn modelId="{1058AA30-F57D-4ADE-8D01-FFA250C2E1AD}" type="presOf" srcId="{606C240D-FBC0-48C3-946D-5658109883B1}" destId="{D4E89386-11B3-4FC2-AE90-95EC6D704DB8}" srcOrd="1" destOrd="0" presId="urn:microsoft.com/office/officeart/2005/8/layout/cycle8"/>
    <dgm:cxn modelId="{83DC9A97-DC12-4EA9-A4BF-CE3FA89B677D}" type="presOf" srcId="{50189767-119F-492F-9931-72A38762A529}" destId="{02149DBF-86DD-4D28-A62D-CA14BCEE192A}" srcOrd="0" destOrd="0" presId="urn:microsoft.com/office/officeart/2005/8/layout/cycle8"/>
    <dgm:cxn modelId="{5EAFB4DB-7333-4115-9FC9-EC12AB3D5AAE}" type="presOf" srcId="{D8EEDB93-73D1-4AE2-8372-BBF23C4D673E}" destId="{9187A66D-C97C-4B1E-AE14-FDC1BDD2CE6A}" srcOrd="1" destOrd="0" presId="urn:microsoft.com/office/officeart/2005/8/layout/cycle8"/>
    <dgm:cxn modelId="{471B41E2-C129-483F-BEA2-357CEC37032D}" srcId="{A7C1FF5E-368C-442C-A623-88FA5C40CCB6}" destId="{50189767-119F-492F-9931-72A38762A529}" srcOrd="1" destOrd="0" parTransId="{E13026C1-8D1B-46D8-AD9C-64B9DC721798}" sibTransId="{D66AE7B3-39D8-4EC3-84C9-24C6DEDBC661}"/>
    <dgm:cxn modelId="{9D8DA539-581B-41A4-BA23-005AFF5C81DF}" srcId="{A7C1FF5E-368C-442C-A623-88FA5C40CCB6}" destId="{606C240D-FBC0-48C3-946D-5658109883B1}" srcOrd="3" destOrd="0" parTransId="{19896879-ECAB-4C3B-BDD0-EC7125E87FF7}" sibTransId="{047B1583-B237-4751-9843-F3E971E6D678}"/>
    <dgm:cxn modelId="{A5C056EF-C235-4AE7-9A9F-B79DA3E0989A}" srcId="{A7C1FF5E-368C-442C-A623-88FA5C40CCB6}" destId="{51C27A07-4C63-4380-ACFA-9D4F76C9EC1D}" srcOrd="2" destOrd="0" parTransId="{BB58EA66-AC21-4AF2-985D-549DB3079C38}" sibTransId="{EAB1D1FB-7845-4AD2-AD66-D61D54924AAE}"/>
    <dgm:cxn modelId="{2DA03575-A005-4776-91BE-09F53E4676E1}" type="presOf" srcId="{A7C1FF5E-368C-442C-A623-88FA5C40CCB6}" destId="{92676C5D-269E-4913-9BA0-0580B1877C8E}" srcOrd="0" destOrd="0" presId="urn:microsoft.com/office/officeart/2005/8/layout/cycle8"/>
    <dgm:cxn modelId="{BF6B54B9-B562-4999-B00C-1489227973C9}" type="presOf" srcId="{606C240D-FBC0-48C3-946D-5658109883B1}" destId="{9A5E473A-A996-4197-A9D4-2FA8BC92984F}" srcOrd="0" destOrd="0" presId="urn:microsoft.com/office/officeart/2005/8/layout/cycle8"/>
    <dgm:cxn modelId="{DCFD5D44-E894-4F9F-AE49-878FAB0DB8B0}" type="presOf" srcId="{50189767-119F-492F-9931-72A38762A529}" destId="{A6036FF8-0620-4359-874E-8B17FAAEDC9B}" srcOrd="1" destOrd="0" presId="urn:microsoft.com/office/officeart/2005/8/layout/cycle8"/>
    <dgm:cxn modelId="{BC3FE298-126A-4978-8BD1-DF14109E5C45}" type="presOf" srcId="{BC2F37DC-D516-4F17-9057-A76127ECAA38}" destId="{AC227181-EC8E-48CA-A424-F5445F2839AE}" srcOrd="1" destOrd="0" presId="urn:microsoft.com/office/officeart/2005/8/layout/cycle8"/>
    <dgm:cxn modelId="{309953C1-8F96-4DDE-8596-EADD1B2186F8}" type="presOf" srcId="{51C27A07-4C63-4380-ACFA-9D4F76C9EC1D}" destId="{467956A5-F785-4246-AD36-2E63643DD53F}" srcOrd="0" destOrd="0" presId="urn:microsoft.com/office/officeart/2005/8/layout/cycle8"/>
    <dgm:cxn modelId="{B434398D-8B98-493A-AE06-C3508156C051}" type="presOf" srcId="{D8EEDB93-73D1-4AE2-8372-BBF23C4D673E}" destId="{C7A477DA-5230-469C-9C4F-102128C1C17E}" srcOrd="0" destOrd="0" presId="urn:microsoft.com/office/officeart/2005/8/layout/cycle8"/>
    <dgm:cxn modelId="{661B9554-78CA-4089-AA4F-5097A2FCE876}" type="presParOf" srcId="{92676C5D-269E-4913-9BA0-0580B1877C8E}" destId="{8B33B860-45D5-4B10-A23C-EB7481240A19}" srcOrd="0" destOrd="0" presId="urn:microsoft.com/office/officeart/2005/8/layout/cycle8"/>
    <dgm:cxn modelId="{9300F437-6D75-4185-A9A8-6F9E1AA6584E}" type="presParOf" srcId="{92676C5D-269E-4913-9BA0-0580B1877C8E}" destId="{10CCD07A-6A0A-4AD6-941E-C4A580050E9F}" srcOrd="1" destOrd="0" presId="urn:microsoft.com/office/officeart/2005/8/layout/cycle8"/>
    <dgm:cxn modelId="{96272EEA-6018-41F5-9A67-D114A3BFAA1D}" type="presParOf" srcId="{92676C5D-269E-4913-9BA0-0580B1877C8E}" destId="{1CFB6840-5D28-4E41-8158-51FA517AF4A8}" srcOrd="2" destOrd="0" presId="urn:microsoft.com/office/officeart/2005/8/layout/cycle8"/>
    <dgm:cxn modelId="{F01B15AE-19A1-46D7-9AD1-A871038354FD}" type="presParOf" srcId="{92676C5D-269E-4913-9BA0-0580B1877C8E}" destId="{AC227181-EC8E-48CA-A424-F5445F2839AE}" srcOrd="3" destOrd="0" presId="urn:microsoft.com/office/officeart/2005/8/layout/cycle8"/>
    <dgm:cxn modelId="{09268F6B-4F85-4D31-80D2-39DDDF8EA3A5}" type="presParOf" srcId="{92676C5D-269E-4913-9BA0-0580B1877C8E}" destId="{02149DBF-86DD-4D28-A62D-CA14BCEE192A}" srcOrd="4" destOrd="0" presId="urn:microsoft.com/office/officeart/2005/8/layout/cycle8"/>
    <dgm:cxn modelId="{0CB14032-A461-43FD-8988-E9A5797D59C6}" type="presParOf" srcId="{92676C5D-269E-4913-9BA0-0580B1877C8E}" destId="{211D28FD-A162-4714-9934-16084E4166B2}" srcOrd="5" destOrd="0" presId="urn:microsoft.com/office/officeart/2005/8/layout/cycle8"/>
    <dgm:cxn modelId="{A65C2B66-A121-4596-8E83-E38133AB030C}" type="presParOf" srcId="{92676C5D-269E-4913-9BA0-0580B1877C8E}" destId="{7CB92981-0226-403B-A952-F7BF9CCE0DBE}" srcOrd="6" destOrd="0" presId="urn:microsoft.com/office/officeart/2005/8/layout/cycle8"/>
    <dgm:cxn modelId="{4E8D5138-4613-4F5C-BF0D-A69787B5B810}" type="presParOf" srcId="{92676C5D-269E-4913-9BA0-0580B1877C8E}" destId="{A6036FF8-0620-4359-874E-8B17FAAEDC9B}" srcOrd="7" destOrd="0" presId="urn:microsoft.com/office/officeart/2005/8/layout/cycle8"/>
    <dgm:cxn modelId="{DCDBB010-084D-4E83-91CC-F21E8DC5799A}" type="presParOf" srcId="{92676C5D-269E-4913-9BA0-0580B1877C8E}" destId="{467956A5-F785-4246-AD36-2E63643DD53F}" srcOrd="8" destOrd="0" presId="urn:microsoft.com/office/officeart/2005/8/layout/cycle8"/>
    <dgm:cxn modelId="{F1C99B7F-EF32-4313-9811-B43FDD1CAA2E}" type="presParOf" srcId="{92676C5D-269E-4913-9BA0-0580B1877C8E}" destId="{26E4A2DD-0E10-4D72-A857-9D2386705FE7}" srcOrd="9" destOrd="0" presId="urn:microsoft.com/office/officeart/2005/8/layout/cycle8"/>
    <dgm:cxn modelId="{B570572C-39EA-417B-BE34-18C271DFFF74}" type="presParOf" srcId="{92676C5D-269E-4913-9BA0-0580B1877C8E}" destId="{F767CDF9-3C60-4AED-9D28-087DD9B2D5DB}" srcOrd="10" destOrd="0" presId="urn:microsoft.com/office/officeart/2005/8/layout/cycle8"/>
    <dgm:cxn modelId="{B8E62856-A79D-49E5-B25A-94114FC3FECB}" type="presParOf" srcId="{92676C5D-269E-4913-9BA0-0580B1877C8E}" destId="{27701EDD-55E3-429B-A83E-5F3DB75E10C9}" srcOrd="11" destOrd="0" presId="urn:microsoft.com/office/officeart/2005/8/layout/cycle8"/>
    <dgm:cxn modelId="{05FA5BD4-9DDD-4749-8EC4-424E1C09A6A4}" type="presParOf" srcId="{92676C5D-269E-4913-9BA0-0580B1877C8E}" destId="{9A5E473A-A996-4197-A9D4-2FA8BC92984F}" srcOrd="12" destOrd="0" presId="urn:microsoft.com/office/officeart/2005/8/layout/cycle8"/>
    <dgm:cxn modelId="{E94B56EC-311B-4053-B251-89F4E28A5AE0}" type="presParOf" srcId="{92676C5D-269E-4913-9BA0-0580B1877C8E}" destId="{8FA4387B-52CC-41B4-80F5-4FABDAA169DE}" srcOrd="13" destOrd="0" presId="urn:microsoft.com/office/officeart/2005/8/layout/cycle8"/>
    <dgm:cxn modelId="{B04B098F-CAE6-44DA-BC50-630D88759796}" type="presParOf" srcId="{92676C5D-269E-4913-9BA0-0580B1877C8E}" destId="{AC79CE9F-55B8-49A5-B882-E2BC2A319973}" srcOrd="14" destOrd="0" presId="urn:microsoft.com/office/officeart/2005/8/layout/cycle8"/>
    <dgm:cxn modelId="{061781A0-D190-4871-8CD1-86CDF6002F5F}" type="presParOf" srcId="{92676C5D-269E-4913-9BA0-0580B1877C8E}" destId="{D4E89386-11B3-4FC2-AE90-95EC6D704DB8}" srcOrd="15" destOrd="0" presId="urn:microsoft.com/office/officeart/2005/8/layout/cycle8"/>
    <dgm:cxn modelId="{8791BEF4-278A-4BE1-8252-4A5526B6AA89}" type="presParOf" srcId="{92676C5D-269E-4913-9BA0-0580B1877C8E}" destId="{C7A477DA-5230-469C-9C4F-102128C1C17E}" srcOrd="16" destOrd="0" presId="urn:microsoft.com/office/officeart/2005/8/layout/cycle8"/>
    <dgm:cxn modelId="{D0FE46D5-167C-4470-9151-58A1A9EE2DD8}" type="presParOf" srcId="{92676C5D-269E-4913-9BA0-0580B1877C8E}" destId="{D94626FA-3454-4FC5-961E-A2A25536871D}" srcOrd="17" destOrd="0" presId="urn:microsoft.com/office/officeart/2005/8/layout/cycle8"/>
    <dgm:cxn modelId="{6AFE029B-01E6-49F8-A9DC-775617EDA88A}" type="presParOf" srcId="{92676C5D-269E-4913-9BA0-0580B1877C8E}" destId="{DA636DA6-42D5-471B-BB79-FB01152788FE}" srcOrd="18" destOrd="0" presId="urn:microsoft.com/office/officeart/2005/8/layout/cycle8"/>
    <dgm:cxn modelId="{F1B2ECBB-E93D-447B-B02D-118B955B01E6}" type="presParOf" srcId="{92676C5D-269E-4913-9BA0-0580B1877C8E}" destId="{9187A66D-C97C-4B1E-AE14-FDC1BDD2CE6A}" srcOrd="19" destOrd="0" presId="urn:microsoft.com/office/officeart/2005/8/layout/cycle8"/>
    <dgm:cxn modelId="{79F55041-009A-482F-8F12-461AB34BB712}" type="presParOf" srcId="{92676C5D-269E-4913-9BA0-0580B1877C8E}" destId="{312A14C3-3740-4F2D-8A15-E0A662C9AC37}" srcOrd="20" destOrd="0" presId="urn:microsoft.com/office/officeart/2005/8/layout/cycle8"/>
    <dgm:cxn modelId="{0CA127C6-ACF6-4DCE-AC5E-D834F83B7166}" type="presParOf" srcId="{92676C5D-269E-4913-9BA0-0580B1877C8E}" destId="{60513F6D-AD4A-4540-8700-CEE31DE643C7}" srcOrd="21" destOrd="0" presId="urn:microsoft.com/office/officeart/2005/8/layout/cycle8"/>
    <dgm:cxn modelId="{5D404F31-E926-48BF-B47D-9FCFF5BDCB57}" type="presParOf" srcId="{92676C5D-269E-4913-9BA0-0580B1877C8E}" destId="{B5C36246-5F75-4125-85F1-DAACDC0B74D5}" srcOrd="22" destOrd="0" presId="urn:microsoft.com/office/officeart/2005/8/layout/cycle8"/>
    <dgm:cxn modelId="{68437E71-8E25-4B7E-9EE6-75730DE158D3}" type="presParOf" srcId="{92676C5D-269E-4913-9BA0-0580B1877C8E}" destId="{BCA64820-2E10-4633-ABE1-AF34A3DFB7BA}" srcOrd="23" destOrd="0" presId="urn:microsoft.com/office/officeart/2005/8/layout/cycle8"/>
    <dgm:cxn modelId="{9F7DC201-3E12-4702-867D-6688ADFF0F12}" type="presParOf" srcId="{92676C5D-269E-4913-9BA0-0580B1877C8E}" destId="{8836AA8B-478B-4260-A0C7-431A2DC9399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3B860-45D5-4B10-A23C-EB7481240A19}">
      <dsp:nvSpPr>
        <dsp:cNvPr id="0" name=""/>
        <dsp:cNvSpPr/>
      </dsp:nvSpPr>
      <dsp:spPr>
        <a:xfrm>
          <a:off x="2550894" y="510412"/>
          <a:ext cx="6926431" cy="6926431"/>
        </a:xfrm>
        <a:prstGeom prst="pie">
          <a:avLst>
            <a:gd name="adj1" fmla="val 16200000"/>
            <a:gd name="adj2" fmla="val 2052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Needs Assessment</a:t>
          </a:r>
          <a:endParaRPr lang="en-US" sz="3500" kern="1200" dirty="0"/>
        </a:p>
      </dsp:txBody>
      <dsp:txXfrm>
        <a:off x="6164182" y="1674712"/>
        <a:ext cx="2226353" cy="1484235"/>
      </dsp:txXfrm>
    </dsp:sp>
    <dsp:sp modelId="{02149DBF-86DD-4D28-A62D-CA14BCEE192A}">
      <dsp:nvSpPr>
        <dsp:cNvPr id="0" name=""/>
        <dsp:cNvSpPr/>
      </dsp:nvSpPr>
      <dsp:spPr>
        <a:xfrm>
          <a:off x="2610263" y="695116"/>
          <a:ext cx="6926431" cy="6926431"/>
        </a:xfrm>
        <a:prstGeom prst="pie">
          <a:avLst>
            <a:gd name="adj1" fmla="val 20520000"/>
            <a:gd name="adj2" fmla="val 324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Study Design</a:t>
          </a:r>
          <a:endParaRPr lang="en-US" sz="3500" kern="1200" dirty="0"/>
        </a:p>
      </dsp:txBody>
      <dsp:txXfrm>
        <a:off x="7071215" y="3859836"/>
        <a:ext cx="2061438" cy="1649150"/>
      </dsp:txXfrm>
    </dsp:sp>
    <dsp:sp modelId="{467956A5-F785-4246-AD36-2E63643DD53F}">
      <dsp:nvSpPr>
        <dsp:cNvPr id="0" name=""/>
        <dsp:cNvSpPr/>
      </dsp:nvSpPr>
      <dsp:spPr>
        <a:xfrm>
          <a:off x="2453594" y="808908"/>
          <a:ext cx="6926431" cy="6926431"/>
        </a:xfrm>
        <a:prstGeom prst="pie">
          <a:avLst>
            <a:gd name="adj1" fmla="val 3240000"/>
            <a:gd name="adj2" fmla="val 756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Collection</a:t>
          </a:r>
          <a:endParaRPr lang="en-US" sz="3500" kern="1200" dirty="0"/>
        </a:p>
      </dsp:txBody>
      <dsp:txXfrm>
        <a:off x="4927319" y="5673901"/>
        <a:ext cx="1978980" cy="1814065"/>
      </dsp:txXfrm>
    </dsp:sp>
    <dsp:sp modelId="{9A5E473A-A996-4197-A9D4-2FA8BC92984F}">
      <dsp:nvSpPr>
        <dsp:cNvPr id="0" name=""/>
        <dsp:cNvSpPr/>
      </dsp:nvSpPr>
      <dsp:spPr>
        <a:xfrm>
          <a:off x="2296924" y="695116"/>
          <a:ext cx="6926431" cy="6926431"/>
        </a:xfrm>
        <a:prstGeom prst="pie">
          <a:avLst>
            <a:gd name="adj1" fmla="val 7560000"/>
            <a:gd name="adj2" fmla="val 1188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Analysis</a:t>
          </a:r>
          <a:endParaRPr lang="en-US" sz="3500" kern="1200" dirty="0"/>
        </a:p>
      </dsp:txBody>
      <dsp:txXfrm>
        <a:off x="2700966" y="3859836"/>
        <a:ext cx="2061438" cy="1649150"/>
      </dsp:txXfrm>
    </dsp:sp>
    <dsp:sp modelId="{C7A477DA-5230-469C-9C4F-102128C1C17E}">
      <dsp:nvSpPr>
        <dsp:cNvPr id="0" name=""/>
        <dsp:cNvSpPr/>
      </dsp:nvSpPr>
      <dsp:spPr>
        <a:xfrm>
          <a:off x="2356294" y="510412"/>
          <a:ext cx="6926431" cy="6926431"/>
        </a:xfrm>
        <a:prstGeom prst="pie">
          <a:avLst>
            <a:gd name="adj1" fmla="val 11880000"/>
            <a:gd name="adj2" fmla="val 162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Reporting</a:t>
          </a:r>
          <a:endParaRPr lang="en-US" sz="3500" kern="1200" dirty="0"/>
        </a:p>
      </dsp:txBody>
      <dsp:txXfrm>
        <a:off x="3443084" y="1674712"/>
        <a:ext cx="2226353" cy="1484235"/>
      </dsp:txXfrm>
    </dsp:sp>
    <dsp:sp modelId="{312A14C3-3740-4F2D-8A15-E0A662C9AC37}">
      <dsp:nvSpPr>
        <dsp:cNvPr id="0" name=""/>
        <dsp:cNvSpPr/>
      </dsp:nvSpPr>
      <dsp:spPr>
        <a:xfrm>
          <a:off x="2121788" y="81632"/>
          <a:ext cx="7783989" cy="77839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037A4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13F6D-AD4A-4540-8700-CEE31DE643C7}">
      <dsp:nvSpPr>
        <dsp:cNvPr id="0" name=""/>
        <dsp:cNvSpPr/>
      </dsp:nvSpPr>
      <dsp:spPr>
        <a:xfrm>
          <a:off x="2181962" y="266276"/>
          <a:ext cx="7783989" cy="77839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043C8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36246-5F75-4125-85F1-DAACDC0B74D5}">
      <dsp:nvSpPr>
        <dsp:cNvPr id="0" name=""/>
        <dsp:cNvSpPr/>
      </dsp:nvSpPr>
      <dsp:spPr>
        <a:xfrm>
          <a:off x="2024815" y="380416"/>
          <a:ext cx="7783989" cy="77839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4DE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64820-2E10-4633-ABE1-AF34A3DFB7BA}">
      <dsp:nvSpPr>
        <dsp:cNvPr id="0" name=""/>
        <dsp:cNvSpPr/>
      </dsp:nvSpPr>
      <dsp:spPr>
        <a:xfrm>
          <a:off x="1867667" y="266276"/>
          <a:ext cx="7783989" cy="77839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2970F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AA8B-478B-4260-A0C7-431A2DC93997}">
      <dsp:nvSpPr>
        <dsp:cNvPr id="0" name=""/>
        <dsp:cNvSpPr/>
      </dsp:nvSpPr>
      <dsp:spPr>
        <a:xfrm>
          <a:off x="1927841" y="81632"/>
          <a:ext cx="7783989" cy="77839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B7CFF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0.67497</cdr:x>
      <cdr:y>0.53669</cdr:y>
    </cdr:from>
    <cdr:to>
      <cdr:x>0.87454</cdr:x>
      <cdr:y>0.69818</cdr:y>
    </cdr:to>
    <cdr:grpSp>
      <cdr:nvGrpSpPr>
        <cdr:cNvPr id="9" name="Group 8"/>
        <cdr:cNvGrpSpPr/>
      </cdr:nvGrpSpPr>
      <cdr:grpSpPr>
        <a:xfrm xmlns:a="http://schemas.openxmlformats.org/drawingml/2006/main">
          <a:off x="6322945" y="3163873"/>
          <a:ext cx="1869520" cy="952009"/>
          <a:chOff x="6322945" y="3163888"/>
          <a:chExt cx="1869546" cy="952003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6322945" y="3281540"/>
            <a:ext cx="288901" cy="18392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73B23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3" name="Rectangle 2"/>
          <cdr:cNvSpPr/>
        </cdr:nvSpPr>
        <cdr:spPr>
          <a:xfrm xmlns:a="http://schemas.openxmlformats.org/drawingml/2006/main">
            <a:off x="6324163" y="3853724"/>
            <a:ext cx="288901" cy="18392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CCBE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4" name="Rectangle 3"/>
          <cdr:cNvSpPr/>
        </cdr:nvSpPr>
        <cdr:spPr>
          <a:xfrm xmlns:a="http://schemas.openxmlformats.org/drawingml/2006/main">
            <a:off x="6324163" y="3563329"/>
            <a:ext cx="288901" cy="18392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8B77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6787627" y="3163888"/>
            <a:ext cx="1404864" cy="3791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dirty="0" smtClean="0"/>
              <a:t>1st priority</a:t>
            </a:r>
            <a:endParaRPr lang="en-US" sz="2000" dirty="0"/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6787627" y="3736773"/>
            <a:ext cx="1404864" cy="3791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dirty="0" smtClean="0"/>
              <a:t>3rd priority</a:t>
            </a:r>
            <a:endParaRPr lang="en-US" sz="2000" dirty="0"/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>
            <a:off x="6787627" y="3446777"/>
            <a:ext cx="1404864" cy="3791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dirty="0" smtClean="0"/>
              <a:t>2nd priority</a:t>
            </a:r>
            <a:endParaRPr lang="en-US" sz="20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D19B-D0C1-413E-9942-D3252DE5A60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37063"/>
            <a:ext cx="5556250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8CA8D-D3D2-476D-9BE6-E1BFB27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2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C747-0DF1-4868-A73B-0254B74F3A7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AA61-A3DC-4243-9618-02C36077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://www.aphis.usda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chart" Target="../charts/chart2.xml"/><Relationship Id="rId5" Type="http://schemas.openxmlformats.org/officeDocument/2006/relationships/diagramData" Target="../diagrams/data1.xml"/><Relationship Id="rId15" Type="http://schemas.openxmlformats.org/officeDocument/2006/relationships/chart" Target="../charts/chart3.xml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7" y="28404960"/>
            <a:ext cx="11309651" cy="355190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78411" y="14523618"/>
            <a:ext cx="11316283" cy="1311128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163513"/>
            <a:endParaRPr lang="en-US" sz="1800" dirty="0" smtClean="0"/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 smtClean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  <a:p>
            <a:pPr marL="228600"/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7188" y="12764391"/>
            <a:ext cx="10972800" cy="102181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63513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3513"/>
            <a:r>
              <a:rPr lang="en-US" sz="3200" b="1" dirty="0" smtClean="0">
                <a:cs typeface="Times New Roman" panose="02020603050405020304" pitchFamily="18" charset="0"/>
              </a:rPr>
              <a:t>Sample: </a:t>
            </a:r>
            <a:r>
              <a:rPr lang="en-US" sz="3200" dirty="0" smtClean="0">
                <a:cs typeface="Times New Roman" panose="02020603050405020304" pitchFamily="18" charset="0"/>
              </a:rPr>
              <a:t>Approximately </a:t>
            </a:r>
            <a:r>
              <a:rPr lang="en-US" sz="3200" dirty="0">
                <a:cs typeface="Times New Roman" panose="02020603050405020304" pitchFamily="18" charset="0"/>
              </a:rPr>
              <a:t>4,700 randomly </a:t>
            </a:r>
            <a:r>
              <a:rPr lang="en-US" sz="3200" dirty="0" smtClean="0">
                <a:cs typeface="Times New Roman" panose="02020603050405020304" pitchFamily="18" charset="0"/>
              </a:rPr>
              <a:t>selected operations with 5+ goats in 25 States.</a:t>
            </a:r>
          </a:p>
          <a:p>
            <a:pPr marL="163513"/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endParaRPr lang="en-US" sz="3200" dirty="0" smtClean="0">
              <a:cs typeface="Times New Roman" panose="02020603050405020304" pitchFamily="18" charset="0"/>
            </a:endParaRPr>
          </a:p>
          <a:p>
            <a:pPr marL="163513"/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endParaRPr lang="en-US" sz="3200" dirty="0" smtClean="0">
              <a:cs typeface="Times New Roman" panose="02020603050405020304" pitchFamily="18" charset="0"/>
            </a:endParaRPr>
          </a:p>
          <a:p>
            <a:pPr marL="163513"/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endParaRPr lang="en-US" sz="3200" dirty="0" smtClean="0">
              <a:cs typeface="Times New Roman" panose="02020603050405020304" pitchFamily="18" charset="0"/>
            </a:endParaRPr>
          </a:p>
          <a:p>
            <a:pPr marL="163513"/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endParaRPr lang="en-US" sz="3200" dirty="0" smtClean="0">
              <a:cs typeface="Times New Roman" panose="02020603050405020304" pitchFamily="18" charset="0"/>
            </a:endParaRPr>
          </a:p>
          <a:p>
            <a:pPr marL="163513"/>
            <a:endParaRPr lang="en-US" sz="3200" dirty="0" smtClean="0">
              <a:cs typeface="Times New Roman" panose="02020603050405020304" pitchFamily="18" charset="0"/>
            </a:endParaRPr>
          </a:p>
          <a:p>
            <a:pPr marL="163513"/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endParaRPr lang="en-US" sz="3200" b="1" dirty="0" smtClean="0">
              <a:cs typeface="Times New Roman" panose="02020603050405020304" pitchFamily="18" charset="0"/>
            </a:endParaRPr>
          </a:p>
          <a:p>
            <a:pPr marL="163513"/>
            <a:endParaRPr lang="en-US" sz="3200" b="1" dirty="0">
              <a:cs typeface="Times New Roman" panose="02020603050405020304" pitchFamily="18" charset="0"/>
            </a:endParaRPr>
          </a:p>
          <a:p>
            <a:pPr marL="163513"/>
            <a:endParaRPr lang="en-US" sz="3200" b="1" dirty="0" smtClean="0">
              <a:cs typeface="Times New Roman" panose="02020603050405020304" pitchFamily="18" charset="0"/>
            </a:endParaRPr>
          </a:p>
          <a:p>
            <a:pPr marL="163513"/>
            <a:endParaRPr lang="en-US" sz="3200" b="1" dirty="0">
              <a:cs typeface="Times New Roman" panose="02020603050405020304" pitchFamily="18" charset="0"/>
            </a:endParaRPr>
          </a:p>
          <a:p>
            <a:pPr marL="163513"/>
            <a:endParaRPr lang="en-US" sz="3200" b="1" dirty="0" smtClean="0">
              <a:cs typeface="Times New Roman" panose="02020603050405020304" pitchFamily="18" charset="0"/>
            </a:endParaRPr>
          </a:p>
          <a:p>
            <a:pPr marL="163513"/>
            <a:endParaRPr lang="en-US" sz="3200" b="1" dirty="0">
              <a:cs typeface="Times New Roman" panose="02020603050405020304" pitchFamily="18" charset="0"/>
            </a:endParaRPr>
          </a:p>
          <a:p>
            <a:pPr marL="163513"/>
            <a:endParaRPr lang="en-US" sz="3200" b="1" dirty="0" smtClean="0">
              <a:cs typeface="Times New Roman" panose="02020603050405020304" pitchFamily="18" charset="0"/>
            </a:endParaRPr>
          </a:p>
          <a:p>
            <a:pPr marL="163513"/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4315" y="27521462"/>
            <a:ext cx="18864072" cy="467820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2860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1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43891200" cy="40821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412" y="4585116"/>
            <a:ext cx="11322818" cy="92333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63513" algn="ctr"/>
            <a:r>
              <a:rPr lang="en-US" sz="5400" b="1" dirty="0" smtClean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845946" y="4583415"/>
            <a:ext cx="10972800" cy="7440701"/>
            <a:chOff x="912668" y="11270123"/>
            <a:chExt cx="10972800" cy="7440701"/>
          </a:xfrm>
        </p:grpSpPr>
        <p:sp>
          <p:nvSpPr>
            <p:cNvPr id="8" name="TextBox 7"/>
            <p:cNvSpPr txBox="1"/>
            <p:nvPr/>
          </p:nvSpPr>
          <p:spPr>
            <a:xfrm>
              <a:off x="912668" y="11985906"/>
              <a:ext cx="10972800" cy="672491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476250"/>
              <a:endParaRPr lang="en-US" sz="1800" dirty="0" smtClean="0"/>
            </a:p>
            <a:p>
              <a:pPr marL="742950" indent="-514350">
                <a:spcBef>
                  <a:spcPts val="600"/>
                </a:spcBef>
                <a:buFont typeface="+mj-lt"/>
                <a:buAutoNum type="arabicPeriod"/>
              </a:pPr>
              <a:r>
                <a:rPr lang="en-US" sz="3200" dirty="0" smtClean="0"/>
                <a:t>Identify </a:t>
              </a:r>
              <a:r>
                <a:rPr lang="en-US" sz="3200" dirty="0"/>
                <a:t>changes in animal health, nutrition, and manage­ment practices in the U.S. goat industry from 2009 to </a:t>
              </a:r>
              <a:r>
                <a:rPr lang="en-US" sz="3200" dirty="0" smtClean="0"/>
                <a:t>2019.</a:t>
              </a:r>
            </a:p>
            <a:p>
              <a:pPr marL="742950" indent="-514350">
                <a:spcBef>
                  <a:spcPts val="600"/>
                </a:spcBef>
                <a:buFont typeface="+mj-lt"/>
                <a:buAutoNum type="arabicPeriod"/>
              </a:pPr>
              <a:r>
                <a:rPr lang="en-US" sz="3200" dirty="0" smtClean="0"/>
                <a:t>Report </a:t>
              </a:r>
              <a:r>
                <a:rPr lang="en-US" sz="3200" dirty="0"/>
                <a:t>practices producers use to control internal parasites and reduce anthelmintic </a:t>
              </a:r>
              <a:r>
                <a:rPr lang="en-US" sz="3200" dirty="0" smtClean="0"/>
                <a:t>resistance.</a:t>
              </a:r>
              <a:endParaRPr lang="en-US" sz="3200" dirty="0"/>
            </a:p>
            <a:p>
              <a:pPr marL="742950" indent="-514350">
                <a:spcBef>
                  <a:spcPts val="600"/>
                </a:spcBef>
                <a:buFont typeface="+mj-lt"/>
                <a:buAutoNum type="arabicPeriod"/>
              </a:pPr>
              <a:r>
                <a:rPr lang="en-US" sz="3200" dirty="0" smtClean="0"/>
                <a:t>Describe </a:t>
              </a:r>
              <a:r>
                <a:rPr lang="en-US" sz="3200" dirty="0"/>
                <a:t>antimicrobial stewardship on goat operations and estimate the prevalence of enteric pathogens and antimicrobial resistance </a:t>
              </a:r>
              <a:r>
                <a:rPr lang="en-US" sz="3200" dirty="0" smtClean="0"/>
                <a:t>patterns. </a:t>
              </a:r>
            </a:p>
            <a:p>
              <a:pPr marL="742950" indent="-514350">
                <a:spcBef>
                  <a:spcPts val="600"/>
                </a:spcBef>
                <a:buFont typeface="+mj-lt"/>
                <a:buAutoNum type="arabicPeriod"/>
              </a:pPr>
              <a:r>
                <a:rPr lang="en-US" sz="3200" dirty="0" smtClean="0"/>
                <a:t>Describe management practices associated with, and producer-reported occurrence of, economically important goat diseases.</a:t>
              </a:r>
              <a:endParaRPr lang="en-US" sz="3200" dirty="0"/>
            </a:p>
            <a:p>
              <a:pPr marL="742950" indent="-514350">
                <a:spcBef>
                  <a:spcPts val="600"/>
                </a:spcBef>
                <a:buFont typeface="+mj-lt"/>
                <a:buAutoNum type="arabicPeriod"/>
              </a:pPr>
              <a:r>
                <a:rPr lang="en-US" sz="3200" dirty="0" smtClean="0"/>
                <a:t>Provide </a:t>
              </a:r>
              <a:r>
                <a:rPr lang="en-US" sz="3200" dirty="0"/>
                <a:t>a serologic bank for future </a:t>
              </a:r>
              <a:r>
                <a:rPr lang="en-US" sz="3200" dirty="0" smtClean="0"/>
                <a:t>research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742950" indent="-514350">
                <a:buFont typeface="+mj-lt"/>
                <a:buAutoNum type="arabicPeriod"/>
              </a:pPr>
              <a:endParaRPr lang="en-US" sz="1800" dirty="0" smtClean="0"/>
            </a:p>
            <a:p>
              <a:pPr marL="742950" indent="-514350">
                <a:buFont typeface="+mj-lt"/>
                <a:buAutoNum type="arabicPeriod"/>
              </a:pPr>
              <a:endParaRPr lang="en-US" sz="18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668" y="11270123"/>
              <a:ext cx="10972800" cy="923330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130175" algn="ctr"/>
              <a:r>
                <a:rPr lang="en-US" sz="5400" b="1" dirty="0" smtClean="0">
                  <a:solidFill>
                    <a:schemeClr val="bg1"/>
                  </a:solidFill>
                </a:rPr>
                <a:t>Objectives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1943272"/>
            <a:ext cx="43884878" cy="707886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pPr marL="228600"/>
            <a:r>
              <a:rPr lang="en-US" sz="2800" b="1" dirty="0" smtClean="0">
                <a:solidFill>
                  <a:schemeClr val="bg1"/>
                </a:solidFill>
              </a:rPr>
              <a:t>Acknowledgements: </a:t>
            </a:r>
            <a:r>
              <a:rPr lang="en-US" sz="2800" dirty="0">
                <a:solidFill>
                  <a:schemeClr val="bg1"/>
                </a:solidFill>
              </a:rPr>
              <a:t>We sincerely thank </a:t>
            </a:r>
            <a:r>
              <a:rPr lang="en-US" sz="2800" dirty="0" smtClean="0">
                <a:solidFill>
                  <a:schemeClr val="bg1"/>
                </a:solidFill>
              </a:rPr>
              <a:t>the American Dairy Goat Association, American Goat Federation, </a:t>
            </a:r>
            <a:r>
              <a:rPr lang="en-US" sz="2800" dirty="0">
                <a:solidFill>
                  <a:schemeClr val="bg1"/>
                </a:solidFill>
              </a:rPr>
              <a:t>USAHA and other organizations for </a:t>
            </a:r>
            <a:r>
              <a:rPr lang="en-US" sz="2800" dirty="0" smtClean="0">
                <a:solidFill>
                  <a:schemeClr val="bg1"/>
                </a:solidFill>
              </a:rPr>
              <a:t>their support.                                                            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79673" y="5496830"/>
            <a:ext cx="11315022" cy="824841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163513"/>
            <a:endParaRPr lang="en-US" sz="1800" dirty="0" smtClean="0"/>
          </a:p>
          <a:p>
            <a:pPr marL="228600"/>
            <a:r>
              <a:rPr lang="en-US" sz="3200" dirty="0" smtClean="0">
                <a:cs typeface="Times New Roman" panose="02020603050405020304" pitchFamily="18" charset="0"/>
              </a:rPr>
              <a:t>NAHMS studies characterize the health and management of the U.S. animal industries.  NAHMS </a:t>
            </a:r>
            <a:r>
              <a:rPr lang="en-US" sz="3200" dirty="0"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cs typeface="Times New Roman" panose="02020603050405020304" pitchFamily="18" charset="0"/>
              </a:rPr>
              <a:t>a </a:t>
            </a:r>
            <a:r>
              <a:rPr lang="en-US" sz="3200" dirty="0" err="1" smtClean="0">
                <a:cs typeface="Times New Roman" panose="02020603050405020304" pitchFamily="18" charset="0"/>
              </a:rPr>
              <a:t>nonregulatory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program within the </a:t>
            </a:r>
            <a:r>
              <a:rPr lang="en-US" sz="3200" dirty="0" smtClean="0">
                <a:cs typeface="Times New Roman" panose="02020603050405020304" pitchFamily="18" charset="0"/>
              </a:rPr>
              <a:t>USDA’s </a:t>
            </a:r>
            <a:r>
              <a:rPr lang="en-US" sz="3200" dirty="0">
                <a:cs typeface="Times New Roman" panose="02020603050405020304" pitchFamily="18" charset="0"/>
              </a:rPr>
              <a:t>Animal Plant Health Inspection </a:t>
            </a:r>
            <a:r>
              <a:rPr lang="en-US" sz="3200" dirty="0" smtClean="0">
                <a:cs typeface="Times New Roman" panose="02020603050405020304" pitchFamily="18" charset="0"/>
              </a:rPr>
              <a:t>Services’ Veterinary </a:t>
            </a:r>
            <a:r>
              <a:rPr lang="en-US" sz="3200" dirty="0">
                <a:cs typeface="Times New Roman" panose="02020603050405020304" pitchFamily="18" charset="0"/>
              </a:rPr>
              <a:t>Services designed </a:t>
            </a:r>
            <a:r>
              <a:rPr lang="en-US" sz="3200" dirty="0" smtClean="0">
                <a:cs typeface="Times New Roman" panose="02020603050405020304" pitchFamily="18" charset="0"/>
              </a:rPr>
              <a:t>to </a:t>
            </a:r>
            <a:r>
              <a:rPr lang="en-US" sz="3200" dirty="0">
                <a:cs typeface="Times New Roman" panose="02020603050405020304" pitchFamily="18" charset="0"/>
              </a:rPr>
              <a:t>periodically collect scientifically accurate data </a:t>
            </a:r>
            <a:r>
              <a:rPr lang="en-US" sz="3200" dirty="0" smtClean="0">
                <a:cs typeface="Times New Roman" panose="02020603050405020304" pitchFamily="18" charset="0"/>
              </a:rPr>
              <a:t>for U.S. </a:t>
            </a:r>
            <a:r>
              <a:rPr lang="en-US" sz="3200" dirty="0">
                <a:cs typeface="Times New Roman" panose="02020603050405020304" pitchFamily="18" charset="0"/>
              </a:rPr>
              <a:t>livestock, poultry and aquaculture industries </a:t>
            </a:r>
            <a:r>
              <a:rPr lang="en-US" sz="3200" dirty="0" smtClean="0">
                <a:cs typeface="Times New Roman" panose="02020603050405020304" pitchFamily="18" charset="0"/>
              </a:rPr>
              <a:t>on </a:t>
            </a:r>
            <a:r>
              <a:rPr lang="en-US" sz="3200" dirty="0">
                <a:cs typeface="Times New Roman" panose="02020603050405020304" pitchFamily="18" charset="0"/>
              </a:rPr>
              <a:t>a rotating basis. </a:t>
            </a:r>
            <a:r>
              <a:rPr lang="en-US" sz="3200" dirty="0" smtClean="0">
                <a:cs typeface="Times New Roman" panose="02020603050405020304" pitchFamily="18" charset="0"/>
              </a:rPr>
              <a:t>This will be NAHMS’ second national goat study; the first was conducted in 2009. </a:t>
            </a:r>
          </a:p>
          <a:p>
            <a:pPr marL="228600"/>
            <a:r>
              <a:rPr lang="en-US" sz="3200" dirty="0" smtClean="0">
                <a:cs typeface="Times New Roman" panose="02020603050405020304" pitchFamily="18" charset="0"/>
              </a:rPr>
              <a:t> </a:t>
            </a:r>
          </a:p>
          <a:p>
            <a:pPr marL="228600"/>
            <a:r>
              <a:rPr lang="en-US" sz="3200" dirty="0" smtClean="0">
                <a:cs typeface="Times New Roman" panose="02020603050405020304" pitchFamily="18" charset="0"/>
              </a:rPr>
              <a:t>Producer participation in NAHMS studies is voluntary and, to protect producer identities, individual operation data is confidential.</a:t>
            </a:r>
          </a:p>
          <a:p>
            <a:pPr marL="228600"/>
            <a:endParaRPr lang="en-US" sz="3200" dirty="0">
              <a:cs typeface="Times New Roman" panose="02020603050405020304" pitchFamily="18" charset="0"/>
            </a:endParaRPr>
          </a:p>
          <a:p>
            <a:pPr marL="228600"/>
            <a:r>
              <a:rPr lang="en-US" sz="3200" dirty="0" smtClean="0">
                <a:cs typeface="Times New Roman" panose="02020603050405020304" pitchFamily="18" charset="0"/>
              </a:rPr>
              <a:t>Each NAHMS study evolves through five primary activities: needs assessment, study design, data collection, analysis, and information dissemination.  </a:t>
            </a:r>
          </a:p>
          <a:p>
            <a:pPr marL="228600"/>
            <a:endParaRPr lang="en-US" sz="3200" dirty="0" smtClean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2112" y="11955010"/>
            <a:ext cx="10972800" cy="927312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30175" algn="ctr"/>
            <a:r>
              <a:rPr lang="en-US" sz="5400" b="1" dirty="0" smtClean="0">
                <a:solidFill>
                  <a:schemeClr val="bg1"/>
                </a:solidFill>
              </a:rPr>
              <a:t>Sampling and Data Collection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494315" y="26696562"/>
            <a:ext cx="18895126" cy="830997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30175" algn="ctr"/>
            <a:r>
              <a:rPr lang="en-US" sz="4800" b="1" dirty="0" smtClean="0">
                <a:solidFill>
                  <a:schemeClr val="bg1"/>
                </a:solidFill>
              </a:rPr>
              <a:t>Needs Assessment: Incentives to Participate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68235" y="16088331"/>
            <a:ext cx="18865516" cy="830997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0175" algn="ctr"/>
            <a:r>
              <a:rPr lang="en-US" sz="4800" b="1" dirty="0" smtClean="0">
                <a:solidFill>
                  <a:schemeClr val="bg1"/>
                </a:solidFill>
              </a:rPr>
              <a:t>Needs Assessment: Top Disease Priorities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68235" y="16941991"/>
            <a:ext cx="18854786" cy="96487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825">
              <a:spcAft>
                <a:spcPts val="600"/>
              </a:spcAft>
            </a:pPr>
            <a:r>
              <a:rPr lang="en-US" sz="3200" dirty="0" smtClean="0"/>
              <a:t>The highest number of responses indicated that internal parasites were the top priority. (</a:t>
            </a:r>
            <a:r>
              <a:rPr lang="en-US" sz="3200" dirty="0"/>
              <a:t>F</a:t>
            </a:r>
            <a:r>
              <a:rPr lang="en-US" sz="3200" dirty="0" smtClean="0"/>
              <a:t>ig</a:t>
            </a:r>
            <a:r>
              <a:rPr lang="en-US" sz="3200" dirty="0"/>
              <a:t>. 3</a:t>
            </a:r>
            <a:r>
              <a:rPr lang="en-US" sz="3200" dirty="0" smtClean="0"/>
              <a:t>) </a:t>
            </a:r>
            <a:r>
              <a:rPr lang="en-US" sz="3200" dirty="0" err="1"/>
              <a:t>Caseous</a:t>
            </a:r>
            <a:r>
              <a:rPr lang="en-US" sz="3200" dirty="0"/>
              <a:t> lymphadenitis was ranked second </a:t>
            </a:r>
            <a:r>
              <a:rPr lang="en-US" sz="3200" dirty="0" smtClean="0"/>
              <a:t>and </a:t>
            </a:r>
            <a:r>
              <a:rPr lang="en-US" sz="3200" dirty="0"/>
              <a:t>was the number one </a:t>
            </a:r>
            <a:r>
              <a:rPr lang="en-US" sz="3200" dirty="0" smtClean="0"/>
              <a:t>priority for </a:t>
            </a:r>
            <a:r>
              <a:rPr lang="en-US" sz="3200" dirty="0"/>
              <a:t>10.0 percent of all respondents</a:t>
            </a:r>
            <a:r>
              <a:rPr lang="en-US" sz="3200" dirty="0" smtClean="0"/>
              <a:t>. </a:t>
            </a:r>
            <a:r>
              <a:rPr lang="en-US" sz="3200" dirty="0"/>
              <a:t> </a:t>
            </a:r>
            <a:r>
              <a:rPr lang="en-US" sz="3200" dirty="0" smtClean="0"/>
              <a:t>The top disease priority was the same across all industry roles (Fig. 4), but Q Fever was the number 2 priority for respondents representing government/university employee industry roles.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504825">
              <a:spcAft>
                <a:spcPts val="600"/>
              </a:spcAft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504825">
              <a:spcAft>
                <a:spcPts val="60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Figure </a:t>
            </a:r>
            <a:r>
              <a:rPr lang="en-US" sz="2600" dirty="0"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cs typeface="Times New Roman" panose="02020603050405020304" pitchFamily="18" charset="0"/>
              </a:rPr>
              <a:t>.  Top disease, disorder, or pathogen priorities according 	Figure 4. Top ranked disease, disorder, or pathogen,</a:t>
            </a:r>
          </a:p>
          <a:p>
            <a:pPr marL="504825">
              <a:spcAft>
                <a:spcPts val="60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to respondent ranking			by primary industry role </a:t>
            </a:r>
          </a:p>
          <a:p>
            <a:pPr marL="504825">
              <a:spcAft>
                <a:spcPts val="600"/>
              </a:spcAft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504825"/>
            <a:endParaRPr lang="en-US" sz="2600" dirty="0" smtClean="0">
              <a:cs typeface="Times New Roman" panose="02020603050405020304" pitchFamily="18" charset="0"/>
            </a:endParaRPr>
          </a:p>
          <a:p>
            <a:endParaRPr lang="en-US" sz="3200" dirty="0" smtClean="0">
              <a:cs typeface="Times New Roman" panose="02020603050405020304" pitchFamily="18" charset="0"/>
            </a:endParaRPr>
          </a:p>
          <a:p>
            <a:endParaRPr lang="en-US" sz="3200" dirty="0">
              <a:cs typeface="Times New Roman" panose="02020603050405020304" pitchFamily="18" charset="0"/>
            </a:endParaRPr>
          </a:p>
          <a:p>
            <a:endParaRPr lang="en-US" sz="3200" dirty="0"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6322" y="-210486"/>
            <a:ext cx="43891200" cy="5538034"/>
            <a:chOff x="-7376" y="-6871"/>
            <a:chExt cx="51206400" cy="6661000"/>
          </a:xfrm>
        </p:grpSpPr>
        <p:sp>
          <p:nvSpPr>
            <p:cNvPr id="42" name="Rectangle 41"/>
            <p:cNvSpPr/>
            <p:nvPr/>
          </p:nvSpPr>
          <p:spPr>
            <a:xfrm>
              <a:off x="-7376" y="-6871"/>
              <a:ext cx="51206400" cy="5465673"/>
            </a:xfrm>
            <a:prstGeom prst="rect">
              <a:avLst/>
            </a:prstGeom>
            <a:solidFill>
              <a:srgbClr val="19205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8" tIns="45702" rIns="91398" bIns="45702" rtlCol="0" anchor="ctr"/>
            <a:lstStyle/>
            <a:p>
              <a:pPr algn="ctr"/>
              <a:endParaRPr lang="en-US" dirty="0">
                <a:solidFill>
                  <a:srgbClr val="002C7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1073" y="249964"/>
              <a:ext cx="42074572" cy="6404165"/>
            </a:xfrm>
            <a:prstGeom prst="rect">
              <a:avLst/>
            </a:prstGeom>
            <a:noFill/>
          </p:spPr>
          <p:txBody>
            <a:bodyPr wrap="square" lIns="91398" tIns="45702" rIns="91398" bIns="45702" rtlCol="0">
              <a:spAutoFit/>
            </a:bodyPr>
            <a:lstStyle/>
            <a:p>
              <a:pPr algn="ctr"/>
              <a:r>
                <a:rPr lang="en-GB" sz="80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Designing the National Animal Health Monitoring System (NAHMS) 2019 Goat Study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GB" sz="6000" b="1" dirty="0">
                  <a:solidFill>
                    <a:schemeClr val="bg1"/>
                  </a:solidFill>
                </a:rPr>
                <a:t>Katherine 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Marshall,</a:t>
              </a:r>
              <a:r>
                <a:rPr lang="en-GB" sz="6000" b="1" baseline="30000" dirty="0" smtClean="0">
                  <a:solidFill>
                    <a:schemeClr val="bg1"/>
                  </a:solidFill>
                </a:rPr>
                <a:t>1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 </a:t>
              </a:r>
              <a:r>
                <a:rPr lang="en-GB" sz="6000" b="1" dirty="0">
                  <a:solidFill>
                    <a:schemeClr val="bg1"/>
                  </a:solidFill>
                </a:rPr>
                <a:t>Natalie 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Urie,</a:t>
              </a:r>
              <a:r>
                <a:rPr lang="en-GB" sz="6000" b="1" baseline="30000" dirty="0" smtClean="0">
                  <a:solidFill>
                    <a:schemeClr val="bg1"/>
                  </a:solidFill>
                </a:rPr>
                <a:t>1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 </a:t>
              </a:r>
              <a:r>
                <a:rPr lang="en-GB" sz="6000" b="1" dirty="0">
                  <a:solidFill>
                    <a:schemeClr val="bg1"/>
                  </a:solidFill>
                </a:rPr>
                <a:t>Alyson M 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Wiedenheft,</a:t>
              </a:r>
              <a:r>
                <a:rPr lang="en-GB" sz="6000" b="1" baseline="30000" dirty="0" smtClean="0">
                  <a:solidFill>
                    <a:schemeClr val="bg1"/>
                  </a:solidFill>
                </a:rPr>
                <a:t>1,2 </a:t>
              </a:r>
              <a:r>
                <a:rPr lang="en-GB" sz="6000" b="1" dirty="0">
                  <a:solidFill>
                    <a:schemeClr val="bg1"/>
                  </a:solidFill>
                </a:rPr>
                <a:t>Matthew A </a:t>
              </a:r>
              <a:r>
                <a:rPr lang="en-GB" sz="6000" b="1" dirty="0" smtClean="0">
                  <a:solidFill>
                    <a:schemeClr val="bg1"/>
                  </a:solidFill>
                </a:rPr>
                <a:t>Branan</a:t>
              </a:r>
              <a:r>
                <a:rPr lang="en-GB" sz="6000" b="1" baseline="30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>
                <a:spcAft>
                  <a:spcPts val="600"/>
                </a:spcAft>
              </a:pPr>
              <a:r>
                <a:rPr lang="en-GB" sz="4000" b="1" baseline="30000" dirty="0" smtClean="0">
                  <a:solidFill>
                    <a:schemeClr val="bg1"/>
                  </a:solidFill>
                </a:rPr>
                <a:t>1</a:t>
              </a:r>
              <a:r>
                <a:rPr lang="en-GB" altLang="ja-JP" sz="4000" b="1" dirty="0" smtClean="0">
                  <a:solidFill>
                    <a:schemeClr val="bg1"/>
                  </a:solidFill>
                </a:rPr>
                <a:t>United </a:t>
              </a:r>
              <a:r>
                <a:rPr lang="en-GB" altLang="ja-JP" sz="4000" b="1" dirty="0">
                  <a:solidFill>
                    <a:schemeClr val="bg1"/>
                  </a:solidFill>
                </a:rPr>
                <a:t>States Department of Agriculture [USDA], Animal and Plant Health Inspection Service, Veterinary Services, Fort Collins, CO, USA</a:t>
              </a:r>
              <a:br>
                <a:rPr lang="en-GB" altLang="ja-JP" sz="4000" b="1" dirty="0">
                  <a:solidFill>
                    <a:schemeClr val="bg1"/>
                  </a:solidFill>
                </a:rPr>
              </a:br>
              <a:r>
                <a:rPr lang="en-GB" sz="4000" b="1" baseline="30000" dirty="0">
                  <a:solidFill>
                    <a:schemeClr val="bg1"/>
                  </a:solidFill>
                </a:rPr>
                <a:t>2</a:t>
              </a:r>
              <a:r>
                <a:rPr lang="en-GB" altLang="ja-JP" sz="4000" b="1" dirty="0">
                  <a:solidFill>
                    <a:schemeClr val="bg1"/>
                  </a:solidFill>
                </a:rPr>
                <a:t>Colorado State University, Fort Collins, CO, USA</a:t>
              </a:r>
              <a:endParaRPr lang="en-US" sz="4000" dirty="0">
                <a:solidFill>
                  <a:schemeClr val="bg1"/>
                </a:solidFill>
              </a:endParaRPr>
            </a:p>
            <a:p>
              <a:pPr algn="ctr"/>
              <a:endParaRPr lang="en-US" sz="8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78" y="373192"/>
            <a:ext cx="2712021" cy="172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7" name="Picture 1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77" y="12720621"/>
            <a:ext cx="2539309" cy="3112194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4058900" y="6363195"/>
            <a:ext cx="17682485" cy="9494077"/>
            <a:chOff x="14058900" y="6363195"/>
            <a:chExt cx="17682485" cy="9494077"/>
          </a:xfrm>
        </p:grpSpPr>
        <p:grpSp>
          <p:nvGrpSpPr>
            <p:cNvPr id="64" name="Group 63"/>
            <p:cNvGrpSpPr/>
            <p:nvPr/>
          </p:nvGrpSpPr>
          <p:grpSpPr>
            <a:xfrm>
              <a:off x="14058900" y="6363195"/>
              <a:ext cx="17449978" cy="8825900"/>
              <a:chOff x="12000114" y="5693333"/>
              <a:chExt cx="21919129" cy="1099271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4507101" y="5754770"/>
                <a:ext cx="14864354" cy="10270133"/>
                <a:chOff x="-1027321" y="198630"/>
                <a:chExt cx="8128000" cy="5418667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1027321" y="198630"/>
                  <a:ext cx="8128000" cy="5418667"/>
                  <a:chOff x="218155" y="214396"/>
                  <a:chExt cx="8128000" cy="5418667"/>
                </a:xfrm>
              </p:grpSpPr>
              <p:graphicFrame>
                <p:nvGraphicFramePr>
                  <p:cNvPr id="57" name="Diagram 5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838380795"/>
                      </p:ext>
                    </p:extLst>
                  </p:nvPr>
                </p:nvGraphicFramePr>
                <p:xfrm>
                  <a:off x="218155" y="214396"/>
                  <a:ext cx="8128000" cy="5418667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" r:lo="rId6" r:qs="rId7" r:cs="rId8"/>
                  </a:graphicData>
                </a:graphic>
              </p:graphicFrame>
              <p:sp>
                <p:nvSpPr>
                  <p:cNvPr id="58" name="Oval 57"/>
                  <p:cNvSpPr/>
                  <p:nvPr/>
                </p:nvSpPr>
                <p:spPr>
                  <a:xfrm>
                    <a:off x="3430817" y="2123319"/>
                    <a:ext cx="1702676" cy="161636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2185341" y="2347791"/>
                  <a:ext cx="1639147" cy="101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>
                      <a:solidFill>
                        <a:srgbClr val="002060"/>
                      </a:solidFill>
                    </a:rPr>
                    <a:t>NAHMS</a:t>
                  </a:r>
                </a:p>
                <a:p>
                  <a:pPr algn="ctr"/>
                  <a:r>
                    <a:rPr lang="en-US" sz="3600" dirty="0" smtClean="0">
                      <a:solidFill>
                        <a:srgbClr val="002060"/>
                      </a:solidFill>
                    </a:rPr>
                    <a:t>Study </a:t>
                  </a:r>
                </a:p>
                <a:p>
                  <a:pPr algn="ctr"/>
                  <a:r>
                    <a:rPr lang="en-US" sz="3600" dirty="0" smtClean="0">
                      <a:solidFill>
                        <a:srgbClr val="002060"/>
                      </a:solidFill>
                    </a:rPr>
                    <a:t>Process</a:t>
                  </a:r>
                  <a:endParaRPr lang="en-US" sz="36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4749852" y="5693333"/>
                <a:ext cx="9169391" cy="1648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2017 </a:t>
                </a:r>
                <a:r>
                  <a:rPr lang="en-US" sz="3200" dirty="0" smtClean="0"/>
                  <a:t>Assessed critical information gaps:</a:t>
                </a:r>
              </a:p>
              <a:p>
                <a:r>
                  <a:rPr lang="en-US" sz="3200" dirty="0" smtClean="0"/>
                  <a:t>               </a:t>
                </a:r>
                <a:endParaRPr lang="en-US" sz="3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930439" y="11286219"/>
                <a:ext cx="1730527" cy="1035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Now</a:t>
                </a:r>
                <a:endParaRPr lang="en-US" sz="48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19722" y="15855047"/>
                <a:ext cx="57599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July – December 2019</a:t>
                </a:r>
                <a:endParaRPr lang="en-US" sz="48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000114" y="6003642"/>
                <a:ext cx="7025710" cy="103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Fall 2020 and beyond</a:t>
                </a:r>
                <a:endParaRPr lang="en-US" sz="48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782584" y="10591684"/>
                <a:ext cx="14350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2020</a:t>
                </a:r>
                <a:endParaRPr lang="en-US" sz="4800" b="1" dirty="0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23686928" y="7092046"/>
              <a:ext cx="795756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2800" dirty="0" smtClean="0"/>
                <a:t>- Web-based </a:t>
              </a:r>
              <a:r>
                <a:rPr lang="en-US" sz="2800" dirty="0"/>
                <a:t>surveys</a:t>
              </a:r>
            </a:p>
            <a:p>
              <a:pPr lvl="1"/>
              <a:r>
                <a:rPr lang="en-US" sz="2800" dirty="0" smtClean="0"/>
                <a:t>- Interviewed industry leaders</a:t>
              </a:r>
              <a:endParaRPr lang="en-US" sz="2800" dirty="0"/>
            </a:p>
            <a:p>
              <a:pPr lvl="1"/>
              <a:r>
                <a:rPr lang="en-US" sz="2800" dirty="0" smtClean="0"/>
                <a:t>- Solicited </a:t>
              </a:r>
              <a:r>
                <a:rPr lang="en-US" sz="2800" dirty="0"/>
                <a:t>direct input from </a:t>
              </a:r>
              <a:r>
                <a:rPr lang="en-US" sz="2800" dirty="0" smtClean="0"/>
                <a:t>stakeholders</a:t>
              </a:r>
              <a:endParaRPr lang="en-US" sz="28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5592779" y="11726028"/>
              <a:ext cx="614860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 Setting </a:t>
              </a:r>
              <a:r>
                <a:rPr lang="en-US" sz="2800" dirty="0"/>
                <a:t>study objectives</a:t>
              </a:r>
            </a:p>
            <a:p>
              <a:r>
                <a:rPr lang="en-US" sz="2800" dirty="0" smtClean="0"/>
                <a:t>- Developing  </a:t>
              </a:r>
              <a:r>
                <a:rPr lang="en-US" sz="2800" dirty="0"/>
                <a:t>data collection instruments</a:t>
              </a:r>
            </a:p>
            <a:p>
              <a:r>
                <a:rPr lang="en-US" sz="2800" dirty="0" smtClean="0"/>
                <a:t>- Developing </a:t>
              </a:r>
              <a:r>
                <a:rPr lang="en-US" sz="2800" dirty="0"/>
                <a:t>biologic sampling </a:t>
              </a:r>
              <a:r>
                <a:rPr lang="en-US" sz="2800" dirty="0" smtClean="0"/>
                <a:t>plans</a:t>
              </a:r>
            </a:p>
            <a:p>
              <a:r>
                <a:rPr lang="en-US" sz="2800" dirty="0" smtClean="0"/>
                <a:t>- Training data collectors</a:t>
              </a:r>
              <a:endParaRPr lang="en-US" sz="28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9488039" y="15334052"/>
              <a:ext cx="26603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Implement study</a:t>
              </a:r>
              <a:endParaRPr lang="en-US" sz="28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466847" y="11231143"/>
              <a:ext cx="20767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Validate and</a:t>
              </a:r>
            </a:p>
            <a:p>
              <a:r>
                <a:rPr lang="en-US" sz="2800" dirty="0" smtClean="0"/>
                <a:t> analyze data</a:t>
              </a:r>
              <a:endParaRPr lang="en-US" sz="28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4602051" y="7522934"/>
              <a:ext cx="3112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Disseminate reports</a:t>
              </a:r>
              <a:endParaRPr lang="en-US" sz="2800" dirty="0"/>
            </a:p>
          </p:txBody>
        </p:sp>
      </p:grpSp>
      <p:sp>
        <p:nvSpPr>
          <p:cNvPr id="138" name="Content Placeholder 2"/>
          <p:cNvSpPr txBox="1">
            <a:spLocks/>
          </p:cNvSpPr>
          <p:nvPr/>
        </p:nvSpPr>
        <p:spPr>
          <a:xfrm>
            <a:off x="1039009" y="14682277"/>
            <a:ext cx="11025328" cy="3700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Critical information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 were determined by input from a diverse group of stakeholders via focus groups and online surveys. 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 help determine study priorities, an online needs assessment survey was conducted.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1,272 respondents from 50 States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3 countries (New Zealand, Virgin Islands and Philippines)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 period  = August 1- October 3, 2017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78411" y="13598624"/>
            <a:ext cx="11316283" cy="830997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63513" algn="ctr"/>
            <a:r>
              <a:rPr lang="en-US" sz="4800" b="1" dirty="0" smtClean="0">
                <a:solidFill>
                  <a:schemeClr val="bg1"/>
                </a:solidFill>
              </a:rPr>
              <a:t>Assessing Critical Information Needs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53469" y="18487038"/>
            <a:ext cx="8997342" cy="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712248" y="25618242"/>
            <a:ext cx="8997342" cy="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78412" y="18733977"/>
            <a:ext cx="10935186" cy="6723557"/>
            <a:chOff x="778412" y="17348742"/>
            <a:chExt cx="10935186" cy="6723557"/>
          </a:xfrm>
        </p:grpSpPr>
        <p:sp>
          <p:nvSpPr>
            <p:cNvPr id="69" name="Rectangle 68"/>
            <p:cNvSpPr/>
            <p:nvPr/>
          </p:nvSpPr>
          <p:spPr>
            <a:xfrm>
              <a:off x="1298299" y="23761574"/>
              <a:ext cx="221423" cy="1264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8412" y="17348742"/>
              <a:ext cx="10935186" cy="6723557"/>
              <a:chOff x="778412" y="17348742"/>
              <a:chExt cx="10935186" cy="6723557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778412" y="17348742"/>
                <a:ext cx="563469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4825"/>
                <a:r>
                  <a:rPr lang="en-US" sz="2600" dirty="0">
                    <a:cs typeface="Times New Roman" panose="02020603050405020304" pitchFamily="18" charset="0"/>
                  </a:rPr>
                  <a:t>Figure 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1.  Percentage of respondents by primary industry role </a:t>
                </a:r>
                <a:endParaRPr lang="en-US" sz="2600" dirty="0"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45" name="Chart 14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13817459"/>
                  </p:ext>
                </p:extLst>
              </p:nvPr>
            </p:nvGraphicFramePr>
            <p:xfrm>
              <a:off x="1709057" y="18420367"/>
              <a:ext cx="4560274" cy="38343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59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19559166"/>
                  </p:ext>
                </p:extLst>
              </p:nvPr>
            </p:nvGraphicFramePr>
            <p:xfrm>
              <a:off x="7080235" y="18748275"/>
              <a:ext cx="3759202" cy="411901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879601"/>
                    <a:gridCol w="1879601"/>
                  </a:tblGrid>
                  <a:tr h="690543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</a:t>
                          </a:r>
                          <a:r>
                            <a:rPr lang="en-US" sz="22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 Types</a:t>
                          </a:r>
                          <a:r>
                            <a:rPr lang="en-US" sz="2200" b="0" i="0" u="none" strike="noStrike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 </a:t>
                          </a:r>
                        </a:p>
                        <a:p>
                          <a:pPr algn="ctr" fontAlgn="b"/>
                          <a:r>
                            <a:rPr lang="en-US" sz="2200" b="0" i="0" u="none" strike="noStrike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Owned</a:t>
                          </a:r>
                          <a:endParaRPr lang="en-US" sz="2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Percent of </a:t>
                          </a:r>
                          <a:r>
                            <a:rPr lang="en-US" sz="22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 </a:t>
                          </a:r>
                          <a:r>
                            <a:rPr lang="en-US" sz="2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O</a:t>
                          </a:r>
                          <a:r>
                            <a:rPr lang="en-US" sz="22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wners</a:t>
                          </a:r>
                          <a:endParaRPr lang="en-US" sz="2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Meat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63.3%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Dairy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47.9%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Show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44.5%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758087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Vegetation </a:t>
                          </a:r>
                        </a:p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control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12.9%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Fiber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4.4%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Pack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2.5%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445064"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 fontAlgn="b"/>
                          <a:r>
                            <a:rPr lang="en-US" sz="2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Other </a:t>
                          </a:r>
                          <a:r>
                            <a:rPr lang="en-US" sz="2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goats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21945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43891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65836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877824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1097280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1316736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1536192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17556480" algn="l" defTabSz="4389120" rtl="0" eaLnBrk="1" latinLnBrk="0" hangingPunct="1">
                            <a:defRPr sz="864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1.3%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60" name="TextBox 59"/>
              <p:cNvSpPr txBox="1"/>
              <p:nvPr/>
            </p:nvSpPr>
            <p:spPr>
              <a:xfrm>
                <a:off x="6078901" y="17348742"/>
                <a:ext cx="563469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4825"/>
                <a:r>
                  <a:rPr lang="en-US" sz="2600" dirty="0">
                    <a:cs typeface="Times New Roman" panose="02020603050405020304" pitchFamily="18" charset="0"/>
                  </a:rPr>
                  <a:t>Figure 2</a:t>
                </a:r>
                <a:r>
                  <a:rPr lang="en-US" sz="2600" dirty="0" smtClean="0">
                    <a:cs typeface="Times New Roman" panose="02020603050405020304" pitchFamily="18" charset="0"/>
                  </a:rPr>
                  <a:t>.  Percentage of respondents by goat type owned </a:t>
                </a:r>
                <a:endParaRPr lang="en-US" sz="26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298300" y="21685456"/>
                <a:ext cx="2275463" cy="1191603"/>
                <a:chOff x="1462082" y="21898074"/>
                <a:chExt cx="2275463" cy="1191603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462082" y="22437815"/>
                  <a:ext cx="221423" cy="126406"/>
                </a:xfrm>
                <a:prstGeom prst="rect">
                  <a:avLst/>
                </a:prstGeom>
                <a:solidFill>
                  <a:srgbClr val="E73B2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462082" y="21898074"/>
                  <a:ext cx="2087654" cy="461665"/>
                  <a:chOff x="1761399" y="21897878"/>
                  <a:chExt cx="2087654" cy="461665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1761399" y="22065508"/>
                    <a:ext cx="221423" cy="126406"/>
                  </a:xfrm>
                  <a:prstGeom prst="rect">
                    <a:avLst/>
                  </a:prstGeom>
                  <a:solidFill>
                    <a:srgbClr val="4F81BD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073952" y="21897878"/>
                    <a:ext cx="177510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Goat owners</a:t>
                    </a:r>
                    <a:endParaRPr lang="en-US" sz="2400" dirty="0"/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1774635" y="22258680"/>
                  <a:ext cx="196291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Veterinarians/</a:t>
                  </a:r>
                </a:p>
                <a:p>
                  <a:r>
                    <a:rPr lang="en-US" sz="2400" dirty="0" smtClean="0"/>
                    <a:t>Nutritionists</a:t>
                  </a:r>
                  <a:endParaRPr lang="en-US" sz="2400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8300" y="22779637"/>
                <a:ext cx="3541921" cy="830997"/>
                <a:chOff x="3866496" y="22172964"/>
                <a:chExt cx="3541921" cy="830997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3866496" y="22343163"/>
                  <a:ext cx="221423" cy="12640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151243" y="22172964"/>
                  <a:ext cx="325717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Federal, State, </a:t>
                  </a:r>
                </a:p>
                <a:p>
                  <a:r>
                    <a:rPr lang="en-US" sz="2400" dirty="0" smtClean="0"/>
                    <a:t>Tribal Gov’ts / University</a:t>
                  </a:r>
                  <a:endParaRPr lang="en-US" sz="2400" dirty="0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592795" y="23610634"/>
                <a:ext cx="4695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Other (researchers, 4H leaders, etc.)</a:t>
                </a:r>
                <a:endParaRPr lang="en-US" sz="2400" dirty="0"/>
              </a:p>
            </p:txBody>
          </p:sp>
        </p:grp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1039009" y="25780196"/>
            <a:ext cx="10402097" cy="12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Respondents were asked to rank top management priorities, disease issues, and incentives for participation.</a:t>
            </a:r>
          </a:p>
        </p:txBody>
      </p:sp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266780"/>
              </p:ext>
            </p:extLst>
          </p:nvPr>
        </p:nvGraphicFramePr>
        <p:xfrm>
          <a:off x="12774166" y="20417147"/>
          <a:ext cx="9367742" cy="589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06406"/>
              </p:ext>
            </p:extLst>
          </p:nvPr>
        </p:nvGraphicFramePr>
        <p:xfrm>
          <a:off x="23167563" y="20666278"/>
          <a:ext cx="7663550" cy="552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940"/>
                <a:gridCol w="1260599"/>
                <a:gridCol w="1416178"/>
                <a:gridCol w="1432560"/>
                <a:gridCol w="1250273"/>
              </a:tblGrid>
              <a:tr h="38158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</a:t>
                      </a:r>
                      <a:r>
                        <a:rPr lang="en-US" sz="2000" dirty="0" smtClean="0">
                          <a:effectLst/>
                        </a:rPr>
                        <a:t>Disease</a:t>
                      </a:r>
                      <a:r>
                        <a:rPr lang="en-US" sz="2000" dirty="0">
                          <a:effectLst/>
                        </a:rPr>
                        <a:t>, disorder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     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or </a:t>
                      </a:r>
                      <a:r>
                        <a:rPr lang="en-US" sz="2000" dirty="0" smtClean="0">
                          <a:effectLst/>
                        </a:rPr>
                        <a:t>pathogen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     </a:t>
                      </a:r>
                      <a:r>
                        <a:rPr lang="en-US" sz="2000" dirty="0">
                          <a:effectLst/>
                        </a:rPr>
                        <a:t>priorities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 anchorCtr="1"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Primary Industry Role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9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Goat owners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(n=994)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Veterinarians/ nutritionists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(n=131)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Government and university employees (n=96)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(n=10)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Internal parasites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</a:t>
                      </a:r>
                      <a:r>
                        <a:rPr lang="en-US" sz="1600" dirty="0" err="1" smtClean="0">
                          <a:effectLst/>
                        </a:rPr>
                        <a:t>Caseous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lymphadenitis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</a:tr>
              <a:tr h="4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</a:t>
                      </a:r>
                      <a:r>
                        <a:rPr lang="en-US" sz="1600" dirty="0" err="1" smtClean="0">
                          <a:effectLst/>
                        </a:rPr>
                        <a:t>Caprine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arthritis </a:t>
                      </a:r>
                      <a:r>
                        <a:rPr lang="en-US" sz="1600" dirty="0" smtClean="0">
                          <a:effectLst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encephalitis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Mastitis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External </a:t>
                      </a:r>
                      <a:r>
                        <a:rPr lang="en-US" sz="1600" dirty="0">
                          <a:effectLst/>
                        </a:rPr>
                        <a:t>parasites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Lameness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Nutritional </a:t>
                      </a:r>
                      <a:r>
                        <a:rPr lang="en-US" sz="1600" dirty="0">
                          <a:effectLst/>
                        </a:rPr>
                        <a:t>disorders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Q </a:t>
                      </a:r>
                      <a:r>
                        <a:rPr lang="en-US" sz="1600" dirty="0">
                          <a:effectLst/>
                        </a:rPr>
                        <a:t>fever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Abortions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</a:tr>
              <a:tr h="381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Scours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41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7214831" y="25764083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Respondents</a:t>
            </a:r>
            <a:endParaRPr lang="en-US" sz="2400" dirty="0"/>
          </a:p>
        </p:txBody>
      </p:sp>
      <p:sp>
        <p:nvSpPr>
          <p:cNvPr id="93" name="TextBox 44"/>
          <p:cNvSpPr txBox="1"/>
          <p:nvPr/>
        </p:nvSpPr>
        <p:spPr>
          <a:xfrm>
            <a:off x="18387038" y="31436495"/>
            <a:ext cx="3197052" cy="424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Number of Respondents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3135283" y="27615737"/>
            <a:ext cx="864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Figure 5. Highest ranked incentives for study participation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632530" y="28946992"/>
            <a:ext cx="50087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Parasite </a:t>
            </a:r>
            <a:r>
              <a:rPr lang="en-US" sz="2800" dirty="0">
                <a:cs typeface="Arial" panose="020B0604020202020204" pitchFamily="34" charset="0"/>
              </a:rPr>
              <a:t>and anthelminthic </a:t>
            </a:r>
          </a:p>
          <a:p>
            <a:r>
              <a:rPr lang="en-US" sz="2800" dirty="0">
                <a:cs typeface="Arial" panose="020B0604020202020204" pitchFamily="34" charset="0"/>
              </a:rPr>
              <a:t>resistance testing </a:t>
            </a:r>
            <a:r>
              <a:rPr lang="en-US" sz="2800" dirty="0" smtClean="0">
                <a:cs typeface="Arial" panose="020B0604020202020204" pitchFamily="34" charset="0"/>
              </a:rPr>
              <a:t>was the top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incentive </a:t>
            </a:r>
            <a:r>
              <a:rPr lang="en-US" sz="2800" dirty="0">
                <a:cs typeface="Arial" panose="020B0604020202020204" pitchFamily="34" charset="0"/>
              </a:rPr>
              <a:t>for study participation .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2568235" y="5534112"/>
            <a:ext cx="18883903" cy="0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248971" y="29870812"/>
            <a:ext cx="1869546" cy="952003"/>
            <a:chOff x="6322945" y="3163888"/>
            <a:chExt cx="1869546" cy="952003"/>
          </a:xfrm>
        </p:grpSpPr>
        <p:sp>
          <p:nvSpPr>
            <p:cNvPr id="103" name="Rectangle 102"/>
            <p:cNvSpPr/>
            <p:nvPr/>
          </p:nvSpPr>
          <p:spPr>
            <a:xfrm>
              <a:off x="6322945" y="3281540"/>
              <a:ext cx="288901" cy="183929"/>
            </a:xfrm>
            <a:prstGeom prst="rect">
              <a:avLst/>
            </a:prstGeom>
            <a:solidFill>
              <a:srgbClr val="E73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324163" y="3853724"/>
              <a:ext cx="288901" cy="183929"/>
            </a:xfrm>
            <a:prstGeom prst="rect">
              <a:avLst/>
            </a:prstGeom>
            <a:solidFill>
              <a:srgbClr val="F6C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324163" y="3563329"/>
              <a:ext cx="288901" cy="183929"/>
            </a:xfrm>
            <a:prstGeom prst="rect">
              <a:avLst/>
            </a:prstGeom>
            <a:solidFill>
              <a:srgbClr val="F18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TextBox 5"/>
            <p:cNvSpPr txBox="1"/>
            <p:nvPr/>
          </p:nvSpPr>
          <p:spPr>
            <a:xfrm>
              <a:off x="6787627" y="3163888"/>
              <a:ext cx="1404864" cy="37911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1st priority</a:t>
              </a:r>
              <a:endParaRPr lang="en-US" sz="2000" dirty="0"/>
            </a:p>
          </p:txBody>
        </p:sp>
        <p:sp>
          <p:nvSpPr>
            <p:cNvPr id="107" name="TextBox 1"/>
            <p:cNvSpPr txBox="1"/>
            <p:nvPr/>
          </p:nvSpPr>
          <p:spPr>
            <a:xfrm>
              <a:off x="6787627" y="3736773"/>
              <a:ext cx="1404864" cy="37911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3rd priority</a:t>
              </a:r>
              <a:endParaRPr lang="en-US" sz="2000" dirty="0"/>
            </a:p>
          </p:txBody>
        </p:sp>
        <p:sp>
          <p:nvSpPr>
            <p:cNvPr id="108" name="TextBox 1"/>
            <p:cNvSpPr txBox="1"/>
            <p:nvPr/>
          </p:nvSpPr>
          <p:spPr>
            <a:xfrm>
              <a:off x="6787627" y="3446777"/>
              <a:ext cx="1404864" cy="37911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2nd priority</a:t>
              </a:r>
              <a:endParaRPr lang="en-US" sz="2000" dirty="0"/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V="1">
            <a:off x="776737" y="14447811"/>
            <a:ext cx="11324493" cy="14424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776737" y="5507614"/>
            <a:ext cx="11324493" cy="14424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38955" y="28305662"/>
            <a:ext cx="11324493" cy="14424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9939728" y="32044382"/>
            <a:ext cx="137550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more information visit </a:t>
            </a:r>
            <a:r>
              <a:rPr lang="en-US" sz="2800" dirty="0" smtClean="0">
                <a:solidFill>
                  <a:schemeClr val="bg1"/>
                </a:solidFill>
                <a:hlinkClick r:id="rId12"/>
              </a:rPr>
              <a:t>www.aphis.usda.gov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or email Katherine.l.marshall@aphis.usda.gov </a:t>
            </a:r>
            <a:endParaRPr lang="en-US" sz="2800" dirty="0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31845946" y="5514827"/>
            <a:ext cx="10972800" cy="19285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1842112" y="12907811"/>
            <a:ext cx="10972800" cy="19285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2492535" y="27550378"/>
            <a:ext cx="18865516" cy="0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1842112" y="22965910"/>
            <a:ext cx="11012654" cy="8966412"/>
            <a:chOff x="31806092" y="18409134"/>
            <a:chExt cx="11012654" cy="8966412"/>
          </a:xfrm>
        </p:grpSpPr>
        <p:sp>
          <p:nvSpPr>
            <p:cNvPr id="141" name="TextBox 140"/>
            <p:cNvSpPr txBox="1"/>
            <p:nvPr/>
          </p:nvSpPr>
          <p:spPr>
            <a:xfrm>
              <a:off x="31806092" y="19127134"/>
              <a:ext cx="10972800" cy="824841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163513"/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63513"/>
              <a:r>
                <a:rPr lang="en-US" sz="3200" b="1" dirty="0" smtClean="0">
                  <a:cs typeface="Times New Roman" panose="02020603050405020304" pitchFamily="18" charset="0"/>
                </a:rPr>
                <a:t>Producer Benefits</a:t>
              </a:r>
            </a:p>
            <a:p>
              <a:pPr marL="620713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cs typeface="Arial" panose="020B0604020202020204" pitchFamily="34" charset="0"/>
                </a:rPr>
                <a:t>Producers can benchmark their practices relative to others</a:t>
              </a:r>
            </a:p>
            <a:p>
              <a:pPr marL="620713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cs typeface="Arial" panose="020B0604020202020204" pitchFamily="34" charset="0"/>
                </a:rPr>
                <a:t>Producers who complete Phase 2 are eligible for </a:t>
              </a:r>
              <a:r>
                <a:rPr lang="en-US" sz="3200" b="1" dirty="0" smtClean="0">
                  <a:cs typeface="Arial" panose="020B0604020202020204" pitchFamily="34" charset="0"/>
                </a:rPr>
                <a:t>free testing </a:t>
              </a:r>
              <a:r>
                <a:rPr lang="en-US" sz="3200" dirty="0" smtClean="0">
                  <a:cs typeface="Arial" panose="020B0604020202020204" pitchFamily="34" charset="0"/>
                </a:rPr>
                <a:t>to include</a:t>
              </a:r>
            </a:p>
            <a:p>
              <a:pPr marL="163513"/>
              <a:r>
                <a:rPr lang="en-US" sz="3200" dirty="0" smtClean="0">
                  <a:cs typeface="Arial" panose="020B0604020202020204" pitchFamily="34" charset="0"/>
                </a:rPr>
                <a:t>       - Gastrointestinal parasite fecal egg reduction counts</a:t>
              </a:r>
            </a:p>
            <a:p>
              <a:pPr marL="163513"/>
              <a:r>
                <a:rPr lang="en-US" sz="3200" dirty="0" smtClean="0">
                  <a:cs typeface="Arial" panose="020B0604020202020204" pitchFamily="34" charset="0"/>
                </a:rPr>
                <a:t>       - </a:t>
              </a:r>
              <a:r>
                <a:rPr lang="en-US" sz="3200" dirty="0" err="1" smtClean="0">
                  <a:cs typeface="Arial" panose="020B0604020202020204" pitchFamily="34" charset="0"/>
                </a:rPr>
                <a:t>Scrapie</a:t>
              </a:r>
              <a:r>
                <a:rPr lang="en-US" sz="3200" dirty="0" smtClean="0">
                  <a:cs typeface="Arial" panose="020B0604020202020204" pitchFamily="34" charset="0"/>
                </a:rPr>
                <a:t> resistant genotype testing</a:t>
              </a:r>
            </a:p>
            <a:p>
              <a:pPr marL="163513"/>
              <a:r>
                <a:rPr lang="en-US" sz="3200" dirty="0"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cs typeface="Arial" panose="020B0604020202020204" pitchFamily="34" charset="0"/>
                </a:rPr>
                <a:t>      - Fecal pathogen culture and antimicrobial resistance testing</a:t>
              </a:r>
            </a:p>
            <a:p>
              <a:pPr marL="163513"/>
              <a:r>
                <a:rPr lang="en-US" sz="3200" dirty="0" smtClean="0">
                  <a:cs typeface="Arial" panose="020B0604020202020204" pitchFamily="34" charset="0"/>
                </a:rPr>
                <a:t>       for </a:t>
              </a:r>
              <a:r>
                <a:rPr lang="en-US" sz="3200" i="1" dirty="0" smtClean="0">
                  <a:cs typeface="Arial" panose="020B0604020202020204" pitchFamily="34" charset="0"/>
                </a:rPr>
                <a:t>Salmonella, E coli, Campylobacter, Giardia, </a:t>
              </a:r>
              <a:r>
                <a:rPr lang="en-US" sz="3200" dirty="0" smtClean="0">
                  <a:cs typeface="Arial" panose="020B0604020202020204" pitchFamily="34" charset="0"/>
                </a:rPr>
                <a:t>and</a:t>
              </a:r>
            </a:p>
            <a:p>
              <a:pPr marL="163513"/>
              <a:r>
                <a:rPr lang="en-US" sz="3200" i="1" dirty="0">
                  <a:cs typeface="Arial" panose="020B0604020202020204" pitchFamily="34" charset="0"/>
                </a:rPr>
                <a:t> </a:t>
              </a:r>
              <a:r>
                <a:rPr lang="en-US" sz="3200" i="1" dirty="0" smtClean="0">
                  <a:cs typeface="Arial" panose="020B0604020202020204" pitchFamily="34" charset="0"/>
                </a:rPr>
                <a:t>      Crypstopsoridium</a:t>
              </a:r>
            </a:p>
            <a:p>
              <a:pPr marL="163513"/>
              <a:r>
                <a:rPr lang="en-US" sz="3200" b="1" dirty="0" smtClean="0">
                  <a:cs typeface="Times New Roman" panose="02020603050405020304" pitchFamily="18" charset="0"/>
                </a:rPr>
                <a:t>Industry Benefits</a:t>
              </a:r>
            </a:p>
            <a:p>
              <a:pPr marL="620713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cs typeface="Times New Roman" panose="02020603050405020304" pitchFamily="18" charset="0"/>
                </a:rPr>
                <a:t>Animal health companies can target research and product development</a:t>
              </a:r>
            </a:p>
            <a:p>
              <a:pPr marL="620713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cs typeface="Times New Roman" panose="02020603050405020304" pitchFamily="18" charset="0"/>
                </a:rPr>
                <a:t>Academicians, industry groups, and </a:t>
              </a:r>
              <a:r>
                <a:rPr lang="en-US" sz="3200" dirty="0">
                  <a:cs typeface="Times New Roman" panose="02020603050405020304" pitchFamily="18" charset="0"/>
                </a:rPr>
                <a:t>u</a:t>
              </a:r>
              <a:r>
                <a:rPr lang="en-US" sz="3200" dirty="0" smtClean="0">
                  <a:cs typeface="Times New Roman" panose="02020603050405020304" pitchFamily="18" charset="0"/>
                </a:rPr>
                <a:t>niversity extension can focus educational efforts</a:t>
              </a:r>
            </a:p>
            <a:p>
              <a:pPr marL="620713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cs typeface="Times New Roman" panose="02020603050405020304" pitchFamily="18" charset="0"/>
                </a:rPr>
                <a:t>Trade negotiators and policymakers are provided science-based information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1806092" y="18409134"/>
              <a:ext cx="11012654" cy="923330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130175" algn="ctr"/>
              <a:r>
                <a:rPr lang="en-US" sz="5400" b="1" dirty="0" smtClean="0">
                  <a:solidFill>
                    <a:schemeClr val="bg1"/>
                  </a:solidFill>
                </a:rPr>
                <a:t>Study Benefits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31806092" y="19346326"/>
              <a:ext cx="11012654" cy="36261"/>
            </a:xfrm>
            <a:prstGeom prst="line">
              <a:avLst/>
            </a:prstGeom>
            <a:ln w="76200">
              <a:solidFill>
                <a:srgbClr val="00B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12568235" y="4656881"/>
            <a:ext cx="18865516" cy="830997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0175" algn="ctr"/>
            <a:r>
              <a:rPr lang="en-US" sz="4800" b="1" dirty="0" smtClean="0">
                <a:solidFill>
                  <a:schemeClr val="bg1"/>
                </a:solidFill>
              </a:rPr>
              <a:t>NAHMS Study Process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5833050" y="13935657"/>
            <a:ext cx="7016055" cy="5529879"/>
            <a:chOff x="35988485" y="14392368"/>
            <a:chExt cx="6923371" cy="56157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8485" y="14658274"/>
              <a:ext cx="6923371" cy="534987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6477888" y="14392368"/>
              <a:ext cx="6244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Figure 6. NAHMS Goat 2019 Study States </a:t>
              </a:r>
              <a:endParaRPr lang="en-US" sz="28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876305" y="14743490"/>
            <a:ext cx="462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Selected states represent:</a:t>
            </a:r>
          </a:p>
          <a:p>
            <a:r>
              <a:rPr lang="en-US" sz="3200" dirty="0" smtClean="0"/>
              <a:t> - 77.9% of U.S. operations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with 5+ goats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- 82.7% of U.S. goats on  </a:t>
            </a:r>
          </a:p>
          <a:p>
            <a:r>
              <a:rPr lang="en-US" sz="3200" dirty="0" smtClean="0"/>
              <a:t>   operations with 5+ goats</a:t>
            </a:r>
            <a:endParaRPr lang="en-US" sz="3200" dirty="0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12568235" y="16941991"/>
            <a:ext cx="18883903" cy="0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2080001" y="18843766"/>
            <a:ext cx="10577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513"/>
            <a:r>
              <a:rPr lang="en-US" sz="3200" b="1" dirty="0">
                <a:cs typeface="Times New Roman" panose="02020603050405020304" pitchFamily="18" charset="0"/>
              </a:rPr>
              <a:t>Data Collection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163513"/>
            <a:r>
              <a:rPr lang="en-US" sz="3200" dirty="0">
                <a:cs typeface="Times New Roman" panose="02020603050405020304" pitchFamily="18" charset="0"/>
              </a:rPr>
              <a:t>Phase 1: July - August 2019, on-farm interviews administered by </a:t>
            </a:r>
            <a:r>
              <a:rPr lang="en-US" sz="3200" dirty="0" smtClean="0">
                <a:cs typeface="Times New Roman" panose="02020603050405020304" pitchFamily="18" charset="0"/>
              </a:rPr>
              <a:t>NASS </a:t>
            </a:r>
            <a:r>
              <a:rPr lang="en-US" sz="3200" dirty="0">
                <a:cs typeface="Times New Roman" panose="02020603050405020304" pitchFamily="18" charset="0"/>
              </a:rPr>
              <a:t>representatives. </a:t>
            </a:r>
          </a:p>
          <a:p>
            <a:pPr marL="163513"/>
            <a:r>
              <a:rPr lang="en-US" sz="3200" dirty="0">
                <a:cs typeface="Times New Roman" panose="02020603050405020304" pitchFamily="18" charset="0"/>
              </a:rPr>
              <a:t>Phase 2: September – December 2019, goat producers who agreed to </a:t>
            </a:r>
            <a:r>
              <a:rPr lang="en-US" sz="3200" dirty="0" smtClean="0">
                <a:cs typeface="Times New Roman" panose="02020603050405020304" pitchFamily="18" charset="0"/>
              </a:rPr>
              <a:t>participate in Phase 2 of the study will </a:t>
            </a:r>
            <a:r>
              <a:rPr lang="en-US" sz="3200" dirty="0">
                <a:cs typeface="Times New Roman" panose="02020603050405020304" pitchFamily="18" charset="0"/>
              </a:rPr>
              <a:t>be contacted by APHIS or State veterinary health professionals to schedule in-person interview and collect biologic samples.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59080" y="18612025"/>
            <a:ext cx="152400" cy="119424"/>
          </a:xfrm>
          <a:prstGeom prst="rect">
            <a:avLst/>
          </a:prstGeom>
          <a:solidFill>
            <a:srgbClr val="EB4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11480" y="18505212"/>
            <a:ext cx="1779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Participating States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743061" y="27446748"/>
            <a:ext cx="11316283" cy="830997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30175" algn="ctr"/>
            <a:r>
              <a:rPr lang="en-US" sz="4800" b="1" dirty="0">
                <a:solidFill>
                  <a:schemeClr val="bg1"/>
                </a:solidFill>
              </a:rPr>
              <a:t>Needs Assessment: Management Priorities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0" y="4378550"/>
            <a:ext cx="43884878" cy="4729"/>
          </a:xfrm>
          <a:prstGeom prst="line">
            <a:avLst/>
          </a:prstGeom>
          <a:ln w="76200">
            <a:solidFill>
              <a:srgbClr val="00B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50" y="423949"/>
            <a:ext cx="4251304" cy="409355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1" name="Chart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370940"/>
              </p:ext>
            </p:extLst>
          </p:nvPr>
        </p:nvGraphicFramePr>
        <p:xfrm>
          <a:off x="13214676" y="28149907"/>
          <a:ext cx="12386799" cy="328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4514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14388</TotalTime>
  <Words>949</Words>
  <Application>Microsoft Office PowerPoint</Application>
  <PresentationFormat>Custom</PresentationFormat>
  <Paragraphs>259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USDA APHIS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Katherine.L.Marshall@aphis.usda.gov</dc:creator>
  <cp:lastModifiedBy>Marshall, Katherine L - APHIS</cp:lastModifiedBy>
  <cp:revision>353</cp:revision>
  <cp:lastPrinted>2018-08-31T18:35:46Z</cp:lastPrinted>
  <dcterms:created xsi:type="dcterms:W3CDTF">2016-05-16T14:45:43Z</dcterms:created>
  <dcterms:modified xsi:type="dcterms:W3CDTF">2019-02-25T23:53:06Z</dcterms:modified>
</cp:coreProperties>
</file>