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6"/>
  </p:notesMasterIdLst>
  <p:sldIdLst>
    <p:sldId id="257" r:id="rId2"/>
    <p:sldId id="311" r:id="rId3"/>
    <p:sldId id="262" r:id="rId4"/>
    <p:sldId id="275" r:id="rId5"/>
    <p:sldId id="276" r:id="rId6"/>
    <p:sldId id="287" r:id="rId7"/>
    <p:sldId id="289" r:id="rId8"/>
    <p:sldId id="290" r:id="rId9"/>
    <p:sldId id="293" r:id="rId10"/>
    <p:sldId id="294" r:id="rId11"/>
    <p:sldId id="288" r:id="rId12"/>
    <p:sldId id="303" r:id="rId13"/>
    <p:sldId id="297" r:id="rId14"/>
    <p:sldId id="304" r:id="rId15"/>
    <p:sldId id="305" r:id="rId16"/>
    <p:sldId id="306" r:id="rId17"/>
    <p:sldId id="298" r:id="rId18"/>
    <p:sldId id="299" r:id="rId19"/>
    <p:sldId id="310" r:id="rId20"/>
    <p:sldId id="307" r:id="rId21"/>
    <p:sldId id="301" r:id="rId22"/>
    <p:sldId id="312" r:id="rId23"/>
    <p:sldId id="313" r:id="rId24"/>
    <p:sldId id="30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44" autoAdjust="0"/>
  </p:normalViewPr>
  <p:slideViewPr>
    <p:cSldViewPr>
      <p:cViewPr varScale="1">
        <p:scale>
          <a:sx n="57" d="100"/>
          <a:sy n="57" d="100"/>
        </p:scale>
        <p:origin x="-1709" y="-72"/>
      </p:cViewPr>
      <p:guideLst>
        <p:guide orient="horz" pos="2160"/>
        <p:guide pos="2880"/>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6C3A6-FE13-42B4-B625-D472756DC0AC}" type="datetimeFigureOut">
              <a:rPr lang="en-US" smtClean="0"/>
              <a:t>3/27/2015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B3A0A-97C8-45BA-8D57-F6784453B0E9}" type="slidenum">
              <a:rPr lang="en-US" smtClean="0"/>
              <a:t>‹#›</a:t>
            </a:fld>
            <a:endParaRPr lang="en-US" dirty="0"/>
          </a:p>
        </p:txBody>
      </p:sp>
    </p:spTree>
    <p:extLst>
      <p:ext uri="{BB962C8B-B14F-4D97-AF65-F5344CB8AC3E}">
        <p14:creationId xmlns:p14="http://schemas.microsoft.com/office/powerpoint/2010/main" val="191514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dirty="0"/>
              <a:t>. </a:t>
            </a:r>
            <a:r>
              <a:rPr lang="en-US" dirty="0" smtClean="0"/>
              <a:t>This presentation</a:t>
            </a:r>
            <a:r>
              <a:rPr lang="en-US" baseline="0" dirty="0" smtClean="0"/>
              <a:t> is Part 2 in describing the process of implementing surveillance.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a:t>
            </a:r>
            <a:r>
              <a:rPr lang="en-US" i="1" dirty="0" smtClean="0">
                <a:latin typeface="+mn-lt"/>
                <a:ea typeface="ＭＳ Ｐゴシック" charset="-128"/>
                <a:cs typeface="ＭＳ Ｐゴシック" charset="-128"/>
              </a:rPr>
              <a:t>Foreign Animal Disease Preparedness and Response (FAD PReP)/National Animal Health Emergency Management System (NAHEMS) Guidelines: S</a:t>
            </a:r>
            <a:r>
              <a:rPr lang="en-US" i="1" dirty="0" smtClean="0">
                <a:latin typeface="+mn-lt"/>
              </a:rPr>
              <a:t>urveillance, Epidemiology, and Tracing (2014)</a:t>
            </a:r>
            <a:r>
              <a:rPr lang="en-US" i="0" dirty="0" smtClean="0">
                <a:latin typeface="+mn-lt"/>
              </a:rPr>
              <a:t>.</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dirty="0">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dirty="0" smtClean="0">
                <a:solidFill>
                  <a:prstClr val="black"/>
                </a:solidFill>
              </a:rPr>
              <a:t>2011</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USDA APHIS and CFSPH</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target population may be selected based on area or location. The nature of the FAD agent and its ability to spread long distances through aerosol transmission may place livestock miles away from the infected premises under surveillance. The process of premises/zone classification is very important for determining surveillance needs by location. Specific</a:t>
            </a:r>
            <a:r>
              <a:rPr lang="en-US" baseline="0" dirty="0" smtClean="0"/>
              <a:t> </a:t>
            </a:r>
            <a:r>
              <a:rPr lang="en-US" dirty="0" smtClean="0"/>
              <a:t>surveillance activities to locate new cases may be important throughout all zones, but may be focused on the Control Area (Infected Zone and Buffer Zone). Gathering information to demonstrate </a:t>
            </a:r>
            <a:r>
              <a:rPr lang="en-US" baseline="0" dirty="0" smtClean="0"/>
              <a:t>freedom from infection, using a different set of protocols, may focus on the Free Area. </a:t>
            </a:r>
            <a:r>
              <a:rPr lang="en-US" i="1" dirty="0" smtClean="0"/>
              <a:t>[These maps visually illustrate disease Zone, Area, and Premises designations. Content provided by: USDA. Illustration by: Dani Ausen, Iowa State University]</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10</a:t>
            </a:fld>
            <a:endParaRPr lang="en-US" dirty="0"/>
          </a:p>
        </p:txBody>
      </p:sp>
    </p:spTree>
    <p:extLst>
      <p:ext uri="{BB962C8B-B14F-4D97-AF65-F5344CB8AC3E}">
        <p14:creationId xmlns:p14="http://schemas.microsoft.com/office/powerpoint/2010/main" val="211853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factors to consider when choosing sampling methods include</a:t>
            </a:r>
            <a:r>
              <a:rPr lang="en-US" baseline="0" dirty="0" smtClean="0"/>
              <a:t> the following. </a:t>
            </a:r>
            <a:r>
              <a:rPr lang="en-US" sz="1200" b="0" i="0" u="none" strike="noStrike" kern="1200" baseline="0" dirty="0" smtClean="0">
                <a:solidFill>
                  <a:schemeClr val="tx1"/>
                </a:solidFill>
                <a:latin typeface="+mn-lt"/>
                <a:ea typeface="+mn-ea"/>
                <a:cs typeface="+mn-cs"/>
              </a:rPr>
              <a:t>The chosen sampling methods for an FAD outbreak will consider the laboratory tests that are validated, approved, and available for the disease agent (</a:t>
            </a:r>
            <a:r>
              <a:rPr lang="en-US" sz="1200" b="1" i="0" u="none" strike="noStrike" kern="1200" baseline="0" dirty="0" smtClean="0">
                <a:solidFill>
                  <a:schemeClr val="tx1"/>
                </a:solidFill>
                <a:latin typeface="+mn-lt"/>
                <a:ea typeface="+mn-ea"/>
                <a:cs typeface="+mn-cs"/>
              </a:rPr>
              <a:t>diagnostic test availability</a:t>
            </a:r>
            <a:r>
              <a:rPr lang="en-US" sz="1200" b="0" i="0" u="none" strike="noStrike" kern="1200" baseline="0" dirty="0" smtClean="0">
                <a:solidFill>
                  <a:schemeClr val="tx1"/>
                </a:solidFill>
                <a:latin typeface="+mn-lt"/>
                <a:ea typeface="+mn-ea"/>
                <a:cs typeface="+mn-cs"/>
              </a:rPr>
              <a:t>). Test availability may be affected by manufacturer capacity, reagent availability, etc. </a:t>
            </a:r>
            <a:r>
              <a:rPr lang="en-US" b="1" dirty="0" smtClean="0"/>
              <a:t>Pooled testing</a:t>
            </a:r>
            <a:r>
              <a:rPr lang="en-US" dirty="0" smtClean="0"/>
              <a:t> is a testing method where samples from multiple animals are combined into a single test. This testing method is cost effective and useful when time and resources are limited. Pooled testing may not be appropriate for all sample types or pathogens and, in some cases, may increase the likelihood of false negative results.</a:t>
            </a:r>
            <a:r>
              <a:rPr lang="en-US" b="1" baseline="0" dirty="0" smtClean="0"/>
              <a:t> </a:t>
            </a:r>
            <a:r>
              <a:rPr lang="en-US" dirty="0" smtClean="0"/>
              <a:t>The availability of a validated and approved diagnostic test for the FAD agent may also affect sample choice. Additional information on diagnostic tests is found later in this presentation.</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11</a:t>
            </a:fld>
            <a:endParaRPr lang="en-US" dirty="0"/>
          </a:p>
        </p:txBody>
      </p:sp>
    </p:spTree>
    <p:extLst>
      <p:ext uri="{BB962C8B-B14F-4D97-AF65-F5344CB8AC3E}">
        <p14:creationId xmlns:p14="http://schemas.microsoft.com/office/powerpoint/2010/main" val="347866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a:t>
            </a:r>
            <a:r>
              <a:rPr lang="en-US" baseline="0" dirty="0" smtClean="0"/>
              <a:t> planning includes consideration of appropriate diagnostic tests. The next section discusses choosing a diagnostic test, as well as sensitivity and specificity, and laboratory capacity.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12</a:t>
            </a:fld>
            <a:endParaRPr lang="en-US" dirty="0"/>
          </a:p>
        </p:txBody>
      </p:sp>
    </p:spTree>
    <p:extLst>
      <p:ext uri="{BB962C8B-B14F-4D97-AF65-F5344CB8AC3E}">
        <p14:creationId xmlns:p14="http://schemas.microsoft.com/office/powerpoint/2010/main" val="109683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Veterinary Services Laboratories (NVSL) will determine which diagnostic tests will be used in an FAD outbreak. When choosing a diagnostic test, NVSL will consider factors such as:</a:t>
            </a:r>
            <a:r>
              <a:rPr lang="en-US" baseline="0" dirty="0" smtClean="0"/>
              <a:t> s</a:t>
            </a:r>
            <a:r>
              <a:rPr lang="en-US" dirty="0" smtClean="0"/>
              <a:t>peed, reliability, reproducibility, precision, accuracy, ease of use, and cost for each available diagnostic test.</a:t>
            </a:r>
          </a:p>
          <a:p>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13</a:t>
            </a:fld>
            <a:endParaRPr lang="en-US" dirty="0"/>
          </a:p>
        </p:txBody>
      </p:sp>
    </p:spTree>
    <p:extLst>
      <p:ext uri="{BB962C8B-B14F-4D97-AF65-F5344CB8AC3E}">
        <p14:creationId xmlns:p14="http://schemas.microsoft.com/office/powerpoint/2010/main" val="27905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Sensitivity and specificity are important criteria to consider when choosing a diagnostic test. A variety of diagnostic tests may be available for a given disease. Each diagnostic test has a different ability to correctly identify diseased and non-diseased animals. Sensitivity is the ability of a test to correctly classify a percentage of diseased animals as positive. For example, if the test sensitivity is 95 percent, 95 out of 100 sick animals will be detected. Specificity is the ability of a test to correctly classify non-diseased animals as disease negative. </a:t>
            </a:r>
            <a:r>
              <a:rPr lang="en-US" i="1" dirty="0" smtClean="0"/>
              <a:t>[This photo shows a sample being examined</a:t>
            </a:r>
            <a:r>
              <a:rPr lang="en-US" i="1" baseline="0" dirty="0" smtClean="0"/>
              <a:t> microscopically</a:t>
            </a:r>
            <a:r>
              <a:rPr lang="en-US" i="1" dirty="0" smtClean="0"/>
              <a:t>. Photo source: Danelle Bickett-Weddle, Iowa State University] </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14</a:t>
            </a:fld>
            <a:endParaRPr lang="en-US" dirty="0"/>
          </a:p>
        </p:txBody>
      </p:sp>
    </p:spTree>
    <p:extLst>
      <p:ext uri="{BB962C8B-B14F-4D97-AF65-F5344CB8AC3E}">
        <p14:creationId xmlns:p14="http://schemas.microsoft.com/office/powerpoint/2010/main" val="1890271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previously mentioned, multiple factors will affect diagnostic test availability. Laboratory capacity, or the ability of a laboratory to complete necessary FAD testing, may also be a limiting factor. In an FAD response, samples will be sent to the Foreign Animal Disease Diagnostic Laboratory (FADDL) in Plum Island, NY or the NVSL in Ames, IA depending on the disease and test to be performed. Alternatively, the National Animal Health Laboratory Network (NAHLN), a network of State, university, and other approved laboratories, maintains the capacity and capability to provide laboratory services in support of FAD outbreaks. For FAD investigations, if only one sample is collected, the sample will be sent to NVSL (either FADDL or NVSL Ames). If there are two samples collected, the first sample will be sent to NVSL (either FADDL or NVSL Ames), and the second sample can be sent to a NAHLN laboratory. In all cases, confirmation of FADs is performed by NVSL. For FAD surveillance, NAHLN laboratories will be involved based on their capacity and available assays. For more information on sample collection and testing, please see the </a:t>
            </a:r>
            <a:r>
              <a:rPr lang="en-US" sz="1200" b="0" i="1" u="none" strike="noStrike" kern="1200" baseline="0" dirty="0" smtClean="0">
                <a:solidFill>
                  <a:schemeClr val="tx1"/>
                </a:solidFill>
                <a:latin typeface="+mn-lt"/>
                <a:ea typeface="+mn-ea"/>
                <a:cs typeface="+mn-cs"/>
              </a:rPr>
              <a:t>FAD Investigation Manual (FAD </a:t>
            </a:r>
            <a:r>
              <a:rPr lang="en-US" sz="1200" b="0" i="1" u="none" strike="noStrike" kern="1200" baseline="0" dirty="0" err="1" smtClean="0">
                <a:solidFill>
                  <a:schemeClr val="tx1"/>
                </a:solidFill>
                <a:latin typeface="+mn-lt"/>
                <a:ea typeface="+mn-ea"/>
                <a:cs typeface="+mn-cs"/>
              </a:rPr>
              <a:t>PReP</a:t>
            </a:r>
            <a:r>
              <a:rPr lang="en-US" sz="1200" b="0" i="1" u="none" strike="noStrike" kern="1200" baseline="0" dirty="0" smtClean="0">
                <a:solidFill>
                  <a:schemeClr val="tx1"/>
                </a:solidFill>
                <a:latin typeface="+mn-lt"/>
                <a:ea typeface="+mn-ea"/>
                <a:cs typeface="+mn-cs"/>
              </a:rPr>
              <a:t> Manual 4-0).</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15</a:t>
            </a:fld>
            <a:endParaRPr lang="en-US" dirty="0"/>
          </a:p>
        </p:txBody>
      </p:sp>
    </p:spTree>
    <p:extLst>
      <p:ext uri="{BB962C8B-B14F-4D97-AF65-F5344CB8AC3E}">
        <p14:creationId xmlns:p14="http://schemas.microsoft.com/office/powerpoint/2010/main" val="415127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type of specimen collected is d</a:t>
            </a:r>
            <a:r>
              <a:rPr lang="en-US" dirty="0" smtClean="0"/>
              <a:t>etermined by the disease of concern, available diagnostic tests, and the ability to obtain samples from target species. The number and type of specimens to collect will be communicated by Incident Command</a:t>
            </a:r>
            <a:r>
              <a:rPr lang="en-US" baseline="0" dirty="0" smtClean="0"/>
              <a:t> (IC).</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16</a:t>
            </a:fld>
            <a:endParaRPr lang="en-US" dirty="0"/>
          </a:p>
        </p:txBody>
      </p:sp>
    </p:spTree>
    <p:extLst>
      <p:ext uri="{BB962C8B-B14F-4D97-AF65-F5344CB8AC3E}">
        <p14:creationId xmlns:p14="http://schemas.microsoft.com/office/powerpoint/2010/main" val="357414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Diagnostic specimens that may be collected include</a:t>
            </a:r>
            <a:r>
              <a:rPr lang="en-US" baseline="0" dirty="0" smtClean="0"/>
              <a:t> those listed on the slide. Specimens may include animal tissues or fluids, animal products like milk, or environmental samples. For in-depth information on collecting diagnostic specimens, please see the </a:t>
            </a:r>
            <a:r>
              <a:rPr lang="en-US" i="1" baseline="0" dirty="0" smtClean="0"/>
              <a:t>FAD Investigation Manual (FAD </a:t>
            </a:r>
            <a:r>
              <a:rPr lang="en-US" i="1" baseline="0" dirty="0" err="1" smtClean="0"/>
              <a:t>PReP</a:t>
            </a:r>
            <a:r>
              <a:rPr lang="en-US" i="1" baseline="0" dirty="0" smtClean="0"/>
              <a:t> Manual 4-0).</a:t>
            </a:r>
            <a:endParaRPr lang="en-US" i="1"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17</a:t>
            </a:fld>
            <a:endParaRPr lang="en-US" dirty="0"/>
          </a:p>
        </p:txBody>
      </p:sp>
    </p:spTree>
    <p:extLst>
      <p:ext uri="{BB962C8B-B14F-4D97-AF65-F5344CB8AC3E}">
        <p14:creationId xmlns:p14="http://schemas.microsoft.com/office/powerpoint/2010/main" val="89276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smtClean="0"/>
              <a:t>Collecting Specimens:</a:t>
            </a:r>
            <a:r>
              <a:rPr lang="en-US" b="1" baseline="0" dirty="0" smtClean="0"/>
              <a:t> </a:t>
            </a:r>
            <a:r>
              <a:rPr lang="en-US" dirty="0" smtClean="0"/>
              <a:t>Collect specimens according to the protocol and in a manner that prevents cross-contamination and sample degradation.</a:t>
            </a:r>
            <a:r>
              <a:rPr lang="en-US" baseline="0" dirty="0" smtClean="0"/>
              <a:t> </a:t>
            </a:r>
            <a:r>
              <a:rPr lang="en-US" dirty="0" smtClean="0"/>
              <a:t>Clearly and legibly label individual specimen tubes/containers with permanent, waterproof ink in a manner that allows identification of the specimen (animal, location, date, type, etc.) </a:t>
            </a:r>
          </a:p>
          <a:p>
            <a:pPr defTabSz="897301">
              <a:defRPr/>
            </a:pPr>
            <a:r>
              <a:rPr lang="en-US" b="1" dirty="0" smtClean="0"/>
              <a:t>Packaging specimens</a:t>
            </a:r>
            <a:r>
              <a:rPr lang="en-US" b="1" baseline="0" dirty="0" smtClean="0"/>
              <a:t> for shipment: </a:t>
            </a:r>
            <a:r>
              <a:rPr lang="en-US" dirty="0" smtClean="0"/>
              <a:t>Another</a:t>
            </a:r>
            <a:r>
              <a:rPr lang="en-US" baseline="0" dirty="0" smtClean="0"/>
              <a:t> factor that can impact sample quality is </a:t>
            </a:r>
            <a:r>
              <a:rPr lang="en-US" dirty="0" smtClean="0"/>
              <a:t>transportation and shipping of specimens. The diagnostic lab, shipping company and the U.S. Department of Transportation establish packaging and shipping requirements which must be followed. For further information see: </a:t>
            </a:r>
          </a:p>
          <a:p>
            <a:pPr defTabSz="897301">
              <a:defRPr/>
            </a:pPr>
            <a:r>
              <a:rPr lang="en-US" dirty="0" smtClean="0"/>
              <a:t>(</a:t>
            </a:r>
            <a:r>
              <a:rPr lang="en-US" i="1" dirty="0" smtClean="0"/>
              <a:t>http://www.aphis.usda.gov/wps/portal/aphis/ourfocus/animalhealth?1dmy&amp;urile=wcm%3apath%3a%2Faphis_content_library%2Fsa_our_focus%2Fsa_animal_health%2Fsa_lab_information_services%2Fsa_diagnostic_tests%2Fct_packaging_labeling</a:t>
            </a:r>
            <a:r>
              <a:rPr lang="en-US" dirty="0" smtClean="0"/>
              <a:t>)</a:t>
            </a:r>
          </a:p>
          <a:p>
            <a:pPr defTabSz="897301">
              <a:defRPr/>
            </a:pPr>
            <a:r>
              <a:rPr lang="en-US" b="1" baseline="0" dirty="0" smtClean="0"/>
              <a:t>Biosecurity protocols: </a:t>
            </a:r>
            <a:r>
              <a:rPr lang="en-US" dirty="0" smtClean="0"/>
              <a:t>Lastly,</a:t>
            </a:r>
            <a:r>
              <a:rPr lang="en-US" baseline="0" dirty="0" smtClean="0"/>
              <a:t> a</a:t>
            </a:r>
            <a:r>
              <a:rPr lang="en-US" dirty="0" smtClean="0"/>
              <a:t>dhere to the biosecurity protocols established for sample collection, packaging and shipment in order to prevent cross contamination of samples and the further spread of disease agents. </a:t>
            </a:r>
            <a:r>
              <a:rPr lang="en-US" i="1" dirty="0" smtClean="0"/>
              <a:t>[This photo illustrates packaging and shipping materials. Photo source: Pam </a:t>
            </a:r>
            <a:r>
              <a:rPr lang="en-US" i="1" dirty="0" err="1" smtClean="0"/>
              <a:t>Zaabel</a:t>
            </a:r>
            <a:r>
              <a:rPr lang="en-US" i="1" dirty="0" smtClean="0"/>
              <a:t>, Iowa State University]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dirty="0"/>
          </a:p>
        </p:txBody>
      </p:sp>
    </p:spTree>
    <p:extLst>
      <p:ext uri="{BB962C8B-B14F-4D97-AF65-F5344CB8AC3E}">
        <p14:creationId xmlns:p14="http://schemas.microsoft.com/office/powerpoint/2010/main" val="377398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surveillance plan must include a plan for demonstrating freedom from infection. Freedom from infection implies the absence of the pathogenic agent in a specified animal population,</a:t>
            </a:r>
            <a:r>
              <a:rPr lang="en-US" baseline="0" dirty="0" smtClean="0"/>
              <a:t> or population in a country, zone, or compartment.</a:t>
            </a:r>
            <a:r>
              <a:rPr lang="en-US" dirty="0" smtClean="0"/>
              <a:t> As a member of the World Organization for Animal Health (OIE), the United States makes every effort to demonstrate freedom from infection to a level of confidence acceptable under OIE standards. </a:t>
            </a:r>
            <a:r>
              <a:rPr lang="en-US" sz="1200" b="0" i="0" u="none" strike="noStrike" kern="1200" baseline="0" dirty="0" smtClean="0">
                <a:solidFill>
                  <a:schemeClr val="tx1"/>
                </a:solidFill>
                <a:latin typeface="+mn-lt"/>
                <a:ea typeface="+mn-ea"/>
                <a:cs typeface="+mn-cs"/>
              </a:rPr>
              <a:t>These standards are outlined in Chapter 1.4 of the </a:t>
            </a:r>
            <a:r>
              <a:rPr lang="en-US" sz="1200" b="0" i="1" u="none" strike="noStrike" kern="1200" baseline="0" dirty="0" smtClean="0">
                <a:solidFill>
                  <a:schemeClr val="tx1"/>
                </a:solidFill>
                <a:latin typeface="+mn-lt"/>
                <a:ea typeface="+mn-ea"/>
                <a:cs typeface="+mn-cs"/>
              </a:rPr>
              <a:t>OIE Terrestrial Animal Health Code (2011). </a:t>
            </a:r>
            <a:r>
              <a:rPr lang="en-US" sz="1200" b="0" i="0" u="none" strike="noStrike" kern="1200" baseline="0" dirty="0" smtClean="0">
                <a:solidFill>
                  <a:schemeClr val="tx1"/>
                </a:solidFill>
                <a:latin typeface="+mn-lt"/>
                <a:ea typeface="+mn-ea"/>
                <a:cs typeface="+mn-cs"/>
              </a:rPr>
              <a:t>An example proof of disease freedom surveillance scheme for HPAI is provided in the </a:t>
            </a:r>
            <a:r>
              <a:rPr lang="en-US" sz="1200" b="0" i="1" u="none" strike="noStrike" kern="1200" baseline="0" dirty="0" smtClean="0">
                <a:solidFill>
                  <a:schemeClr val="tx1"/>
                </a:solidFill>
                <a:latin typeface="+mn-lt"/>
                <a:ea typeface="+mn-ea"/>
                <a:cs typeface="+mn-cs"/>
              </a:rPr>
              <a:t>HPAI Surveillance SOP.</a:t>
            </a:r>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19</a:t>
            </a:fld>
            <a:endParaRPr lang="en-US" dirty="0"/>
          </a:p>
        </p:txBody>
      </p:sp>
    </p:spTree>
    <p:extLst>
      <p:ext uri="{BB962C8B-B14F-4D97-AF65-F5344CB8AC3E}">
        <p14:creationId xmlns:p14="http://schemas.microsoft.com/office/powerpoint/2010/main" val="216234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provides</a:t>
            </a:r>
            <a:r>
              <a:rPr lang="en-US" baseline="0" dirty="0" smtClean="0"/>
              <a:t> more information about the development of a surveillance plan implemented in a foreign animal disease (FAD) outbreak. It describes the different sampling methods, how those samples are collected, and the different diagnostic tests that are run. It also identifies different resources that may be helpful in surveillance planning.</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a:t>
            </a:fld>
            <a:endParaRPr lang="en-US" dirty="0"/>
          </a:p>
        </p:txBody>
      </p:sp>
    </p:spTree>
    <p:extLst>
      <p:ext uri="{BB962C8B-B14F-4D97-AF65-F5344CB8AC3E}">
        <p14:creationId xmlns:p14="http://schemas.microsoft.com/office/powerpoint/2010/main" val="2931238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variety</a:t>
            </a:r>
            <a:r>
              <a:rPr lang="en-US" baseline="0" dirty="0" smtClean="0"/>
              <a:t> of resources that may be helpful during surveillance planning.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20</a:t>
            </a:fld>
            <a:endParaRPr lang="en-US" dirty="0"/>
          </a:p>
        </p:txBody>
      </p:sp>
    </p:spTree>
    <p:extLst>
      <p:ext uri="{BB962C8B-B14F-4D97-AF65-F5344CB8AC3E}">
        <p14:creationId xmlns:p14="http://schemas.microsoft.com/office/powerpoint/2010/main" val="4092345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Outbreak Surveillance</a:t>
            </a:r>
            <a:r>
              <a:rPr lang="en-US" baseline="0" dirty="0" smtClean="0"/>
              <a:t> Toolbox, available on the APHIS Intranet or on CD, is designed to assist in developing a surveillance plan. The Toolbox provides information and resources to establish:</a:t>
            </a:r>
            <a:endParaRPr lang="en-US" dirty="0" smtClean="0"/>
          </a:p>
          <a:p>
            <a:pPr marL="171450" indent="-171450">
              <a:buFont typeface="Arial" pitchFamily="34" charset="0"/>
              <a:buChar char="•"/>
            </a:pPr>
            <a:r>
              <a:rPr lang="en-US" dirty="0" smtClean="0"/>
              <a:t>Case definitions </a:t>
            </a:r>
          </a:p>
          <a:p>
            <a:pPr marL="171450" indent="-171450">
              <a:buFont typeface="Arial" pitchFamily="34" charset="0"/>
              <a:buChar char="•"/>
            </a:pPr>
            <a:r>
              <a:rPr lang="en-US" dirty="0" smtClean="0"/>
              <a:t>Case classifications</a:t>
            </a:r>
          </a:p>
          <a:p>
            <a:pPr marL="171450" indent="-171450">
              <a:buFont typeface="Arial" pitchFamily="34" charset="0"/>
              <a:buChar char="•"/>
            </a:pPr>
            <a:r>
              <a:rPr lang="en-US" dirty="0" smtClean="0"/>
              <a:t>Premises classifications (Same as found in </a:t>
            </a:r>
            <a:r>
              <a:rPr lang="en-US" i="1" dirty="0" smtClean="0"/>
              <a:t>APHIS Foreign Animal Disease Framework:</a:t>
            </a:r>
            <a:r>
              <a:rPr lang="en-US" i="1" baseline="0" dirty="0" smtClean="0"/>
              <a:t> Response Strategies (FAD </a:t>
            </a:r>
            <a:r>
              <a:rPr lang="en-US" i="1" baseline="0" dirty="0" err="1" smtClean="0"/>
              <a:t>PReP</a:t>
            </a:r>
            <a:r>
              <a:rPr lang="en-US" i="1" baseline="0" dirty="0" smtClean="0"/>
              <a:t> Manual 2-0))</a:t>
            </a:r>
            <a:endParaRPr lang="en-US" dirty="0" smtClean="0"/>
          </a:p>
          <a:p>
            <a:pPr marL="171450" indent="-171450">
              <a:buFont typeface="Arial" pitchFamily="34" charset="0"/>
              <a:buChar char="•"/>
            </a:pPr>
            <a:r>
              <a:rPr lang="en-US" dirty="0" smtClean="0"/>
              <a:t>Disease control zones (Same as found in </a:t>
            </a:r>
            <a:r>
              <a:rPr lang="en-US" i="1" dirty="0" smtClean="0"/>
              <a:t>APHIS Foreign Animal Disease Framework: Response Strategies</a:t>
            </a:r>
            <a:r>
              <a:rPr lang="en-US" i="1" baseline="0" dirty="0" smtClean="0"/>
              <a:t> (FAD </a:t>
            </a:r>
            <a:r>
              <a:rPr lang="en-US" i="1" baseline="0" dirty="0" err="1" smtClean="0"/>
              <a:t>PReP</a:t>
            </a:r>
            <a:r>
              <a:rPr lang="en-US" i="1" baseline="0" dirty="0" smtClean="0"/>
              <a:t> Manual 2-0)</a:t>
            </a:r>
            <a:r>
              <a:rPr lang="en-US" i="1" dirty="0" smtClean="0"/>
              <a:t>)</a:t>
            </a:r>
            <a:endParaRPr lang="en-US" dirty="0" smtClean="0"/>
          </a:p>
          <a:p>
            <a:pPr marL="171450" indent="-171450">
              <a:buFont typeface="Arial" pitchFamily="34" charset="0"/>
              <a:buChar char="•"/>
            </a:pPr>
            <a:r>
              <a:rPr lang="en-US" dirty="0" smtClean="0"/>
              <a:t>Sampling plans within each Control Area (or Free Area) to detect disease within individual herds and “prove” disease freedom</a:t>
            </a:r>
          </a:p>
          <a:p>
            <a:r>
              <a:rPr lang="en-US" dirty="0" smtClean="0"/>
              <a:t> </a:t>
            </a:r>
          </a:p>
          <a:p>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21</a:t>
            </a:fld>
            <a:endParaRPr lang="en-US" dirty="0"/>
          </a:p>
        </p:txBody>
      </p:sp>
    </p:spTree>
    <p:extLst>
      <p:ext uri="{BB962C8B-B14F-4D97-AF65-F5344CB8AC3E}">
        <p14:creationId xmlns:p14="http://schemas.microsoft.com/office/powerpoint/2010/main" val="3890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presentation will focus on some considerations for implementing some of the operational aspects of surveillance activities. It will discuss sampling methods, diagnostic tests, and sample collection, as examples that need to be considered. Sampling methods for a surveillance system must be described in detail for a foreign animal disease (FAD) outbreak. Data collection methods must be determined and statistical concerns must also be addressed. This section describes considerations for developing accurate and practical sampling methods.</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3</a:t>
            </a:fld>
            <a:endParaRPr lang="en-US" dirty="0"/>
          </a:p>
        </p:txBody>
      </p:sp>
    </p:spTree>
    <p:extLst>
      <p:ext uri="{BB962C8B-B14F-4D97-AF65-F5344CB8AC3E}">
        <p14:creationId xmlns:p14="http://schemas.microsoft.com/office/powerpoint/2010/main" val="394002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Considerations for developing accurate and practical sampling methods include sample type; sample size; random sampling vs. targeted sampling; sampling duration and frequency;</a:t>
            </a:r>
            <a:r>
              <a:rPr lang="en-US" baseline="0" dirty="0" smtClean="0"/>
              <a:t> </a:t>
            </a:r>
            <a:r>
              <a:rPr lang="en-US" dirty="0" smtClean="0"/>
              <a:t>sample areas/locations; availability of diagnostic tests;</a:t>
            </a:r>
            <a:r>
              <a:rPr lang="en-US" baseline="0" dirty="0" smtClean="0"/>
              <a:t> and pooled testing. </a:t>
            </a:r>
            <a:endParaRPr lang="en-US" dirty="0" smtClean="0"/>
          </a:p>
        </p:txBody>
      </p:sp>
      <p:sp>
        <p:nvSpPr>
          <p:cNvPr id="4" name="Slide Number Placeholder 3"/>
          <p:cNvSpPr>
            <a:spLocks noGrp="1"/>
          </p:cNvSpPr>
          <p:nvPr>
            <p:ph type="sldNum" sz="quarter" idx="10"/>
          </p:nvPr>
        </p:nvSpPr>
        <p:spPr/>
        <p:txBody>
          <a:bodyPr/>
          <a:lstStyle/>
          <a:p>
            <a:fld id="{607B3A0A-97C8-45BA-8D57-F6784453B0E9}" type="slidenum">
              <a:rPr lang="en-US" smtClean="0"/>
              <a:t>4</a:t>
            </a:fld>
            <a:endParaRPr lang="en-US" dirty="0"/>
          </a:p>
        </p:txBody>
      </p:sp>
    </p:spTree>
    <p:extLst>
      <p:ext uri="{BB962C8B-B14F-4D97-AF65-F5344CB8AC3E}">
        <p14:creationId xmlns:p14="http://schemas.microsoft.com/office/powerpoint/2010/main" val="328629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of sample collected depends on the FAD agent, available tests, laboratory capabilities/preferences, and resources.</a:t>
            </a:r>
            <a:r>
              <a:rPr lang="en-US" baseline="0" dirty="0" smtClean="0"/>
              <a:t> </a:t>
            </a:r>
            <a:r>
              <a:rPr lang="en-US" sz="1200" b="0" i="0" u="none" strike="noStrike" kern="1200" baseline="0" dirty="0" smtClean="0">
                <a:solidFill>
                  <a:schemeClr val="tx1"/>
                </a:solidFill>
                <a:latin typeface="+mn-lt"/>
                <a:ea typeface="+mn-ea"/>
                <a:cs typeface="+mn-cs"/>
              </a:rPr>
              <a:t>Information can be collected via</a:t>
            </a:r>
          </a:p>
          <a:p>
            <a:r>
              <a:rPr lang="en-US" sz="1200" b="0" i="0" u="none" strike="noStrike" kern="1200" baseline="0" dirty="0" smtClean="0">
                <a:solidFill>
                  <a:schemeClr val="tx1"/>
                </a:solidFill>
                <a:latin typeface="+mn-lt"/>
                <a:ea typeface="+mn-ea"/>
                <a:cs typeface="+mn-cs"/>
              </a:rPr>
              <a:t>surveys, questionnaires, visual inspections, and collection of diagnostic specimens (ante or post mortem). I</a:t>
            </a:r>
            <a:r>
              <a:rPr lang="en-US" dirty="0" smtClean="0"/>
              <a:t>t is rarely feasible to test all susceptible animals in an outbreak. In most cases, a subset of the herd or group is selected. </a:t>
            </a:r>
          </a:p>
          <a:p>
            <a:r>
              <a:rPr lang="en-US" dirty="0" smtClean="0"/>
              <a:t>The size of the group sampled is affected by:</a:t>
            </a:r>
          </a:p>
          <a:p>
            <a:pPr marL="171450" indent="-171450">
              <a:buFont typeface="Arial" pitchFamily="34" charset="0"/>
              <a:buChar char="•"/>
            </a:pPr>
            <a:r>
              <a:rPr lang="en-US" dirty="0" smtClean="0"/>
              <a:t>Population size;</a:t>
            </a:r>
          </a:p>
          <a:p>
            <a:pPr marL="171450" indent="-171450">
              <a:buFont typeface="Arial" pitchFamily="34" charset="0"/>
              <a:buChar char="•"/>
            </a:pPr>
            <a:r>
              <a:rPr lang="en-US" dirty="0" smtClean="0"/>
              <a:t>Disease prevalence;</a:t>
            </a:r>
          </a:p>
          <a:p>
            <a:pPr marL="171450" indent="-171450">
              <a:buFont typeface="Arial" pitchFamily="34" charset="0"/>
              <a:buChar char="•"/>
            </a:pPr>
            <a:r>
              <a:rPr lang="en-US" dirty="0" smtClean="0"/>
              <a:t>Diagnostic test sensitivity</a:t>
            </a:r>
            <a:r>
              <a:rPr lang="en-US" baseline="0" dirty="0" smtClean="0"/>
              <a:t> (the l</a:t>
            </a:r>
            <a:r>
              <a:rPr lang="en-US" dirty="0" smtClean="0"/>
              <a:t>ikelihood that a test will accurately identify infected animals); and</a:t>
            </a:r>
          </a:p>
          <a:p>
            <a:pPr marL="171450" indent="-171450">
              <a:buFont typeface="Arial" pitchFamily="34" charset="0"/>
              <a:buChar char="•"/>
            </a:pPr>
            <a:r>
              <a:rPr lang="en-US" dirty="0" smtClean="0"/>
              <a:t>Confidence level</a:t>
            </a:r>
            <a:r>
              <a:rPr lang="en-US" baseline="0" dirty="0" smtClean="0"/>
              <a:t> (the </a:t>
            </a:r>
            <a:r>
              <a:rPr lang="en-US" dirty="0" smtClean="0"/>
              <a:t>degree of certainty that test results reflect true disease status in the animal population).</a:t>
            </a:r>
            <a:r>
              <a:rPr lang="en-US" baseline="0" dirty="0" smtClean="0"/>
              <a:t> </a:t>
            </a:r>
            <a:r>
              <a:rPr lang="en-US" dirty="0" smtClean="0"/>
              <a:t>Generally</a:t>
            </a:r>
            <a:r>
              <a:rPr lang="en-US" baseline="0" dirty="0" smtClean="0"/>
              <a:t> speaking, t</a:t>
            </a:r>
            <a:r>
              <a:rPr lang="en-US" dirty="0" smtClean="0"/>
              <a:t>he larger the sample selected, the greater the confidence that can be placed in the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top photo is a photo of properly labeled sample tubes ready for use in collecting samples. The bottom photo illustrates a population of</a:t>
            </a:r>
            <a:r>
              <a:rPr lang="en-US" i="1" baseline="0" dirty="0" smtClean="0"/>
              <a:t> </a:t>
            </a:r>
            <a:r>
              <a:rPr lang="en-US" i="1" dirty="0" smtClean="0"/>
              <a:t>susceptible animals from which a subset will be sampled. Top photo source: Alex Ramirez, Iowa State University. Bottom</a:t>
            </a:r>
            <a:r>
              <a:rPr lang="en-US" i="1" baseline="0" dirty="0" smtClean="0"/>
              <a:t> p</a:t>
            </a:r>
            <a:r>
              <a:rPr lang="en-US" i="1" dirty="0" smtClean="0"/>
              <a:t>hoto source: Iowa State University, VDPAM]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 </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5</a:t>
            </a:fld>
            <a:endParaRPr lang="en-US" dirty="0"/>
          </a:p>
        </p:txBody>
      </p:sp>
    </p:spTree>
    <p:extLst>
      <p:ext uri="{BB962C8B-B14F-4D97-AF65-F5344CB8AC3E}">
        <p14:creationId xmlns:p14="http://schemas.microsoft.com/office/powerpoint/2010/main" val="388964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sampling</a:t>
            </a:r>
            <a:r>
              <a:rPr lang="en-US" baseline="0" dirty="0" smtClean="0"/>
              <a:t> a</a:t>
            </a:r>
            <a:r>
              <a:rPr lang="en-US" dirty="0" smtClean="0"/>
              <a:t>ssures every animal in the targeted population has an equal chance of getting selected for testing. Targeted sampling</a:t>
            </a:r>
            <a:r>
              <a:rPr lang="en-US" baseline="0" dirty="0" smtClean="0"/>
              <a:t> m</a:t>
            </a:r>
            <a:r>
              <a:rPr lang="en-US" dirty="0" smtClean="0"/>
              <a:t>ay choose animals for convenience or because a certain group has a specific risk factor or higher prevalence of disease. On the following slides</a:t>
            </a:r>
            <a:r>
              <a:rPr lang="en-US" baseline="0" dirty="0" smtClean="0"/>
              <a:t> we will further look into these two methods of sampling and examples to better help explain these concepts.</a:t>
            </a:r>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6</a:t>
            </a:fld>
            <a:endParaRPr lang="en-US" dirty="0"/>
          </a:p>
        </p:txBody>
      </p:sp>
    </p:spTree>
    <p:extLst>
      <p:ext uri="{BB962C8B-B14F-4D97-AF65-F5344CB8AC3E}">
        <p14:creationId xmlns:p14="http://schemas.microsoft.com/office/powerpoint/2010/main" val="143079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Random Sampling</a:t>
            </a:r>
            <a:r>
              <a:rPr lang="en-US" dirty="0" smtClean="0"/>
              <a:t> assures that every animal in the target population has an equal chance of being selected for testing. Random sampling is generally preferred over non-random sampling for determining the prevalence or incidence of disease because results can be better extrapolated to the population at risk. Example: Assume that 50 dairy cows per day are examined (sampled) to determine the incidence of lameness in a herd. Examining every </a:t>
            </a:r>
            <a:r>
              <a:rPr lang="en-US" i="1" dirty="0" smtClean="0"/>
              <a:t>nth</a:t>
            </a:r>
            <a:r>
              <a:rPr lang="en-US" dirty="0" smtClean="0"/>
              <a:t> cow in the milk string would provide a sample that represents the whole group</a:t>
            </a:r>
            <a:r>
              <a:rPr lang="en-US" smtClean="0"/>
              <a:t>. </a:t>
            </a:r>
          </a:p>
          <a:p>
            <a:r>
              <a:rPr lang="en-US" b="1" smtClean="0"/>
              <a:t>Targeted </a:t>
            </a:r>
            <a:r>
              <a:rPr lang="en-US" b="1" dirty="0" smtClean="0"/>
              <a:t>(non-random) Sampling </a:t>
            </a:r>
            <a:r>
              <a:rPr lang="en-US" dirty="0" smtClean="0"/>
              <a:t>may choose animals for convenience or because a certain group has a specific risk factor or higher prevalence of disease. Non-random samples are often preferred during a disease outbreak because the primary objective of surveillance is to identify cases of the disease. This method is cost effective and increases the likelihood of finding new cases. Example: Using the previous example, targeted or non-random sampling of the herd may test the last 50 cows in the milk string because cows with lameness are more likely to be at the end of the string.</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7</a:t>
            </a:fld>
            <a:endParaRPr lang="en-US" dirty="0"/>
          </a:p>
        </p:txBody>
      </p:sp>
    </p:spTree>
    <p:extLst>
      <p:ext uri="{BB962C8B-B14F-4D97-AF65-F5344CB8AC3E}">
        <p14:creationId xmlns:p14="http://schemas.microsoft.com/office/powerpoint/2010/main" val="191849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Surveillance should begin as soon as possible in an FAD response. In general, it is necessary to inspect/sample susceptible animals a minimum of three times during the maximum incubation period for the disease under investigation. The </a:t>
            </a:r>
            <a:r>
              <a:rPr lang="en-US" b="1" dirty="0" smtClean="0"/>
              <a:t>maximum incubation period </a:t>
            </a:r>
            <a:r>
              <a:rPr lang="en-US" dirty="0" smtClean="0"/>
              <a:t>is defined as the longest period that elapses between the introduction of the FAD agent into a susceptible animal and the occurrence of the first clinical signs compatible with the FAD agent. </a:t>
            </a:r>
            <a:r>
              <a:rPr lang="en-US" i="1" dirty="0" smtClean="0"/>
              <a:t>[The text in this illustration provides the definition of Maximum Incubation Period. Illustration by: Bridget Wedemeier, Iowa State University]</a:t>
            </a:r>
          </a:p>
          <a:p>
            <a:endParaRPr lang="en-US" dirty="0" smtClean="0"/>
          </a:p>
        </p:txBody>
      </p:sp>
      <p:sp>
        <p:nvSpPr>
          <p:cNvPr id="4" name="Slide Number Placeholder 3"/>
          <p:cNvSpPr>
            <a:spLocks noGrp="1"/>
          </p:cNvSpPr>
          <p:nvPr>
            <p:ph type="sldNum" sz="quarter" idx="10"/>
          </p:nvPr>
        </p:nvSpPr>
        <p:spPr/>
        <p:txBody>
          <a:bodyPr/>
          <a:lstStyle/>
          <a:p>
            <a:fld id="{607B3A0A-97C8-45BA-8D57-F6784453B0E9}" type="slidenum">
              <a:rPr lang="en-US" smtClean="0"/>
              <a:t>8</a:t>
            </a:fld>
            <a:endParaRPr lang="en-US" dirty="0"/>
          </a:p>
        </p:txBody>
      </p:sp>
    </p:spTree>
    <p:extLst>
      <p:ext uri="{BB962C8B-B14F-4D97-AF65-F5344CB8AC3E}">
        <p14:creationId xmlns:p14="http://schemas.microsoft.com/office/powerpoint/2010/main" val="422520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susceptible animals will be placed under surveillance for at least two maximum incubation periods. Sampling frequency for animals, herds or premises is based on a number of factors including:</a:t>
            </a:r>
          </a:p>
          <a:p>
            <a:pPr marL="171450" indent="-171450">
              <a:buFont typeface="Arial" pitchFamily="34" charset="0"/>
              <a:buChar char="•"/>
            </a:pPr>
            <a:r>
              <a:rPr lang="en-US" dirty="0" smtClean="0"/>
              <a:t>Latent period: period of time between host infection and the ability to infect others</a:t>
            </a:r>
          </a:p>
          <a:p>
            <a:pPr marL="171450" indent="-171450">
              <a:buFont typeface="Arial" pitchFamily="34" charset="0"/>
              <a:buChar char="•"/>
            </a:pPr>
            <a:r>
              <a:rPr lang="en-US" dirty="0" smtClean="0"/>
              <a:t>Incubation period: period of time between infection and the development of clinical signs</a:t>
            </a:r>
          </a:p>
          <a:p>
            <a:pPr marL="171450" indent="-171450">
              <a:buFont typeface="Arial" pitchFamily="34" charset="0"/>
              <a:buChar char="•"/>
            </a:pPr>
            <a:r>
              <a:rPr lang="en-US" dirty="0" smtClean="0"/>
              <a:t>Infectious period: period of time that an infected animal can transmit the pathogen to another susceptible animal</a:t>
            </a:r>
          </a:p>
          <a:p>
            <a:pPr marL="171450" indent="-171450">
              <a:buFont typeface="Arial" pitchFamily="34" charset="0"/>
              <a:buChar char="•"/>
            </a:pPr>
            <a:r>
              <a:rPr lang="en-US" dirty="0" smtClean="0"/>
              <a:t>Rapidity of disease transmission between animals</a:t>
            </a:r>
            <a:r>
              <a:rPr lang="en-US" baseline="0" dirty="0" smtClean="0"/>
              <a:t> </a:t>
            </a:r>
            <a:r>
              <a:rPr lang="en-US" dirty="0" smtClean="0"/>
              <a:t>and premises</a:t>
            </a:r>
          </a:p>
          <a:p>
            <a:pPr marL="171450" indent="-171450">
              <a:buFont typeface="Arial" pitchFamily="34" charset="0"/>
              <a:buChar char="•"/>
            </a:pPr>
            <a:r>
              <a:rPr lang="en-US" dirty="0" smtClean="0"/>
              <a:t>Likelihood of disease spread</a:t>
            </a:r>
          </a:p>
          <a:p>
            <a:r>
              <a:rPr lang="en-US" dirty="0" smtClean="0"/>
              <a:t>NOTE:</a:t>
            </a:r>
            <a:r>
              <a:rPr lang="en-US" baseline="0" dirty="0" smtClean="0"/>
              <a:t> </a:t>
            </a:r>
            <a:r>
              <a:rPr lang="en-US" dirty="0" smtClean="0"/>
              <a:t>Repeated tests are often necessary. When repeated tests are conducted, a previous negative test result can strengthen a subsequent negative test result when the interval between tests is short. Two negative test results occurring within days of each other are more reliable than two negative test results occurring within weeks of each other.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9</a:t>
            </a:fld>
            <a:endParaRPr lang="en-US" dirty="0"/>
          </a:p>
        </p:txBody>
      </p:sp>
    </p:spTree>
    <p:extLst>
      <p:ext uri="{BB962C8B-B14F-4D97-AF65-F5344CB8AC3E}">
        <p14:creationId xmlns:p14="http://schemas.microsoft.com/office/powerpoint/2010/main" val="60009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28977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345327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18451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72" r:id="rId13"/>
    <p:sldLayoutId id="2147483673" r:id="rId14"/>
    <p:sldLayoutId id="2147483674" r:id="rId15"/>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77500" lnSpcReduction="20000"/>
          </a:bodyPr>
          <a:lstStyle/>
          <a:p>
            <a:r>
              <a:rPr lang="en-US" sz="4000" dirty="0" smtClean="0"/>
              <a:t>Surveillance Part 2:</a:t>
            </a:r>
          </a:p>
          <a:p>
            <a:r>
              <a:rPr lang="en-US" sz="4000" dirty="0" smtClean="0"/>
              <a:t>Implementing Surveillance</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a:solidFill>
                  <a:prstClr val="black"/>
                </a:solidFill>
              </a:rPr>
              <a:t>Adapted from the FAD PReP/NAHEMS Guidelines: Surveillance, Epidemiology, and Tracing (</a:t>
            </a:r>
            <a:r>
              <a:rPr lang="en-US" i="1" dirty="0" smtClean="0">
                <a:solidFill>
                  <a:prstClr val="black"/>
                </a:solidFill>
              </a:rPr>
              <a:t>2014).</a:t>
            </a:r>
            <a:endParaRPr lang="en-US" i="1" dirty="0">
              <a:solidFill>
                <a:prstClr val="black"/>
              </a:solidFill>
            </a:endParaRPr>
          </a:p>
        </p:txBody>
      </p:sp>
    </p:spTree>
    <p:extLst>
      <p:ext uri="{BB962C8B-B14F-4D97-AF65-F5344CB8AC3E}">
        <p14:creationId xmlns:p14="http://schemas.microsoft.com/office/powerpoint/2010/main" val="185213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Target population may be selected based on area or location</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Sampling Areas/Locations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47" b="2940"/>
          <a:stretch/>
        </p:blipFill>
        <p:spPr bwMode="auto">
          <a:xfrm>
            <a:off x="906632" y="2514600"/>
            <a:ext cx="7390599" cy="35814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44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Diagnostic test availability </a:t>
            </a:r>
          </a:p>
          <a:p>
            <a:pPr lvl="1"/>
            <a:r>
              <a:rPr lang="en-US" dirty="0" smtClean="0"/>
              <a:t>Validated and approved</a:t>
            </a:r>
          </a:p>
          <a:p>
            <a:pPr lvl="1"/>
            <a:r>
              <a:rPr lang="en-US" dirty="0" smtClean="0"/>
              <a:t>Affected by manufacturer capacity, reagent availability, etc.</a:t>
            </a:r>
          </a:p>
          <a:p>
            <a:r>
              <a:rPr lang="en-US" dirty="0"/>
              <a:t>Pooled testing</a:t>
            </a:r>
          </a:p>
          <a:p>
            <a:pPr lvl="1"/>
            <a:r>
              <a:rPr lang="en-US" dirty="0"/>
              <a:t>Samples from multiple animals are combined into a single </a:t>
            </a:r>
            <a:r>
              <a:rPr lang="en-US" dirty="0" smtClean="0"/>
              <a:t>test</a:t>
            </a:r>
          </a:p>
          <a:p>
            <a:pPr lvl="1"/>
            <a:r>
              <a:rPr lang="en-US" dirty="0" smtClean="0"/>
              <a:t>Cost effective and useful when resources are limited</a:t>
            </a:r>
          </a:p>
          <a:p>
            <a:pPr lvl="1"/>
            <a:r>
              <a:rPr lang="en-US" dirty="0" smtClean="0"/>
              <a:t>May not be appropriate for all samples </a:t>
            </a:r>
            <a:endParaRPr lang="en-US" dirty="0"/>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Other Considerations</a:t>
            </a:r>
            <a:endParaRPr lang="en-US" dirty="0"/>
          </a:p>
        </p:txBody>
      </p:sp>
    </p:spTree>
    <p:extLst>
      <p:ext uri="{BB962C8B-B14F-4D97-AF65-F5344CB8AC3E}">
        <p14:creationId xmlns:p14="http://schemas.microsoft.com/office/powerpoint/2010/main" val="354841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3554486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National Veterinary Services Laboratory (NVSL) determines    which diagnostic tests will be used</a:t>
            </a:r>
          </a:p>
          <a:p>
            <a:r>
              <a:rPr lang="en-US" dirty="0" smtClean="0"/>
              <a:t>Factors considered include:</a:t>
            </a:r>
          </a:p>
          <a:p>
            <a:pPr lvl="1"/>
            <a:r>
              <a:rPr lang="en-US" dirty="0" smtClean="0"/>
              <a:t>Speed</a:t>
            </a:r>
            <a:endParaRPr lang="en-US" dirty="0"/>
          </a:p>
          <a:p>
            <a:pPr lvl="1"/>
            <a:r>
              <a:rPr lang="en-US" dirty="0" smtClean="0"/>
              <a:t>Reliability and reproducibility</a:t>
            </a:r>
          </a:p>
          <a:p>
            <a:pPr lvl="1"/>
            <a:r>
              <a:rPr lang="en-US" dirty="0" smtClean="0"/>
              <a:t>Precision and accuracy</a:t>
            </a:r>
          </a:p>
          <a:p>
            <a:pPr lvl="1"/>
            <a:r>
              <a:rPr lang="en-US" dirty="0" smtClean="0"/>
              <a:t>Ease of use</a:t>
            </a:r>
          </a:p>
          <a:p>
            <a:pPr lvl="1"/>
            <a:r>
              <a:rPr lang="en-US" dirty="0" smtClean="0"/>
              <a:t>Cost</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Choosing a Diagnostic Test</a:t>
            </a:r>
            <a:endParaRPr lang="en-US" dirty="0"/>
          </a:p>
        </p:txBody>
      </p:sp>
    </p:spTree>
    <p:extLst>
      <p:ext uri="{BB962C8B-B14F-4D97-AF65-F5344CB8AC3E}">
        <p14:creationId xmlns:p14="http://schemas.microsoft.com/office/powerpoint/2010/main" val="2467502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257800" cy="4953000"/>
          </a:xfrm>
        </p:spPr>
        <p:txBody>
          <a:bodyPr/>
          <a:lstStyle/>
          <a:p>
            <a:r>
              <a:rPr lang="en-US" dirty="0" smtClean="0"/>
              <a:t>Sensitivity</a:t>
            </a:r>
          </a:p>
          <a:p>
            <a:pPr lvl="1"/>
            <a:r>
              <a:rPr lang="en-US" dirty="0" smtClean="0"/>
              <a:t>Ability of a test to correctly classify diseased animals             as positive</a:t>
            </a:r>
          </a:p>
          <a:p>
            <a:r>
              <a:rPr lang="en-US" dirty="0" smtClean="0"/>
              <a:t>Specificity</a:t>
            </a:r>
          </a:p>
          <a:p>
            <a:pPr lvl="1"/>
            <a:r>
              <a:rPr lang="en-US" dirty="0" smtClean="0"/>
              <a:t>Ability of test to correctly classify             non-diseased animals as disease negative</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Sensitivity and Specificity</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8832" y="2209800"/>
            <a:ext cx="3284168" cy="3118338"/>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33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Foreign Animal Disease Diagnostic Laboratory (FADDL)</a:t>
            </a:r>
          </a:p>
          <a:p>
            <a:pPr lvl="1"/>
            <a:r>
              <a:rPr lang="en-US" dirty="0" smtClean="0"/>
              <a:t>Plum Island, NY</a:t>
            </a:r>
          </a:p>
          <a:p>
            <a:r>
              <a:rPr lang="en-US" dirty="0" smtClean="0"/>
              <a:t>National Veterinary Services Laboratories (NVSL)</a:t>
            </a:r>
          </a:p>
          <a:p>
            <a:pPr lvl="1"/>
            <a:r>
              <a:rPr lang="en-US" dirty="0" smtClean="0"/>
              <a:t>Ames, IA</a:t>
            </a:r>
          </a:p>
          <a:p>
            <a:r>
              <a:rPr lang="en-US" dirty="0" smtClean="0"/>
              <a:t>National Animal Health Laboratory Network (NAHLN)</a:t>
            </a:r>
          </a:p>
          <a:p>
            <a:pPr lvl="1"/>
            <a:r>
              <a:rPr lang="en-US" dirty="0" smtClean="0"/>
              <a:t>Various approved laboratories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Laboratory Capacity</a:t>
            </a:r>
            <a:endParaRPr lang="en-US" dirty="0"/>
          </a:p>
        </p:txBody>
      </p:sp>
    </p:spTree>
    <p:extLst>
      <p:ext uri="{BB962C8B-B14F-4D97-AF65-F5344CB8AC3E}">
        <p14:creationId xmlns:p14="http://schemas.microsoft.com/office/powerpoint/2010/main" val="328945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Sample Collection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32542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Specimens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Blood or serum</a:t>
            </a:r>
          </a:p>
          <a:p>
            <a:r>
              <a:rPr lang="en-US" dirty="0"/>
              <a:t>Skin or vesicular </a:t>
            </a:r>
            <a:r>
              <a:rPr lang="en-US" dirty="0" smtClean="0"/>
              <a:t>lesions</a:t>
            </a:r>
          </a:p>
          <a:p>
            <a:pPr lvl="1"/>
            <a:r>
              <a:rPr lang="en-US" dirty="0" smtClean="0"/>
              <a:t>Epithelial </a:t>
            </a:r>
            <a:r>
              <a:rPr lang="en-US" dirty="0"/>
              <a:t>tissue </a:t>
            </a:r>
            <a:r>
              <a:rPr lang="en-US" dirty="0" smtClean="0"/>
              <a:t>             or </a:t>
            </a:r>
            <a:r>
              <a:rPr lang="en-US" dirty="0"/>
              <a:t>vesicular </a:t>
            </a:r>
            <a:r>
              <a:rPr lang="en-US" dirty="0" smtClean="0"/>
              <a:t>fluid</a:t>
            </a:r>
          </a:p>
          <a:p>
            <a:r>
              <a:rPr lang="en-US" dirty="0"/>
              <a:t>Feces, rectal swabs, cloacal swabs, or genital tract swabs </a:t>
            </a:r>
            <a:endParaRPr lang="en-US" dirty="0" smtClean="0"/>
          </a:p>
          <a:p>
            <a:r>
              <a:rPr lang="en-US" dirty="0"/>
              <a:t>Semen samples</a:t>
            </a:r>
          </a:p>
          <a:p>
            <a:r>
              <a:rPr lang="en-US" dirty="0"/>
              <a:t>Nasal, oral, or oropharyngeal swabs</a:t>
            </a:r>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Nasal </a:t>
            </a:r>
            <a:r>
              <a:rPr lang="en-US" dirty="0"/>
              <a:t>discharge, saliva, tears</a:t>
            </a:r>
          </a:p>
          <a:p>
            <a:r>
              <a:rPr lang="en-US" dirty="0" smtClean="0"/>
              <a:t>Tissues</a:t>
            </a:r>
          </a:p>
          <a:p>
            <a:pPr lvl="1"/>
            <a:r>
              <a:rPr lang="en-US" dirty="0"/>
              <a:t>T</a:t>
            </a:r>
            <a:r>
              <a:rPr lang="en-US" dirty="0" smtClean="0"/>
              <a:t>onsil</a:t>
            </a:r>
            <a:r>
              <a:rPr lang="en-US" dirty="0"/>
              <a:t>, spleen, kidney, liver, lymph node, lung, brain, </a:t>
            </a:r>
            <a:r>
              <a:rPr lang="en-US" dirty="0" smtClean="0"/>
              <a:t>etc.</a:t>
            </a:r>
            <a:endParaRPr lang="en-US" dirty="0"/>
          </a:p>
          <a:p>
            <a:r>
              <a:rPr lang="en-US" dirty="0"/>
              <a:t>Milk</a:t>
            </a:r>
          </a:p>
          <a:p>
            <a:r>
              <a:rPr lang="en-US" dirty="0"/>
              <a:t>Other environmental samples</a:t>
            </a:r>
          </a:p>
          <a:p>
            <a:endParaRPr lang="en-US" dirty="0"/>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Surveillance, Epi, and Tracing - Surveillance Part 2</a:t>
            </a:r>
            <a:endParaRPr lang="en-US" dirty="0"/>
          </a:p>
        </p:txBody>
      </p:sp>
    </p:spTree>
    <p:extLst>
      <p:ext uri="{BB962C8B-B14F-4D97-AF65-F5344CB8AC3E}">
        <p14:creationId xmlns:p14="http://schemas.microsoft.com/office/powerpoint/2010/main" val="2245967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4876800" cy="4953000"/>
          </a:xfrm>
        </p:spPr>
        <p:txBody>
          <a:bodyPr>
            <a:normAutofit/>
          </a:bodyPr>
          <a:lstStyle/>
          <a:p>
            <a:r>
              <a:rPr lang="en-US" dirty="0" smtClean="0"/>
              <a:t>Follow protocols to prevent cross- contamination and sample degradation</a:t>
            </a:r>
          </a:p>
          <a:p>
            <a:pPr lvl="1"/>
            <a:r>
              <a:rPr lang="en-US" dirty="0"/>
              <a:t>C</a:t>
            </a:r>
            <a:r>
              <a:rPr lang="en-US" dirty="0" smtClean="0"/>
              <a:t>ollecting specimens</a:t>
            </a:r>
          </a:p>
          <a:p>
            <a:pPr lvl="1"/>
            <a:r>
              <a:rPr lang="en-US" dirty="0" smtClean="0"/>
              <a:t>Packaging specimens</a:t>
            </a:r>
          </a:p>
          <a:p>
            <a:pPr lvl="1"/>
            <a:r>
              <a:rPr lang="en-US" dirty="0" smtClean="0"/>
              <a:t>Biosecurity protocols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Specimen Collection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2160494"/>
            <a:ext cx="2857500" cy="2847975"/>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59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Demonstrating freedom from infection is part of a surveillance plan</a:t>
            </a:r>
          </a:p>
          <a:p>
            <a:r>
              <a:rPr lang="en-US" dirty="0" smtClean="0"/>
              <a:t>Freedom from infection</a:t>
            </a:r>
          </a:p>
          <a:p>
            <a:pPr lvl="1"/>
            <a:r>
              <a:rPr lang="en-US" dirty="0" smtClean="0"/>
              <a:t>Implies the absence of the pathogen          in a country, zone or compartment</a:t>
            </a:r>
          </a:p>
          <a:p>
            <a:pPr lvl="1"/>
            <a:r>
              <a:rPr lang="en-US" dirty="0" smtClean="0"/>
              <a:t>Must be demonstrated to the World Organization for Animal Health (OIE)</a:t>
            </a:r>
          </a:p>
          <a:p>
            <a:pPr lvl="1"/>
            <a:r>
              <a:rPr lang="en-US" dirty="0" smtClean="0"/>
              <a:t>Standards outlined in Chapter 1.4 of the </a:t>
            </a:r>
            <a:r>
              <a:rPr lang="en-US" i="1" dirty="0" smtClean="0"/>
              <a:t>OIE Terrestrial Animal Health Code</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Freedom from Infection</a:t>
            </a:r>
            <a:endParaRPr lang="en-US" dirty="0"/>
          </a:p>
        </p:txBody>
      </p:sp>
    </p:spTree>
    <p:extLst>
      <p:ext uri="{BB962C8B-B14F-4D97-AF65-F5344CB8AC3E}">
        <p14:creationId xmlns:p14="http://schemas.microsoft.com/office/powerpoint/2010/main" val="1952755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Describes sampling methods </a:t>
            </a:r>
          </a:p>
          <a:p>
            <a:r>
              <a:rPr lang="en-US" dirty="0" smtClean="0"/>
              <a:t>Outlines diagnostic tests</a:t>
            </a:r>
          </a:p>
          <a:p>
            <a:r>
              <a:rPr lang="en-US" dirty="0" smtClean="0"/>
              <a:t>Diagnostic sample collection</a:t>
            </a:r>
          </a:p>
          <a:p>
            <a:r>
              <a:rPr lang="en-US" dirty="0" smtClean="0"/>
              <a:t>Overview of surveillance planning resources</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199845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Planning Resources</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3000848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Outbreak Surveillance Toolbox</a:t>
            </a:r>
          </a:p>
          <a:p>
            <a:pPr lvl="1"/>
            <a:r>
              <a:rPr lang="en-US" dirty="0" smtClean="0"/>
              <a:t>Assists in surveillance plan development</a:t>
            </a:r>
          </a:p>
          <a:p>
            <a:r>
              <a:rPr lang="en-US" dirty="0" smtClean="0"/>
              <a:t>Provides:</a:t>
            </a:r>
          </a:p>
          <a:p>
            <a:pPr lvl="1"/>
            <a:r>
              <a:rPr lang="en-US" dirty="0" smtClean="0"/>
              <a:t>Case definitions and </a:t>
            </a:r>
            <a:r>
              <a:rPr lang="en-US" dirty="0"/>
              <a:t>c</a:t>
            </a:r>
            <a:r>
              <a:rPr lang="en-US" dirty="0" smtClean="0"/>
              <a:t>ase classifications</a:t>
            </a:r>
          </a:p>
          <a:p>
            <a:pPr lvl="1"/>
            <a:r>
              <a:rPr lang="en-US" dirty="0" smtClean="0"/>
              <a:t>Premises classifications</a:t>
            </a:r>
          </a:p>
          <a:p>
            <a:pPr lvl="1"/>
            <a:r>
              <a:rPr lang="en-US" dirty="0" smtClean="0"/>
              <a:t>Disease control zones</a:t>
            </a:r>
          </a:p>
          <a:p>
            <a:pPr lvl="1"/>
            <a:r>
              <a:rPr lang="en-US" dirty="0" smtClean="0"/>
              <a:t>Sampling plans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Surveillance, </a:t>
            </a:r>
            <a:r>
              <a:rPr lang="en-US" dirty="0" err="1" smtClean="0"/>
              <a:t>Epi</a:t>
            </a:r>
            <a:r>
              <a:rPr lang="en-US" dirty="0" smtClean="0"/>
              <a:t>, and Tracing - Surveillance Part 2</a:t>
            </a:r>
            <a:endParaRPr lang="en-US" dirty="0"/>
          </a:p>
        </p:txBody>
      </p:sp>
      <p:sp>
        <p:nvSpPr>
          <p:cNvPr id="5" name="Title 4"/>
          <p:cNvSpPr>
            <a:spLocks noGrp="1"/>
          </p:cNvSpPr>
          <p:nvPr>
            <p:ph type="title"/>
          </p:nvPr>
        </p:nvSpPr>
        <p:spPr/>
        <p:txBody>
          <a:bodyPr/>
          <a:lstStyle/>
          <a:p>
            <a:r>
              <a:rPr lang="en-US" dirty="0" smtClean="0"/>
              <a:t>Planning Resources</a:t>
            </a:r>
            <a:endParaRPr lang="en-US" dirty="0"/>
          </a:p>
        </p:txBody>
      </p:sp>
    </p:spTree>
    <p:extLst>
      <p:ext uri="{BB962C8B-B14F-4D97-AF65-F5344CB8AC3E}">
        <p14:creationId xmlns:p14="http://schemas.microsoft.com/office/powerpoint/2010/main" val="808619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356350"/>
            <a:ext cx="4572000" cy="501650"/>
          </a:xfrm>
        </p:spPr>
        <p:txBody>
          <a:bodyPr/>
          <a:lstStyle/>
          <a:p>
            <a:pPr algn="l"/>
            <a:r>
              <a:rPr lang="en-US" dirty="0"/>
              <a:t>FAD </a:t>
            </a:r>
            <a:r>
              <a:rPr lang="en-US" dirty="0" err="1"/>
              <a:t>PReP</a:t>
            </a:r>
            <a:r>
              <a:rPr lang="en-US" dirty="0"/>
              <a:t>/NAHEMS Guidelines: Surveillance, </a:t>
            </a:r>
            <a:r>
              <a:rPr lang="en-US" dirty="0" err="1"/>
              <a:t>Epi</a:t>
            </a:r>
            <a:r>
              <a:rPr lang="en-US" dirty="0"/>
              <a:t>, and Tracing - Surveillance Part 2</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4020955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356350"/>
            <a:ext cx="4572000" cy="501650"/>
          </a:xfrm>
        </p:spPr>
        <p:txBody>
          <a:bodyPr/>
          <a:lstStyle/>
          <a:p>
            <a:pPr algn="l"/>
            <a:r>
              <a:rPr lang="en-US" dirty="0"/>
              <a:t>FAD </a:t>
            </a:r>
            <a:r>
              <a:rPr lang="en-US" dirty="0" err="1"/>
              <a:t>PReP</a:t>
            </a:r>
            <a:r>
              <a:rPr lang="en-US" dirty="0"/>
              <a:t>/NAHEMS Guidelines: Surveillance, </a:t>
            </a:r>
            <a:r>
              <a:rPr lang="en-US" dirty="0" err="1"/>
              <a:t>Epi</a:t>
            </a:r>
            <a:r>
              <a:rPr lang="en-US" dirty="0"/>
              <a:t>, and Tracing - Surveillance Part 2</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2325838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Methods</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dirty="0" smtClean="0">
                <a:solidFill>
                  <a:srgbClr val="1F497D">
                    <a:lumMod val="50000"/>
                  </a:srgbClr>
                </a:solidFill>
              </a:rPr>
              <a:t>FAD </a:t>
            </a:r>
            <a:r>
              <a:rPr lang="en-US" dirty="0" err="1" smtClean="0">
                <a:solidFill>
                  <a:srgbClr val="1F497D">
                    <a:lumMod val="50000"/>
                  </a:srgbClr>
                </a:solidFill>
              </a:rPr>
              <a:t>PReP</a:t>
            </a:r>
            <a:r>
              <a:rPr lang="en-US" dirty="0" smtClean="0">
                <a:solidFill>
                  <a:srgbClr val="1F497D">
                    <a:lumMod val="50000"/>
                  </a:srgbClr>
                </a:solidFill>
              </a:rPr>
              <a:t>/NAHEMS Guidelines: Surveillance, </a:t>
            </a:r>
            <a:r>
              <a:rPr lang="en-US" dirty="0" err="1" smtClean="0">
                <a:solidFill>
                  <a:srgbClr val="1F497D">
                    <a:lumMod val="50000"/>
                  </a:srgbClr>
                </a:solidFill>
              </a:rPr>
              <a:t>Epi</a:t>
            </a:r>
            <a:r>
              <a:rPr lang="en-US" dirty="0" smtClean="0">
                <a:solidFill>
                  <a:srgbClr val="1F497D">
                    <a:lumMod val="50000"/>
                  </a:srgbClr>
                </a:solidFill>
              </a:rPr>
              <a:t>,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401438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a:bodyPr>
          <a:lstStyle/>
          <a:p>
            <a:r>
              <a:rPr lang="en-US" dirty="0" smtClean="0"/>
              <a:t>Considerations for accurate and practical sampling methods:</a:t>
            </a:r>
          </a:p>
          <a:p>
            <a:pPr lvl="1"/>
            <a:r>
              <a:rPr lang="en-US" dirty="0"/>
              <a:t>Sample type</a:t>
            </a:r>
          </a:p>
          <a:p>
            <a:pPr lvl="1"/>
            <a:r>
              <a:rPr lang="en-US" dirty="0"/>
              <a:t>Sample size</a:t>
            </a:r>
          </a:p>
          <a:p>
            <a:pPr lvl="1"/>
            <a:r>
              <a:rPr lang="en-US" dirty="0"/>
              <a:t>Random sampling vs. targeted sampling</a:t>
            </a:r>
          </a:p>
          <a:p>
            <a:pPr lvl="1"/>
            <a:r>
              <a:rPr lang="en-US" dirty="0"/>
              <a:t>Sampling duration and frequency</a:t>
            </a:r>
          </a:p>
          <a:p>
            <a:pPr lvl="1"/>
            <a:r>
              <a:rPr lang="en-US" dirty="0"/>
              <a:t>Sample areas/locations</a:t>
            </a:r>
          </a:p>
          <a:p>
            <a:pPr lvl="1"/>
            <a:r>
              <a:rPr lang="en-US" dirty="0"/>
              <a:t>Availability of diagnostic </a:t>
            </a:r>
            <a:r>
              <a:rPr lang="en-US" dirty="0" smtClean="0"/>
              <a:t>tests</a:t>
            </a:r>
          </a:p>
          <a:p>
            <a:pPr lvl="1"/>
            <a:r>
              <a:rPr lang="en-US" dirty="0" smtClean="0"/>
              <a:t>Pooled testing </a:t>
            </a:r>
            <a:endParaRPr lang="en-US" dirty="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Sampling Methods</a:t>
            </a:r>
            <a:endParaRPr lang="en-US" dirty="0"/>
          </a:p>
        </p:txBody>
      </p:sp>
    </p:spTree>
    <p:extLst>
      <p:ext uri="{BB962C8B-B14F-4D97-AF65-F5344CB8AC3E}">
        <p14:creationId xmlns:p14="http://schemas.microsoft.com/office/powerpoint/2010/main" val="306188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6096000" cy="4876800"/>
          </a:xfrm>
        </p:spPr>
        <p:txBody>
          <a:bodyPr>
            <a:normAutofit lnSpcReduction="10000"/>
          </a:bodyPr>
          <a:lstStyle/>
          <a:p>
            <a:r>
              <a:rPr lang="en-US" dirty="0"/>
              <a:t>Sample </a:t>
            </a:r>
            <a:r>
              <a:rPr lang="en-US" dirty="0" smtClean="0"/>
              <a:t>type</a:t>
            </a:r>
          </a:p>
          <a:p>
            <a:pPr lvl="1"/>
            <a:r>
              <a:rPr lang="en-US" dirty="0" smtClean="0"/>
              <a:t>Disease agent</a:t>
            </a:r>
          </a:p>
          <a:p>
            <a:pPr lvl="1"/>
            <a:r>
              <a:rPr lang="en-US" dirty="0"/>
              <a:t>A</a:t>
            </a:r>
            <a:r>
              <a:rPr lang="en-US" dirty="0" smtClean="0"/>
              <a:t>vailable tests</a:t>
            </a:r>
          </a:p>
          <a:p>
            <a:pPr lvl="1"/>
            <a:r>
              <a:rPr lang="en-US" dirty="0"/>
              <a:t>L</a:t>
            </a:r>
            <a:r>
              <a:rPr lang="en-US" dirty="0" smtClean="0"/>
              <a:t>aboratory capabilities</a:t>
            </a:r>
          </a:p>
          <a:p>
            <a:r>
              <a:rPr lang="en-US" dirty="0" smtClean="0"/>
              <a:t>Sample size</a:t>
            </a:r>
          </a:p>
          <a:p>
            <a:pPr lvl="1"/>
            <a:r>
              <a:rPr lang="en-US" dirty="0"/>
              <a:t>P</a:t>
            </a:r>
            <a:r>
              <a:rPr lang="en-US" dirty="0" smtClean="0"/>
              <a:t>opulation size</a:t>
            </a:r>
          </a:p>
          <a:p>
            <a:pPr lvl="1"/>
            <a:r>
              <a:rPr lang="en-US" dirty="0"/>
              <a:t>D</a:t>
            </a:r>
            <a:r>
              <a:rPr lang="en-US" dirty="0" smtClean="0"/>
              <a:t>isease prevalence</a:t>
            </a:r>
          </a:p>
          <a:p>
            <a:pPr lvl="1"/>
            <a:r>
              <a:rPr lang="en-US" dirty="0"/>
              <a:t>D</a:t>
            </a:r>
            <a:r>
              <a:rPr lang="en-US" dirty="0" smtClean="0"/>
              <a:t>iagnostic test sensitivity</a:t>
            </a:r>
          </a:p>
          <a:p>
            <a:pPr lvl="1"/>
            <a:r>
              <a:rPr lang="en-US" dirty="0"/>
              <a:t>C</a:t>
            </a:r>
            <a:r>
              <a:rPr lang="en-US" dirty="0" smtClean="0"/>
              <a:t>onfidence level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Sample Type and Size</a:t>
            </a:r>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6698" y="3886200"/>
            <a:ext cx="2370102" cy="236220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6387" y="1295400"/>
            <a:ext cx="2380413" cy="2404218"/>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84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Random sampling</a:t>
            </a:r>
          </a:p>
          <a:p>
            <a:pPr lvl="1"/>
            <a:r>
              <a:rPr lang="en-US" dirty="0"/>
              <a:t>E</a:t>
            </a:r>
            <a:r>
              <a:rPr lang="en-US" dirty="0" smtClean="0"/>
              <a:t>very </a:t>
            </a:r>
            <a:r>
              <a:rPr lang="en-US" dirty="0"/>
              <a:t>animal in the targeted population has an equal chance of getting selected for testing </a:t>
            </a:r>
            <a:endParaRPr lang="en-US" dirty="0" smtClean="0"/>
          </a:p>
          <a:p>
            <a:r>
              <a:rPr lang="en-US" dirty="0" smtClean="0"/>
              <a:t>Targeted sampling </a:t>
            </a:r>
          </a:p>
          <a:p>
            <a:pPr lvl="1"/>
            <a:r>
              <a:rPr lang="en-US" dirty="0" smtClean="0"/>
              <a:t>May choose animals for convenience or because a certain group has a specific risk factor or higher prevalence of disease </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Random vs. Targeted </a:t>
            </a:r>
            <a:endParaRPr lang="en-US" dirty="0"/>
          </a:p>
        </p:txBody>
      </p:sp>
    </p:spTree>
    <p:extLst>
      <p:ext uri="{BB962C8B-B14F-4D97-AF65-F5344CB8AC3E}">
        <p14:creationId xmlns:p14="http://schemas.microsoft.com/office/powerpoint/2010/main" val="1749778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a:t>
            </a:r>
            <a:endParaRPr lang="en-US" dirty="0"/>
          </a:p>
        </p:txBody>
      </p:sp>
      <p:sp>
        <p:nvSpPr>
          <p:cNvPr id="3" name="Text Placeholder 2"/>
          <p:cNvSpPr>
            <a:spLocks noGrp="1"/>
          </p:cNvSpPr>
          <p:nvPr>
            <p:ph type="body" idx="1"/>
          </p:nvPr>
        </p:nvSpPr>
        <p:spPr/>
        <p:txBody>
          <a:bodyPr/>
          <a:lstStyle/>
          <a:p>
            <a:r>
              <a:rPr lang="en-US" sz="2800" dirty="0" smtClean="0"/>
              <a:t>Random sampling</a:t>
            </a: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dirty="0" smtClean="0"/>
              <a:t>Every animal has an equal </a:t>
            </a:r>
            <a:r>
              <a:rPr lang="en-US" dirty="0"/>
              <a:t>chance of </a:t>
            </a:r>
            <a:r>
              <a:rPr lang="en-US" dirty="0" smtClean="0"/>
              <a:t>being selected for testing</a:t>
            </a:r>
            <a:endParaRPr lang="en-US" dirty="0"/>
          </a:p>
          <a:p>
            <a:r>
              <a:rPr lang="en-US" dirty="0" smtClean="0"/>
              <a:t>Preferred over non-random sampling for determining prevalence or incidence of disease</a:t>
            </a:r>
          </a:p>
          <a:p>
            <a:pPr lvl="1"/>
            <a:r>
              <a:rPr lang="en-US" dirty="0" smtClean="0"/>
              <a:t>Results are better extrapolated</a:t>
            </a:r>
          </a:p>
        </p:txBody>
      </p:sp>
      <p:sp>
        <p:nvSpPr>
          <p:cNvPr id="5" name="Text Placeholder 4"/>
          <p:cNvSpPr>
            <a:spLocks noGrp="1"/>
          </p:cNvSpPr>
          <p:nvPr>
            <p:ph type="body" sz="quarter" idx="3"/>
          </p:nvPr>
        </p:nvSpPr>
        <p:spPr/>
        <p:txBody>
          <a:bodyPr>
            <a:normAutofit/>
          </a:bodyPr>
          <a:lstStyle/>
          <a:p>
            <a:r>
              <a:rPr lang="en-US" sz="2800" dirty="0" smtClean="0"/>
              <a:t>Targeted sampling </a:t>
            </a:r>
            <a:endParaRPr lang="en-US" sz="2800" dirty="0"/>
          </a:p>
        </p:txBody>
      </p:sp>
      <p:sp>
        <p:nvSpPr>
          <p:cNvPr id="6" name="Content Placeholder 5"/>
          <p:cNvSpPr>
            <a:spLocks noGrp="1"/>
          </p:cNvSpPr>
          <p:nvPr>
            <p:ph sz="quarter" idx="4"/>
          </p:nvPr>
        </p:nvSpPr>
        <p:spPr/>
        <p:txBody>
          <a:bodyPr>
            <a:normAutofit lnSpcReduction="10000"/>
          </a:bodyPr>
          <a:lstStyle/>
          <a:p>
            <a:r>
              <a:rPr lang="en-US" dirty="0" smtClean="0"/>
              <a:t>Animals not chosen randomly</a:t>
            </a:r>
          </a:p>
          <a:p>
            <a:r>
              <a:rPr lang="en-US" dirty="0" smtClean="0"/>
              <a:t>Usually preferred during a disease outbreak</a:t>
            </a:r>
          </a:p>
          <a:p>
            <a:pPr lvl="1"/>
            <a:r>
              <a:rPr lang="en-US" dirty="0" smtClean="0"/>
              <a:t>Primary objective is to identify cases of disease</a:t>
            </a:r>
          </a:p>
          <a:p>
            <a:r>
              <a:rPr lang="en-US" dirty="0" smtClean="0"/>
              <a:t>Cost effective and increases likelihood          of finding new cases  </a:t>
            </a:r>
            <a:endParaRPr lang="en-US" dirty="0"/>
          </a:p>
        </p:txBody>
      </p:sp>
      <p:sp>
        <p:nvSpPr>
          <p:cNvPr id="7" name="Date Placeholder 6"/>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Tree>
    <p:extLst>
      <p:ext uri="{BB962C8B-B14F-4D97-AF65-F5344CB8AC3E}">
        <p14:creationId xmlns:p14="http://schemas.microsoft.com/office/powerpoint/2010/main" val="129212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43550" cy="4953000"/>
          </a:xfrm>
        </p:spPr>
        <p:txBody>
          <a:bodyPr/>
          <a:lstStyle/>
          <a:p>
            <a:r>
              <a:rPr lang="en-US" dirty="0" smtClean="0"/>
              <a:t>Surveillance </a:t>
            </a:r>
          </a:p>
          <a:p>
            <a:pPr lvl="1"/>
            <a:r>
              <a:rPr lang="en-US" dirty="0" smtClean="0"/>
              <a:t>Begins as soon as possible in an FAD outbreak</a:t>
            </a:r>
          </a:p>
          <a:p>
            <a:r>
              <a:rPr lang="en-US" dirty="0" smtClean="0"/>
              <a:t>Susceptible animals</a:t>
            </a:r>
          </a:p>
          <a:p>
            <a:pPr lvl="1"/>
            <a:r>
              <a:rPr lang="en-US" dirty="0" smtClean="0"/>
              <a:t>Sampled a minimum of three times during the maximum incubation period</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Sampling Frequency </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04452" y="1928191"/>
            <a:ext cx="3101009" cy="290222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981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Frequency  </a:t>
            </a:r>
            <a:endParaRPr lang="en-US" dirty="0"/>
          </a:p>
        </p:txBody>
      </p:sp>
      <p:sp>
        <p:nvSpPr>
          <p:cNvPr id="3" name="Content Placeholder 2"/>
          <p:cNvSpPr>
            <a:spLocks noGrp="1"/>
          </p:cNvSpPr>
          <p:nvPr>
            <p:ph sz="half" idx="1"/>
          </p:nvPr>
        </p:nvSpPr>
        <p:spPr/>
        <p:txBody>
          <a:bodyPr/>
          <a:lstStyle/>
          <a:p>
            <a:r>
              <a:rPr lang="en-US" dirty="0" smtClean="0"/>
              <a:t>Latent period</a:t>
            </a:r>
          </a:p>
          <a:p>
            <a:pPr lvl="1"/>
            <a:r>
              <a:rPr lang="en-US" dirty="0"/>
              <a:t>Period of time between host infection and ability to infect </a:t>
            </a:r>
            <a:r>
              <a:rPr lang="en-US" dirty="0" smtClean="0"/>
              <a:t>others</a:t>
            </a:r>
          </a:p>
          <a:p>
            <a:r>
              <a:rPr lang="en-US" dirty="0" smtClean="0"/>
              <a:t>Incubation Period</a:t>
            </a:r>
          </a:p>
          <a:p>
            <a:pPr lvl="1"/>
            <a:r>
              <a:rPr lang="en-US" dirty="0" smtClean="0"/>
              <a:t>Period of time between infection and development  of clinical signs </a:t>
            </a:r>
          </a:p>
          <a:p>
            <a:pPr marL="457200" lvl="1" indent="0">
              <a:buNone/>
            </a:pPr>
            <a:endParaRPr lang="en-US" dirty="0"/>
          </a:p>
        </p:txBody>
      </p:sp>
      <p:sp>
        <p:nvSpPr>
          <p:cNvPr id="4" name="Content Placeholder 3"/>
          <p:cNvSpPr>
            <a:spLocks noGrp="1"/>
          </p:cNvSpPr>
          <p:nvPr>
            <p:ph sz="half" idx="2"/>
          </p:nvPr>
        </p:nvSpPr>
        <p:spPr>
          <a:xfrm>
            <a:off x="4495800" y="1295400"/>
            <a:ext cx="4191000" cy="4953000"/>
          </a:xfrm>
        </p:spPr>
        <p:txBody>
          <a:bodyPr/>
          <a:lstStyle/>
          <a:p>
            <a:r>
              <a:rPr lang="en-US" dirty="0"/>
              <a:t>Infectious </a:t>
            </a:r>
            <a:r>
              <a:rPr lang="en-US" dirty="0" smtClean="0"/>
              <a:t>period</a:t>
            </a:r>
          </a:p>
          <a:p>
            <a:pPr lvl="1"/>
            <a:r>
              <a:rPr lang="en-US" dirty="0" smtClean="0"/>
              <a:t>Period of time that an infected animal can transmit the pathogen to another susceptible animal </a:t>
            </a:r>
          </a:p>
          <a:p>
            <a:r>
              <a:rPr lang="en-US" dirty="0" smtClean="0"/>
              <a:t>Rapidity of disease transmission</a:t>
            </a:r>
          </a:p>
          <a:p>
            <a:r>
              <a:rPr lang="en-US" dirty="0" smtClean="0"/>
              <a:t>Likelihood of disease spread</a:t>
            </a:r>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Tree>
    <p:extLst>
      <p:ext uri="{BB962C8B-B14F-4D97-AF65-F5344CB8AC3E}">
        <p14:creationId xmlns:p14="http://schemas.microsoft.com/office/powerpoint/2010/main" val="3988689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BDAC87-9EF9-4706-92D9-489D7A34E814}"/>
</file>

<file path=customXml/itemProps2.xml><?xml version="1.0" encoding="utf-8"?>
<ds:datastoreItem xmlns:ds="http://schemas.openxmlformats.org/officeDocument/2006/customXml" ds:itemID="{4771A761-688D-4D54-B9CB-C4C8D23EB81D}"/>
</file>

<file path=customXml/itemProps3.xml><?xml version="1.0" encoding="utf-8"?>
<ds:datastoreItem xmlns:ds="http://schemas.openxmlformats.org/officeDocument/2006/customXml" ds:itemID="{72B86129-6055-4CD7-B364-9744A4837797}"/>
</file>

<file path=docProps/app.xml><?xml version="1.0" encoding="utf-8"?>
<Properties xmlns="http://schemas.openxmlformats.org/officeDocument/2006/extended-properties" xmlns:vt="http://schemas.openxmlformats.org/officeDocument/2006/docPropsVTypes">
  <Template>FAD_PReP_NAHEMS_PPT_2013-11 LogoFix</Template>
  <TotalTime>18479</TotalTime>
  <Words>3546</Words>
  <Application>Microsoft Office PowerPoint</Application>
  <PresentationFormat>On-screen Show (4:3)</PresentationFormat>
  <Paragraphs>283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Surveillance, Epidemiology, and Tracing</vt:lpstr>
      <vt:lpstr>This Presentation</vt:lpstr>
      <vt:lpstr>Sampling Methods</vt:lpstr>
      <vt:lpstr>Sampling Methods</vt:lpstr>
      <vt:lpstr>Sample Type and Size</vt:lpstr>
      <vt:lpstr>Random vs. Targeted </vt:lpstr>
      <vt:lpstr>Comparison </vt:lpstr>
      <vt:lpstr>Sampling Frequency </vt:lpstr>
      <vt:lpstr>Determining Frequency  </vt:lpstr>
      <vt:lpstr>Sampling Areas/Locations</vt:lpstr>
      <vt:lpstr>Other Considerations</vt:lpstr>
      <vt:lpstr>Diagnostic Tests </vt:lpstr>
      <vt:lpstr>Choosing a Diagnostic Test</vt:lpstr>
      <vt:lpstr>Sensitivity and Specificity</vt:lpstr>
      <vt:lpstr>Laboratory Capacity</vt:lpstr>
      <vt:lpstr>Diagnostic Sample Collection </vt:lpstr>
      <vt:lpstr>Types of Specimens</vt:lpstr>
      <vt:lpstr>Specimen Collection</vt:lpstr>
      <vt:lpstr>Freedom from Infection</vt:lpstr>
      <vt:lpstr>Surveillance Planning Resources</vt:lpstr>
      <vt:lpstr>Planning Resources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Epidemiology, and Tracing</dc:title>
  <dc:creator>Futoma, Patricia J</dc:creator>
  <cp:lastModifiedBy>Mogan-King, Janice P [CFSPH]</cp:lastModifiedBy>
  <cp:revision>96</cp:revision>
  <dcterms:created xsi:type="dcterms:W3CDTF">2012-08-08T18:00:24Z</dcterms:created>
  <dcterms:modified xsi:type="dcterms:W3CDTF">2015-03-27T16:39:43Z</dcterms:modified>
</cp:coreProperties>
</file>