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slides/slide34.xml" ContentType="application/vnd.openxmlformats-officedocument.presentationml.slide+xml"/>
  <Override PartName="/ppt/presentation.xml" ContentType="application/vnd.openxmlformats-officedocument.presentationml.presentation.main+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28.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16.xml" ContentType="application/vnd.openxmlformats-officedocument.presentationml.slide+xml"/>
  <Override PartName="/ppt/slides/slide2.xml" ContentType="application/vnd.openxmlformats-officedocument.presentationml.slide+xml"/>
  <Override PartName="/ppt/slides/slide18.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31.xml" ContentType="application/vnd.openxmlformats-officedocument.presentationml.slide+xml"/>
  <Override PartName="/ppt/slides/slide30.xml" ContentType="application/vnd.openxmlformats-officedocument.presentationml.slide+xml"/>
  <Override PartName="/ppt/slides/slide29.xml" ContentType="application/vnd.openxmlformats-officedocument.presentationml.slide+xml"/>
  <Override PartName="/ppt/slides/slide24.xml" ContentType="application/vnd.openxmlformats-officedocument.presentationml.slide+xml"/>
  <Override PartName="/ppt/slides/slide17.xml" ContentType="application/vnd.openxmlformats-officedocument.presentationml.slide+xml"/>
  <Override PartName="/ppt/slides/slide33.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32.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23.xml" ContentType="application/vnd.openxmlformats-officedocument.presentationml.slide+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1.xml" ContentType="application/vnd.openxmlformats-officedocument.presentationml.slideMaster+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4.xml" ContentType="application/vnd.openxmlformats-officedocument.presentationml.slideLayout+xml"/>
  <Override PartName="/ppt/slideLayouts/slideLayout33.xml" ContentType="application/vnd.openxmlformats-officedocument.presentationml.slideLayout+xml"/>
  <Override PartName="/ppt/slideLayouts/slideLayout32.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47.xml" ContentType="application/vnd.openxmlformats-officedocument.presentationml.slideLayout+xml"/>
  <Override PartName="/ppt/slideLayouts/slideLayout46.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27.xml" ContentType="application/vnd.openxmlformats-officedocument.presentationml.slideLayout+xml"/>
  <Override PartName="/ppt/slideLayouts/slideLayout26.xml" ContentType="application/vnd.openxmlformats-officedocument.presentationml.slideLayout+xml"/>
  <Override PartName="/ppt/slideLayouts/slideLayout25.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0.xml" ContentType="application/vnd.openxmlformats-officedocument.presentationml.slideLayout+xml"/>
  <Override PartName="/ppt/slideLayouts/slideLayout19.xml" ContentType="application/vnd.openxmlformats-officedocument.presentationml.slideLayout+xml"/>
  <Override PartName="/ppt/slideLayouts/slideLayout18.xml" ContentType="application/vnd.openxmlformats-officedocument.presentationml.slideLayout+xml"/>
  <Override PartName="/ppt/slideLayouts/slideLayout17.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53.xml" ContentType="application/vnd.openxmlformats-officedocument.presentationml.slideLayout+xml"/>
  <Override PartName="/ppt/slideLayouts/slideLayout48.xml" ContentType="application/vnd.openxmlformats-officedocument.presentationml.slideLayout+xml"/>
  <Override PartName="/ppt/slideLayouts/slideLayout55.xml" ContentType="application/vnd.openxmlformats-officedocument.presentationml.slideLayout+xml"/>
  <Override PartName="/ppt/notesSlides/notesSlide25.xml" ContentType="application/vnd.openxmlformats-officedocument.presentationml.notesSlide+xml"/>
  <Override PartName="/ppt/notesSlides/notesSlide24.xml" ContentType="application/vnd.openxmlformats-officedocument.presentationml.notesSlide+xml"/>
  <Override PartName="/ppt/notesSlides/notesSlide23.xml" ContentType="application/vnd.openxmlformats-officedocument.presentationml.notesSlide+xml"/>
  <Override PartName="/ppt/notesSlides/notesSlide22.xml" ContentType="application/vnd.openxmlformats-officedocument.presentationml.notesSlide+xml"/>
  <Override PartName="/ppt/slideLayouts/slideLayout54.xml" ContentType="application/vnd.openxmlformats-officedocument.presentationml.slideLayout+xml"/>
  <Override PartName="/ppt/notesSlides/notesSlide20.xml" ContentType="application/vnd.openxmlformats-officedocument.presentationml.notesSlide+xml"/>
  <Override PartName="/ppt/notesSlides/notesSlide19.xml" ContentType="application/vnd.openxmlformats-officedocument.presentationml.notesSlide+xml"/>
  <Override PartName="/ppt/notesSlides/notesSlide18.xml" ContentType="application/vnd.openxmlformats-officedocument.presentationml.notesSlide+xml"/>
  <Override PartName="/ppt/notesSlides/notesSlide17.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34.xml" ContentType="application/vnd.openxmlformats-officedocument.presentationml.notesSlide+xml"/>
  <Override PartName="/ppt/notesSlides/notesSlide33.xml" ContentType="application/vnd.openxmlformats-officedocument.presentationml.notesSlide+xml"/>
  <Override PartName="/ppt/notesSlides/notesSlide32.xml" ContentType="application/vnd.openxmlformats-officedocument.presentationml.notesSlide+xml"/>
  <Override PartName="/ppt/notesSlides/notesSlide31.xml" ContentType="application/vnd.openxmlformats-officedocument.presentationml.notesSlide+xml"/>
  <Override PartName="/ppt/notesSlides/notesSlide30.xml" ContentType="application/vnd.openxmlformats-officedocument.presentationml.notesSlide+xml"/>
  <Override PartName="/ppt/notesSlides/notesSlide29.xml" ContentType="application/vnd.openxmlformats-officedocument.presentationml.notesSlide+xml"/>
  <Override PartName="/ppt/notesSlides/notesSlide16.xml" ContentType="application/vnd.openxmlformats-officedocument.presentationml.notesSlide+xml"/>
  <Override PartName="/ppt/notesSlides/notesSlide21.xml" ContentType="application/vnd.openxmlformats-officedocument.presentationml.notesSlide+xml"/>
  <Override PartName="/ppt/slideLayouts/slideLayout56.xml" ContentType="application/vnd.openxmlformats-officedocument.presentationml.slideLayout+xml"/>
  <Override PartName="/ppt/notesSlides/notesSlide8.xml" ContentType="application/vnd.openxmlformats-officedocument.presentationml.notesSlide+xml"/>
  <Override PartName="/ppt/notesSlides/notesSlide7.xml" ContentType="application/vnd.openxmlformats-officedocument.presentationml.notesSlide+xml"/>
  <Override PartName="/ppt/notesSlides/notesSlide6.xml" ContentType="application/vnd.openxmlformats-officedocument.presentationml.notesSlide+xml"/>
  <Override PartName="/ppt/notesSlides/notesSlide5.xml" ContentType="application/vnd.openxmlformats-officedocument.presentationml.notesSlide+xml"/>
  <Override PartName="/ppt/notesSlides/notesSlide4.xml" ContentType="application/vnd.openxmlformats-officedocument.presentationml.notesSlide+xml"/>
  <Override PartName="/ppt/notesSlides/notesSlide3.xml" ContentType="application/vnd.openxmlformats-officedocument.presentationml.notesSlide+xml"/>
  <Override PartName="/ppt/notesSlides/notesSlide15.xml" ContentType="application/vnd.openxmlformats-officedocument.presentationml.notesSlide+xml"/>
  <Override PartName="/ppt/notesSlides/notesSlide1.xml" ContentType="application/vnd.openxmlformats-officedocument.presentationml.notesSlide+xml"/>
  <Override PartName="/ppt/notesSlides/notesSlide9.xml" ContentType="application/vnd.openxmlformats-officedocument.presentationml.notesSlide+xml"/>
  <Override PartName="/ppt/notesSlides/notesSlide2.xml" ContentType="application/vnd.openxmlformats-officedocument.presentationml.notesSlide+xml"/>
  <Override PartName="/ppt/notesSlides/notesSlide11.xml" ContentType="application/vnd.openxmlformats-officedocument.presentationml.notesSlide+xml"/>
  <Override PartName="/ppt/notesSlides/notesSlide14.xml" ContentType="application/vnd.openxmlformats-officedocument.presentationml.notesSlide+xml"/>
  <Override PartName="/ppt/notesSlides/notesSlide13.xml" ContentType="application/vnd.openxmlformats-officedocument.presentationml.notesSlide+xml"/>
  <Override PartName="/ppt/notesSlides/notesSlide12.xml" ContentType="application/vnd.openxmlformats-officedocument.presentationml.notesSlide+xml"/>
  <Override PartName="/ppt/notesSlides/notesSlide10.xml" ContentType="application/vnd.openxmlformats-officedocument.presentationml.notesSlide+xml"/>
  <Override PartName="/ppt/theme/theme4.xml" ContentType="application/vnd.openxmlformats-officedocument.theme+xml"/>
  <Override PartName="/ppt/theme/theme1.xml" ContentType="application/vnd.openxmlformats-officedocument.theme+xml"/>
  <Override PartName="/ppt/notesMasters/notesMaster1.xml" ContentType="application/vnd.openxmlformats-officedocument.presentationml.notesMaster+xml"/>
  <Override PartName="/ppt/theme/theme5.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docProps/custom.xml" ContentType="application/vnd.openxmlformats-officedocument.custom-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669" r:id="rId2"/>
    <p:sldMasterId id="2147483686" r:id="rId3"/>
    <p:sldMasterId id="2147483703" r:id="rId4"/>
  </p:sldMasterIdLst>
  <p:notesMasterIdLst>
    <p:notesMasterId r:id="rId39"/>
  </p:notesMasterIdLst>
  <p:sldIdLst>
    <p:sldId id="256" r:id="rId5"/>
    <p:sldId id="257" r:id="rId6"/>
    <p:sldId id="289" r:id="rId7"/>
    <p:sldId id="290" r:id="rId8"/>
    <p:sldId id="286" r:id="rId9"/>
    <p:sldId id="300" r:id="rId10"/>
    <p:sldId id="262" r:id="rId11"/>
    <p:sldId id="263" r:id="rId12"/>
    <p:sldId id="264" r:id="rId13"/>
    <p:sldId id="265" r:id="rId14"/>
    <p:sldId id="301" r:id="rId15"/>
    <p:sldId id="266" r:id="rId16"/>
    <p:sldId id="269" r:id="rId17"/>
    <p:sldId id="293" r:id="rId18"/>
    <p:sldId id="272" r:id="rId19"/>
    <p:sldId id="292" r:id="rId20"/>
    <p:sldId id="274" r:id="rId21"/>
    <p:sldId id="275" r:id="rId22"/>
    <p:sldId id="276" r:id="rId23"/>
    <p:sldId id="277" r:id="rId24"/>
    <p:sldId id="278" r:id="rId25"/>
    <p:sldId id="279" r:id="rId26"/>
    <p:sldId id="302" r:id="rId27"/>
    <p:sldId id="294" r:id="rId28"/>
    <p:sldId id="295" r:id="rId29"/>
    <p:sldId id="281" r:id="rId30"/>
    <p:sldId id="296" r:id="rId31"/>
    <p:sldId id="282" r:id="rId32"/>
    <p:sldId id="283" r:id="rId33"/>
    <p:sldId id="298" r:id="rId34"/>
    <p:sldId id="297" r:id="rId35"/>
    <p:sldId id="287" r:id="rId36"/>
    <p:sldId id="288" r:id="rId37"/>
    <p:sldId id="271" r:id="rId38"/>
  </p:sldIdLst>
  <p:sldSz cx="9144000" cy="6858000" type="screen4x3"/>
  <p:notesSz cx="6858000" cy="9144000"/>
  <p:custDataLst>
    <p:tags r:id="rId40"/>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375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944" autoAdjust="0"/>
    <p:restoredTop sz="58887" autoAdjust="0"/>
  </p:normalViewPr>
  <p:slideViewPr>
    <p:cSldViewPr>
      <p:cViewPr varScale="1">
        <p:scale>
          <a:sx n="44" d="100"/>
          <a:sy n="44" d="100"/>
        </p:scale>
        <p:origin x="1956" y="42"/>
      </p:cViewPr>
      <p:guideLst>
        <p:guide orient="horz" pos="2160"/>
        <p:guide pos="2880"/>
      </p:guideLst>
    </p:cSldViewPr>
  </p:slideViewPr>
  <p:notesTextViewPr>
    <p:cViewPr>
      <p:scale>
        <a:sx n="1" d="1"/>
        <a:sy n="1" d="1"/>
      </p:scale>
      <p:origin x="0" y="0"/>
    </p:cViewPr>
  </p:notesTextViewPr>
  <p:sorterViewPr>
    <p:cViewPr>
      <p:scale>
        <a:sx n="106" d="100"/>
        <a:sy n="106" d="100"/>
      </p:scale>
      <p:origin x="0" y="-9132"/>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notesMaster" Target="notesMasters/notesMaster1.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viewProps" Target="viewProps.xml"/><Relationship Id="rId47" Type="http://schemas.openxmlformats.org/officeDocument/2006/relationships/customXml" Target="../customXml/item3.xml"/><Relationship Id="rId7" Type="http://schemas.openxmlformats.org/officeDocument/2006/relationships/slide" Target="slides/slide3.xml"/><Relationship Id="rId2" Type="http://schemas.openxmlformats.org/officeDocument/2006/relationships/slideMaster" Target="slideMasters/slideMaster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tags" Target="tags/tag1.xml"/><Relationship Id="rId45" Type="http://schemas.openxmlformats.org/officeDocument/2006/relationships/customXml" Target="../customXml/item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heme" Target="theme/theme1.xml"/><Relationship Id="rId8" Type="http://schemas.openxmlformats.org/officeDocument/2006/relationships/slide" Target="slides/slide4.xml"/><Relationship Id="rId3" Type="http://schemas.openxmlformats.org/officeDocument/2006/relationships/slideMaster" Target="slideMasters/slideMaster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customXml" Target="../customXml/item2.xml"/><Relationship Id="rId20" Type="http://schemas.openxmlformats.org/officeDocument/2006/relationships/slide" Target="slides/slide16.xml"/><Relationship Id="rId41"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F5632CA-5FD7-4454-8702-DDF949BA4821}" type="datetimeFigureOut">
              <a:rPr lang="en-US" smtClean="0"/>
              <a:t>12/6/2016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0B13EB8-AED7-4E50-8F5E-BBC169B09E28}" type="slidenum">
              <a:rPr lang="en-US" smtClean="0"/>
              <a:t>‹#›</a:t>
            </a:fld>
            <a:endParaRPr lang="en-US"/>
          </a:p>
        </p:txBody>
      </p:sp>
    </p:spTree>
    <p:extLst>
      <p:ext uri="{BB962C8B-B14F-4D97-AF65-F5344CB8AC3E}">
        <p14:creationId xmlns:p14="http://schemas.microsoft.com/office/powerpoint/2010/main" val="36677712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3" Type="http://schemas.openxmlformats.org/officeDocument/2006/relationships/hyperlink" Target="http://www.aphis.usda.gov/fadprep" TargetMode="External"/><Relationship Id="rId2" Type="http://schemas.openxmlformats.org/officeDocument/2006/relationships/slide" Target="../slides/slide32.xml"/><Relationship Id="rId1" Type="http://schemas.openxmlformats.org/officeDocument/2006/relationships/notesMaster" Target="../notesMasters/notesMaster1.xml"/><Relationship Id="rId4" Type="http://schemas.openxmlformats.org/officeDocument/2006/relationships/hyperlink" Target="http://naherc.cfsph.iastate.edu/" TargetMode="Externa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In a foreign animal disease (FAD) incident, control and containment of the disease agent is essential to eradication and recovery. Quarantine and movement control (QMC) are critical activities to protect animal health, by helping to prevent the disease agent from being transmitted to non-infected livestock and poultry populations. QMC stops and controls movements in a regulatory Control Area. This presentation focuses on diseases spread by direct and indirect contact rather than vector-borne diseases, as QMC is not particularly effective at preventing the movement of mobile insect vectors. However, QMC activities can still prevent the movement of infected hosts, which may be important in vector-borne FAD incidents. In an incident, quarantines and movement controls are handled through the Unified Incident Command, following</a:t>
            </a:r>
            <a:r>
              <a:rPr lang="en-US" sz="1200" kern="1200" baseline="0" dirty="0" smtClean="0">
                <a:solidFill>
                  <a:schemeClr val="tx1"/>
                </a:solidFill>
                <a:effectLst/>
                <a:latin typeface="+mn-lt"/>
                <a:ea typeface="+mn-ea"/>
                <a:cs typeface="+mn-cs"/>
              </a:rPr>
              <a:t> local, State, and Federal laws/regulations</a:t>
            </a:r>
            <a:r>
              <a:rPr lang="en-US" sz="1200" kern="1200" dirty="0" smtClean="0">
                <a:solidFill>
                  <a:schemeClr val="tx1"/>
                </a:solidFill>
                <a:effectLst/>
                <a:latin typeface="+mn-lt"/>
                <a:ea typeface="+mn-ea"/>
                <a:cs typeface="+mn-cs"/>
              </a:rPr>
              <a:t>.</a:t>
            </a:r>
            <a:r>
              <a:rPr lang="en-US" sz="1200" i="1" kern="1200" dirty="0" smtClean="0">
                <a:solidFill>
                  <a:schemeClr val="tx1"/>
                </a:solidFill>
                <a:effectLst/>
                <a:latin typeface="+mn-lt"/>
                <a:ea typeface="+mn-ea"/>
                <a:cs typeface="+mn-cs"/>
              </a:rPr>
              <a:t> [This information was derived from the Foreign Animal Disease Preparedness and Response (FAD PReP)/National Animal Health Emergency Management System (NAHEMS) Guidelines: Quarantine</a:t>
            </a:r>
            <a:r>
              <a:rPr lang="en-US" sz="1200" i="1" kern="1200" baseline="0" dirty="0" smtClean="0">
                <a:solidFill>
                  <a:schemeClr val="tx1"/>
                </a:solidFill>
                <a:effectLst/>
                <a:latin typeface="+mn-lt"/>
                <a:ea typeface="+mn-ea"/>
                <a:cs typeface="+mn-cs"/>
              </a:rPr>
              <a:t> and Movement Control </a:t>
            </a:r>
            <a:r>
              <a:rPr lang="en-US" sz="1200" i="1" kern="1200" dirty="0" smtClean="0">
                <a:solidFill>
                  <a:schemeClr val="tx1"/>
                </a:solidFill>
                <a:effectLst/>
                <a:latin typeface="+mn-lt"/>
                <a:ea typeface="+mn-ea"/>
                <a:cs typeface="+mn-cs"/>
              </a:rPr>
              <a:t>(2016)].</a:t>
            </a:r>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0B13EB8-AED7-4E50-8F5E-BBC169B09E28}" type="slidenum">
              <a:rPr lang="en-US" smtClean="0"/>
              <a:t>1</a:t>
            </a:fld>
            <a:endParaRPr lang="en-US"/>
          </a:p>
        </p:txBody>
      </p:sp>
    </p:spTree>
    <p:extLst>
      <p:ext uri="{BB962C8B-B14F-4D97-AF65-F5344CB8AC3E}">
        <p14:creationId xmlns:p14="http://schemas.microsoft.com/office/powerpoint/2010/main" val="13582702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Initial FAD response and enforcement of QMC will involve State, Tribal, and local authorities and resources. Authority granted to the State Animal Health Official (SAHO) varies from State to State. Legal authority is usually granted by a legislating body, and by an executive agency. Quarantine of a premises—or movement restrictions—within a Control Area may be issued, based on an FAD detection or a suspected FAD. These may include quarantines of an individual pen, herd, flock, premises, county, section, or area, depending on the specific State authority. State quarantines are used to stop and control the spread of an infectious or contagious disease within a State. </a:t>
            </a:r>
          </a:p>
        </p:txBody>
      </p:sp>
      <p:sp>
        <p:nvSpPr>
          <p:cNvPr id="4" name="Slide Number Placeholder 3"/>
          <p:cNvSpPr>
            <a:spLocks noGrp="1"/>
          </p:cNvSpPr>
          <p:nvPr>
            <p:ph type="sldNum" sz="quarter" idx="10"/>
          </p:nvPr>
        </p:nvSpPr>
        <p:spPr/>
        <p:txBody>
          <a:bodyPr/>
          <a:lstStyle/>
          <a:p>
            <a:fld id="{F95D56F6-3111-471E-8DA2-7E44809EF597}" type="slidenum">
              <a:rPr lang="en-US" smtClean="0"/>
              <a:t>10</a:t>
            </a:fld>
            <a:endParaRPr lang="en-US"/>
          </a:p>
        </p:txBody>
      </p:sp>
    </p:spTree>
    <p:extLst>
      <p:ext uri="{BB962C8B-B14F-4D97-AF65-F5344CB8AC3E}">
        <p14:creationId xmlns:p14="http://schemas.microsoft.com/office/powerpoint/2010/main" val="19440705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While typically States control intrastate movements, it is important to recognize that if the United States Secretary of Agriculture declares an Extraordinary Emergency, the Federal government is then authorized to control </a:t>
            </a:r>
            <a:r>
              <a:rPr lang="en-US" sz="1200" b="1" i="1" kern="1200" dirty="0" smtClean="0">
                <a:solidFill>
                  <a:schemeClr val="tx1"/>
                </a:solidFill>
                <a:effectLst/>
                <a:latin typeface="+mn-lt"/>
                <a:ea typeface="+mn-ea"/>
                <a:cs typeface="+mn-cs"/>
              </a:rPr>
              <a:t>intrastate</a:t>
            </a:r>
            <a:r>
              <a:rPr lang="en-US" sz="1200" kern="1200" dirty="0" smtClean="0">
                <a:solidFill>
                  <a:schemeClr val="tx1"/>
                </a:solidFill>
                <a:effectLst/>
                <a:latin typeface="+mn-lt"/>
                <a:ea typeface="+mn-ea"/>
                <a:cs typeface="+mn-cs"/>
              </a:rPr>
              <a:t> movement, in addition to interstate movement and international movement. Additionally, an FAD outbreak in the United States may result in emergency regulatory intervention by State, Tribal Nations, and Federal authorities via a Unified Incident Command.</a:t>
            </a:r>
          </a:p>
        </p:txBody>
      </p:sp>
      <p:sp>
        <p:nvSpPr>
          <p:cNvPr id="4" name="Slide Number Placeholder 3"/>
          <p:cNvSpPr>
            <a:spLocks noGrp="1"/>
          </p:cNvSpPr>
          <p:nvPr>
            <p:ph type="sldNum" sz="quarter" idx="10"/>
          </p:nvPr>
        </p:nvSpPr>
        <p:spPr/>
        <p:txBody>
          <a:bodyPr/>
          <a:lstStyle/>
          <a:p>
            <a:fld id="{F95D56F6-3111-471E-8DA2-7E44809EF597}" type="slidenum">
              <a:rPr lang="en-US" smtClean="0"/>
              <a:t>11</a:t>
            </a:fld>
            <a:endParaRPr lang="en-US"/>
          </a:p>
        </p:txBody>
      </p:sp>
    </p:spTree>
    <p:extLst>
      <p:ext uri="{BB962C8B-B14F-4D97-AF65-F5344CB8AC3E}">
        <p14:creationId xmlns:p14="http://schemas.microsoft.com/office/powerpoint/2010/main" val="27804959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During an FAD response, many activities must be conducted simultaneously to achieve the goals of an FAD response. T</a:t>
            </a:r>
            <a:r>
              <a:rPr lang="en-US" baseline="0" dirty="0" smtClean="0"/>
              <a:t>hese activities must be conducted in a coordinated manner. Three epidemiologic principles form the foundation of any FAD response strategy to contain, control, and ultimately eradicate the disease in the U.S. domestic livestock or poultry population.</a:t>
            </a:r>
            <a:r>
              <a:rPr lang="en-US" dirty="0" smtClean="0"/>
              <a:t> These epidemiologic principles are,</a:t>
            </a:r>
            <a:r>
              <a:rPr lang="en-US" baseline="0" dirty="0" smtClean="0"/>
              <a:t> to:</a:t>
            </a:r>
            <a:endParaRPr lang="en-US" dirty="0" smtClean="0"/>
          </a:p>
          <a:p>
            <a:pPr marL="171450" indent="-171450">
              <a:buFont typeface="Arial" panose="020B0604020202020204" pitchFamily="34" charset="0"/>
              <a:buChar char="•"/>
            </a:pPr>
            <a:r>
              <a:rPr lang="en-US" dirty="0" smtClean="0"/>
              <a:t>Prevent contact between the disease and susceptible animals.</a:t>
            </a:r>
          </a:p>
          <a:p>
            <a:pPr marL="171450" indent="-171450">
              <a:buFont typeface="Arial" panose="020B0604020202020204" pitchFamily="34" charset="0"/>
              <a:buChar char="•"/>
            </a:pPr>
            <a:r>
              <a:rPr lang="en-US" dirty="0" smtClean="0"/>
              <a:t>Stop the production of the disease agent.</a:t>
            </a:r>
          </a:p>
          <a:p>
            <a:pPr marL="171450" indent="-171450">
              <a:buFont typeface="Arial" panose="020B0604020202020204" pitchFamily="34" charset="0"/>
              <a:buChar char="•"/>
            </a:pPr>
            <a:r>
              <a:rPr lang="en-US" dirty="0" smtClean="0"/>
              <a:t>Increase the disease resistance of susceptible animals or reduce the shedding of the disease agent in infected or exposed animals. </a:t>
            </a:r>
          </a:p>
          <a:p>
            <a:r>
              <a:rPr lang="en-US" dirty="0" smtClean="0"/>
              <a:t>The response activities based on these three principles are listed on</a:t>
            </a:r>
            <a:r>
              <a:rPr lang="en-US" baseline="0" dirty="0" smtClean="0"/>
              <a:t> the next slide.</a:t>
            </a:r>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F95D56F6-3111-471E-8DA2-7E44809EF597}" type="slidenum">
              <a:rPr lang="en-US" smtClean="0"/>
              <a:t>12</a:t>
            </a:fld>
            <a:endParaRPr lang="en-US"/>
          </a:p>
        </p:txBody>
      </p:sp>
    </p:spTree>
    <p:extLst>
      <p:ext uri="{BB962C8B-B14F-4D97-AF65-F5344CB8AC3E}">
        <p14:creationId xmlns:p14="http://schemas.microsoft.com/office/powerpoint/2010/main" val="19898062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This chart lists some of the critical activities which occur in an FAD outbreak, including QMC. Other activities, such as surveillance, diagnostic testing, COB, disposal, and vaccination will also help to rapidly and effectively control, contain, and eradicate the disease. For example, the quarantine of infected animals, movement controls in the Control Area, and biosecurity measures aid</a:t>
            </a:r>
            <a:r>
              <a:rPr lang="en-US" sz="1200" kern="1200" baseline="0" dirty="0" smtClean="0">
                <a:solidFill>
                  <a:schemeClr val="tx1"/>
                </a:solidFill>
                <a:effectLst/>
                <a:latin typeface="+mn-lt"/>
                <a:ea typeface="+mn-ea"/>
                <a:cs typeface="+mn-cs"/>
              </a:rPr>
              <a:t> in p</a:t>
            </a:r>
            <a:r>
              <a:rPr lang="en-US" sz="1200" kern="1200" dirty="0" smtClean="0">
                <a:solidFill>
                  <a:schemeClr val="tx1"/>
                </a:solidFill>
                <a:effectLst/>
                <a:latin typeface="+mn-lt"/>
                <a:ea typeface="+mn-ea"/>
                <a:cs typeface="+mn-cs"/>
              </a:rPr>
              <a:t>reventing contact between the disease and susceptible animals. Depopulation, as necessary, stops the production of the disease agent. Emergency vaccination, if a suitable vaccine is available and can be administered in a timely manner, can increase the disease resistance of susceptible animals. </a:t>
            </a:r>
            <a:r>
              <a:rPr lang="en-US" sz="1200" i="1" kern="1200" dirty="0" smtClean="0">
                <a:solidFill>
                  <a:schemeClr val="tx1"/>
                </a:solidFill>
                <a:effectLst/>
                <a:latin typeface="+mn-lt"/>
                <a:ea typeface="+mn-ea"/>
                <a:cs typeface="+mn-cs"/>
              </a:rPr>
              <a:t>[Critical Activities and Tools for Containment, Control, and Eradication.</a:t>
            </a:r>
            <a:r>
              <a:rPr lang="en-US" sz="1200" i="1" kern="1200" baseline="0" dirty="0" smtClean="0">
                <a:solidFill>
                  <a:schemeClr val="tx1"/>
                </a:solidFill>
                <a:effectLst/>
                <a:latin typeface="+mn-lt"/>
                <a:ea typeface="+mn-ea"/>
                <a:cs typeface="+mn-cs"/>
              </a:rPr>
              <a:t> Content provided by: USDA]</a:t>
            </a:r>
            <a:endParaRPr lang="en-US" sz="1200" i="1"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F95D56F6-3111-471E-8DA2-7E44809EF597}" type="slidenum">
              <a:rPr lang="en-US" smtClean="0"/>
              <a:t>13</a:t>
            </a:fld>
            <a:endParaRPr lang="en-US"/>
          </a:p>
        </p:txBody>
      </p:sp>
    </p:spTree>
    <p:extLst>
      <p:ext uri="{BB962C8B-B14F-4D97-AF65-F5344CB8AC3E}">
        <p14:creationId xmlns:p14="http://schemas.microsoft.com/office/powerpoint/2010/main" val="20264204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effectLst/>
                <a:latin typeface="+mn-lt"/>
                <a:ea typeface="Calibri"/>
                <a:cs typeface="Times New Roman"/>
              </a:rPr>
              <a:t>During an FAD outbreak, geographic locations are classified or designated according to specific criteria related to disease or disease-free status. These designations help to associate specific response activities with specific locations. These figures show examples of zones and areas on the left, and examples of the locations of premises that have been designated with specific classifications on the right. QMC activities focus on the Control Area - comprised of the (dark pink) Infected Zone plus the (blue) encircling Buffer Zone. Quarantines are implemented for Infected, Contact, and Suspect Premises in the Control Area. It is important to note that these figures are examples, and are not to scale. More detail on designations of zones, areas, and premises, and the factors considered in determining their size is explained in the </a:t>
            </a:r>
            <a:r>
              <a:rPr lang="en-US" sz="1200" i="1" dirty="0" smtClean="0">
                <a:effectLst/>
                <a:latin typeface="+mn-lt"/>
                <a:ea typeface="Calibri"/>
                <a:cs typeface="Times New Roman"/>
              </a:rPr>
              <a:t>FAD PReP/NAHEMS Guidelines: Quarantine</a:t>
            </a:r>
            <a:r>
              <a:rPr lang="en-US" sz="1200" i="1" baseline="0" dirty="0" smtClean="0">
                <a:effectLst/>
                <a:latin typeface="+mn-lt"/>
                <a:ea typeface="Calibri"/>
                <a:cs typeface="Times New Roman"/>
              </a:rPr>
              <a:t> and Movement Control</a:t>
            </a:r>
            <a:r>
              <a:rPr lang="en-US" sz="1200" baseline="0" dirty="0" smtClean="0">
                <a:effectLst/>
                <a:latin typeface="+mn-lt"/>
                <a:ea typeface="Calibri"/>
                <a:cs typeface="Times New Roman"/>
              </a:rPr>
              <a:t> </a:t>
            </a:r>
            <a:r>
              <a:rPr lang="en-US" sz="1200" dirty="0" smtClean="0">
                <a:effectLst/>
                <a:latin typeface="+mn-lt"/>
                <a:ea typeface="Calibri"/>
                <a:cs typeface="Times New Roman"/>
              </a:rPr>
              <a:t>document, </a:t>
            </a:r>
            <a:r>
              <a:rPr lang="en-US" sz="1200" i="1" dirty="0" smtClean="0">
                <a:effectLst/>
                <a:latin typeface="+mn-lt"/>
                <a:ea typeface="Calibri"/>
                <a:cs typeface="Times New Roman"/>
              </a:rPr>
              <a:t>APHIS</a:t>
            </a:r>
            <a:r>
              <a:rPr lang="en-US" sz="1200" i="1" baseline="0" dirty="0" smtClean="0">
                <a:effectLst/>
                <a:latin typeface="+mn-lt"/>
                <a:ea typeface="Calibri"/>
                <a:cs typeface="Times New Roman"/>
              </a:rPr>
              <a:t> FAD Framework: Response Strategies (Manual </a:t>
            </a:r>
            <a:r>
              <a:rPr lang="en-US" sz="1200" i="0" baseline="0" dirty="0" smtClean="0">
                <a:effectLst/>
                <a:latin typeface="+mn-lt"/>
                <a:ea typeface="Calibri"/>
                <a:cs typeface="Times New Roman"/>
              </a:rPr>
              <a:t>2-0) </a:t>
            </a:r>
            <a:r>
              <a:rPr lang="en-US" sz="1200" i="0" dirty="0" smtClean="0">
                <a:effectLst/>
                <a:latin typeface="+mn-lt"/>
                <a:ea typeface="Calibri"/>
                <a:cs typeface="Times New Roman"/>
              </a:rPr>
              <a:t>and</a:t>
            </a:r>
            <a:r>
              <a:rPr lang="en-US" sz="1200" dirty="0" smtClean="0">
                <a:effectLst/>
                <a:latin typeface="+mn-lt"/>
                <a:ea typeface="Calibri"/>
                <a:cs typeface="Times New Roman"/>
              </a:rPr>
              <a:t> in the Zones, Areas and Premises PowerPoint presentation associated with this series. </a:t>
            </a:r>
            <a:r>
              <a:rPr lang="en-US" sz="1200" i="1" dirty="0" smtClean="0">
                <a:effectLst/>
                <a:latin typeface="+mn-lt"/>
                <a:ea typeface="Calibri"/>
                <a:cs typeface="Times New Roman"/>
              </a:rPr>
              <a:t>[Example Zones, Areas, and Premises. Diagrams provided by: USDA; Graphic illustration by: Dani Ausen, Iowa State University]</a:t>
            </a:r>
            <a:endParaRPr lang="en-US" i="1" dirty="0"/>
          </a:p>
        </p:txBody>
      </p:sp>
      <p:sp>
        <p:nvSpPr>
          <p:cNvPr id="4" name="Slide Number Placeholder 3"/>
          <p:cNvSpPr>
            <a:spLocks noGrp="1"/>
          </p:cNvSpPr>
          <p:nvPr>
            <p:ph type="sldNum" sz="quarter" idx="10"/>
          </p:nvPr>
        </p:nvSpPr>
        <p:spPr/>
        <p:txBody>
          <a:bodyPr/>
          <a:lstStyle/>
          <a:p>
            <a:fld id="{F95D56F6-3111-471E-8DA2-7E44809EF597}" type="slidenum">
              <a:rPr lang="en-US" smtClean="0"/>
              <a:t>14</a:t>
            </a:fld>
            <a:endParaRPr lang="en-US"/>
          </a:p>
        </p:txBody>
      </p:sp>
    </p:spTree>
    <p:extLst>
      <p:ext uri="{BB962C8B-B14F-4D97-AF65-F5344CB8AC3E}">
        <p14:creationId xmlns:p14="http://schemas.microsoft.com/office/powerpoint/2010/main" val="212646177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It is reasonable to assume that movement</a:t>
            </a:r>
            <a:r>
              <a:rPr lang="en-US" baseline="0" dirty="0" smtClean="0"/>
              <a:t> a</a:t>
            </a:r>
            <a:r>
              <a:rPr lang="en-US" dirty="0" smtClean="0"/>
              <a:t>ctivities that pose a high risk of transmitting</a:t>
            </a:r>
            <a:r>
              <a:rPr lang="en-US" baseline="0" dirty="0" smtClean="0"/>
              <a:t> disease </a:t>
            </a:r>
            <a:r>
              <a:rPr lang="en-US" dirty="0" smtClean="0"/>
              <a:t>will fall under a stop movement order (or a similar term used by States, such as embargo), and that movement controls or continuity of business (managed movement plans) will be applied to critical movements, and/or to those movements involving lower risk, depending upon the situation. Close coordination of authority, resources, and expertise will be necessary between Federal, State, local, and Tribal governments. Planning for an emergency is critical in order to develop a consistent, coordinated approach to response</a:t>
            </a:r>
            <a:r>
              <a:rPr lang="en-US" baseline="0" dirty="0" smtClean="0"/>
              <a:t> and resource allocation in </a:t>
            </a:r>
            <a:r>
              <a:rPr lang="en-US" dirty="0" smtClean="0"/>
              <a:t>a regional or multi-State disease outbreak. A priority of preparedness planning should be to discuss, mitigate, or resolve competing priorities prior to an incident. </a:t>
            </a:r>
            <a:endParaRPr lang="en-US" dirty="0"/>
          </a:p>
        </p:txBody>
      </p:sp>
      <p:sp>
        <p:nvSpPr>
          <p:cNvPr id="4" name="Slide Number Placeholder 3"/>
          <p:cNvSpPr>
            <a:spLocks noGrp="1"/>
          </p:cNvSpPr>
          <p:nvPr>
            <p:ph type="sldNum" sz="quarter" idx="10"/>
          </p:nvPr>
        </p:nvSpPr>
        <p:spPr/>
        <p:txBody>
          <a:bodyPr/>
          <a:lstStyle/>
          <a:p>
            <a:fld id="{F3CB08E7-ABC6-4B50-825E-35FCD58134B1}" type="slidenum">
              <a:rPr lang="en-US" smtClean="0"/>
              <a:t>15</a:t>
            </a:fld>
            <a:endParaRPr lang="en-US"/>
          </a:p>
        </p:txBody>
      </p:sp>
    </p:spTree>
    <p:extLst>
      <p:ext uri="{BB962C8B-B14F-4D97-AF65-F5344CB8AC3E}">
        <p14:creationId xmlns:p14="http://schemas.microsoft.com/office/powerpoint/2010/main" val="382826633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Coordination of priorities and resources will be conducted through the Incident Command System (ICS). Federal and State animal health officials will need to work closely with emergency management agencies in identifying available State and local resources</a:t>
            </a:r>
            <a:r>
              <a:rPr lang="en-US" baseline="0" dirty="0" smtClean="0"/>
              <a:t> from sources such as </a:t>
            </a:r>
            <a:r>
              <a:rPr lang="en-US" dirty="0" smtClean="0"/>
              <a:t>public works departments, departments of transportation, departments of wildlife and natural resources, law enforcement, public health, universities, veterinary reserve groups, and local contractors. Planning at every level, including industry, will reduce the time it takes to control, contain, and eradicate the outbreak. Planning is necessary to:</a:t>
            </a:r>
          </a:p>
          <a:p>
            <a:pPr marL="171450" indent="-171450">
              <a:buFont typeface="Arial" panose="020B0604020202020204" pitchFamily="34" charset="0"/>
              <a:buChar char="•"/>
            </a:pPr>
            <a:r>
              <a:rPr lang="en-US" dirty="0" smtClean="0"/>
              <a:t>Determine the legal authority and procedures for issuing, enforcing, and lifting a quarantine, for biosecurity, permitting, traffic control, and road maintenance. </a:t>
            </a:r>
          </a:p>
          <a:p>
            <a:pPr marL="171450" indent="-171450">
              <a:buFont typeface="Arial" panose="020B0604020202020204" pitchFamily="34" charset="0"/>
              <a:buChar char="•"/>
            </a:pPr>
            <a:r>
              <a:rPr lang="en-US" dirty="0" smtClean="0"/>
              <a:t>Identify resources that are trained and ready, </a:t>
            </a:r>
            <a:r>
              <a:rPr lang="en-US" baseline="0" dirty="0" smtClean="0"/>
              <a:t>those t</a:t>
            </a:r>
            <a:r>
              <a:rPr lang="en-US" dirty="0" smtClean="0"/>
              <a:t>hat need to be developed, </a:t>
            </a:r>
            <a:r>
              <a:rPr lang="en-US" dirty="0" smtClean="0"/>
              <a:t>and those</a:t>
            </a:r>
            <a:r>
              <a:rPr lang="en-US" baseline="0" dirty="0" smtClean="0"/>
              <a:t> </a:t>
            </a:r>
            <a:r>
              <a:rPr lang="en-US" baseline="0" dirty="0" smtClean="0"/>
              <a:t>that may be shared through agreements</a:t>
            </a:r>
            <a:r>
              <a:rPr lang="en-US" dirty="0" smtClean="0"/>
              <a:t>.</a:t>
            </a:r>
          </a:p>
          <a:p>
            <a:pPr marL="171450" indent="-171450">
              <a:buFont typeface="Arial" panose="020B0604020202020204" pitchFamily="34" charset="0"/>
              <a:buChar char="•"/>
            </a:pPr>
            <a:r>
              <a:rPr lang="en-US" dirty="0" smtClean="0"/>
              <a:t>Identify major agricultural routes (livestock and pick-up/delivery of products such as milk and feed) and suitable checkpoint sites on those routes. </a:t>
            </a:r>
          </a:p>
          <a:p>
            <a:pPr marL="171450" indent="-171450">
              <a:buFont typeface="Arial" panose="020B0604020202020204" pitchFamily="34" charset="0"/>
              <a:buChar char="•"/>
            </a:pPr>
            <a:r>
              <a:rPr lang="en-US" dirty="0" smtClean="0"/>
              <a:t>Develop communications plans to share information internally and externally.</a:t>
            </a:r>
          </a:p>
          <a:p>
            <a:pPr marL="171450" indent="-171450">
              <a:buFont typeface="Arial" panose="020B0604020202020204" pitchFamily="34" charset="0"/>
              <a:buChar char="•"/>
            </a:pPr>
            <a:r>
              <a:rPr lang="en-US" dirty="0" smtClean="0"/>
              <a:t>Ensure appropriate supplies and equipment such as personal protective equipment (PPE) and disinfectants.</a:t>
            </a:r>
          </a:p>
          <a:p>
            <a:pPr marL="171450" indent="-171450">
              <a:buFont typeface="Arial" panose="020B0604020202020204" pitchFamily="34" charset="0"/>
              <a:buChar char="•"/>
            </a:pPr>
            <a:r>
              <a:rPr lang="en-US" dirty="0" smtClean="0"/>
              <a:t>Understand the different roles and responsibilities of those involved in the response.</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F0B13EB8-AED7-4E50-8F5E-BBC169B09E28}" type="slidenum">
              <a:rPr lang="en-US" smtClean="0"/>
              <a:t>16</a:t>
            </a:fld>
            <a:endParaRPr lang="en-US"/>
          </a:p>
        </p:txBody>
      </p:sp>
    </p:spTree>
    <p:extLst>
      <p:ext uri="{BB962C8B-B14F-4D97-AF65-F5344CB8AC3E}">
        <p14:creationId xmlns:p14="http://schemas.microsoft.com/office/powerpoint/2010/main" val="64160036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QMC-imposed limits on movement can affect the ability of a producer or processor to continue key operations during an outbreak. Business processes, including production and distribution, may be disrupted. COB, on the other hand, manages the movement of non-infected animals and non-contaminated animal products in a regulatory Control Area. Managed movement helps agricultural industries maintain essential business functions, or return to business during an FAD response, while the risk of disease spread and threat to animal health</a:t>
            </a:r>
            <a:r>
              <a:rPr lang="en-US" sz="1200" kern="1200" baseline="0" dirty="0" smtClean="0">
                <a:solidFill>
                  <a:schemeClr val="tx1"/>
                </a:solidFill>
                <a:effectLst/>
                <a:latin typeface="+mn-lt"/>
                <a:ea typeface="+mn-ea"/>
                <a:cs typeface="+mn-cs"/>
              </a:rPr>
              <a:t> and </a:t>
            </a:r>
            <a:r>
              <a:rPr lang="en-US" sz="1200" kern="1200" dirty="0" smtClean="0">
                <a:solidFill>
                  <a:schemeClr val="tx1"/>
                </a:solidFill>
                <a:effectLst/>
                <a:latin typeface="+mn-lt"/>
                <a:ea typeface="+mn-ea"/>
                <a:cs typeface="+mn-cs"/>
              </a:rPr>
              <a:t>public health is effectively managed. The ultimate goal of COB is to minimize unintended negative effects of the disease and disease response on the affected industries and consumers while still achieving the goals of a disease response. Transitioning between standstill notices, quarantine and movement control, to management movement through continuity of business plans requires effective preparedness planning ahead of an event between all relevant partners. </a:t>
            </a:r>
            <a:r>
              <a:rPr lang="en-US" sz="1200" i="1" kern="1200" dirty="0" smtClean="0">
                <a:solidFill>
                  <a:schemeClr val="tx1"/>
                </a:solidFill>
                <a:effectLst/>
                <a:latin typeface="+mn-lt"/>
                <a:ea typeface="+mn-ea"/>
                <a:cs typeface="+mn-cs"/>
              </a:rPr>
              <a:t>[Critical Activities Implemented as FAD Outbreak Response Progresses</a:t>
            </a:r>
            <a:r>
              <a:rPr lang="en-US" sz="1200" i="1" kern="1200" baseline="0" dirty="0" smtClean="0">
                <a:solidFill>
                  <a:schemeClr val="tx1"/>
                </a:solidFill>
                <a:effectLst/>
                <a:latin typeface="+mn-lt"/>
                <a:ea typeface="+mn-ea"/>
                <a:cs typeface="+mn-cs"/>
              </a:rPr>
              <a:t>. Content provided by: USDA]</a:t>
            </a:r>
            <a:endParaRPr lang="en-US" sz="1200" i="1"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3CB08E7-ABC6-4B50-825E-35FCD58134B1}" type="slidenum">
              <a:rPr lang="en-US" smtClean="0"/>
              <a:t>17</a:t>
            </a:fld>
            <a:endParaRPr lang="en-US"/>
          </a:p>
        </p:txBody>
      </p:sp>
    </p:spTree>
    <p:extLst>
      <p:ext uri="{BB962C8B-B14F-4D97-AF65-F5344CB8AC3E}">
        <p14:creationId xmlns:p14="http://schemas.microsoft.com/office/powerpoint/2010/main" val="298771832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An FAD response effort will begin locally, involving local, State, and Tribal authority and resources. If needed, Federal authority and resources will then be employed. In an FAD outbreak, there may be both State quarantines and Federal quarantines, but typically, an individual premises quarantine will be issued under State authority. Regardless of the authority to issue a quarantine, Unified Incident Command should make a strong effort to have clear communication and appropriate educational materials on disease transmission to gain voluntary compliance from producers, families, and others involved in the quarantine. </a:t>
            </a:r>
          </a:p>
        </p:txBody>
      </p:sp>
      <p:sp>
        <p:nvSpPr>
          <p:cNvPr id="4" name="Slide Number Placeholder 3"/>
          <p:cNvSpPr>
            <a:spLocks noGrp="1"/>
          </p:cNvSpPr>
          <p:nvPr>
            <p:ph type="sldNum" sz="quarter" idx="10"/>
          </p:nvPr>
        </p:nvSpPr>
        <p:spPr/>
        <p:txBody>
          <a:bodyPr/>
          <a:lstStyle/>
          <a:p>
            <a:fld id="{F3CB08E7-ABC6-4B50-825E-35FCD58134B1}" type="slidenum">
              <a:rPr lang="en-US" smtClean="0"/>
              <a:t>18</a:t>
            </a:fld>
            <a:endParaRPr lang="en-US"/>
          </a:p>
        </p:txBody>
      </p:sp>
    </p:spTree>
    <p:extLst>
      <p:ext uri="{BB962C8B-B14F-4D97-AF65-F5344CB8AC3E}">
        <p14:creationId xmlns:p14="http://schemas.microsoft.com/office/powerpoint/2010/main" val="171224560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The authority of the SAHO to issue a quarantine or a “hold order” on</a:t>
            </a:r>
            <a:r>
              <a:rPr lang="en-US" sz="1200" kern="1200" baseline="0" dirty="0" smtClean="0">
                <a:solidFill>
                  <a:schemeClr val="tx1"/>
                </a:solidFill>
                <a:effectLst/>
                <a:latin typeface="+mn-lt"/>
                <a:ea typeface="+mn-ea"/>
                <a:cs typeface="+mn-cs"/>
              </a:rPr>
              <a:t> a premises </a:t>
            </a:r>
            <a:r>
              <a:rPr lang="en-US" sz="1200" kern="1200" dirty="0" smtClean="0">
                <a:solidFill>
                  <a:schemeClr val="tx1"/>
                </a:solidFill>
                <a:effectLst/>
                <a:latin typeface="+mn-lt"/>
                <a:ea typeface="+mn-ea"/>
                <a:cs typeface="+mn-cs"/>
              </a:rPr>
              <a:t>varies by State. A quarantine</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may be issued based on a presumptive positive diagnosis, pending laboratory confirmation, or only on the basis of a confirmed positive. An individual premises quarantine or hold order is typically requested by a foreign animal disease diagnostician (FADD) who has investigated and determined the findings are consistent with an FAD. Infected, Contact, and Suspect Premises are subject to individual premises quarantine. Quarantines may be imposed on facilities with live animal inhabitants (farms or feedlots), as well as those without (auction markets). </a:t>
            </a:r>
            <a:r>
              <a:rPr lang="en-US" sz="1200" kern="1200" baseline="0" dirty="0" smtClean="0">
                <a:solidFill>
                  <a:schemeClr val="tx1"/>
                </a:solidFill>
                <a:effectLst/>
                <a:latin typeface="+mn-lt"/>
                <a:ea typeface="+mn-ea"/>
                <a:cs typeface="+mn-cs"/>
              </a:rPr>
              <a:t>Implementing a quarantine involves notifying the owner/agent, securing the premises to prevent unauthorized movement, establishing biosecurity procedures, as well as restricting movement of animals, animal products, and fomites. It also involves contingency planning to allow for essential movements and to quickly obtain medical care for any sick or injured personnel, while minimizing the risk of pathogen transmission.</a:t>
            </a:r>
          </a:p>
          <a:p>
            <a:endParaRPr lang="en-US" sz="1200" kern="1200" baseline="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3CB08E7-ABC6-4B50-825E-35FCD58134B1}" type="slidenum">
              <a:rPr lang="en-US" smtClean="0"/>
              <a:t>19</a:t>
            </a:fld>
            <a:endParaRPr lang="en-US"/>
          </a:p>
        </p:txBody>
      </p:sp>
    </p:spTree>
    <p:extLst>
      <p:ext uri="{BB962C8B-B14F-4D97-AF65-F5344CB8AC3E}">
        <p14:creationId xmlns:p14="http://schemas.microsoft.com/office/powerpoint/2010/main" val="10261650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latin typeface="+mn-lt"/>
              </a:rPr>
              <a:t>This </a:t>
            </a:r>
            <a:r>
              <a:rPr lang="en-US" dirty="0" smtClean="0">
                <a:latin typeface="+mn-lt"/>
              </a:rPr>
              <a:t>presentation is </a:t>
            </a:r>
            <a:r>
              <a:rPr lang="en-US" dirty="0" smtClean="0">
                <a:latin typeface="+mn-lt"/>
              </a:rPr>
              <a:t>intended to provide all responders with a common general understanding of how quarantine and movement control</a:t>
            </a:r>
            <a:r>
              <a:rPr lang="en-US" baseline="0" dirty="0" smtClean="0">
                <a:latin typeface="+mn-lt"/>
              </a:rPr>
              <a:t> (QMC) </a:t>
            </a:r>
            <a:r>
              <a:rPr lang="en-US" dirty="0" smtClean="0">
                <a:latin typeface="+mn-lt"/>
              </a:rPr>
              <a:t>would be implemented in an FAD incident in</a:t>
            </a:r>
            <a:r>
              <a:rPr lang="en-US" baseline="0" dirty="0" smtClean="0">
                <a:latin typeface="+mn-lt"/>
              </a:rPr>
              <a:t> domestic livestock or poultry</a:t>
            </a:r>
            <a:r>
              <a:rPr lang="en-US" dirty="0" smtClean="0">
                <a:latin typeface="+mn-lt"/>
              </a:rPr>
              <a:t>.</a:t>
            </a:r>
            <a:r>
              <a:rPr lang="en-US" baseline="0" dirty="0" smtClean="0">
                <a:latin typeface="+mn-lt"/>
              </a:rPr>
              <a:t> This presentation addresses the following topics: the definition of relevant terms, authority of agencies responsible for QMC activities, FAD response activities, and general considerations of quarantines and movement control. </a:t>
            </a:r>
            <a:r>
              <a:rPr lang="en-US" dirty="0" smtClean="0">
                <a:latin typeface="+mn-lt"/>
                <a:ea typeface="ＭＳ Ｐゴシック" charset="-128"/>
                <a:cs typeface="ＭＳ Ｐゴシック" charset="-128"/>
              </a:rPr>
              <a:t>Additionally, it addresses </a:t>
            </a:r>
            <a:r>
              <a:rPr lang="en-US" baseline="0" dirty="0" smtClean="0">
                <a:latin typeface="+mn-lt"/>
                <a:ea typeface="ＭＳ Ｐゴシック" charset="-128"/>
                <a:cs typeface="ＭＳ Ｐゴシック" charset="-128"/>
              </a:rPr>
              <a:t>the concepts of permitting and permitted movement, and describes responsibilities of personnel who must ensure smooth operations during an outbreak</a:t>
            </a:r>
            <a:r>
              <a:rPr lang="en-US" baseline="0" dirty="0" smtClean="0">
                <a:latin typeface="+mn-lt"/>
              </a:rPr>
              <a:t>. </a:t>
            </a:r>
            <a:r>
              <a:rPr lang="en-US" dirty="0" smtClean="0">
                <a:latin typeface="+mn-lt"/>
                <a:ea typeface="ＭＳ Ｐゴシック" charset="-128"/>
                <a:cs typeface="ＭＳ Ｐゴシック" charset="-128"/>
              </a:rPr>
              <a:t>Additional presentations discussing</a:t>
            </a:r>
            <a:r>
              <a:rPr lang="en-US" baseline="0" dirty="0" smtClean="0">
                <a:latin typeface="+mn-lt"/>
                <a:ea typeface="ＭＳ Ｐゴシック" charset="-128"/>
                <a:cs typeface="ＭＳ Ｐゴシック" charset="-128"/>
              </a:rPr>
              <a:t> </a:t>
            </a:r>
            <a:r>
              <a:rPr lang="en-US" dirty="0" smtClean="0">
                <a:latin typeface="+mn-lt"/>
                <a:ea typeface="ＭＳ Ｐゴシック" charset="-128"/>
                <a:cs typeface="ＭＳ Ｐゴシック" charset="-128"/>
              </a:rPr>
              <a:t>these issues in greater detail are available.</a:t>
            </a:r>
          </a:p>
        </p:txBody>
      </p:sp>
      <p:sp>
        <p:nvSpPr>
          <p:cNvPr id="4" name="Slide Number Placeholder 3"/>
          <p:cNvSpPr>
            <a:spLocks noGrp="1"/>
          </p:cNvSpPr>
          <p:nvPr>
            <p:ph type="sldNum" sz="quarter" idx="10"/>
          </p:nvPr>
        </p:nvSpPr>
        <p:spPr/>
        <p:txBody>
          <a:bodyPr/>
          <a:lstStyle/>
          <a:p>
            <a:fld id="{F0B13EB8-AED7-4E50-8F5E-BBC169B09E28}" type="slidenum">
              <a:rPr lang="en-US" smtClean="0"/>
              <a:t>2</a:t>
            </a:fld>
            <a:endParaRPr lang="en-US"/>
          </a:p>
        </p:txBody>
      </p:sp>
    </p:spTree>
    <p:extLst>
      <p:ext uri="{BB962C8B-B14F-4D97-AF65-F5344CB8AC3E}">
        <p14:creationId xmlns:p14="http://schemas.microsoft.com/office/powerpoint/2010/main" val="292316576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The State and/or Unified Incident</a:t>
            </a:r>
            <a:r>
              <a:rPr lang="en-US" sz="1200" kern="1200" baseline="0" dirty="0" smtClean="0">
                <a:solidFill>
                  <a:schemeClr val="tx1"/>
                </a:solidFill>
                <a:effectLst/>
                <a:latin typeface="+mn-lt"/>
                <a:ea typeface="+mn-ea"/>
                <a:cs typeface="+mn-cs"/>
              </a:rPr>
              <a:t> Command</a:t>
            </a:r>
            <a:r>
              <a:rPr lang="en-US" sz="1200" kern="1200" dirty="0" smtClean="0">
                <a:solidFill>
                  <a:schemeClr val="tx1"/>
                </a:solidFill>
                <a:effectLst/>
                <a:latin typeface="+mn-lt"/>
                <a:ea typeface="+mn-ea"/>
                <a:cs typeface="+mn-cs"/>
              </a:rPr>
              <a:t> establish a regulatory Control Area around Infected and Contact Premises, and depending on the epidemiological situation, possibly around Suspect Premises. A Federal quarantine (or a Federal area quarantine) may be issued when requested by a SAHO, or as directed by the U.S. Secretary of Agriculture. As defined in 9 CFR 71, a quarantined area is as follows: “The States, Territories, or the District of Columbia or portions thereof quarantined by the Secretary of Agriculture for the specific contagious, infections, or communicable animal disease mentioned in each part.”</a:t>
            </a:r>
            <a:endParaRPr lang="en-US" dirty="0"/>
          </a:p>
        </p:txBody>
      </p:sp>
      <p:sp>
        <p:nvSpPr>
          <p:cNvPr id="4" name="Slide Number Placeholder 3"/>
          <p:cNvSpPr>
            <a:spLocks noGrp="1"/>
          </p:cNvSpPr>
          <p:nvPr>
            <p:ph type="sldNum" sz="quarter" idx="10"/>
          </p:nvPr>
        </p:nvSpPr>
        <p:spPr/>
        <p:txBody>
          <a:bodyPr/>
          <a:lstStyle/>
          <a:p>
            <a:fld id="{F3CB08E7-ABC6-4B50-825E-35FCD58134B1}" type="slidenum">
              <a:rPr lang="en-US" smtClean="0"/>
              <a:t>20</a:t>
            </a:fld>
            <a:endParaRPr lang="en-US"/>
          </a:p>
        </p:txBody>
      </p:sp>
    </p:spTree>
    <p:extLst>
      <p:ext uri="{BB962C8B-B14F-4D97-AF65-F5344CB8AC3E}">
        <p14:creationId xmlns:p14="http://schemas.microsoft.com/office/powerpoint/2010/main" val="408420509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If established, Federal area quarantines are typically applied to a regulatory Control Area. Factors used to determine this area are based on characteristics of the disease agent, trading partner considerations, State-specific issues, and the epidemiology of the outbreak. Federal area quarantines must appear as a Federal Register Notice. However, Federal area quarantines can go into effect before the Federal Register Notice is published. A Federal quarantine may exist in addition to individual premises quarantines under State authorities. Under a Unified Command, both State and Federal personnel are likely to be involved in establishing, securing, and maintaining a Federal quarantine. USDA may request that the affected States contribute resources to maintain and enforce the quarantine; USDA will reimburse States for this effort via cooperative agreement. The State and Unified Incident Command effectively implementing a regulatory Control Area without a Federal area quarantine may be a preferred solution for all stakeholders, depending upon the animal disease, interstate commerce reactions, international trading partner reactions, and overall ability to manage the incident or outbreak.</a:t>
            </a:r>
          </a:p>
        </p:txBody>
      </p:sp>
      <p:sp>
        <p:nvSpPr>
          <p:cNvPr id="4" name="Slide Number Placeholder 3"/>
          <p:cNvSpPr>
            <a:spLocks noGrp="1"/>
          </p:cNvSpPr>
          <p:nvPr>
            <p:ph type="sldNum" sz="quarter" idx="10"/>
          </p:nvPr>
        </p:nvSpPr>
        <p:spPr/>
        <p:txBody>
          <a:bodyPr/>
          <a:lstStyle/>
          <a:p>
            <a:fld id="{F3CB08E7-ABC6-4B50-825E-35FCD58134B1}" type="slidenum">
              <a:rPr lang="en-US" smtClean="0"/>
              <a:t>21</a:t>
            </a:fld>
            <a:endParaRPr lang="en-US"/>
          </a:p>
        </p:txBody>
      </p:sp>
    </p:spTree>
    <p:extLst>
      <p:ext uri="{BB962C8B-B14F-4D97-AF65-F5344CB8AC3E}">
        <p14:creationId xmlns:p14="http://schemas.microsoft.com/office/powerpoint/2010/main" val="286433075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Individual premises may remain under quarantine even after the Control Area has been lifted; this is at the discretion of the State. The State and Unified Incident Command need to have a high level of confidence that the premises, and surrounding premises in close proximity, are free from the disease agent. Federal area quarantines, if implemented, are typically in place until the end of an incident. A Federal Register notice indicates the release of Federal quarantine. The entire area of a Federal quarantine does not need to be released simultaneously. There may be reasons—including, but not limited to trade considerations or epidemiologic information—to release portions of the Federal quarantine, in other words, reducing the size of the Control Area gradually before the complete release of the entire Federal area quarantine. </a:t>
            </a:r>
          </a:p>
          <a:p>
            <a:endParaRPr lang="en-US" sz="120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F3CB08E7-ABC6-4B50-825E-35FCD58134B1}" type="slidenum">
              <a:rPr lang="en-US" smtClean="0"/>
              <a:t>22</a:t>
            </a:fld>
            <a:endParaRPr lang="en-US"/>
          </a:p>
        </p:txBody>
      </p:sp>
    </p:spTree>
    <p:extLst>
      <p:ext uri="{BB962C8B-B14F-4D97-AF65-F5344CB8AC3E}">
        <p14:creationId xmlns:p14="http://schemas.microsoft.com/office/powerpoint/2010/main" val="101386707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It is important to note that Control Areas were established around Infected and Contact Premises during recent FAD outbreaks (HPAI) in the United States; Federal area quarantines were not established in HPAI, and may/may not be established during an FAD outbreak.</a:t>
            </a:r>
          </a:p>
          <a:p>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F3CB08E7-ABC6-4B50-825E-35FCD58134B1}" type="slidenum">
              <a:rPr lang="en-US" smtClean="0"/>
              <a:t>23</a:t>
            </a:fld>
            <a:endParaRPr lang="en-US"/>
          </a:p>
        </p:txBody>
      </p:sp>
    </p:spTree>
    <p:extLst>
      <p:ext uri="{BB962C8B-B14F-4D97-AF65-F5344CB8AC3E}">
        <p14:creationId xmlns:p14="http://schemas.microsoft.com/office/powerpoint/2010/main" val="424303743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Movement controls are the critical activity which accompanies quarantines. The term “movement control” refers to controlling the movement of animals, animal products, and fomites into, within, and out of a regulatory Control Area while minimizing the risk of pathogen transmission. For individual premises, quarantines are imposed on Infected, Contact, and Suspect Premises, while movement controls focus on At-Risk and Monitored Premises. Continuity of business, or management movement, establishes specific criteria for the movement of animals or commodities from premises. </a:t>
            </a:r>
          </a:p>
        </p:txBody>
      </p:sp>
      <p:sp>
        <p:nvSpPr>
          <p:cNvPr id="4" name="Slide Number Placeholder 3"/>
          <p:cNvSpPr>
            <a:spLocks noGrp="1"/>
          </p:cNvSpPr>
          <p:nvPr>
            <p:ph type="sldNum" sz="quarter" idx="10"/>
          </p:nvPr>
        </p:nvSpPr>
        <p:spPr/>
        <p:txBody>
          <a:bodyPr/>
          <a:lstStyle/>
          <a:p>
            <a:fld id="{F0B13EB8-AED7-4E50-8F5E-BBC169B09E28}" type="slidenum">
              <a:rPr lang="en-US" smtClean="0"/>
              <a:t>24</a:t>
            </a:fld>
            <a:endParaRPr lang="en-US" dirty="0"/>
          </a:p>
        </p:txBody>
      </p:sp>
    </p:spTree>
    <p:extLst>
      <p:ext uri="{BB962C8B-B14F-4D97-AF65-F5344CB8AC3E}">
        <p14:creationId xmlns:p14="http://schemas.microsoft.com/office/powerpoint/2010/main" val="97756478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In </a:t>
            </a:r>
            <a:r>
              <a:rPr lang="en-US" i="1" dirty="0" smtClean="0"/>
              <a:t>APHIS Foreign Animal Disease Framework: Response Strategies (FAD </a:t>
            </a:r>
            <a:r>
              <a:rPr lang="en-US" i="1" dirty="0" err="1" smtClean="0"/>
              <a:t>PReP</a:t>
            </a:r>
            <a:r>
              <a:rPr lang="en-US" i="1" dirty="0" smtClean="0"/>
              <a:t> Manual 2-0), </a:t>
            </a:r>
            <a:r>
              <a:rPr lang="en-US" dirty="0" smtClean="0"/>
              <a:t>broad guidance is provided</a:t>
            </a:r>
            <a:r>
              <a:rPr lang="en-US" baseline="0" dirty="0" smtClean="0"/>
              <a:t> </a:t>
            </a:r>
            <a:r>
              <a:rPr lang="en-US" dirty="0" smtClean="0"/>
              <a:t>for moving animals, animal products, and fomites into, out of, and within a regulatory Control Area. The decision to authorize movements is determined</a:t>
            </a:r>
            <a:r>
              <a:rPr lang="en-US" baseline="0" dirty="0" smtClean="0"/>
              <a:t> by s</a:t>
            </a:r>
            <a:r>
              <a:rPr lang="en-US" dirty="0" smtClean="0"/>
              <a:t>pecific criteria based on science, the risk of disease transmission, and the circumstances of the outbreak. For example, susceptible livestock from outside the Control Area are generally prohibited from moving onto Infected, Suspect or Contact Premises within the Control Area. However, the same livestock may be authorized to move onto At-Risk or Monitored Premises, if specific criteria are met and a permit to move is granted. Movement from inside a Control Area to a location outside of the Control Area is highly controlled. At-Risk Premises must become Monitored Premises to move susceptible livestock or poultry out of a Control Area by permit. Depending on the circumstance, permits are issued by Incident Command for a critical (for animal welfare) or essential movement (directly related to the completion of response activities). Movements are allowed by COB permits (either as an operational permit or Secure Food Supply permit), based on specific criteria. Biosecurity measures are essential to all authorized movements to reduce the risk of further transmitting disease and infecting new populations of animals. </a:t>
            </a:r>
            <a:r>
              <a:rPr lang="en-US" i="1" dirty="0" smtClean="0"/>
              <a:t>[This photo depicts a truck transporting livestock, one type of movement that will be evaluated and addressed by QMC activities. Photo source: Alex Ramirez, Iowa State University]</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F0B13EB8-AED7-4E50-8F5E-BBC169B09E28}" type="slidenum">
              <a:rPr lang="en-US" smtClean="0"/>
              <a:t>25</a:t>
            </a:fld>
            <a:endParaRPr lang="en-US"/>
          </a:p>
        </p:txBody>
      </p:sp>
    </p:spTree>
    <p:extLst>
      <p:ext uri="{BB962C8B-B14F-4D97-AF65-F5344CB8AC3E}">
        <p14:creationId xmlns:p14="http://schemas.microsoft.com/office/powerpoint/2010/main" val="416703966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Continuity of</a:t>
            </a:r>
            <a:r>
              <a:rPr lang="en-US" sz="1200" kern="1200" baseline="0" dirty="0" smtClean="0">
                <a:solidFill>
                  <a:schemeClr val="tx1"/>
                </a:solidFill>
                <a:effectLst/>
                <a:latin typeface="+mn-lt"/>
                <a:ea typeface="+mn-ea"/>
                <a:cs typeface="+mn-cs"/>
              </a:rPr>
              <a:t> business (COB)</a:t>
            </a:r>
            <a:r>
              <a:rPr lang="en-US" sz="1200" kern="1200" dirty="0" smtClean="0">
                <a:solidFill>
                  <a:schemeClr val="tx1"/>
                </a:solidFill>
                <a:effectLst/>
                <a:latin typeface="+mn-lt"/>
                <a:ea typeface="+mn-ea"/>
                <a:cs typeface="+mn-cs"/>
              </a:rPr>
              <a:t> or managed movement is a specific type of movement control, which establishes specific criteria for the permitted movement of certain</a:t>
            </a:r>
            <a:r>
              <a:rPr lang="en-US" sz="1200" kern="1200" baseline="0" dirty="0" smtClean="0">
                <a:solidFill>
                  <a:schemeClr val="tx1"/>
                </a:solidFill>
                <a:effectLst/>
                <a:latin typeface="+mn-lt"/>
                <a:ea typeface="+mn-ea"/>
                <a:cs typeface="+mn-cs"/>
              </a:rPr>
              <a:t> livestock species and </a:t>
            </a:r>
            <a:r>
              <a:rPr lang="en-US" sz="1200" kern="1200" dirty="0" smtClean="0">
                <a:solidFill>
                  <a:schemeClr val="tx1"/>
                </a:solidFill>
                <a:effectLst/>
                <a:latin typeface="+mn-lt"/>
                <a:ea typeface="+mn-ea"/>
                <a:cs typeface="+mn-cs"/>
              </a:rPr>
              <a:t>commodities from a premises. Producer participation in managed movement plans is </a:t>
            </a:r>
            <a:r>
              <a:rPr lang="en-US" sz="1200" i="1" kern="1200" dirty="0" smtClean="0">
                <a:solidFill>
                  <a:schemeClr val="tx1"/>
                </a:solidFill>
                <a:effectLst/>
                <a:latin typeface="+mn-lt"/>
                <a:ea typeface="+mn-ea"/>
                <a:cs typeface="+mn-cs"/>
              </a:rPr>
              <a:t>voluntary.</a:t>
            </a:r>
            <a:r>
              <a:rPr lang="en-US" sz="1200" kern="1200" dirty="0" smtClean="0">
                <a:solidFill>
                  <a:schemeClr val="tx1"/>
                </a:solidFill>
                <a:effectLst/>
                <a:latin typeface="+mn-lt"/>
                <a:ea typeface="+mn-ea"/>
                <a:cs typeface="+mn-cs"/>
              </a:rPr>
              <a:t> If producers choose to participate, specific criteria are </a:t>
            </a:r>
            <a:r>
              <a:rPr lang="en-US" sz="1200" i="1" kern="1200" dirty="0" smtClean="0">
                <a:solidFill>
                  <a:schemeClr val="tx1"/>
                </a:solidFill>
                <a:effectLst/>
                <a:latin typeface="+mn-lt"/>
                <a:ea typeface="+mn-ea"/>
                <a:cs typeface="+mn-cs"/>
              </a:rPr>
              <a:t>required</a:t>
            </a:r>
            <a:r>
              <a:rPr lang="en-US" sz="1200" kern="1200" dirty="0" smtClean="0">
                <a:solidFill>
                  <a:schemeClr val="tx1"/>
                </a:solidFill>
                <a:effectLst/>
                <a:latin typeface="+mn-lt"/>
                <a:ea typeface="+mn-ea"/>
                <a:cs typeface="+mn-cs"/>
              </a:rPr>
              <a:t> to receive a permit for permitted movement. Criteria may be specific for the commodity, the origin and destination, as well as the disease pathogen. Managed movement mitigates the impact of the Federal area quarantine on unaffected producers, and is risk- and science-based, weighing the risk of disease transmission. Developed by public-private-academic partnerships, the criteria for these permitted movements typically require surveillance, cleaning and disinfection, biosecurity measures, and epidemiological information. </a:t>
            </a:r>
            <a:r>
              <a:rPr lang="en-US" sz="1200" i="1" kern="1200" dirty="0" smtClean="0">
                <a:solidFill>
                  <a:schemeClr val="tx1"/>
                </a:solidFill>
                <a:effectLst/>
                <a:latin typeface="+mn-lt"/>
                <a:ea typeface="+mn-ea"/>
                <a:cs typeface="+mn-cs"/>
              </a:rPr>
              <a:t>[The milk in this milk truck is one of the commodities that may be permitted to move. </a:t>
            </a:r>
            <a:r>
              <a:rPr lang="en-US" sz="1200" i="1" kern="1200" baseline="0" dirty="0" smtClean="0">
                <a:solidFill>
                  <a:schemeClr val="tx1"/>
                </a:solidFill>
                <a:effectLst/>
                <a:latin typeface="+mn-lt"/>
                <a:ea typeface="+mn-ea"/>
                <a:cs typeface="+mn-cs"/>
              </a:rPr>
              <a:t>Photo source: Danelle Bickett-Weddle, Iowa State University]</a:t>
            </a:r>
            <a:endParaRPr lang="en-US" sz="1200" i="1"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E2236DA9-3F74-417F-A18E-1BD377A9E631}" type="slidenum">
              <a:rPr lang="en-US" smtClean="0"/>
              <a:t>26</a:t>
            </a:fld>
            <a:endParaRPr lang="en-US"/>
          </a:p>
        </p:txBody>
      </p:sp>
    </p:spTree>
    <p:extLst>
      <p:ext uri="{BB962C8B-B14F-4D97-AF65-F5344CB8AC3E}">
        <p14:creationId xmlns:p14="http://schemas.microsoft.com/office/powerpoint/2010/main" val="104725751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Permitting in an incident will primarily be either specific, covering critical and essential movements on and off quarantined Infected, Suspect, and Contact Premises, or COB permits to facilitate business and operational continuity for non-infected (At-Risk and Monitored) premises inside the regulatory Control Area. Permitting lessens the risk of transmitting the disease agent by considering risk assessments, surveillance information, biosecurity procedures, as well as national and World Organization for Animal Health standards. It is essential that personnel responsible for permitting have access to the most recent information about the outbreak. Permitting is likely to require significant resources and information management capabilities during an outbreak. New situational information may change permitting requirements. Data collection, management, and analysis capabilities are required. The APHIS VS’ Emergency</a:t>
            </a:r>
            <a:r>
              <a:rPr lang="en-US" baseline="0" dirty="0" smtClean="0"/>
              <a:t> Management Response System (</a:t>
            </a:r>
            <a:r>
              <a:rPr lang="en-US" dirty="0" smtClean="0"/>
              <a:t>EMRS2</a:t>
            </a:r>
            <a:r>
              <a:rPr lang="en-US" dirty="0" smtClean="0"/>
              <a:t>) </a:t>
            </a:r>
            <a:r>
              <a:rPr lang="en-US" dirty="0" smtClean="0"/>
              <a:t>is the primary information management system involved in permitting. EMRS2 is the “system of record” for an animal health emergency response </a:t>
            </a:r>
            <a:r>
              <a:rPr lang="en-US" baseline="0" dirty="0" smtClean="0"/>
              <a:t>in the United States.</a:t>
            </a:r>
            <a:endParaRPr lang="en-US" dirty="0" smtClean="0"/>
          </a:p>
          <a:p>
            <a:endParaRPr lang="en-US" dirty="0" smtClean="0"/>
          </a:p>
          <a:p>
            <a:endParaRPr lang="en-US" dirty="0" smtClean="0"/>
          </a:p>
          <a:p>
            <a:endParaRPr lang="en-US" dirty="0" smtClean="0"/>
          </a:p>
          <a:p>
            <a:endParaRPr lang="en-US" dirty="0" smtClean="0"/>
          </a:p>
        </p:txBody>
      </p:sp>
      <p:sp>
        <p:nvSpPr>
          <p:cNvPr id="4" name="Slide Number Placeholder 3"/>
          <p:cNvSpPr>
            <a:spLocks noGrp="1"/>
          </p:cNvSpPr>
          <p:nvPr>
            <p:ph type="sldNum" sz="quarter" idx="10"/>
          </p:nvPr>
        </p:nvSpPr>
        <p:spPr/>
        <p:txBody>
          <a:bodyPr/>
          <a:lstStyle/>
          <a:p>
            <a:fld id="{F0B13EB8-AED7-4E50-8F5E-BBC169B09E28}" type="slidenum">
              <a:rPr lang="en-US" smtClean="0"/>
              <a:t>27</a:t>
            </a:fld>
            <a:endParaRPr lang="en-US"/>
          </a:p>
        </p:txBody>
      </p:sp>
    </p:spTree>
    <p:extLst>
      <p:ext uri="{BB962C8B-B14F-4D97-AF65-F5344CB8AC3E}">
        <p14:creationId xmlns:p14="http://schemas.microsoft.com/office/powerpoint/2010/main" val="94235476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Checkpoints can help enforce movement control requirements. Conveyances moving out of the Control Area may need to be accompanied by a permit for permitted movement. This permit provides verification that any criteria for movement has been met, such as that a vehicle is properly cleaned and disinfected and is transporting animals, fomites, or products in accordance with State and Federal laws and regulations. Every effort should be made to avoid holding animals at a checkpoint or situations that may threaten animal welfare. Depending on the level of compliance, the conveyance should be returned to the premises of origin (if it cannot be permitted), or sent to its destination (if permitted), or Unified Incident Command will provide further instructions. Violations, including failure to have the necessary permit, should be reported to the appropriate officials. </a:t>
            </a:r>
          </a:p>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E2236DA9-3F74-417F-A18E-1BD377A9E631}" type="slidenum">
              <a:rPr lang="en-US" smtClean="0"/>
              <a:t>28</a:t>
            </a:fld>
            <a:endParaRPr lang="en-US"/>
          </a:p>
        </p:txBody>
      </p:sp>
    </p:spTree>
    <p:extLst>
      <p:ext uri="{BB962C8B-B14F-4D97-AF65-F5344CB8AC3E}">
        <p14:creationId xmlns:p14="http://schemas.microsoft.com/office/powerpoint/2010/main" val="70783931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Typically, personnel in the Animal Movement and Permits Group will perform QMC activities, though other personnel are likely to be involved. Responsibilities may include providing recommendations for quarantines and guidance on permitted movements, responding to movement requests, issuing and tracking permits, communicating with owners/agents of animals subject to QMC, establishing premises quarantine, collaborating with other authorities and response personnel to enforce QMC protocols and implement biosecurity procedures, and staffing check points to ensure compliance with the permit system. Carrying out QMC activities falls to both policy and operational personnel. All personnel need to be properly trained so they can work efficiently and collaboratively. In addition, personnel need to be aware of the hazards, and take the proper precautions to protect themselves.</a:t>
            </a:r>
          </a:p>
        </p:txBody>
      </p:sp>
      <p:sp>
        <p:nvSpPr>
          <p:cNvPr id="4" name="Slide Number Placeholder 3"/>
          <p:cNvSpPr>
            <a:spLocks noGrp="1"/>
          </p:cNvSpPr>
          <p:nvPr>
            <p:ph type="sldNum" sz="quarter" idx="10"/>
          </p:nvPr>
        </p:nvSpPr>
        <p:spPr/>
        <p:txBody>
          <a:bodyPr/>
          <a:lstStyle/>
          <a:p>
            <a:fld id="{E2236DA9-3F74-417F-A18E-1BD377A9E631}" type="slidenum">
              <a:rPr lang="en-US" smtClean="0"/>
              <a:t>29</a:t>
            </a:fld>
            <a:endParaRPr lang="en-US"/>
          </a:p>
        </p:txBody>
      </p:sp>
    </p:spTree>
    <p:extLst>
      <p:ext uri="{BB962C8B-B14F-4D97-AF65-F5344CB8AC3E}">
        <p14:creationId xmlns:p14="http://schemas.microsoft.com/office/powerpoint/2010/main" val="35871493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For the purpose of this document, the following terms</a:t>
            </a:r>
            <a:r>
              <a:rPr lang="en-US" sz="1200" kern="1200" baseline="0" dirty="0" smtClean="0">
                <a:solidFill>
                  <a:schemeClr val="tx1"/>
                </a:solidFill>
                <a:effectLst/>
                <a:latin typeface="+mn-lt"/>
                <a:ea typeface="+mn-ea"/>
                <a:cs typeface="+mn-cs"/>
              </a:rPr>
              <a:t> and </a:t>
            </a:r>
            <a:r>
              <a:rPr lang="en-US" sz="1200" kern="1200" dirty="0" smtClean="0">
                <a:solidFill>
                  <a:schemeClr val="tx1"/>
                </a:solidFill>
                <a:effectLst/>
                <a:latin typeface="+mn-lt"/>
                <a:ea typeface="+mn-ea"/>
                <a:cs typeface="+mn-cs"/>
              </a:rPr>
              <a:t>definitions will be used:</a:t>
            </a:r>
          </a:p>
          <a:p>
            <a:r>
              <a:rPr lang="en-US" sz="1200" b="1" kern="1200" dirty="0" smtClean="0">
                <a:solidFill>
                  <a:schemeClr val="tx1"/>
                </a:solidFill>
                <a:effectLst/>
                <a:latin typeface="+mn-lt"/>
                <a:ea typeface="+mn-ea"/>
                <a:cs typeface="+mn-cs"/>
              </a:rPr>
              <a:t>Quarantine</a:t>
            </a:r>
            <a:r>
              <a:rPr lang="en-US" sz="1200" kern="1200" dirty="0" smtClean="0">
                <a:solidFill>
                  <a:schemeClr val="tx1"/>
                </a:solidFill>
                <a:effectLst/>
                <a:latin typeface="+mn-lt"/>
                <a:ea typeface="+mn-ea"/>
                <a:cs typeface="+mn-cs"/>
              </a:rPr>
              <a:t> refers to imposing stringent restrictions on entering or leaving a premises, area, or region where disease is known to exist or is suspected. During an FAD outbreak, a quarantine broadly prohibits the movement of animals, animal products, and fomites (e.g. equipment, vehicles, clothing, footwear) from a specified premises, area, or region. Consideration is given to critical movements like feed trucks.</a:t>
            </a:r>
          </a:p>
          <a:p>
            <a:r>
              <a:rPr lang="en-US" sz="1200" b="1" kern="1200" dirty="0" smtClean="0">
                <a:solidFill>
                  <a:schemeClr val="tx1"/>
                </a:solidFill>
                <a:effectLst/>
                <a:latin typeface="+mn-lt"/>
                <a:ea typeface="+mn-ea"/>
                <a:cs typeface="+mn-cs"/>
              </a:rPr>
              <a:t>Hold order</a:t>
            </a:r>
            <a:r>
              <a:rPr lang="en-US" sz="1200" kern="1200" dirty="0" smtClean="0">
                <a:solidFill>
                  <a:schemeClr val="tx1"/>
                </a:solidFill>
                <a:effectLst/>
                <a:latin typeface="+mn-lt"/>
                <a:ea typeface="+mn-ea"/>
                <a:cs typeface="+mn-cs"/>
              </a:rPr>
              <a:t> is a temporary order, similar in effect to a quarantine, typically implemented while additional diagnostics or investigation is conducted. Hold orders are usually, but not always, under State authority: definition, scope, and terminology may vary by State. </a:t>
            </a:r>
          </a:p>
          <a:p>
            <a:r>
              <a:rPr lang="en-US" sz="1200" b="1" kern="1200" dirty="0" smtClean="0">
                <a:solidFill>
                  <a:schemeClr val="tx1"/>
                </a:solidFill>
                <a:effectLst/>
                <a:latin typeface="+mn-lt"/>
                <a:ea typeface="+mn-ea"/>
                <a:cs typeface="+mn-cs"/>
              </a:rPr>
              <a:t>Standstill notice </a:t>
            </a:r>
            <a:r>
              <a:rPr lang="en-US" sz="1200" kern="1200" dirty="0" smtClean="0">
                <a:solidFill>
                  <a:schemeClr val="tx1"/>
                </a:solidFill>
                <a:effectLst/>
                <a:latin typeface="+mn-lt"/>
                <a:ea typeface="+mn-ea"/>
                <a:cs typeface="+mn-cs"/>
              </a:rPr>
              <a:t>is the temporary prohibition of the initiation of any new movement of the susceptible species in a defined area. A standstill notice is typically implemented at a Federal level, put into effect through an official notice and subsequent publication in the Federal Register.</a:t>
            </a:r>
          </a:p>
          <a:p>
            <a:endParaRPr lang="en-US" sz="1200" kern="1200" baseline="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95D56F6-3111-471E-8DA2-7E44809EF597}" type="slidenum">
              <a:rPr lang="en-US" smtClean="0"/>
              <a:t>3</a:t>
            </a:fld>
            <a:endParaRPr lang="en-US"/>
          </a:p>
        </p:txBody>
      </p:sp>
    </p:spTree>
    <p:extLst>
      <p:ext uri="{BB962C8B-B14F-4D97-AF65-F5344CB8AC3E}">
        <p14:creationId xmlns:p14="http://schemas.microsoft.com/office/powerpoint/2010/main" val="371673935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APHIS National Incident Coordination Group (ICG) is responsible for gathering resources, evaluating policy options, and implementing response strategies. The ICG coordinates agencies, authorities, and resources. Among other activities, it provides advice and recommendations on quarantines,</a:t>
            </a:r>
            <a:r>
              <a:rPr lang="en-US" baseline="0" dirty="0" smtClean="0"/>
              <a:t> permit requirements, and size of Control Areas. </a:t>
            </a:r>
            <a:r>
              <a:rPr lang="en-US" dirty="0" smtClean="0"/>
              <a:t>The Incident Management Team (IMT) handles the operational side of QMC activities, to implement</a:t>
            </a:r>
            <a:r>
              <a:rPr lang="en-US" baseline="0" dirty="0" smtClean="0"/>
              <a:t> QMC activities in the field.</a:t>
            </a:r>
            <a:r>
              <a:rPr lang="en-US" dirty="0" smtClean="0"/>
              <a:t> IMT personnel serve as the first line of communication with owners and agents of animals subject to QMC. Additionally, they collaborate with other authorities, and coordinate with other ICS personnel responsible for biosecurity, depopulation, disposal, cleaning and disinfection, wildlife management and vector control, and surveillance. The IMT also permits allowable movements of animals, animal products, vehicles, equipment, and other materials.</a:t>
            </a:r>
            <a:endParaRPr lang="en-US" dirty="0"/>
          </a:p>
        </p:txBody>
      </p:sp>
      <p:sp>
        <p:nvSpPr>
          <p:cNvPr id="4" name="Slide Number Placeholder 3"/>
          <p:cNvSpPr>
            <a:spLocks noGrp="1"/>
          </p:cNvSpPr>
          <p:nvPr>
            <p:ph type="sldNum" sz="quarter" idx="10"/>
          </p:nvPr>
        </p:nvSpPr>
        <p:spPr/>
        <p:txBody>
          <a:bodyPr/>
          <a:lstStyle/>
          <a:p>
            <a:fld id="{F0B13EB8-AED7-4E50-8F5E-BBC169B09E28}" type="slidenum">
              <a:rPr lang="en-US" smtClean="0"/>
              <a:t>30</a:t>
            </a:fld>
            <a:endParaRPr lang="en-US"/>
          </a:p>
        </p:txBody>
      </p:sp>
    </p:spTree>
    <p:extLst>
      <p:ext uri="{BB962C8B-B14F-4D97-AF65-F5344CB8AC3E}">
        <p14:creationId xmlns:p14="http://schemas.microsoft.com/office/powerpoint/2010/main" val="297983222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personal safety of each responder, particularly if a zoonotic disease is involved, is essential. All personnel should receive a complete orientation covering potential hazards, necessary safety precautions, and hygiene requirements. Required personal protective equipment (PPE) may include outerwear, safety goggles, high visibility vests, and respirators. The hazard of spreading disease to susceptible animal populations must be addressed through biosecurity. QMC personnel, particularly those assigned on-site to quarantined premises, may work in known contaminated areas. Personnel responsible for evaluating the biosecurity of movements or assigned to checkpoints may unknowingly become contaminated. It is imperative to fully understand pathogen transmission routes. For</a:t>
            </a:r>
            <a:r>
              <a:rPr lang="en-US" baseline="0" dirty="0" smtClean="0"/>
              <a:t> all authorized movements, proper cleaning and disinfection is necessary. The establishment of work zones control access to enter and leave quarantined premises and help prevent contamination of clean areas. In addition, a waiting period, defined by Unified Incident Command, must be enforced where personnel avoid contact with any susceptible unaffected animal species.</a:t>
            </a:r>
            <a:endParaRPr lang="en-US" dirty="0"/>
          </a:p>
        </p:txBody>
      </p:sp>
      <p:sp>
        <p:nvSpPr>
          <p:cNvPr id="4" name="Slide Number Placeholder 3"/>
          <p:cNvSpPr>
            <a:spLocks noGrp="1"/>
          </p:cNvSpPr>
          <p:nvPr>
            <p:ph type="sldNum" sz="quarter" idx="10"/>
          </p:nvPr>
        </p:nvSpPr>
        <p:spPr/>
        <p:txBody>
          <a:bodyPr/>
          <a:lstStyle/>
          <a:p>
            <a:fld id="{F0B13EB8-AED7-4E50-8F5E-BBC169B09E28}" type="slidenum">
              <a:rPr lang="en-US" smtClean="0"/>
              <a:t>31</a:t>
            </a:fld>
            <a:endParaRPr lang="en-US"/>
          </a:p>
        </p:txBody>
      </p:sp>
    </p:spTree>
    <p:extLst>
      <p:ext uri="{BB962C8B-B14F-4D97-AF65-F5344CB8AC3E}">
        <p14:creationId xmlns:p14="http://schemas.microsoft.com/office/powerpoint/2010/main" val="383402358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More details can be obtained from the sources listed on the slide, available on the USDA website</a:t>
            </a:r>
            <a:r>
              <a:rPr lang="en-US" baseline="0" dirty="0" smtClean="0"/>
              <a:t> (</a:t>
            </a:r>
            <a:r>
              <a:rPr lang="en-US" sz="1200" dirty="0" smtClean="0">
                <a:hlinkClick r:id="rId3"/>
              </a:rPr>
              <a:t>http://</a:t>
            </a:r>
            <a:r>
              <a:rPr lang="en-US" sz="1200" smtClean="0">
                <a:hlinkClick r:id="rId3"/>
              </a:rPr>
              <a:t>www.aphis.usda.gov/fadprep</a:t>
            </a:r>
            <a:r>
              <a:rPr lang="en-US" sz="1200" smtClean="0"/>
              <a:t>)</a:t>
            </a:r>
            <a:r>
              <a:rPr lang="en-US" sz="1200" baseline="0" smtClean="0"/>
              <a:t> </a:t>
            </a:r>
            <a:r>
              <a:rPr lang="en-US" smtClean="0"/>
              <a:t>and the National Animal Health Emergency Response Corps (NAHERC) Training Site (</a:t>
            </a:r>
            <a:r>
              <a:rPr lang="en-US" sz="1200" b="0" u="sng" kern="1200" smtClean="0">
                <a:solidFill>
                  <a:schemeClr val="tx1"/>
                </a:solidFill>
                <a:effectLst/>
                <a:latin typeface="+mn-lt"/>
                <a:ea typeface="+mn-ea"/>
                <a:cs typeface="+mn-cs"/>
                <a:hlinkClick r:id="rId4"/>
              </a:rPr>
              <a:t>http://naherc.cfsph.iastate.edu/</a:t>
            </a:r>
            <a:r>
              <a:rPr lang="en-US" sz="1200" b="0" u="sng" kern="1200" smtClean="0">
                <a:solidFill>
                  <a:schemeClr val="tx1"/>
                </a:solidFill>
                <a:effectLst/>
                <a:latin typeface="+mn-lt"/>
                <a:ea typeface="+mn-ea"/>
                <a:cs typeface="+mn-cs"/>
              </a:rPr>
              <a:t>).</a:t>
            </a:r>
            <a:endParaRPr lang="en-US" sz="1200" b="0" kern="120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518542E-3328-415C-A9A0-97B27A710F3D}" type="slidenum">
              <a:rPr lang="en-US" smtClean="0"/>
              <a:t>32</a:t>
            </a:fld>
            <a:endParaRPr lang="en-US"/>
          </a:p>
        </p:txBody>
      </p:sp>
    </p:spTree>
    <p:extLst>
      <p:ext uri="{BB962C8B-B14F-4D97-AF65-F5344CB8AC3E}">
        <p14:creationId xmlns:p14="http://schemas.microsoft.com/office/powerpoint/2010/main" val="363460949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print version of the Guidelines document is an excellent source for more detailed information. This slide acknowledges the Guidelines’ authors and reviewers. It can be accessed at http://www.aphis.usda.gov/fadprep.</a:t>
            </a:r>
          </a:p>
        </p:txBody>
      </p:sp>
      <p:sp>
        <p:nvSpPr>
          <p:cNvPr id="4" name="Slide Number Placeholder 3"/>
          <p:cNvSpPr>
            <a:spLocks noGrp="1"/>
          </p:cNvSpPr>
          <p:nvPr>
            <p:ph type="sldNum" sz="quarter" idx="10"/>
          </p:nvPr>
        </p:nvSpPr>
        <p:spPr/>
        <p:txBody>
          <a:bodyPr/>
          <a:lstStyle/>
          <a:p>
            <a:fld id="{5518542E-3328-415C-A9A0-97B27A710F3D}" type="slidenum">
              <a:rPr lang="en-US" smtClean="0"/>
              <a:t>33</a:t>
            </a:fld>
            <a:endParaRPr lang="en-US"/>
          </a:p>
        </p:txBody>
      </p:sp>
    </p:spTree>
    <p:extLst>
      <p:ext uri="{BB962C8B-B14F-4D97-AF65-F5344CB8AC3E}">
        <p14:creationId xmlns:p14="http://schemas.microsoft.com/office/powerpoint/2010/main" val="363460949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EC75019-516D-422A-9311-C1B1C76B6E53}" type="slidenum">
              <a:rPr lang="en-US">
                <a:solidFill>
                  <a:prstClr val="black"/>
                </a:solidFill>
              </a:rPr>
              <a:pPr/>
              <a:t>34</a:t>
            </a:fld>
            <a:endParaRPr lang="en-US">
              <a:solidFill>
                <a:prstClr val="black"/>
              </a:solidFill>
            </a:endParaRPr>
          </a:p>
        </p:txBody>
      </p:sp>
      <p:sp>
        <p:nvSpPr>
          <p:cNvPr id="884738" name="Rectangle 2"/>
          <p:cNvSpPr>
            <a:spLocks noGrp="1" noRot="1" noChangeAspect="1" noChangeArrowheads="1" noTextEdit="1"/>
          </p:cNvSpPr>
          <p:nvPr>
            <p:ph type="sldImg"/>
          </p:nvPr>
        </p:nvSpPr>
        <p:spPr>
          <a:ln/>
        </p:spPr>
      </p:sp>
      <p:sp>
        <p:nvSpPr>
          <p:cNvPr id="884739" name="Rectangle 3"/>
          <p:cNvSpPr>
            <a:spLocks noGrp="1" noChangeArrowheads="1"/>
          </p:cNvSpPr>
          <p:nvPr>
            <p:ph type="body" idx="1"/>
          </p:nvPr>
        </p:nvSpPr>
        <p:spPr/>
        <p:txBody>
          <a:bodyPr/>
          <a:lstStyle/>
          <a:p>
            <a:pPr defTabSz="912011">
              <a:defRPr/>
            </a:pPr>
            <a:r>
              <a:rPr lang="en-US" dirty="0" smtClean="0"/>
              <a:t>Information</a:t>
            </a:r>
            <a:r>
              <a:rPr lang="en-US" baseline="0" dirty="0" smtClean="0"/>
              <a:t> provided in this presentation was developed by the Center for Food Security and Public Health at Iowa State University College of Veterinary Medicine, through funding from the US Department of Agriculture, Animal and Plant Health Inspection Service, Veterinary Services.</a:t>
            </a:r>
            <a:endParaRPr lang="en-US" dirty="0" smtClean="0"/>
          </a:p>
        </p:txBody>
      </p:sp>
      <p:sp>
        <p:nvSpPr>
          <p:cNvPr id="5" name="Footer Placeholder 4"/>
          <p:cNvSpPr>
            <a:spLocks noGrp="1"/>
          </p:cNvSpPr>
          <p:nvPr>
            <p:ph type="ftr" sz="quarter" idx="10"/>
          </p:nvPr>
        </p:nvSpPr>
        <p:spPr/>
        <p:txBody>
          <a:bodyPr/>
          <a:lstStyle/>
          <a:p>
            <a:r>
              <a:rPr lang="en-US" smtClean="0">
                <a:solidFill>
                  <a:prstClr val="black"/>
                </a:solidFill>
              </a:rPr>
              <a:t>MSP, CFSPH - 2010</a:t>
            </a:r>
            <a:endParaRPr lang="en-US">
              <a:solidFill>
                <a:prstClr val="black"/>
              </a:solidFill>
            </a:endParaRPr>
          </a:p>
        </p:txBody>
      </p:sp>
    </p:spTree>
    <p:extLst>
      <p:ext uri="{BB962C8B-B14F-4D97-AF65-F5344CB8AC3E}">
        <p14:creationId xmlns:p14="http://schemas.microsoft.com/office/powerpoint/2010/main" val="32040349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A continuation of these definitions include:</a:t>
            </a:r>
          </a:p>
          <a:p>
            <a:r>
              <a:rPr lang="en-US" sz="1200" b="1" kern="1200" dirty="0" smtClean="0">
                <a:solidFill>
                  <a:schemeClr val="tx1"/>
                </a:solidFill>
                <a:effectLst/>
                <a:latin typeface="+mn-lt"/>
                <a:ea typeface="+mn-ea"/>
                <a:cs typeface="+mn-cs"/>
              </a:rPr>
              <a:t>Movement control</a:t>
            </a:r>
            <a:r>
              <a:rPr lang="en-US" sz="1200" kern="1200" dirty="0" smtClean="0">
                <a:solidFill>
                  <a:schemeClr val="tx1"/>
                </a:solidFill>
                <a:effectLst/>
                <a:latin typeface="+mn-lt"/>
                <a:ea typeface="+mn-ea"/>
                <a:cs typeface="+mn-cs"/>
              </a:rPr>
              <a:t> refers to controlling the movement of animals, animal products, and fomites in a regulatory Control Area. These movements are from non-infected premises, require permits, and are based on meeting specific criteria</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to ensure that such movement poses a negligible risk of pathogen transmission. </a:t>
            </a:r>
          </a:p>
          <a:p>
            <a:r>
              <a:rPr lang="en-US" sz="1200" b="1" kern="1200" dirty="0" smtClean="0">
                <a:solidFill>
                  <a:schemeClr val="tx1"/>
                </a:solidFill>
                <a:effectLst/>
                <a:latin typeface="+mn-lt"/>
                <a:ea typeface="+mn-ea"/>
                <a:cs typeface="+mn-cs"/>
              </a:rPr>
              <a:t>Continuity of business</a:t>
            </a:r>
            <a:r>
              <a:rPr lang="en-US" sz="1200" kern="1200" dirty="0" smtClean="0">
                <a:solidFill>
                  <a:schemeClr val="tx1"/>
                </a:solidFill>
                <a:effectLst/>
                <a:latin typeface="+mn-lt"/>
                <a:ea typeface="+mn-ea"/>
                <a:cs typeface="+mn-cs"/>
              </a:rPr>
              <a:t> (COB) is a term used for a specific type of movement control known as managed movement. COB typically focuses on a specific commodity and is intended to mitigate the economic effects of a regulatory Control Area</a:t>
            </a:r>
            <a:r>
              <a:rPr lang="en-US" sz="1200" kern="1200" baseline="0" dirty="0" smtClean="0">
                <a:solidFill>
                  <a:schemeClr val="tx1"/>
                </a:solidFill>
                <a:effectLst/>
                <a:latin typeface="+mn-lt"/>
                <a:ea typeface="+mn-ea"/>
                <a:cs typeface="+mn-cs"/>
              </a:rPr>
              <a:t>.</a:t>
            </a:r>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95D56F6-3111-471E-8DA2-7E44809EF597}" type="slidenum">
              <a:rPr lang="en-US" smtClean="0"/>
              <a:t>4</a:t>
            </a:fld>
            <a:endParaRPr lang="en-US"/>
          </a:p>
        </p:txBody>
      </p:sp>
    </p:spTree>
    <p:extLst>
      <p:ext uri="{BB962C8B-B14F-4D97-AF65-F5344CB8AC3E}">
        <p14:creationId xmlns:p14="http://schemas.microsoft.com/office/powerpoint/2010/main" val="37167393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1200"/>
              </a:spcAft>
            </a:pPr>
            <a:r>
              <a:rPr lang="en-US" sz="1200" kern="1200" dirty="0" smtClean="0">
                <a:solidFill>
                  <a:schemeClr val="tx1"/>
                </a:solidFill>
                <a:effectLst/>
                <a:latin typeface="+mn-lt"/>
                <a:ea typeface="+mn-ea"/>
                <a:cs typeface="+mn-cs"/>
              </a:rPr>
              <a:t>QMC activities are a critical component of a response effort. </a:t>
            </a:r>
            <a:r>
              <a:rPr lang="en-US" sz="1200" dirty="0" smtClean="0">
                <a:effectLst/>
                <a:latin typeface="+mn-lt"/>
                <a:ea typeface="Times New Roman" panose="02020603050405020304" pitchFamily="18" charset="0"/>
              </a:rPr>
              <a:t>Three response goals for an FAD outbreak in the United States as outlined in the </a:t>
            </a:r>
            <a:r>
              <a:rPr lang="en-US" sz="1200" i="1" dirty="0" smtClean="0">
                <a:effectLst/>
                <a:latin typeface="+mn-lt"/>
                <a:ea typeface="Times New Roman" panose="02020603050405020304" pitchFamily="18" charset="0"/>
              </a:rPr>
              <a:t>APHIS Foreign Animal Disease Framework: Response Strategies (FAD PReP Manual 2-0) </a:t>
            </a:r>
            <a:r>
              <a:rPr lang="en-US" sz="1200" i="0" dirty="0" smtClean="0">
                <a:effectLst/>
                <a:latin typeface="+mn-lt"/>
                <a:ea typeface="Times New Roman" panose="02020603050405020304" pitchFamily="18" charset="0"/>
              </a:rPr>
              <a:t>are:</a:t>
            </a:r>
          </a:p>
          <a:p>
            <a:pPr marL="342900" marR="0" lvl="0" indent="-342900">
              <a:spcBef>
                <a:spcPts val="0"/>
              </a:spcBef>
              <a:spcAft>
                <a:spcPts val="0"/>
              </a:spcAft>
              <a:buFont typeface="+mj-lt"/>
              <a:buAutoNum type="arabicPeriod"/>
            </a:pPr>
            <a:r>
              <a:rPr lang="en-US" sz="1200" dirty="0" smtClean="0">
                <a:effectLst/>
                <a:latin typeface="+mn-lt"/>
                <a:ea typeface="Times New Roman" panose="02020603050405020304" pitchFamily="18" charset="0"/>
              </a:rPr>
              <a:t>Detect, control, and contain the disease in animals as quickly as possible;</a:t>
            </a:r>
          </a:p>
          <a:p>
            <a:pPr marL="342900" marR="0" lvl="0" indent="-342900">
              <a:spcBef>
                <a:spcPts val="0"/>
              </a:spcBef>
              <a:spcAft>
                <a:spcPts val="0"/>
              </a:spcAft>
              <a:buFont typeface="+mj-lt"/>
              <a:buAutoNum type="arabicPeriod"/>
            </a:pPr>
            <a:r>
              <a:rPr lang="en-US" sz="1200" dirty="0" smtClean="0">
                <a:effectLst/>
                <a:latin typeface="+mn-lt"/>
                <a:ea typeface="Times New Roman" panose="02020603050405020304" pitchFamily="18" charset="0"/>
              </a:rPr>
              <a:t>Eradicate the disease using strategies that seek to stabilize animal agriculture, the food supply, and the economy and that protect public health and the environment; and </a:t>
            </a:r>
          </a:p>
          <a:p>
            <a:pPr marL="342900" marR="0" lvl="0" indent="-342900">
              <a:spcBef>
                <a:spcPts val="0"/>
              </a:spcBef>
              <a:spcAft>
                <a:spcPts val="1200"/>
              </a:spcAft>
              <a:buFont typeface="+mj-lt"/>
              <a:buAutoNum type="arabicPeriod"/>
            </a:pPr>
            <a:r>
              <a:rPr lang="en-US" sz="1200" dirty="0" smtClean="0">
                <a:effectLst/>
                <a:latin typeface="+mn-lt"/>
                <a:ea typeface="Times New Roman" panose="02020603050405020304" pitchFamily="18" charset="0"/>
              </a:rPr>
              <a:t>Provide science- and risk-based approaches and systems to facilitate continuity of business for non-infected animals and non-contaminated animal products.</a:t>
            </a:r>
          </a:p>
        </p:txBody>
      </p:sp>
      <p:sp>
        <p:nvSpPr>
          <p:cNvPr id="4" name="Slide Number Placeholder 3"/>
          <p:cNvSpPr>
            <a:spLocks noGrp="1"/>
          </p:cNvSpPr>
          <p:nvPr>
            <p:ph type="sldNum" sz="quarter" idx="10"/>
          </p:nvPr>
        </p:nvSpPr>
        <p:spPr/>
        <p:txBody>
          <a:bodyPr/>
          <a:lstStyle/>
          <a:p>
            <a:fld id="{F95D56F6-3111-471E-8DA2-7E44809EF597}" type="slidenum">
              <a:rPr lang="en-US" smtClean="0"/>
              <a:t>5</a:t>
            </a:fld>
            <a:endParaRPr lang="en-US"/>
          </a:p>
        </p:txBody>
      </p:sp>
    </p:spTree>
    <p:extLst>
      <p:ext uri="{BB962C8B-B14F-4D97-AF65-F5344CB8AC3E}">
        <p14:creationId xmlns:p14="http://schemas.microsoft.com/office/powerpoint/2010/main" val="18138770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a:spcBef>
                <a:spcPts val="0"/>
              </a:spcBef>
              <a:spcAft>
                <a:spcPts val="1200"/>
              </a:spcAft>
            </a:pPr>
            <a:r>
              <a:rPr lang="en-US" sz="1200" dirty="0" smtClean="0">
                <a:effectLst/>
                <a:latin typeface="+mn-lt"/>
                <a:ea typeface="Times New Roman" panose="02020603050405020304" pitchFamily="18" charset="0"/>
              </a:rPr>
              <a:t>Achieving these three goals will allow individual livestock facilities, States, Tribes, regions, and industries to resume normal production as quickly as possible. The objective is to allow the United States to regain disease-free status without the response effort causing more disruption and damage than the disease outbreak itself. </a:t>
            </a:r>
          </a:p>
          <a:p>
            <a:pPr marL="0" marR="0">
              <a:spcBef>
                <a:spcPts val="0"/>
              </a:spcBef>
              <a:spcAft>
                <a:spcPts val="1200"/>
              </a:spcAft>
            </a:pPr>
            <a:endParaRPr lang="en-US" sz="1200" dirty="0" smtClean="0">
              <a:effectLst/>
              <a:latin typeface="+mn-lt"/>
              <a:ea typeface="Times New Roman" panose="02020603050405020304" pitchFamily="18" charset="0"/>
            </a:endParaRPr>
          </a:p>
          <a:p>
            <a:endParaRPr lang="en-US" dirty="0">
              <a:latin typeface="+mn-lt"/>
            </a:endParaRPr>
          </a:p>
        </p:txBody>
      </p:sp>
      <p:sp>
        <p:nvSpPr>
          <p:cNvPr id="4" name="Slide Number Placeholder 3"/>
          <p:cNvSpPr>
            <a:spLocks noGrp="1"/>
          </p:cNvSpPr>
          <p:nvPr>
            <p:ph type="sldNum" sz="quarter" idx="10"/>
          </p:nvPr>
        </p:nvSpPr>
        <p:spPr/>
        <p:txBody>
          <a:bodyPr/>
          <a:lstStyle/>
          <a:p>
            <a:fld id="{20664F08-BEFB-4743-9DF7-B49E8F272EE5}" type="slidenum">
              <a:rPr lang="en-US" smtClean="0"/>
              <a:pPr/>
              <a:t>6</a:t>
            </a:fld>
            <a:endParaRPr lang="en-US"/>
          </a:p>
        </p:txBody>
      </p:sp>
    </p:spTree>
    <p:extLst>
      <p:ext uri="{BB962C8B-B14F-4D97-AF65-F5344CB8AC3E}">
        <p14:creationId xmlns:p14="http://schemas.microsoft.com/office/powerpoint/2010/main" val="32162898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The QMC-specific goals support overall FAD response goals.</a:t>
            </a:r>
            <a:r>
              <a:rPr lang="en-US" sz="1200" kern="1200" baseline="0" dirty="0" smtClean="0">
                <a:solidFill>
                  <a:schemeClr val="tx1"/>
                </a:solidFill>
                <a:effectLst/>
                <a:latin typeface="+mn-lt"/>
                <a:ea typeface="+mn-ea"/>
                <a:cs typeface="+mn-cs"/>
              </a:rPr>
              <a:t> </a:t>
            </a:r>
          </a:p>
          <a:p>
            <a:r>
              <a:rPr lang="en-US" sz="1200" kern="1200" baseline="0" dirty="0" smtClean="0">
                <a:solidFill>
                  <a:schemeClr val="tx1"/>
                </a:solidFill>
                <a:effectLst/>
                <a:latin typeface="+mn-lt"/>
                <a:ea typeface="+mn-ea"/>
                <a:cs typeface="+mn-cs"/>
              </a:rPr>
              <a:t>The preparedness goals are as follows:</a:t>
            </a:r>
          </a:p>
          <a:p>
            <a:pPr marL="171450" indent="-171450">
              <a:buFont typeface="Arial" panose="020B0604020202020204" pitchFamily="34" charset="0"/>
              <a:buChar char="•"/>
            </a:pPr>
            <a:r>
              <a:rPr lang="en-US" sz="1200" kern="1200" baseline="0" dirty="0" smtClean="0">
                <a:solidFill>
                  <a:schemeClr val="tx1"/>
                </a:solidFill>
                <a:effectLst/>
                <a:latin typeface="+mn-lt"/>
                <a:ea typeface="+mn-ea"/>
                <a:cs typeface="+mn-cs"/>
              </a:rPr>
              <a:t>To work with stakeholders to develop effective plans and processes for affected premises, areas, and regions.</a:t>
            </a:r>
          </a:p>
          <a:p>
            <a:pPr marL="171450" indent="-171450">
              <a:buFont typeface="Arial" panose="020B0604020202020204" pitchFamily="34" charset="0"/>
              <a:buChar char="•"/>
            </a:pPr>
            <a:r>
              <a:rPr lang="en-US" sz="1200" kern="1200" baseline="0" dirty="0" smtClean="0">
                <a:solidFill>
                  <a:schemeClr val="tx1"/>
                </a:solidFill>
                <a:effectLst/>
                <a:latin typeface="+mn-lt"/>
                <a:ea typeface="+mn-ea"/>
                <a:cs typeface="+mn-cs"/>
              </a:rPr>
              <a:t>To work with stakeholders to develop effective managed movement plans for non-infected premises, areas, and regions.</a:t>
            </a:r>
          </a:p>
          <a:p>
            <a:r>
              <a:rPr lang="en-US" sz="1200" kern="1200" baseline="0" dirty="0" smtClean="0">
                <a:solidFill>
                  <a:schemeClr val="tx1"/>
                </a:solidFill>
                <a:effectLst/>
                <a:latin typeface="+mn-lt"/>
                <a:ea typeface="+mn-ea"/>
                <a:cs typeface="+mn-cs"/>
              </a:rPr>
              <a:t>The response goals are as follows:</a:t>
            </a:r>
          </a:p>
          <a:p>
            <a:pPr marL="171450" indent="-171450">
              <a:buFont typeface="Arial" panose="020B0604020202020204" pitchFamily="34" charset="0"/>
              <a:buChar char="•"/>
            </a:pPr>
            <a:r>
              <a:rPr lang="en-US" sz="1200" kern="1200" baseline="0" dirty="0" smtClean="0">
                <a:solidFill>
                  <a:schemeClr val="tx1"/>
                </a:solidFill>
                <a:effectLst/>
                <a:latin typeface="+mn-lt"/>
                <a:ea typeface="+mn-ea"/>
                <a:cs typeface="+mn-cs"/>
              </a:rPr>
              <a:t>Through a Unified Incident Command, coordinate the establishment of an Infected Zone and a Buffer Zone (a Control Area) within 6 hours of identifying the index case.</a:t>
            </a:r>
          </a:p>
          <a:p>
            <a:pPr marL="171450" indent="-171450">
              <a:buFont typeface="Arial" panose="020B0604020202020204" pitchFamily="34" charset="0"/>
              <a:buChar char="•"/>
            </a:pPr>
            <a:r>
              <a:rPr lang="en-US" sz="1200" kern="1200" baseline="0" dirty="0" smtClean="0">
                <a:solidFill>
                  <a:schemeClr val="tx1"/>
                </a:solidFill>
                <a:effectLst/>
                <a:latin typeface="+mn-lt"/>
                <a:ea typeface="+mn-ea"/>
                <a:cs typeface="+mn-cs"/>
              </a:rPr>
              <a:t>Once a Control Area has been established, implement QMC in the Control Area as rapidly as possible.</a:t>
            </a:r>
          </a:p>
          <a:p>
            <a:pPr marL="171450" indent="-171450">
              <a:buFont typeface="Arial" panose="020B0604020202020204" pitchFamily="34" charset="0"/>
              <a:buChar char="•"/>
            </a:pPr>
            <a:r>
              <a:rPr lang="en-US" sz="1200" kern="1200" baseline="0" dirty="0" smtClean="0">
                <a:solidFill>
                  <a:schemeClr val="tx1"/>
                </a:solidFill>
                <a:effectLst/>
                <a:latin typeface="+mn-lt"/>
                <a:ea typeface="+mn-ea"/>
                <a:cs typeface="+mn-cs"/>
              </a:rPr>
              <a:t>Ensure QMC considers competing priorities, weighing the risk of disease transmission against the need for critical movements (e.g., feed trucks) and business continuity.</a:t>
            </a:r>
          </a:p>
        </p:txBody>
      </p:sp>
      <p:sp>
        <p:nvSpPr>
          <p:cNvPr id="4" name="Slide Number Placeholder 3"/>
          <p:cNvSpPr>
            <a:spLocks noGrp="1"/>
          </p:cNvSpPr>
          <p:nvPr>
            <p:ph type="sldNum" sz="quarter" idx="10"/>
          </p:nvPr>
        </p:nvSpPr>
        <p:spPr/>
        <p:txBody>
          <a:bodyPr/>
          <a:lstStyle/>
          <a:p>
            <a:fld id="{F95D56F6-3111-471E-8DA2-7E44809EF597}" type="slidenum">
              <a:rPr lang="en-US" smtClean="0"/>
              <a:t>7</a:t>
            </a:fld>
            <a:endParaRPr lang="en-US"/>
          </a:p>
        </p:txBody>
      </p:sp>
    </p:spTree>
    <p:extLst>
      <p:ext uri="{BB962C8B-B14F-4D97-AF65-F5344CB8AC3E}">
        <p14:creationId xmlns:p14="http://schemas.microsoft.com/office/powerpoint/2010/main" val="40319923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Both Federal and State agencies have authority to protect against and respond</a:t>
            </a:r>
            <a:r>
              <a:rPr lang="en-US" sz="1200" kern="1200" baseline="0" dirty="0" smtClean="0">
                <a:solidFill>
                  <a:schemeClr val="tx1"/>
                </a:solidFill>
                <a:effectLst/>
                <a:latin typeface="+mn-lt"/>
                <a:ea typeface="+mn-ea"/>
                <a:cs typeface="+mn-cs"/>
              </a:rPr>
              <a:t> to animal disease. </a:t>
            </a:r>
            <a:r>
              <a:rPr lang="en-US" sz="1200" kern="1200" dirty="0" smtClean="0">
                <a:solidFill>
                  <a:schemeClr val="tx1"/>
                </a:solidFill>
                <a:effectLst/>
                <a:latin typeface="+mn-lt"/>
                <a:ea typeface="+mn-ea"/>
                <a:cs typeface="+mn-cs"/>
              </a:rPr>
              <a:t>The Code of Laws of the United States of America (U.S.C.) and the Code of Federal Regulations (CFR) are codified authorities representing different stages of the Federal</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legislative process. The U.S.C. provides the general and permanent statutes of the United States, which are passed by Congress and signed by the President. Executive branch agencies then interpret the U.S.C., developing detailed regulations in the CFR. The CFR is developed through a public rulemaking process, where the public is allowed to comment. In an FAD incident response, the U.S.C. and CFR provide policy, via statutes and regulations, for USDA; interim regulations can be implemented—in the event of an outbreak—to prevent the spread of disease.</a:t>
            </a:r>
            <a:endParaRPr lang="en-US" dirty="0"/>
          </a:p>
        </p:txBody>
      </p:sp>
      <p:sp>
        <p:nvSpPr>
          <p:cNvPr id="4" name="Slide Number Placeholder 3"/>
          <p:cNvSpPr>
            <a:spLocks noGrp="1"/>
          </p:cNvSpPr>
          <p:nvPr>
            <p:ph type="sldNum" sz="quarter" idx="10"/>
          </p:nvPr>
        </p:nvSpPr>
        <p:spPr/>
        <p:txBody>
          <a:bodyPr/>
          <a:lstStyle/>
          <a:p>
            <a:fld id="{F95D56F6-3111-471E-8DA2-7E44809EF597}" type="slidenum">
              <a:rPr lang="en-US" smtClean="0"/>
              <a:t>8</a:t>
            </a:fld>
            <a:endParaRPr lang="en-US"/>
          </a:p>
        </p:txBody>
      </p:sp>
    </p:spTree>
    <p:extLst>
      <p:ext uri="{BB962C8B-B14F-4D97-AF65-F5344CB8AC3E}">
        <p14:creationId xmlns:p14="http://schemas.microsoft.com/office/powerpoint/2010/main" val="19882210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APHIS receives its regulatory authority from the Animal Health Protection Act (AHPA), 7 U.S.C. 8301 </a:t>
            </a:r>
            <a:r>
              <a:rPr lang="en-US" sz="1200" i="1" kern="1200" dirty="0" smtClean="0">
                <a:solidFill>
                  <a:schemeClr val="tx1"/>
                </a:solidFill>
                <a:effectLst/>
                <a:latin typeface="+mn-lt"/>
                <a:ea typeface="+mn-ea"/>
                <a:cs typeface="+mn-cs"/>
              </a:rPr>
              <a:t>et seq</a:t>
            </a:r>
            <a:r>
              <a:rPr lang="en-US" sz="1200" kern="1200" dirty="0" smtClean="0">
                <a:solidFill>
                  <a:schemeClr val="tx1"/>
                </a:solidFill>
                <a:effectLst/>
                <a:latin typeface="+mn-lt"/>
                <a:ea typeface="+mn-ea"/>
                <a:cs typeface="+mn-cs"/>
              </a:rPr>
              <a:t>. The AHPA authorizes</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the Secretary of Agriculture to carry out operations and measures to prevent, detect, control, and eradicate diseases and pests of animals, including foreign animal and emerging diseases, in order to protect animal health, the health and welfare of people, economic interests of livestock and related industries, the environment, and interstate and foreign commerce in animals and other articles. The Secretary may also prohibit or restrict the importation, entry, or interstate movement of any animal, article, or means of conveyance to prevent the introduction into or dissemination within the United States of any pest or disease of livestock (7 U.S.C. 8303‑8305). Title 9 of the CFR provides detailed USDA APHIS administrative regulations for the control and eradication of animal diseases, including FADs and emerging animal diseases. </a:t>
            </a:r>
          </a:p>
        </p:txBody>
      </p:sp>
      <p:sp>
        <p:nvSpPr>
          <p:cNvPr id="4" name="Slide Number Placeholder 3"/>
          <p:cNvSpPr>
            <a:spLocks noGrp="1"/>
          </p:cNvSpPr>
          <p:nvPr>
            <p:ph type="sldNum" sz="quarter" idx="10"/>
          </p:nvPr>
        </p:nvSpPr>
        <p:spPr/>
        <p:txBody>
          <a:bodyPr/>
          <a:lstStyle/>
          <a:p>
            <a:fld id="{F95D56F6-3111-471E-8DA2-7E44809EF597}" type="slidenum">
              <a:rPr lang="en-US" smtClean="0"/>
              <a:t>9</a:t>
            </a:fld>
            <a:endParaRPr lang="en-US"/>
          </a:p>
        </p:txBody>
      </p:sp>
    </p:spTree>
    <p:extLst>
      <p:ext uri="{BB962C8B-B14F-4D97-AF65-F5344CB8AC3E}">
        <p14:creationId xmlns:p14="http://schemas.microsoft.com/office/powerpoint/2010/main" val="193813645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4.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pic>
        <p:nvPicPr>
          <p:cNvPr id="1026" name="Picture 2" descr="C:\Users\gdvorak\Desktop\PReP Powerpoint Title Page 2013 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36513" y="-27385"/>
            <a:ext cx="9200071" cy="689332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2590800" y="2130425"/>
            <a:ext cx="5867400" cy="1470025"/>
          </a:xfrm>
        </p:spPr>
        <p:txBody>
          <a:bodyPr>
            <a:noAutofit/>
          </a:bodyPr>
          <a:lstStyle>
            <a:lvl1pPr>
              <a:defRPr sz="4800" b="1">
                <a:solidFill>
                  <a:srgbClr val="083984"/>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2590800" y="4419600"/>
            <a:ext cx="5867400" cy="1219200"/>
          </a:xfrm>
        </p:spPr>
        <p:txBody>
          <a:bodyPr/>
          <a:lstStyle>
            <a:lvl1pPr marL="0" indent="0" algn="l">
              <a:buNone/>
              <a:defRPr i="1">
                <a:solidFill>
                  <a:srgbClr val="083984"/>
                </a:solidFill>
                <a:latin typeface="Verdana" pitchFamily="34" charset="0"/>
                <a:ea typeface="Verdana" pitchFamily="34" charset="0"/>
                <a:cs typeface="Verdan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57200" y="6356350"/>
            <a:ext cx="2133600" cy="365125"/>
          </a:xfrm>
        </p:spPr>
        <p:txBody>
          <a:bodyPr/>
          <a:lstStyle>
            <a:lvl1pPr algn="l">
              <a:defRPr>
                <a:solidFill>
                  <a:schemeClr val="tx2">
                    <a:lumMod val="50000"/>
                  </a:schemeClr>
                </a:solidFill>
              </a:defRPr>
            </a:lvl1pPr>
          </a:lstStyle>
          <a:p>
            <a:r>
              <a:rPr lang="en-US" smtClean="0"/>
              <a:t>USDA APHIS and CFSPH</a:t>
            </a:r>
            <a:endParaRPr lang="en-US"/>
          </a:p>
        </p:txBody>
      </p:sp>
      <p:sp>
        <p:nvSpPr>
          <p:cNvPr id="5" name="Footer Placeholder 4"/>
          <p:cNvSpPr>
            <a:spLocks noGrp="1"/>
          </p:cNvSpPr>
          <p:nvPr>
            <p:ph type="ftr" sz="quarter" idx="11"/>
          </p:nvPr>
        </p:nvSpPr>
        <p:spPr>
          <a:xfrm>
            <a:off x="2590800" y="6356350"/>
            <a:ext cx="3886200" cy="365125"/>
          </a:xfrm>
        </p:spPr>
        <p:txBody>
          <a:bodyPr/>
          <a:lstStyle>
            <a:lvl1pPr>
              <a:defRPr>
                <a:solidFill>
                  <a:schemeClr val="tx2">
                    <a:lumMod val="50000"/>
                  </a:schemeClr>
                </a:solidFill>
              </a:defRPr>
            </a:lvl1pPr>
          </a:lstStyle>
          <a:p>
            <a:r>
              <a:rPr lang="en-US" smtClean="0"/>
              <a:t>FAD-PReP/NAHEMS Guidelines: Quarantine &amp; Movement Control - Overview</a:t>
            </a:r>
            <a:endParaRPr lang="en-US"/>
          </a:p>
        </p:txBody>
      </p:sp>
      <p:sp>
        <p:nvSpPr>
          <p:cNvPr id="6" name="Slide Number Placeholder 5"/>
          <p:cNvSpPr>
            <a:spLocks noGrp="1"/>
          </p:cNvSpPr>
          <p:nvPr>
            <p:ph type="sldNum" sz="quarter" idx="12"/>
          </p:nvPr>
        </p:nvSpPr>
        <p:spPr>
          <a:xfrm>
            <a:off x="6400800" y="6356350"/>
            <a:ext cx="2133600" cy="365125"/>
          </a:xfrm>
        </p:spPr>
        <p:txBody>
          <a:bodyPr/>
          <a:lstStyle>
            <a:lvl1pPr algn="r">
              <a:defRPr>
                <a:solidFill>
                  <a:schemeClr val="tx2">
                    <a:lumMod val="50000"/>
                  </a:schemeClr>
                </a:solidFill>
              </a:defRPr>
            </a:lvl1pPr>
          </a:lstStyle>
          <a:p>
            <a:fld id="{D0D442E0-E77E-4BAC-8FCC-C64837D56B69}" type="slidenum">
              <a:rPr lang="en-US" smtClean="0"/>
              <a:t>‹#›</a:t>
            </a:fld>
            <a:endParaRPr lang="en-US"/>
          </a:p>
        </p:txBody>
      </p:sp>
    </p:spTree>
    <p:extLst>
      <p:ext uri="{BB962C8B-B14F-4D97-AF65-F5344CB8AC3E}">
        <p14:creationId xmlns:p14="http://schemas.microsoft.com/office/powerpoint/2010/main" val="31047560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solidFill>
                  <a:prstClr val="black">
                    <a:tint val="75000"/>
                  </a:prstClr>
                </a:solidFill>
              </a:rPr>
              <a:t>USDA APHIS and CFSPH</a:t>
            </a:r>
            <a:endParaRPr lang="en-US" dirty="0">
              <a:solidFill>
                <a:prstClr val="black">
                  <a:tint val="75000"/>
                </a:prstClr>
              </a:solidFill>
            </a:endParaRPr>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solidFill>
                  <a:prstClr val="black">
                    <a:tint val="75000"/>
                  </a:prstClr>
                </a:solidFill>
              </a:rPr>
              <a:t>FAD-PReP/NAHEMS Guidelines: Quarantine &amp; Movement Control - Overview</a:t>
            </a:r>
            <a:endParaRPr lang="en-US">
              <a:solidFill>
                <a:prstClr val="black">
                  <a:tint val="75000"/>
                </a:prstClr>
              </a:solidFill>
            </a:endParaRPr>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0D2D7273-9C0D-4845-8627-539564CD150B}" type="slidenum">
              <a:rPr lang="en-US" smtClean="0">
                <a:solidFill>
                  <a:prstClr val="black">
                    <a:tint val="75000"/>
                  </a:prstClr>
                </a:solidFill>
              </a:rPr>
              <a:pPr/>
              <a:t>‹#›</a:t>
            </a:fld>
            <a:endParaRPr lang="en-US">
              <a:solidFill>
                <a:prstClr val="black">
                  <a:tint val="75000"/>
                </a:prstClr>
              </a:solidFill>
            </a:endParaRPr>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10877236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pic>
        <p:nvPicPr>
          <p:cNvPr id="7"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7525"/>
          </a:xfrm>
          <a:prstGeom prst="rect">
            <a:avLst/>
          </a:prstGeom>
          <a:noFill/>
          <a:ln w="9525">
            <a:noFill/>
            <a:miter lim="800000"/>
            <a:headEnd/>
            <a:tailEnd/>
          </a:ln>
        </p:spPr>
      </p:pic>
      <p:pic>
        <p:nvPicPr>
          <p:cNvPr id="1026"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r>
              <a:rPr lang="en-US" smtClean="0">
                <a:solidFill>
                  <a:srgbClr val="1F497D">
                    <a:lumMod val="50000"/>
                  </a:srgbClr>
                </a:solidFill>
              </a:rPr>
              <a:t>FAD-PReP/NAHEMS Guidelines: Quarantine &amp; Movement Control - Overview</a:t>
            </a:r>
            <a:endParaRPr lang="en-US">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0D2D7273-9C0D-4845-8627-539564CD150B}" type="slidenum">
              <a:rPr lang="en-US" smtClean="0">
                <a:solidFill>
                  <a:srgbClr val="1F497D">
                    <a:lumMod val="50000"/>
                  </a:srgbClr>
                </a:solidFill>
              </a:rPr>
              <a:pPr/>
              <a:t>‹#›</a:t>
            </a:fld>
            <a:endParaRPr lang="en-US">
              <a:solidFill>
                <a:srgbClr val="1F497D">
                  <a:lumMod val="50000"/>
                </a:srgbClr>
              </a:solidFill>
            </a:endParaRPr>
          </a:p>
        </p:txBody>
      </p:sp>
    </p:spTree>
    <p:extLst>
      <p:ext uri="{BB962C8B-B14F-4D97-AF65-F5344CB8AC3E}">
        <p14:creationId xmlns:p14="http://schemas.microsoft.com/office/powerpoint/2010/main" val="14115599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954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2954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solidFill>
                  <a:prstClr val="black">
                    <a:tint val="75000"/>
                  </a:prstClr>
                </a:solidFill>
              </a:rPr>
              <a:t>USDA APHIS and CFSPH</a:t>
            </a:r>
            <a:endParaRPr lang="en-US">
              <a:solidFill>
                <a:prstClr val="black">
                  <a:tint val="75000"/>
                </a:prstClr>
              </a:solidFill>
            </a:endParaRPr>
          </a:p>
        </p:txBody>
      </p:sp>
      <p:sp>
        <p:nvSpPr>
          <p:cNvPr id="6" name="Footer Placeholder 5"/>
          <p:cNvSpPr>
            <a:spLocks noGrp="1"/>
          </p:cNvSpPr>
          <p:nvPr>
            <p:ph type="ftr" sz="quarter" idx="11"/>
          </p:nvPr>
        </p:nvSpPr>
        <p:spPr/>
        <p:txBody>
          <a:bodyPr/>
          <a:lstStyle/>
          <a:p>
            <a:r>
              <a:rPr lang="en-US" smtClean="0">
                <a:solidFill>
                  <a:prstClr val="black">
                    <a:tint val="75000"/>
                  </a:prstClr>
                </a:solidFill>
              </a:rPr>
              <a:t>FAD-PReP/NAHEMS Guidelines: Quarantine &amp; Movement Control - Overview</a:t>
            </a: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5DC5E17-CEB4-4F62-8FEF-7189CCE1E0C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392743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Verdana" pitchFamily="34" charset="0"/>
                <a:ea typeface="Verdana" pitchFamily="34" charset="0"/>
                <a:cs typeface="Verdana"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95400"/>
            <a:ext cx="4040188" cy="879475"/>
          </a:xfrm>
        </p:spPr>
        <p:txBody>
          <a:bodyPr anchor="b"/>
          <a:lstStyle>
            <a:lvl1pPr marL="0" indent="0">
              <a:buNone/>
              <a:defRPr sz="2400" b="1">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Verdana" pitchFamily="34" charset="0"/>
                <a:ea typeface="Verdana" pitchFamily="34" charset="0"/>
                <a:cs typeface="Verdana" pitchFamily="34" charset="0"/>
              </a:defRPr>
            </a:lvl1pPr>
            <a:lvl2pPr>
              <a:defRPr sz="2000">
                <a:latin typeface="Verdana" pitchFamily="34" charset="0"/>
                <a:ea typeface="Verdana" pitchFamily="34" charset="0"/>
                <a:cs typeface="Verdana" pitchFamily="34" charset="0"/>
              </a:defRPr>
            </a:lvl2pPr>
            <a:lvl3pPr>
              <a:defRPr sz="1800">
                <a:latin typeface="Verdana" pitchFamily="34" charset="0"/>
                <a:ea typeface="Verdana" pitchFamily="34" charset="0"/>
                <a:cs typeface="Verdana" pitchFamily="34" charset="0"/>
              </a:defRPr>
            </a:lvl3pPr>
            <a:lvl4pPr>
              <a:defRPr sz="1600">
                <a:latin typeface="Verdana" pitchFamily="34" charset="0"/>
                <a:ea typeface="Verdana" pitchFamily="34" charset="0"/>
                <a:cs typeface="Verdana" pitchFamily="34" charset="0"/>
              </a:defRPr>
            </a:lvl4pPr>
            <a:lvl5pPr>
              <a:defRPr sz="1600">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295400"/>
            <a:ext cx="4041775" cy="879475"/>
          </a:xfrm>
        </p:spPr>
        <p:txBody>
          <a:bodyPr anchor="b"/>
          <a:lstStyle>
            <a:lvl1pPr marL="0" indent="0">
              <a:buNone/>
              <a:defRPr sz="2400" b="1">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Verdana" pitchFamily="34" charset="0"/>
                <a:ea typeface="Verdana" pitchFamily="34" charset="0"/>
                <a:cs typeface="Verdana" pitchFamily="34" charset="0"/>
              </a:defRPr>
            </a:lvl1pPr>
            <a:lvl2pPr>
              <a:defRPr sz="2000">
                <a:latin typeface="Verdana" pitchFamily="34" charset="0"/>
                <a:ea typeface="Verdana" pitchFamily="34" charset="0"/>
                <a:cs typeface="Verdana" pitchFamily="34" charset="0"/>
              </a:defRPr>
            </a:lvl2pPr>
            <a:lvl3pPr>
              <a:defRPr sz="1800">
                <a:latin typeface="Verdana" pitchFamily="34" charset="0"/>
                <a:ea typeface="Verdana" pitchFamily="34" charset="0"/>
                <a:cs typeface="Verdana" pitchFamily="34" charset="0"/>
              </a:defRPr>
            </a:lvl3pPr>
            <a:lvl4pPr>
              <a:defRPr sz="1600">
                <a:latin typeface="Verdana" pitchFamily="34" charset="0"/>
                <a:ea typeface="Verdana" pitchFamily="34" charset="0"/>
                <a:cs typeface="Verdana" pitchFamily="34" charset="0"/>
              </a:defRPr>
            </a:lvl4pPr>
            <a:lvl5pPr>
              <a:defRPr sz="1600">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Date Placeholder 4"/>
          <p:cNvSpPr>
            <a:spLocks noGrp="1"/>
          </p:cNvSpPr>
          <p:nvPr>
            <p:ph type="dt" sz="half" idx="10"/>
          </p:nvPr>
        </p:nvSpPr>
        <p:spPr>
          <a:xfrm>
            <a:off x="6553200" y="6356350"/>
            <a:ext cx="2133600" cy="365125"/>
          </a:xfrm>
        </p:spPr>
        <p:txBody>
          <a:bodyPr/>
          <a:lstStyle/>
          <a:p>
            <a:r>
              <a:rPr lang="en-US" smtClean="0">
                <a:solidFill>
                  <a:prstClr val="black">
                    <a:tint val="75000"/>
                  </a:prstClr>
                </a:solidFill>
              </a:rPr>
              <a:t>USDA APHIS and CFSPH</a:t>
            </a:r>
            <a:endParaRPr lang="en-US">
              <a:solidFill>
                <a:prstClr val="black">
                  <a:tint val="75000"/>
                </a:prstClr>
              </a:solidFill>
            </a:endParaRPr>
          </a:p>
        </p:txBody>
      </p:sp>
      <p:sp>
        <p:nvSpPr>
          <p:cNvPr id="11" name="Footer Placeholder 5"/>
          <p:cNvSpPr>
            <a:spLocks noGrp="1"/>
          </p:cNvSpPr>
          <p:nvPr>
            <p:ph type="ftr" sz="quarter" idx="11"/>
          </p:nvPr>
        </p:nvSpPr>
        <p:spPr>
          <a:xfrm>
            <a:off x="457200" y="6356350"/>
            <a:ext cx="4572000" cy="365125"/>
          </a:xfrm>
        </p:spPr>
        <p:txBody>
          <a:bodyPr/>
          <a:lstStyle/>
          <a:p>
            <a:r>
              <a:rPr lang="en-US" smtClean="0">
                <a:solidFill>
                  <a:prstClr val="black">
                    <a:tint val="75000"/>
                  </a:prstClr>
                </a:solidFill>
              </a:rPr>
              <a:t>FAD-PReP/NAHEMS Guidelines: Quarantine &amp; Movement Control - Overview</a:t>
            </a:r>
            <a:endParaRPr lang="en-US">
              <a:solidFill>
                <a:prstClr val="black">
                  <a:tint val="75000"/>
                </a:prstClr>
              </a:solidFill>
            </a:endParaRPr>
          </a:p>
        </p:txBody>
      </p:sp>
      <p:sp>
        <p:nvSpPr>
          <p:cNvPr id="12" name="Slide Number Placeholder 6"/>
          <p:cNvSpPr>
            <a:spLocks noGrp="1"/>
          </p:cNvSpPr>
          <p:nvPr>
            <p:ph type="sldNum" sz="quarter" idx="12"/>
          </p:nvPr>
        </p:nvSpPr>
        <p:spPr>
          <a:xfrm>
            <a:off x="3657600" y="6356350"/>
            <a:ext cx="2133600" cy="365125"/>
          </a:xfrm>
        </p:spPr>
        <p:txBody>
          <a:bodyPr/>
          <a:lstStyle/>
          <a:p>
            <a:fld id="{65DC5E17-CEB4-4F62-8FEF-7189CCE1E0C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073291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r>
              <a:rPr lang="en-US" smtClean="0">
                <a:solidFill>
                  <a:prstClr val="black">
                    <a:tint val="75000"/>
                  </a:prstClr>
                </a:solidFill>
              </a:rPr>
              <a:t>FAD-PReP/NAHEMS Guidelines: Quarantine &amp; Movement Control - Overview</a:t>
            </a:r>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0D2D7273-9C0D-4845-8627-539564CD150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09304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solidFill>
                  <a:prstClr val="black">
                    <a:tint val="75000"/>
                  </a:prstClr>
                </a:solidFill>
              </a:rPr>
              <a:t>USDA APHIS and CFSPH</a:t>
            </a:r>
            <a:endParaRPr lang="en-US">
              <a:solidFill>
                <a:prstClr val="black">
                  <a:tint val="75000"/>
                </a:prstClr>
              </a:solidFill>
            </a:endParaRPr>
          </a:p>
        </p:txBody>
      </p:sp>
      <p:sp>
        <p:nvSpPr>
          <p:cNvPr id="3" name="Footer Placeholder 2"/>
          <p:cNvSpPr>
            <a:spLocks noGrp="1"/>
          </p:cNvSpPr>
          <p:nvPr>
            <p:ph type="ftr" sz="quarter" idx="11"/>
          </p:nvPr>
        </p:nvSpPr>
        <p:spPr/>
        <p:txBody>
          <a:bodyPr/>
          <a:lstStyle/>
          <a:p>
            <a:r>
              <a:rPr lang="en-US" smtClean="0">
                <a:solidFill>
                  <a:prstClr val="black">
                    <a:tint val="75000"/>
                  </a:prstClr>
                </a:solidFill>
              </a:rPr>
              <a:t>FAD-PReP/NAHEMS Guidelines: Quarantine &amp; Movement Control - Overview</a:t>
            </a:r>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65DC5E17-CEB4-4F62-8FEF-7189CCE1E0C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21799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solidFill>
                  <a:prstClr val="black">
                    <a:tint val="75000"/>
                  </a:prstClr>
                </a:solidFill>
              </a:rPr>
              <a:t>USDA APHIS and CFSPH</a:t>
            </a:r>
            <a:endParaRPr lang="en-US" dirty="0">
              <a:solidFill>
                <a:prstClr val="black">
                  <a:tint val="75000"/>
                </a:prstClr>
              </a:solidFill>
            </a:endParaRPr>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solidFill>
                  <a:prstClr val="black">
                    <a:tint val="75000"/>
                  </a:prstClr>
                </a:solidFill>
              </a:rPr>
              <a:t>FAD-PReP/NAHEMS Guidelines: Quarantine &amp; Movement Control - Overview</a:t>
            </a:r>
            <a:endParaRPr lang="en-US">
              <a:solidFill>
                <a:prstClr val="black">
                  <a:tint val="75000"/>
                </a:prstClr>
              </a:solidFill>
            </a:endParaRPr>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0D2D7273-9C0D-4845-8627-539564CD150B}" type="slidenum">
              <a:rPr lang="en-US" smtClean="0">
                <a:solidFill>
                  <a:prstClr val="black">
                    <a:tint val="75000"/>
                  </a:prstClr>
                </a:solidFill>
              </a:rPr>
              <a:pPr/>
              <a:t>‹#›</a:t>
            </a:fld>
            <a:endParaRPr lang="en-US">
              <a:solidFill>
                <a:prstClr val="black">
                  <a:tint val="75000"/>
                </a:prstClr>
              </a:solidFill>
            </a:endParaRPr>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334685807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1_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r>
              <a:rPr lang="en-US" smtClean="0">
                <a:solidFill>
                  <a:srgbClr val="1F497D">
                    <a:lumMod val="50000"/>
                  </a:srgbClr>
                </a:solidFill>
              </a:rPr>
              <a:t>FAD-PReP/NAHEMS Guidelines: Quarantine &amp; Movement Control - Overview</a:t>
            </a:r>
            <a:endParaRPr lang="en-US" dirty="0">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0D2D7273-9C0D-4845-8627-539564CD150B}" type="slidenum">
              <a:rPr lang="en-US" smtClean="0">
                <a:solidFill>
                  <a:srgbClr val="1F497D">
                    <a:lumMod val="50000"/>
                  </a:srgbClr>
                </a:solidFill>
              </a:rPr>
              <a:pPr/>
              <a:t>‹#›</a:t>
            </a:fld>
            <a:endParaRPr lang="en-US">
              <a:solidFill>
                <a:srgbClr val="1F497D">
                  <a:lumMod val="50000"/>
                </a:srgbClr>
              </a:solidFill>
            </a:endParaRPr>
          </a:p>
        </p:txBody>
      </p:sp>
      <p:pic>
        <p:nvPicPr>
          <p:cNvPr id="10"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2947269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2_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r>
              <a:rPr lang="en-US" smtClean="0">
                <a:solidFill>
                  <a:srgbClr val="1F497D">
                    <a:lumMod val="50000"/>
                  </a:srgbClr>
                </a:solidFill>
              </a:rPr>
              <a:t>FAD-PReP/NAHEMS Guidelines: Quarantine &amp; Movement Control - Overview</a:t>
            </a:r>
            <a:endParaRPr lang="en-US" dirty="0">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0D2D7273-9C0D-4845-8627-539564CD150B}" type="slidenum">
              <a:rPr lang="en-US" smtClean="0">
                <a:solidFill>
                  <a:srgbClr val="1F497D">
                    <a:lumMod val="50000"/>
                  </a:srgbClr>
                </a:solidFill>
              </a:rPr>
              <a:pPr/>
              <a:t>‹#›</a:t>
            </a:fld>
            <a:endParaRPr lang="en-US">
              <a:solidFill>
                <a:srgbClr val="1F497D">
                  <a:lumMod val="50000"/>
                </a:srgbClr>
              </a:solidFill>
            </a:endParaRPr>
          </a:p>
        </p:txBody>
      </p:sp>
      <p:pic>
        <p:nvPicPr>
          <p:cNvPr id="10"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5663216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3_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r>
              <a:rPr lang="en-US" smtClean="0">
                <a:solidFill>
                  <a:srgbClr val="1F497D">
                    <a:lumMod val="50000"/>
                  </a:srgbClr>
                </a:solidFill>
              </a:rPr>
              <a:t>FAD-PReP/NAHEMS Guidelines: Quarantine &amp; Movement Control - Overview</a:t>
            </a:r>
            <a:endParaRPr lang="en-US" dirty="0">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0D2D7273-9C0D-4845-8627-539564CD150B}" type="slidenum">
              <a:rPr lang="en-US" smtClean="0">
                <a:solidFill>
                  <a:srgbClr val="1F497D">
                    <a:lumMod val="50000"/>
                  </a:srgbClr>
                </a:solidFill>
              </a:rPr>
              <a:pPr/>
              <a:t>‹#›</a:t>
            </a:fld>
            <a:endParaRPr lang="en-US">
              <a:solidFill>
                <a:srgbClr val="1F497D">
                  <a:lumMod val="50000"/>
                </a:srgbClr>
              </a:solidFill>
            </a:endParaRPr>
          </a:p>
        </p:txBody>
      </p:sp>
      <p:pic>
        <p:nvPicPr>
          <p:cNvPr id="10"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472301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t>USDA APHIS and CFSPH</a:t>
            </a:r>
            <a:endParaRPr lang="en-US"/>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t>FAD-PReP/NAHEMS Guidelines: Quarantine &amp; Movement Control - Overview</a:t>
            </a:r>
            <a:endParaRPr lang="en-US"/>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D0D442E0-E77E-4BAC-8FCC-C64837D56B69}" type="slidenum">
              <a:rPr lang="en-US" smtClean="0"/>
              <a:t>‹#›</a:t>
            </a:fld>
            <a:endParaRPr lang="en-US"/>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41358932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4_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r>
              <a:rPr lang="en-US" smtClean="0">
                <a:solidFill>
                  <a:srgbClr val="1F497D">
                    <a:lumMod val="50000"/>
                  </a:srgbClr>
                </a:solidFill>
              </a:rPr>
              <a:t>FAD-PReP/NAHEMS Guidelines: Quarantine &amp; Movement Control - Overview</a:t>
            </a:r>
            <a:endParaRPr lang="en-US" dirty="0">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0D2D7273-9C0D-4845-8627-539564CD150B}" type="slidenum">
              <a:rPr lang="en-US" smtClean="0">
                <a:solidFill>
                  <a:srgbClr val="1F497D">
                    <a:lumMod val="50000"/>
                  </a:srgbClr>
                </a:solidFill>
              </a:rPr>
              <a:pPr/>
              <a:t>‹#›</a:t>
            </a:fld>
            <a:endParaRPr lang="en-US">
              <a:solidFill>
                <a:srgbClr val="1F497D">
                  <a:lumMod val="50000"/>
                </a:srgbClr>
              </a:solidFill>
            </a:endParaRPr>
          </a:p>
        </p:txBody>
      </p:sp>
      <p:pic>
        <p:nvPicPr>
          <p:cNvPr id="10"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7274084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5_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r>
              <a:rPr lang="en-US" smtClean="0">
                <a:solidFill>
                  <a:srgbClr val="1F497D">
                    <a:lumMod val="50000"/>
                  </a:srgbClr>
                </a:solidFill>
              </a:rPr>
              <a:t>FAD-PReP/NAHEMS Guidelines: Quarantine &amp; Movement Control - Overview</a:t>
            </a:r>
            <a:endParaRPr lang="en-US" dirty="0">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0D2D7273-9C0D-4845-8627-539564CD150B}" type="slidenum">
              <a:rPr lang="en-US" smtClean="0">
                <a:solidFill>
                  <a:srgbClr val="1F497D">
                    <a:lumMod val="50000"/>
                  </a:srgbClr>
                </a:solidFill>
              </a:rPr>
              <a:pPr/>
              <a:t>‹#›</a:t>
            </a:fld>
            <a:endParaRPr lang="en-US">
              <a:solidFill>
                <a:srgbClr val="1F497D">
                  <a:lumMod val="50000"/>
                </a:srgbClr>
              </a:solidFill>
            </a:endParaRPr>
          </a:p>
        </p:txBody>
      </p:sp>
      <p:pic>
        <p:nvPicPr>
          <p:cNvPr id="10"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664017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solidFill>
                  <a:prstClr val="black">
                    <a:tint val="75000"/>
                  </a:prstClr>
                </a:solidFill>
              </a:rPr>
              <a:t>USDA APHIS and CFSPH</a:t>
            </a:r>
            <a:endParaRPr lang="en-US" dirty="0">
              <a:solidFill>
                <a:prstClr val="black">
                  <a:tint val="75000"/>
                </a:prstClr>
              </a:solidFill>
            </a:endParaRPr>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solidFill>
                  <a:prstClr val="black">
                    <a:tint val="75000"/>
                  </a:prstClr>
                </a:solidFill>
              </a:rPr>
              <a:t>FAD-PReP/NAHEMS Guidelines: Quarantine &amp; Movement Control - Overview</a:t>
            </a:r>
            <a:endParaRPr lang="en-US" dirty="0">
              <a:solidFill>
                <a:prstClr val="black">
                  <a:tint val="75000"/>
                </a:prstClr>
              </a:solidFill>
            </a:endParaRPr>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0D2D7273-9C0D-4845-8627-539564CD150B}" type="slidenum">
              <a:rPr lang="en-US" smtClean="0">
                <a:solidFill>
                  <a:prstClr val="black">
                    <a:tint val="75000"/>
                  </a:prstClr>
                </a:solidFill>
              </a:rPr>
              <a:pPr/>
              <a:t>‹#›</a:t>
            </a:fld>
            <a:endParaRPr lang="en-US">
              <a:solidFill>
                <a:prstClr val="black">
                  <a:tint val="75000"/>
                </a:prstClr>
              </a:solidFill>
            </a:endParaRPr>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385585830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6_Section Header">
    <p:spTree>
      <p:nvGrpSpPr>
        <p:cNvPr id="1" name=""/>
        <p:cNvGrpSpPr/>
        <p:nvPr/>
      </p:nvGrpSpPr>
      <p:grpSpPr>
        <a:xfrm>
          <a:off x="0" y="0"/>
          <a:ext cx="0" cy="0"/>
          <a:chOff x="0" y="0"/>
          <a:chExt cx="0" cy="0"/>
        </a:xfrm>
      </p:grpSpPr>
      <p:pic>
        <p:nvPicPr>
          <p:cNvPr id="1026"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r>
              <a:rPr lang="en-US" smtClean="0">
                <a:solidFill>
                  <a:srgbClr val="1F497D">
                    <a:lumMod val="50000"/>
                  </a:srgbClr>
                </a:solidFill>
              </a:rPr>
              <a:t>FAD-PReP/NAHEMS Guidelines: Quarantine &amp; Movement Control - Overview</a:t>
            </a:r>
            <a:endParaRPr lang="en-US" dirty="0">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0D2D7273-9C0D-4845-8627-539564CD150B}" type="slidenum">
              <a:rPr lang="en-US" smtClean="0">
                <a:solidFill>
                  <a:srgbClr val="1F497D">
                    <a:lumMod val="50000"/>
                  </a:srgbClr>
                </a:solidFill>
              </a:rPr>
              <a:pPr/>
              <a:t>‹#›</a:t>
            </a:fld>
            <a:endParaRPr lang="en-US">
              <a:solidFill>
                <a:srgbClr val="1F497D">
                  <a:lumMod val="50000"/>
                </a:srgbClr>
              </a:solidFill>
            </a:endParaRPr>
          </a:p>
        </p:txBody>
      </p:sp>
    </p:spTree>
    <p:extLst>
      <p:ext uri="{BB962C8B-B14F-4D97-AF65-F5344CB8AC3E}">
        <p14:creationId xmlns:p14="http://schemas.microsoft.com/office/powerpoint/2010/main" val="214304255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2_Acknowledgment">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3400" y="1295400"/>
            <a:ext cx="7772400" cy="2743201"/>
          </a:xfrm>
        </p:spPr>
        <p:txBody>
          <a:bodyPr anchor="ctr">
            <a:normAutofit/>
          </a:bodyPr>
          <a:lstStyle>
            <a:lvl1pPr marL="0" indent="0" algn="l">
              <a:buNone/>
              <a:defRPr sz="32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Text Placeholder 2"/>
          <p:cNvSpPr>
            <a:spLocks noGrp="1"/>
          </p:cNvSpPr>
          <p:nvPr>
            <p:ph type="body" idx="13"/>
          </p:nvPr>
        </p:nvSpPr>
        <p:spPr>
          <a:xfrm>
            <a:off x="533400" y="4114800"/>
            <a:ext cx="7772400" cy="1981200"/>
          </a:xfrm>
        </p:spPr>
        <p:txBody>
          <a:bodyPr anchor="ctr">
            <a:normAutofit/>
          </a:bodyPr>
          <a:lstStyle>
            <a:lvl1pPr marL="0" indent="0" algn="l">
              <a:buNone/>
              <a:defRPr sz="14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1"/>
          <p:cNvSpPr>
            <a:spLocks noGrp="1"/>
          </p:cNvSpPr>
          <p:nvPr>
            <p:ph type="dt" sz="half" idx="10"/>
          </p:nvPr>
        </p:nvSpPr>
        <p:spPr>
          <a:xfrm>
            <a:off x="6553200" y="6356350"/>
            <a:ext cx="2133600" cy="365125"/>
          </a:xfrm>
        </p:spPr>
        <p:txBody>
          <a:bodyPr/>
          <a:lstStyle/>
          <a:p>
            <a:r>
              <a:rPr lang="en-US" smtClean="0">
                <a:solidFill>
                  <a:prstClr val="black">
                    <a:tint val="75000"/>
                  </a:prstClr>
                </a:solidFill>
              </a:rPr>
              <a:t>USDA APHIS and CFSPH</a:t>
            </a:r>
            <a:endParaRPr lang="en-US" dirty="0">
              <a:solidFill>
                <a:prstClr val="black">
                  <a:tint val="75000"/>
                </a:prstClr>
              </a:solidFill>
            </a:endParaRPr>
          </a:p>
        </p:txBody>
      </p:sp>
      <p:sp>
        <p:nvSpPr>
          <p:cNvPr id="10" name="Footer Placeholder 2"/>
          <p:cNvSpPr>
            <a:spLocks noGrp="1"/>
          </p:cNvSpPr>
          <p:nvPr>
            <p:ph type="ftr" sz="quarter" idx="11"/>
          </p:nvPr>
        </p:nvSpPr>
        <p:spPr>
          <a:xfrm>
            <a:off x="457200" y="6356350"/>
            <a:ext cx="4572000" cy="365125"/>
          </a:xfrm>
        </p:spPr>
        <p:txBody>
          <a:bodyPr/>
          <a:lstStyle/>
          <a:p>
            <a:r>
              <a:rPr lang="en-US" smtClean="0">
                <a:solidFill>
                  <a:prstClr val="black">
                    <a:tint val="75000"/>
                  </a:prstClr>
                </a:solidFill>
              </a:rPr>
              <a:t>FAD-PReP/NAHEMS Guidelines: Quarantine &amp; Movement Control - Overview</a:t>
            </a:r>
            <a:endParaRPr lang="en-US" dirty="0">
              <a:solidFill>
                <a:prstClr val="black">
                  <a:tint val="75000"/>
                </a:prstClr>
              </a:solidFill>
            </a:endParaRPr>
          </a:p>
        </p:txBody>
      </p:sp>
      <p:sp>
        <p:nvSpPr>
          <p:cNvPr id="11" name="Slide Number Placeholder 3"/>
          <p:cNvSpPr>
            <a:spLocks noGrp="1"/>
          </p:cNvSpPr>
          <p:nvPr>
            <p:ph type="sldNum" sz="quarter" idx="12"/>
          </p:nvPr>
        </p:nvSpPr>
        <p:spPr>
          <a:xfrm>
            <a:off x="3657600" y="6356350"/>
            <a:ext cx="2133600" cy="365125"/>
          </a:xfrm>
        </p:spPr>
        <p:txBody>
          <a:bodyPr/>
          <a:lstStyle/>
          <a:p>
            <a:fld id="{0D2D7273-9C0D-4845-8627-539564CD150B}" type="slidenum">
              <a:rPr lang="en-US" smtClean="0">
                <a:solidFill>
                  <a:prstClr val="black">
                    <a:tint val="75000"/>
                  </a:prstClr>
                </a:solidFill>
              </a:rPr>
              <a:pPr/>
              <a:t>‹#›</a:t>
            </a:fld>
            <a:endParaRPr lang="en-US">
              <a:solidFill>
                <a:prstClr val="black">
                  <a:tint val="75000"/>
                </a:prstClr>
              </a:solidFill>
            </a:endParaRPr>
          </a:p>
        </p:txBody>
      </p:sp>
      <p:sp>
        <p:nvSpPr>
          <p:cNvPr id="12"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368298977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pic>
        <p:nvPicPr>
          <p:cNvPr id="1026" name="Picture 2" descr="C:\Users\gdvorak\Desktop\PReP Powerpoint Title Page 2013 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36513" y="-27385"/>
            <a:ext cx="9200071" cy="689332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2590800" y="2130425"/>
            <a:ext cx="5867400" cy="1470025"/>
          </a:xfrm>
        </p:spPr>
        <p:txBody>
          <a:bodyPr>
            <a:noAutofit/>
          </a:bodyPr>
          <a:lstStyle>
            <a:lvl1pPr>
              <a:defRPr sz="4800" b="1">
                <a:solidFill>
                  <a:srgbClr val="083984"/>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2590800" y="4419600"/>
            <a:ext cx="5867400" cy="1219200"/>
          </a:xfrm>
        </p:spPr>
        <p:txBody>
          <a:bodyPr/>
          <a:lstStyle>
            <a:lvl1pPr marL="0" indent="0" algn="l">
              <a:buNone/>
              <a:defRPr i="1">
                <a:solidFill>
                  <a:srgbClr val="083984"/>
                </a:solidFill>
                <a:latin typeface="Verdana" pitchFamily="34" charset="0"/>
                <a:ea typeface="Verdana" pitchFamily="34" charset="0"/>
                <a:cs typeface="Verdan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57200" y="6356350"/>
            <a:ext cx="2133600" cy="365125"/>
          </a:xfrm>
        </p:spPr>
        <p:txBody>
          <a:bodyPr/>
          <a:lstStyle>
            <a:lvl1pPr algn="l">
              <a:defRPr>
                <a:solidFill>
                  <a:schemeClr val="tx2">
                    <a:lumMod val="50000"/>
                  </a:schemeClr>
                </a:solidFill>
              </a:defRPr>
            </a:lvl1pPr>
          </a:lstStyle>
          <a:p>
            <a:r>
              <a:rPr lang="en-US" smtClean="0">
                <a:solidFill>
                  <a:srgbClr val="1F497D">
                    <a:lumMod val="50000"/>
                  </a:srgbClr>
                </a:solidFill>
              </a:rPr>
              <a:t>USDA APHIS and CFSPH</a:t>
            </a:r>
            <a:endParaRPr lang="en-US">
              <a:solidFill>
                <a:srgbClr val="1F497D">
                  <a:lumMod val="50000"/>
                </a:srgbClr>
              </a:solidFill>
            </a:endParaRPr>
          </a:p>
        </p:txBody>
      </p:sp>
      <p:sp>
        <p:nvSpPr>
          <p:cNvPr id="5" name="Footer Placeholder 4"/>
          <p:cNvSpPr>
            <a:spLocks noGrp="1"/>
          </p:cNvSpPr>
          <p:nvPr>
            <p:ph type="ftr" sz="quarter" idx="11"/>
          </p:nvPr>
        </p:nvSpPr>
        <p:spPr>
          <a:xfrm>
            <a:off x="2590800" y="6356350"/>
            <a:ext cx="3886200" cy="365125"/>
          </a:xfrm>
        </p:spPr>
        <p:txBody>
          <a:bodyPr/>
          <a:lstStyle>
            <a:lvl1pPr>
              <a:defRPr>
                <a:solidFill>
                  <a:schemeClr val="tx2">
                    <a:lumMod val="50000"/>
                  </a:schemeClr>
                </a:solidFill>
              </a:defRPr>
            </a:lvl1pPr>
          </a:lstStyle>
          <a:p>
            <a:r>
              <a:rPr lang="en-US" smtClean="0">
                <a:solidFill>
                  <a:srgbClr val="1F497D">
                    <a:lumMod val="50000"/>
                  </a:srgbClr>
                </a:solidFill>
              </a:rPr>
              <a:t>FAD-PReP/NAHEMS Guidelines: Quarantine &amp; Movement Control - Overview</a:t>
            </a:r>
            <a:endParaRPr lang="en-US">
              <a:solidFill>
                <a:srgbClr val="1F497D">
                  <a:lumMod val="50000"/>
                </a:srgbClr>
              </a:solidFill>
            </a:endParaRPr>
          </a:p>
        </p:txBody>
      </p:sp>
      <p:sp>
        <p:nvSpPr>
          <p:cNvPr id="6" name="Slide Number Placeholder 5"/>
          <p:cNvSpPr>
            <a:spLocks noGrp="1"/>
          </p:cNvSpPr>
          <p:nvPr>
            <p:ph type="sldNum" sz="quarter" idx="12"/>
          </p:nvPr>
        </p:nvSpPr>
        <p:spPr>
          <a:xfrm>
            <a:off x="6400800" y="6356350"/>
            <a:ext cx="2133600" cy="365125"/>
          </a:xfrm>
        </p:spPr>
        <p:txBody>
          <a:bodyPr/>
          <a:lstStyle>
            <a:lvl1pPr algn="r">
              <a:defRPr>
                <a:solidFill>
                  <a:schemeClr val="tx2">
                    <a:lumMod val="50000"/>
                  </a:schemeClr>
                </a:solidFill>
              </a:defRPr>
            </a:lvl1pPr>
          </a:lstStyle>
          <a:p>
            <a:fld id="{0D2D7273-9C0D-4845-8627-539564CD150B}" type="slidenum">
              <a:rPr lang="en-US" smtClean="0">
                <a:solidFill>
                  <a:srgbClr val="1F497D">
                    <a:lumMod val="50000"/>
                  </a:srgbClr>
                </a:solidFill>
              </a:rPr>
              <a:pPr/>
              <a:t>‹#›</a:t>
            </a:fld>
            <a:endParaRPr lang="en-US">
              <a:solidFill>
                <a:srgbClr val="1F497D">
                  <a:lumMod val="50000"/>
                </a:srgbClr>
              </a:solidFill>
            </a:endParaRPr>
          </a:p>
        </p:txBody>
      </p:sp>
    </p:spTree>
    <p:extLst>
      <p:ext uri="{BB962C8B-B14F-4D97-AF65-F5344CB8AC3E}">
        <p14:creationId xmlns:p14="http://schemas.microsoft.com/office/powerpoint/2010/main" val="15960455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solidFill>
                  <a:prstClr val="black">
                    <a:tint val="75000"/>
                  </a:prstClr>
                </a:solidFill>
              </a:rPr>
              <a:t>USDA APHIS and CFSPH</a:t>
            </a:r>
            <a:endParaRPr lang="en-US" dirty="0">
              <a:solidFill>
                <a:prstClr val="black">
                  <a:tint val="75000"/>
                </a:prstClr>
              </a:solidFill>
            </a:endParaRPr>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solidFill>
                  <a:prstClr val="black">
                    <a:tint val="75000"/>
                  </a:prstClr>
                </a:solidFill>
              </a:rPr>
              <a:t>FAD-PReP/NAHEMS Guidelines: Quarantine &amp; Movement Control - Overview</a:t>
            </a:r>
            <a:endParaRPr lang="en-US">
              <a:solidFill>
                <a:prstClr val="black">
                  <a:tint val="75000"/>
                </a:prstClr>
              </a:solidFill>
            </a:endParaRPr>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0D2D7273-9C0D-4845-8627-539564CD150B}" type="slidenum">
              <a:rPr lang="en-US" smtClean="0">
                <a:solidFill>
                  <a:prstClr val="black">
                    <a:tint val="75000"/>
                  </a:prstClr>
                </a:solidFill>
              </a:rPr>
              <a:pPr/>
              <a:t>‹#›</a:t>
            </a:fld>
            <a:endParaRPr lang="en-US">
              <a:solidFill>
                <a:prstClr val="black">
                  <a:tint val="75000"/>
                </a:prstClr>
              </a:solidFill>
            </a:endParaRPr>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277412881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pic>
        <p:nvPicPr>
          <p:cNvPr id="7"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7525"/>
          </a:xfrm>
          <a:prstGeom prst="rect">
            <a:avLst/>
          </a:prstGeom>
          <a:noFill/>
          <a:ln w="9525">
            <a:noFill/>
            <a:miter lim="800000"/>
            <a:headEnd/>
            <a:tailEnd/>
          </a:ln>
        </p:spPr>
      </p:pic>
      <p:pic>
        <p:nvPicPr>
          <p:cNvPr id="1026"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r>
              <a:rPr lang="en-US" smtClean="0">
                <a:solidFill>
                  <a:srgbClr val="1F497D">
                    <a:lumMod val="50000"/>
                  </a:srgbClr>
                </a:solidFill>
              </a:rPr>
              <a:t>FAD-PReP/NAHEMS Guidelines: Quarantine &amp; Movement Control - Overview</a:t>
            </a:r>
            <a:endParaRPr lang="en-US">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0D2D7273-9C0D-4845-8627-539564CD150B}" type="slidenum">
              <a:rPr lang="en-US" smtClean="0">
                <a:solidFill>
                  <a:srgbClr val="1F497D">
                    <a:lumMod val="50000"/>
                  </a:srgbClr>
                </a:solidFill>
              </a:rPr>
              <a:pPr/>
              <a:t>‹#›</a:t>
            </a:fld>
            <a:endParaRPr lang="en-US">
              <a:solidFill>
                <a:srgbClr val="1F497D">
                  <a:lumMod val="50000"/>
                </a:srgbClr>
              </a:solidFill>
            </a:endParaRPr>
          </a:p>
        </p:txBody>
      </p:sp>
    </p:spTree>
    <p:extLst>
      <p:ext uri="{BB962C8B-B14F-4D97-AF65-F5344CB8AC3E}">
        <p14:creationId xmlns:p14="http://schemas.microsoft.com/office/powerpoint/2010/main" val="218861049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954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2954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solidFill>
                  <a:prstClr val="black">
                    <a:tint val="75000"/>
                  </a:prstClr>
                </a:solidFill>
              </a:rPr>
              <a:t>USDA APHIS and CFSPH</a:t>
            </a:r>
            <a:endParaRPr lang="en-US">
              <a:solidFill>
                <a:prstClr val="black">
                  <a:tint val="75000"/>
                </a:prstClr>
              </a:solidFill>
            </a:endParaRPr>
          </a:p>
        </p:txBody>
      </p:sp>
      <p:sp>
        <p:nvSpPr>
          <p:cNvPr id="6" name="Footer Placeholder 5"/>
          <p:cNvSpPr>
            <a:spLocks noGrp="1"/>
          </p:cNvSpPr>
          <p:nvPr>
            <p:ph type="ftr" sz="quarter" idx="11"/>
          </p:nvPr>
        </p:nvSpPr>
        <p:spPr/>
        <p:txBody>
          <a:bodyPr/>
          <a:lstStyle/>
          <a:p>
            <a:r>
              <a:rPr lang="en-US" smtClean="0">
                <a:solidFill>
                  <a:prstClr val="black">
                    <a:tint val="75000"/>
                  </a:prstClr>
                </a:solidFill>
              </a:rPr>
              <a:t>FAD-PReP/NAHEMS Guidelines: Quarantine &amp; Movement Control - Overview</a:t>
            </a: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5DC5E17-CEB4-4F62-8FEF-7189CCE1E0C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5462856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Verdana" pitchFamily="34" charset="0"/>
                <a:ea typeface="Verdana" pitchFamily="34" charset="0"/>
                <a:cs typeface="Verdana"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95400"/>
            <a:ext cx="4040188" cy="879475"/>
          </a:xfrm>
        </p:spPr>
        <p:txBody>
          <a:bodyPr anchor="b"/>
          <a:lstStyle>
            <a:lvl1pPr marL="0" indent="0">
              <a:buNone/>
              <a:defRPr sz="2400" b="1">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Verdana" pitchFamily="34" charset="0"/>
                <a:ea typeface="Verdana" pitchFamily="34" charset="0"/>
                <a:cs typeface="Verdana" pitchFamily="34" charset="0"/>
              </a:defRPr>
            </a:lvl1pPr>
            <a:lvl2pPr>
              <a:defRPr sz="2000">
                <a:latin typeface="Verdana" pitchFamily="34" charset="0"/>
                <a:ea typeface="Verdana" pitchFamily="34" charset="0"/>
                <a:cs typeface="Verdana" pitchFamily="34" charset="0"/>
              </a:defRPr>
            </a:lvl2pPr>
            <a:lvl3pPr>
              <a:defRPr sz="1800">
                <a:latin typeface="Verdana" pitchFamily="34" charset="0"/>
                <a:ea typeface="Verdana" pitchFamily="34" charset="0"/>
                <a:cs typeface="Verdana" pitchFamily="34" charset="0"/>
              </a:defRPr>
            </a:lvl3pPr>
            <a:lvl4pPr>
              <a:defRPr sz="1600">
                <a:latin typeface="Verdana" pitchFamily="34" charset="0"/>
                <a:ea typeface="Verdana" pitchFamily="34" charset="0"/>
                <a:cs typeface="Verdana" pitchFamily="34" charset="0"/>
              </a:defRPr>
            </a:lvl4pPr>
            <a:lvl5pPr>
              <a:defRPr sz="1600">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295400"/>
            <a:ext cx="4041775" cy="879475"/>
          </a:xfrm>
        </p:spPr>
        <p:txBody>
          <a:bodyPr anchor="b"/>
          <a:lstStyle>
            <a:lvl1pPr marL="0" indent="0">
              <a:buNone/>
              <a:defRPr sz="2400" b="1">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Verdana" pitchFamily="34" charset="0"/>
                <a:ea typeface="Verdana" pitchFamily="34" charset="0"/>
                <a:cs typeface="Verdana" pitchFamily="34" charset="0"/>
              </a:defRPr>
            </a:lvl1pPr>
            <a:lvl2pPr>
              <a:defRPr sz="2000">
                <a:latin typeface="Verdana" pitchFamily="34" charset="0"/>
                <a:ea typeface="Verdana" pitchFamily="34" charset="0"/>
                <a:cs typeface="Verdana" pitchFamily="34" charset="0"/>
              </a:defRPr>
            </a:lvl2pPr>
            <a:lvl3pPr>
              <a:defRPr sz="1800">
                <a:latin typeface="Verdana" pitchFamily="34" charset="0"/>
                <a:ea typeface="Verdana" pitchFamily="34" charset="0"/>
                <a:cs typeface="Verdana" pitchFamily="34" charset="0"/>
              </a:defRPr>
            </a:lvl3pPr>
            <a:lvl4pPr>
              <a:defRPr sz="1600">
                <a:latin typeface="Verdana" pitchFamily="34" charset="0"/>
                <a:ea typeface="Verdana" pitchFamily="34" charset="0"/>
                <a:cs typeface="Verdana" pitchFamily="34" charset="0"/>
              </a:defRPr>
            </a:lvl4pPr>
            <a:lvl5pPr>
              <a:defRPr sz="1600">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Date Placeholder 4"/>
          <p:cNvSpPr>
            <a:spLocks noGrp="1"/>
          </p:cNvSpPr>
          <p:nvPr>
            <p:ph type="dt" sz="half" idx="10"/>
          </p:nvPr>
        </p:nvSpPr>
        <p:spPr>
          <a:xfrm>
            <a:off x="6553200" y="6356350"/>
            <a:ext cx="2133600" cy="365125"/>
          </a:xfrm>
        </p:spPr>
        <p:txBody>
          <a:bodyPr/>
          <a:lstStyle/>
          <a:p>
            <a:r>
              <a:rPr lang="en-US" smtClean="0">
                <a:solidFill>
                  <a:prstClr val="black">
                    <a:tint val="75000"/>
                  </a:prstClr>
                </a:solidFill>
              </a:rPr>
              <a:t>USDA APHIS and CFSPH</a:t>
            </a:r>
            <a:endParaRPr lang="en-US">
              <a:solidFill>
                <a:prstClr val="black">
                  <a:tint val="75000"/>
                </a:prstClr>
              </a:solidFill>
            </a:endParaRPr>
          </a:p>
        </p:txBody>
      </p:sp>
      <p:sp>
        <p:nvSpPr>
          <p:cNvPr id="11" name="Footer Placeholder 5"/>
          <p:cNvSpPr>
            <a:spLocks noGrp="1"/>
          </p:cNvSpPr>
          <p:nvPr>
            <p:ph type="ftr" sz="quarter" idx="11"/>
          </p:nvPr>
        </p:nvSpPr>
        <p:spPr>
          <a:xfrm>
            <a:off x="457200" y="6356350"/>
            <a:ext cx="4572000" cy="365125"/>
          </a:xfrm>
        </p:spPr>
        <p:txBody>
          <a:bodyPr/>
          <a:lstStyle/>
          <a:p>
            <a:r>
              <a:rPr lang="en-US" smtClean="0">
                <a:solidFill>
                  <a:prstClr val="black">
                    <a:tint val="75000"/>
                  </a:prstClr>
                </a:solidFill>
              </a:rPr>
              <a:t>FAD-PReP/NAHEMS Guidelines: Quarantine &amp; Movement Control - Overview</a:t>
            </a:r>
            <a:endParaRPr lang="en-US">
              <a:solidFill>
                <a:prstClr val="black">
                  <a:tint val="75000"/>
                </a:prstClr>
              </a:solidFill>
            </a:endParaRPr>
          </a:p>
        </p:txBody>
      </p:sp>
      <p:sp>
        <p:nvSpPr>
          <p:cNvPr id="12" name="Slide Number Placeholder 6"/>
          <p:cNvSpPr>
            <a:spLocks noGrp="1"/>
          </p:cNvSpPr>
          <p:nvPr>
            <p:ph type="sldNum" sz="quarter" idx="12"/>
          </p:nvPr>
        </p:nvSpPr>
        <p:spPr>
          <a:xfrm>
            <a:off x="3657600" y="6356350"/>
            <a:ext cx="2133600" cy="365125"/>
          </a:xfrm>
        </p:spPr>
        <p:txBody>
          <a:bodyPr/>
          <a:lstStyle/>
          <a:p>
            <a:fld id="{65DC5E17-CEB4-4F62-8FEF-7189CCE1E0C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431597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pic>
        <p:nvPicPr>
          <p:cNvPr id="7"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7525"/>
          </a:xfrm>
          <a:prstGeom prst="rect">
            <a:avLst/>
          </a:prstGeom>
          <a:noFill/>
          <a:ln w="9525">
            <a:noFill/>
            <a:miter lim="800000"/>
            <a:headEnd/>
            <a:tailEnd/>
          </a:ln>
        </p:spPr>
      </p:pic>
      <p:pic>
        <p:nvPicPr>
          <p:cNvPr id="1026"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r>
              <a:rPr lang="en-US" smtClean="0"/>
              <a:t>USDA APHIS and CFSPH</a:t>
            </a:r>
            <a:endParaRPr lang="en-US"/>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r>
              <a:rPr lang="en-US" smtClean="0"/>
              <a:t>FAD-PReP/NAHEMS Guidelines: Quarantine &amp; Movement Control - Overview</a:t>
            </a:r>
            <a:endParaRPr lang="en-US"/>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D0D442E0-E77E-4BAC-8FCC-C64837D56B69}" type="slidenum">
              <a:rPr lang="en-US" smtClean="0"/>
              <a:t>‹#›</a:t>
            </a:fld>
            <a:endParaRPr lang="en-US"/>
          </a:p>
        </p:txBody>
      </p:sp>
    </p:spTree>
    <p:extLst>
      <p:ext uri="{BB962C8B-B14F-4D97-AF65-F5344CB8AC3E}">
        <p14:creationId xmlns:p14="http://schemas.microsoft.com/office/powerpoint/2010/main" val="198241723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r>
              <a:rPr lang="en-US" smtClean="0">
                <a:solidFill>
                  <a:prstClr val="black">
                    <a:tint val="75000"/>
                  </a:prstClr>
                </a:solidFill>
              </a:rPr>
              <a:t>FAD-PReP/NAHEMS Guidelines: Quarantine &amp; Movement Control - Overview</a:t>
            </a:r>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0D2D7273-9C0D-4845-8627-539564CD150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6199410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solidFill>
                  <a:prstClr val="black">
                    <a:tint val="75000"/>
                  </a:prstClr>
                </a:solidFill>
              </a:rPr>
              <a:t>USDA APHIS and CFSPH</a:t>
            </a:r>
            <a:endParaRPr lang="en-US">
              <a:solidFill>
                <a:prstClr val="black">
                  <a:tint val="75000"/>
                </a:prstClr>
              </a:solidFill>
            </a:endParaRPr>
          </a:p>
        </p:txBody>
      </p:sp>
      <p:sp>
        <p:nvSpPr>
          <p:cNvPr id="3" name="Footer Placeholder 2"/>
          <p:cNvSpPr>
            <a:spLocks noGrp="1"/>
          </p:cNvSpPr>
          <p:nvPr>
            <p:ph type="ftr" sz="quarter" idx="11"/>
          </p:nvPr>
        </p:nvSpPr>
        <p:spPr/>
        <p:txBody>
          <a:bodyPr/>
          <a:lstStyle/>
          <a:p>
            <a:r>
              <a:rPr lang="en-US" smtClean="0">
                <a:solidFill>
                  <a:prstClr val="black">
                    <a:tint val="75000"/>
                  </a:prstClr>
                </a:solidFill>
              </a:rPr>
              <a:t>FAD-PReP/NAHEMS Guidelines: Quarantine &amp; Movement Control - Overview</a:t>
            </a:r>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65DC5E17-CEB4-4F62-8FEF-7189CCE1E0C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0145555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solidFill>
                  <a:prstClr val="black">
                    <a:tint val="75000"/>
                  </a:prstClr>
                </a:solidFill>
              </a:rPr>
              <a:t>USDA APHIS and CFSPH</a:t>
            </a:r>
            <a:endParaRPr lang="en-US" dirty="0">
              <a:solidFill>
                <a:prstClr val="black">
                  <a:tint val="75000"/>
                </a:prstClr>
              </a:solidFill>
            </a:endParaRPr>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solidFill>
                  <a:prstClr val="black">
                    <a:tint val="75000"/>
                  </a:prstClr>
                </a:solidFill>
              </a:rPr>
              <a:t>FAD-PReP/NAHEMS Guidelines: Quarantine &amp; Movement Control - Overview</a:t>
            </a:r>
            <a:endParaRPr lang="en-US">
              <a:solidFill>
                <a:prstClr val="black">
                  <a:tint val="75000"/>
                </a:prstClr>
              </a:solidFill>
            </a:endParaRPr>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0D2D7273-9C0D-4845-8627-539564CD150B}" type="slidenum">
              <a:rPr lang="en-US" smtClean="0">
                <a:solidFill>
                  <a:prstClr val="black">
                    <a:tint val="75000"/>
                  </a:prstClr>
                </a:solidFill>
              </a:rPr>
              <a:pPr/>
              <a:t>‹#›</a:t>
            </a:fld>
            <a:endParaRPr lang="en-US">
              <a:solidFill>
                <a:prstClr val="black">
                  <a:tint val="75000"/>
                </a:prstClr>
              </a:solidFill>
            </a:endParaRPr>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283690781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1_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r>
              <a:rPr lang="en-US" smtClean="0">
                <a:solidFill>
                  <a:srgbClr val="1F497D">
                    <a:lumMod val="50000"/>
                  </a:srgbClr>
                </a:solidFill>
              </a:rPr>
              <a:t>FAD-PReP/NAHEMS Guidelines: Quarantine &amp; Movement Control - Overview</a:t>
            </a:r>
            <a:endParaRPr lang="en-US" dirty="0">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0D2D7273-9C0D-4845-8627-539564CD150B}" type="slidenum">
              <a:rPr lang="en-US" smtClean="0">
                <a:solidFill>
                  <a:srgbClr val="1F497D">
                    <a:lumMod val="50000"/>
                  </a:srgbClr>
                </a:solidFill>
              </a:rPr>
              <a:pPr/>
              <a:t>‹#›</a:t>
            </a:fld>
            <a:endParaRPr lang="en-US">
              <a:solidFill>
                <a:srgbClr val="1F497D">
                  <a:lumMod val="50000"/>
                </a:srgbClr>
              </a:solidFill>
            </a:endParaRPr>
          </a:p>
        </p:txBody>
      </p:sp>
      <p:pic>
        <p:nvPicPr>
          <p:cNvPr id="10"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1007139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p:cSld name="2_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r>
              <a:rPr lang="en-US" smtClean="0">
                <a:solidFill>
                  <a:srgbClr val="1F497D">
                    <a:lumMod val="50000"/>
                  </a:srgbClr>
                </a:solidFill>
              </a:rPr>
              <a:t>FAD-PReP/NAHEMS Guidelines: Quarantine &amp; Movement Control - Overview</a:t>
            </a:r>
            <a:endParaRPr lang="en-US" dirty="0">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0D2D7273-9C0D-4845-8627-539564CD150B}" type="slidenum">
              <a:rPr lang="en-US" smtClean="0">
                <a:solidFill>
                  <a:srgbClr val="1F497D">
                    <a:lumMod val="50000"/>
                  </a:srgbClr>
                </a:solidFill>
              </a:rPr>
              <a:pPr/>
              <a:t>‹#›</a:t>
            </a:fld>
            <a:endParaRPr lang="en-US">
              <a:solidFill>
                <a:srgbClr val="1F497D">
                  <a:lumMod val="50000"/>
                </a:srgbClr>
              </a:solidFill>
            </a:endParaRPr>
          </a:p>
        </p:txBody>
      </p:sp>
      <p:pic>
        <p:nvPicPr>
          <p:cNvPr id="10"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3257441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p:cSld name="3_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r>
              <a:rPr lang="en-US" smtClean="0">
                <a:solidFill>
                  <a:srgbClr val="1F497D">
                    <a:lumMod val="50000"/>
                  </a:srgbClr>
                </a:solidFill>
              </a:rPr>
              <a:t>FAD-PReP/NAHEMS Guidelines: Quarantine &amp; Movement Control - Overview</a:t>
            </a:r>
            <a:endParaRPr lang="en-US" dirty="0">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0D2D7273-9C0D-4845-8627-539564CD150B}" type="slidenum">
              <a:rPr lang="en-US" smtClean="0">
                <a:solidFill>
                  <a:srgbClr val="1F497D">
                    <a:lumMod val="50000"/>
                  </a:srgbClr>
                </a:solidFill>
              </a:rPr>
              <a:pPr/>
              <a:t>‹#›</a:t>
            </a:fld>
            <a:endParaRPr lang="en-US">
              <a:solidFill>
                <a:srgbClr val="1F497D">
                  <a:lumMod val="50000"/>
                </a:srgbClr>
              </a:solidFill>
            </a:endParaRPr>
          </a:p>
        </p:txBody>
      </p:sp>
      <p:pic>
        <p:nvPicPr>
          <p:cNvPr id="10"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4710443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p:cSld name="4_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r>
              <a:rPr lang="en-US" smtClean="0">
                <a:solidFill>
                  <a:srgbClr val="1F497D">
                    <a:lumMod val="50000"/>
                  </a:srgbClr>
                </a:solidFill>
              </a:rPr>
              <a:t>FAD-PReP/NAHEMS Guidelines: Quarantine &amp; Movement Control - Overview</a:t>
            </a:r>
            <a:endParaRPr lang="en-US" dirty="0">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0D2D7273-9C0D-4845-8627-539564CD150B}" type="slidenum">
              <a:rPr lang="en-US" smtClean="0">
                <a:solidFill>
                  <a:srgbClr val="1F497D">
                    <a:lumMod val="50000"/>
                  </a:srgbClr>
                </a:solidFill>
              </a:rPr>
              <a:pPr/>
              <a:t>‹#›</a:t>
            </a:fld>
            <a:endParaRPr lang="en-US">
              <a:solidFill>
                <a:srgbClr val="1F497D">
                  <a:lumMod val="50000"/>
                </a:srgbClr>
              </a:solidFill>
            </a:endParaRPr>
          </a:p>
        </p:txBody>
      </p:sp>
      <p:pic>
        <p:nvPicPr>
          <p:cNvPr id="10"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6227660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p:cSld name="5_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r>
              <a:rPr lang="en-US" smtClean="0">
                <a:solidFill>
                  <a:srgbClr val="1F497D">
                    <a:lumMod val="50000"/>
                  </a:srgbClr>
                </a:solidFill>
              </a:rPr>
              <a:t>FAD-PReP/NAHEMS Guidelines: Quarantine &amp; Movement Control - Overview</a:t>
            </a:r>
            <a:endParaRPr lang="en-US" dirty="0">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0D2D7273-9C0D-4845-8627-539564CD150B}" type="slidenum">
              <a:rPr lang="en-US" smtClean="0">
                <a:solidFill>
                  <a:srgbClr val="1F497D">
                    <a:lumMod val="50000"/>
                  </a:srgbClr>
                </a:solidFill>
              </a:rPr>
              <a:pPr/>
              <a:t>‹#›</a:t>
            </a:fld>
            <a:endParaRPr lang="en-US">
              <a:solidFill>
                <a:srgbClr val="1F497D">
                  <a:lumMod val="50000"/>
                </a:srgbClr>
              </a:solidFill>
            </a:endParaRPr>
          </a:p>
        </p:txBody>
      </p:sp>
      <p:pic>
        <p:nvPicPr>
          <p:cNvPr id="10"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4776266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solidFill>
                  <a:prstClr val="black">
                    <a:tint val="75000"/>
                  </a:prstClr>
                </a:solidFill>
              </a:rPr>
              <a:t>USDA APHIS and CFSPH</a:t>
            </a:r>
            <a:endParaRPr lang="en-US" dirty="0">
              <a:solidFill>
                <a:prstClr val="black">
                  <a:tint val="75000"/>
                </a:prstClr>
              </a:solidFill>
            </a:endParaRPr>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solidFill>
                  <a:prstClr val="black">
                    <a:tint val="75000"/>
                  </a:prstClr>
                </a:solidFill>
              </a:rPr>
              <a:t>FAD-PReP/NAHEMS Guidelines: Quarantine &amp; Movement Control - Overview</a:t>
            </a:r>
            <a:endParaRPr lang="en-US" dirty="0">
              <a:solidFill>
                <a:prstClr val="black">
                  <a:tint val="75000"/>
                </a:prstClr>
              </a:solidFill>
            </a:endParaRPr>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0D2D7273-9C0D-4845-8627-539564CD150B}" type="slidenum">
              <a:rPr lang="en-US" smtClean="0">
                <a:solidFill>
                  <a:prstClr val="black">
                    <a:tint val="75000"/>
                  </a:prstClr>
                </a:solidFill>
              </a:rPr>
              <a:pPr/>
              <a:t>‹#›</a:t>
            </a:fld>
            <a:endParaRPr lang="en-US">
              <a:solidFill>
                <a:prstClr val="black">
                  <a:tint val="75000"/>
                </a:prstClr>
              </a:solidFill>
            </a:endParaRPr>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74832184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p:cSld name="6_Section Header">
    <p:spTree>
      <p:nvGrpSpPr>
        <p:cNvPr id="1" name=""/>
        <p:cNvGrpSpPr/>
        <p:nvPr/>
      </p:nvGrpSpPr>
      <p:grpSpPr>
        <a:xfrm>
          <a:off x="0" y="0"/>
          <a:ext cx="0" cy="0"/>
          <a:chOff x="0" y="0"/>
          <a:chExt cx="0" cy="0"/>
        </a:xfrm>
      </p:grpSpPr>
      <p:pic>
        <p:nvPicPr>
          <p:cNvPr id="1026"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r>
              <a:rPr lang="en-US" smtClean="0">
                <a:solidFill>
                  <a:srgbClr val="1F497D">
                    <a:lumMod val="50000"/>
                  </a:srgbClr>
                </a:solidFill>
              </a:rPr>
              <a:t>FAD-PReP/NAHEMS Guidelines: Quarantine &amp; Movement Control - Overview</a:t>
            </a:r>
            <a:endParaRPr lang="en-US" dirty="0">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0D2D7273-9C0D-4845-8627-539564CD150B}" type="slidenum">
              <a:rPr lang="en-US" smtClean="0">
                <a:solidFill>
                  <a:srgbClr val="1F497D">
                    <a:lumMod val="50000"/>
                  </a:srgbClr>
                </a:solidFill>
              </a:rPr>
              <a:pPr/>
              <a:t>‹#›</a:t>
            </a:fld>
            <a:endParaRPr lang="en-US">
              <a:solidFill>
                <a:srgbClr val="1F497D">
                  <a:lumMod val="50000"/>
                </a:srgbClr>
              </a:solidFill>
            </a:endParaRPr>
          </a:p>
        </p:txBody>
      </p:sp>
    </p:spTree>
    <p:extLst>
      <p:ext uri="{BB962C8B-B14F-4D97-AF65-F5344CB8AC3E}">
        <p14:creationId xmlns:p14="http://schemas.microsoft.com/office/powerpoint/2010/main" val="39437949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954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2954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USDA APHIS and CFSPH</a:t>
            </a:r>
            <a:endParaRPr lang="en-US"/>
          </a:p>
        </p:txBody>
      </p:sp>
      <p:sp>
        <p:nvSpPr>
          <p:cNvPr id="6" name="Footer Placeholder 5"/>
          <p:cNvSpPr>
            <a:spLocks noGrp="1"/>
          </p:cNvSpPr>
          <p:nvPr>
            <p:ph type="ftr" sz="quarter" idx="11"/>
          </p:nvPr>
        </p:nvSpPr>
        <p:spPr/>
        <p:txBody>
          <a:bodyPr/>
          <a:lstStyle/>
          <a:p>
            <a:r>
              <a:rPr lang="en-US" smtClean="0"/>
              <a:t>FAD-PReP/NAHEMS Guidelines: Quarantine &amp; Movement Control - Overview</a:t>
            </a:r>
            <a:endParaRPr lang="en-US"/>
          </a:p>
        </p:txBody>
      </p:sp>
      <p:sp>
        <p:nvSpPr>
          <p:cNvPr id="7" name="Slide Number Placeholder 6"/>
          <p:cNvSpPr>
            <a:spLocks noGrp="1"/>
          </p:cNvSpPr>
          <p:nvPr>
            <p:ph type="sldNum" sz="quarter" idx="12"/>
          </p:nvPr>
        </p:nvSpPr>
        <p:spPr/>
        <p:txBody>
          <a:bodyPr/>
          <a:lstStyle/>
          <a:p>
            <a:fld id="{D0D442E0-E77E-4BAC-8FCC-C64837D56B69}" type="slidenum">
              <a:rPr lang="en-US" smtClean="0"/>
              <a:t>‹#›</a:t>
            </a:fld>
            <a:endParaRPr lang="en-US"/>
          </a:p>
        </p:txBody>
      </p:sp>
    </p:spTree>
    <p:extLst>
      <p:ext uri="{BB962C8B-B14F-4D97-AF65-F5344CB8AC3E}">
        <p14:creationId xmlns:p14="http://schemas.microsoft.com/office/powerpoint/2010/main" val="382857666"/>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p:cSld name="2_Acknowledgment">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3400" y="1295400"/>
            <a:ext cx="7772400" cy="2743201"/>
          </a:xfrm>
        </p:spPr>
        <p:txBody>
          <a:bodyPr anchor="ctr">
            <a:normAutofit/>
          </a:bodyPr>
          <a:lstStyle>
            <a:lvl1pPr marL="0" indent="0" algn="l">
              <a:buNone/>
              <a:defRPr sz="32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Text Placeholder 2"/>
          <p:cNvSpPr>
            <a:spLocks noGrp="1"/>
          </p:cNvSpPr>
          <p:nvPr>
            <p:ph type="body" idx="13"/>
          </p:nvPr>
        </p:nvSpPr>
        <p:spPr>
          <a:xfrm>
            <a:off x="533400" y="4114800"/>
            <a:ext cx="7772400" cy="1981200"/>
          </a:xfrm>
        </p:spPr>
        <p:txBody>
          <a:bodyPr anchor="ctr">
            <a:normAutofit/>
          </a:bodyPr>
          <a:lstStyle>
            <a:lvl1pPr marL="0" indent="0" algn="l">
              <a:buNone/>
              <a:defRPr sz="14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1"/>
          <p:cNvSpPr>
            <a:spLocks noGrp="1"/>
          </p:cNvSpPr>
          <p:nvPr>
            <p:ph type="dt" sz="half" idx="10"/>
          </p:nvPr>
        </p:nvSpPr>
        <p:spPr>
          <a:xfrm>
            <a:off x="6553200" y="6356350"/>
            <a:ext cx="2133600" cy="365125"/>
          </a:xfrm>
        </p:spPr>
        <p:txBody>
          <a:bodyPr/>
          <a:lstStyle/>
          <a:p>
            <a:r>
              <a:rPr lang="en-US" smtClean="0">
                <a:solidFill>
                  <a:prstClr val="black">
                    <a:tint val="75000"/>
                  </a:prstClr>
                </a:solidFill>
              </a:rPr>
              <a:t>USDA APHIS and CFSPH</a:t>
            </a:r>
            <a:endParaRPr lang="en-US" dirty="0">
              <a:solidFill>
                <a:prstClr val="black">
                  <a:tint val="75000"/>
                </a:prstClr>
              </a:solidFill>
            </a:endParaRPr>
          </a:p>
        </p:txBody>
      </p:sp>
      <p:sp>
        <p:nvSpPr>
          <p:cNvPr id="10" name="Footer Placeholder 2"/>
          <p:cNvSpPr>
            <a:spLocks noGrp="1"/>
          </p:cNvSpPr>
          <p:nvPr>
            <p:ph type="ftr" sz="quarter" idx="11"/>
          </p:nvPr>
        </p:nvSpPr>
        <p:spPr>
          <a:xfrm>
            <a:off x="457200" y="6356350"/>
            <a:ext cx="4572000" cy="365125"/>
          </a:xfrm>
        </p:spPr>
        <p:txBody>
          <a:bodyPr/>
          <a:lstStyle/>
          <a:p>
            <a:r>
              <a:rPr lang="en-US" smtClean="0">
                <a:solidFill>
                  <a:prstClr val="black">
                    <a:tint val="75000"/>
                  </a:prstClr>
                </a:solidFill>
              </a:rPr>
              <a:t>FAD-PReP/NAHEMS Guidelines: Quarantine &amp; Movement Control - Overview</a:t>
            </a:r>
            <a:endParaRPr lang="en-US" dirty="0">
              <a:solidFill>
                <a:prstClr val="black">
                  <a:tint val="75000"/>
                </a:prstClr>
              </a:solidFill>
            </a:endParaRPr>
          </a:p>
        </p:txBody>
      </p:sp>
      <p:sp>
        <p:nvSpPr>
          <p:cNvPr id="11" name="Slide Number Placeholder 3"/>
          <p:cNvSpPr>
            <a:spLocks noGrp="1"/>
          </p:cNvSpPr>
          <p:nvPr>
            <p:ph type="sldNum" sz="quarter" idx="12"/>
          </p:nvPr>
        </p:nvSpPr>
        <p:spPr>
          <a:xfrm>
            <a:off x="3657600" y="6356350"/>
            <a:ext cx="2133600" cy="365125"/>
          </a:xfrm>
        </p:spPr>
        <p:txBody>
          <a:bodyPr/>
          <a:lstStyle/>
          <a:p>
            <a:fld id="{0D2D7273-9C0D-4845-8627-539564CD150B}" type="slidenum">
              <a:rPr lang="en-US" smtClean="0">
                <a:solidFill>
                  <a:prstClr val="black">
                    <a:tint val="75000"/>
                  </a:prstClr>
                </a:solidFill>
              </a:rPr>
              <a:pPr/>
              <a:t>‹#›</a:t>
            </a:fld>
            <a:endParaRPr lang="en-US">
              <a:solidFill>
                <a:prstClr val="black">
                  <a:tint val="75000"/>
                </a:prstClr>
              </a:solidFill>
            </a:endParaRPr>
          </a:p>
        </p:txBody>
      </p:sp>
      <p:sp>
        <p:nvSpPr>
          <p:cNvPr id="12"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4282009597"/>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pic>
        <p:nvPicPr>
          <p:cNvPr id="1026" name="Picture 2" descr="C:\Users\gdvorak\Desktop\PReP Powerpoint Title Page 2013 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36513" y="-27385"/>
            <a:ext cx="9200071" cy="689332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2590800" y="2130425"/>
            <a:ext cx="5867400" cy="1470025"/>
          </a:xfrm>
        </p:spPr>
        <p:txBody>
          <a:bodyPr>
            <a:noAutofit/>
          </a:bodyPr>
          <a:lstStyle>
            <a:lvl1pPr>
              <a:defRPr sz="4800" b="1">
                <a:solidFill>
                  <a:srgbClr val="083984"/>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2590800" y="4419600"/>
            <a:ext cx="5867400" cy="1219200"/>
          </a:xfrm>
        </p:spPr>
        <p:txBody>
          <a:bodyPr/>
          <a:lstStyle>
            <a:lvl1pPr marL="0" indent="0" algn="l">
              <a:buNone/>
              <a:defRPr i="1">
                <a:solidFill>
                  <a:srgbClr val="083984"/>
                </a:solidFill>
                <a:latin typeface="Verdana" pitchFamily="34" charset="0"/>
                <a:ea typeface="Verdana" pitchFamily="34" charset="0"/>
                <a:cs typeface="Verdan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57200" y="6356350"/>
            <a:ext cx="2133600" cy="365125"/>
          </a:xfrm>
        </p:spPr>
        <p:txBody>
          <a:bodyPr/>
          <a:lstStyle>
            <a:lvl1pPr algn="l">
              <a:defRPr>
                <a:solidFill>
                  <a:schemeClr val="tx2">
                    <a:lumMod val="50000"/>
                  </a:schemeClr>
                </a:solidFill>
              </a:defRPr>
            </a:lvl1pPr>
          </a:lstStyle>
          <a:p>
            <a:r>
              <a:rPr lang="en-US" smtClean="0">
                <a:solidFill>
                  <a:srgbClr val="1F497D">
                    <a:lumMod val="50000"/>
                  </a:srgbClr>
                </a:solidFill>
              </a:rPr>
              <a:t>USDA APHIS and CFSPH</a:t>
            </a:r>
            <a:endParaRPr lang="en-US">
              <a:solidFill>
                <a:srgbClr val="1F497D">
                  <a:lumMod val="50000"/>
                </a:srgbClr>
              </a:solidFill>
            </a:endParaRPr>
          </a:p>
        </p:txBody>
      </p:sp>
      <p:sp>
        <p:nvSpPr>
          <p:cNvPr id="5" name="Footer Placeholder 4"/>
          <p:cNvSpPr>
            <a:spLocks noGrp="1"/>
          </p:cNvSpPr>
          <p:nvPr>
            <p:ph type="ftr" sz="quarter" idx="11"/>
          </p:nvPr>
        </p:nvSpPr>
        <p:spPr>
          <a:xfrm>
            <a:off x="2590800" y="6356350"/>
            <a:ext cx="3886200" cy="365125"/>
          </a:xfrm>
        </p:spPr>
        <p:txBody>
          <a:bodyPr/>
          <a:lstStyle>
            <a:lvl1pPr>
              <a:defRPr>
                <a:solidFill>
                  <a:schemeClr val="tx2">
                    <a:lumMod val="50000"/>
                  </a:schemeClr>
                </a:solidFill>
              </a:defRPr>
            </a:lvl1pPr>
          </a:lstStyle>
          <a:p>
            <a:r>
              <a:rPr lang="en-US" smtClean="0">
                <a:solidFill>
                  <a:srgbClr val="1F497D">
                    <a:lumMod val="50000"/>
                  </a:srgbClr>
                </a:solidFill>
              </a:rPr>
              <a:t>FAD-PReP/NAHEMS Guidelines: Quarantine &amp; Movement Control - Overview</a:t>
            </a:r>
            <a:endParaRPr lang="en-US">
              <a:solidFill>
                <a:srgbClr val="1F497D">
                  <a:lumMod val="50000"/>
                </a:srgbClr>
              </a:solidFill>
            </a:endParaRPr>
          </a:p>
        </p:txBody>
      </p:sp>
      <p:sp>
        <p:nvSpPr>
          <p:cNvPr id="6" name="Slide Number Placeholder 5"/>
          <p:cNvSpPr>
            <a:spLocks noGrp="1"/>
          </p:cNvSpPr>
          <p:nvPr>
            <p:ph type="sldNum" sz="quarter" idx="12"/>
          </p:nvPr>
        </p:nvSpPr>
        <p:spPr>
          <a:xfrm>
            <a:off x="6400800" y="6356350"/>
            <a:ext cx="2133600" cy="365125"/>
          </a:xfrm>
        </p:spPr>
        <p:txBody>
          <a:bodyPr/>
          <a:lstStyle>
            <a:lvl1pPr algn="r">
              <a:defRPr>
                <a:solidFill>
                  <a:schemeClr val="tx2">
                    <a:lumMod val="50000"/>
                  </a:schemeClr>
                </a:solidFill>
              </a:defRPr>
            </a:lvl1pPr>
          </a:lstStyle>
          <a:p>
            <a:fld id="{0D2D7273-9C0D-4845-8627-539564CD150B}" type="slidenum">
              <a:rPr lang="en-US" smtClean="0">
                <a:solidFill>
                  <a:srgbClr val="1F497D">
                    <a:lumMod val="50000"/>
                  </a:srgbClr>
                </a:solidFill>
              </a:rPr>
              <a:pPr/>
              <a:t>‹#›</a:t>
            </a:fld>
            <a:endParaRPr lang="en-US">
              <a:solidFill>
                <a:srgbClr val="1F497D">
                  <a:lumMod val="50000"/>
                </a:srgbClr>
              </a:solidFill>
            </a:endParaRPr>
          </a:p>
        </p:txBody>
      </p:sp>
    </p:spTree>
    <p:extLst>
      <p:ext uri="{BB962C8B-B14F-4D97-AF65-F5344CB8AC3E}">
        <p14:creationId xmlns:p14="http://schemas.microsoft.com/office/powerpoint/2010/main" val="853775641"/>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solidFill>
                  <a:prstClr val="black">
                    <a:tint val="75000"/>
                  </a:prstClr>
                </a:solidFill>
              </a:rPr>
              <a:t>USDA APHIS and CFSPH</a:t>
            </a:r>
            <a:endParaRPr lang="en-US" dirty="0">
              <a:solidFill>
                <a:prstClr val="black">
                  <a:tint val="75000"/>
                </a:prstClr>
              </a:solidFill>
            </a:endParaRPr>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solidFill>
                  <a:prstClr val="black">
                    <a:tint val="75000"/>
                  </a:prstClr>
                </a:solidFill>
              </a:rPr>
              <a:t>FAD-PReP/NAHEMS Guidelines: Quarantine &amp; Movement Control - Overview</a:t>
            </a:r>
            <a:endParaRPr lang="en-US">
              <a:solidFill>
                <a:prstClr val="black">
                  <a:tint val="75000"/>
                </a:prstClr>
              </a:solidFill>
            </a:endParaRPr>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0D2D7273-9C0D-4845-8627-539564CD150B}" type="slidenum">
              <a:rPr lang="en-US" smtClean="0">
                <a:solidFill>
                  <a:prstClr val="black">
                    <a:tint val="75000"/>
                  </a:prstClr>
                </a:solidFill>
              </a:rPr>
              <a:pPr/>
              <a:t>‹#›</a:t>
            </a:fld>
            <a:endParaRPr lang="en-US">
              <a:solidFill>
                <a:prstClr val="black">
                  <a:tint val="75000"/>
                </a:prstClr>
              </a:solidFill>
            </a:endParaRPr>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149654551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pic>
        <p:nvPicPr>
          <p:cNvPr id="7"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7525"/>
          </a:xfrm>
          <a:prstGeom prst="rect">
            <a:avLst/>
          </a:prstGeom>
          <a:noFill/>
          <a:ln w="9525">
            <a:noFill/>
            <a:miter lim="800000"/>
            <a:headEnd/>
            <a:tailEnd/>
          </a:ln>
        </p:spPr>
      </p:pic>
      <p:pic>
        <p:nvPicPr>
          <p:cNvPr id="1026"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r>
              <a:rPr lang="en-US" smtClean="0">
                <a:solidFill>
                  <a:srgbClr val="1F497D">
                    <a:lumMod val="50000"/>
                  </a:srgbClr>
                </a:solidFill>
              </a:rPr>
              <a:t>FAD-PReP/NAHEMS Guidelines: Quarantine &amp; Movement Control - Overview</a:t>
            </a:r>
            <a:endParaRPr lang="en-US">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0D2D7273-9C0D-4845-8627-539564CD150B}" type="slidenum">
              <a:rPr lang="en-US" smtClean="0">
                <a:solidFill>
                  <a:srgbClr val="1F497D">
                    <a:lumMod val="50000"/>
                  </a:srgbClr>
                </a:solidFill>
              </a:rPr>
              <a:pPr/>
              <a:t>‹#›</a:t>
            </a:fld>
            <a:endParaRPr lang="en-US">
              <a:solidFill>
                <a:srgbClr val="1F497D">
                  <a:lumMod val="50000"/>
                </a:srgbClr>
              </a:solidFill>
            </a:endParaRPr>
          </a:p>
        </p:txBody>
      </p:sp>
    </p:spTree>
    <p:extLst>
      <p:ext uri="{BB962C8B-B14F-4D97-AF65-F5344CB8AC3E}">
        <p14:creationId xmlns:p14="http://schemas.microsoft.com/office/powerpoint/2010/main" val="3922706956"/>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954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2954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solidFill>
                  <a:prstClr val="black">
                    <a:tint val="75000"/>
                  </a:prstClr>
                </a:solidFill>
              </a:rPr>
              <a:t>USDA APHIS and CFSPH</a:t>
            </a:r>
            <a:endParaRPr lang="en-US">
              <a:solidFill>
                <a:prstClr val="black">
                  <a:tint val="75000"/>
                </a:prstClr>
              </a:solidFill>
            </a:endParaRPr>
          </a:p>
        </p:txBody>
      </p:sp>
      <p:sp>
        <p:nvSpPr>
          <p:cNvPr id="6" name="Footer Placeholder 5"/>
          <p:cNvSpPr>
            <a:spLocks noGrp="1"/>
          </p:cNvSpPr>
          <p:nvPr>
            <p:ph type="ftr" sz="quarter" idx="11"/>
          </p:nvPr>
        </p:nvSpPr>
        <p:spPr/>
        <p:txBody>
          <a:bodyPr/>
          <a:lstStyle/>
          <a:p>
            <a:r>
              <a:rPr lang="en-US" smtClean="0">
                <a:solidFill>
                  <a:prstClr val="black">
                    <a:tint val="75000"/>
                  </a:prstClr>
                </a:solidFill>
              </a:rPr>
              <a:t>FAD-PReP/NAHEMS Guidelines: Quarantine &amp; Movement Control - Overview</a:t>
            </a: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5DC5E17-CEB4-4F62-8FEF-7189CCE1E0C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99041363"/>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Verdana" pitchFamily="34" charset="0"/>
                <a:ea typeface="Verdana" pitchFamily="34" charset="0"/>
                <a:cs typeface="Verdana"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95400"/>
            <a:ext cx="4040188" cy="879475"/>
          </a:xfrm>
        </p:spPr>
        <p:txBody>
          <a:bodyPr anchor="b"/>
          <a:lstStyle>
            <a:lvl1pPr marL="0" indent="0">
              <a:buNone/>
              <a:defRPr sz="2400" b="1">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Verdana" pitchFamily="34" charset="0"/>
                <a:ea typeface="Verdana" pitchFamily="34" charset="0"/>
                <a:cs typeface="Verdana" pitchFamily="34" charset="0"/>
              </a:defRPr>
            </a:lvl1pPr>
            <a:lvl2pPr>
              <a:defRPr sz="2000">
                <a:latin typeface="Verdana" pitchFamily="34" charset="0"/>
                <a:ea typeface="Verdana" pitchFamily="34" charset="0"/>
                <a:cs typeface="Verdana" pitchFamily="34" charset="0"/>
              </a:defRPr>
            </a:lvl2pPr>
            <a:lvl3pPr>
              <a:defRPr sz="1800">
                <a:latin typeface="Verdana" pitchFamily="34" charset="0"/>
                <a:ea typeface="Verdana" pitchFamily="34" charset="0"/>
                <a:cs typeface="Verdana" pitchFamily="34" charset="0"/>
              </a:defRPr>
            </a:lvl3pPr>
            <a:lvl4pPr>
              <a:defRPr sz="1600">
                <a:latin typeface="Verdana" pitchFamily="34" charset="0"/>
                <a:ea typeface="Verdana" pitchFamily="34" charset="0"/>
                <a:cs typeface="Verdana" pitchFamily="34" charset="0"/>
              </a:defRPr>
            </a:lvl4pPr>
            <a:lvl5pPr>
              <a:defRPr sz="1600">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295400"/>
            <a:ext cx="4041775" cy="879475"/>
          </a:xfrm>
        </p:spPr>
        <p:txBody>
          <a:bodyPr anchor="b"/>
          <a:lstStyle>
            <a:lvl1pPr marL="0" indent="0">
              <a:buNone/>
              <a:defRPr sz="2400" b="1">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Verdana" pitchFamily="34" charset="0"/>
                <a:ea typeface="Verdana" pitchFamily="34" charset="0"/>
                <a:cs typeface="Verdana" pitchFamily="34" charset="0"/>
              </a:defRPr>
            </a:lvl1pPr>
            <a:lvl2pPr>
              <a:defRPr sz="2000">
                <a:latin typeface="Verdana" pitchFamily="34" charset="0"/>
                <a:ea typeface="Verdana" pitchFamily="34" charset="0"/>
                <a:cs typeface="Verdana" pitchFamily="34" charset="0"/>
              </a:defRPr>
            </a:lvl2pPr>
            <a:lvl3pPr>
              <a:defRPr sz="1800">
                <a:latin typeface="Verdana" pitchFamily="34" charset="0"/>
                <a:ea typeface="Verdana" pitchFamily="34" charset="0"/>
                <a:cs typeface="Verdana" pitchFamily="34" charset="0"/>
              </a:defRPr>
            </a:lvl3pPr>
            <a:lvl4pPr>
              <a:defRPr sz="1600">
                <a:latin typeface="Verdana" pitchFamily="34" charset="0"/>
                <a:ea typeface="Verdana" pitchFamily="34" charset="0"/>
                <a:cs typeface="Verdana" pitchFamily="34" charset="0"/>
              </a:defRPr>
            </a:lvl4pPr>
            <a:lvl5pPr>
              <a:defRPr sz="1600">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Date Placeholder 4"/>
          <p:cNvSpPr>
            <a:spLocks noGrp="1"/>
          </p:cNvSpPr>
          <p:nvPr>
            <p:ph type="dt" sz="half" idx="10"/>
          </p:nvPr>
        </p:nvSpPr>
        <p:spPr>
          <a:xfrm>
            <a:off x="6553200" y="6356350"/>
            <a:ext cx="2133600" cy="365125"/>
          </a:xfrm>
        </p:spPr>
        <p:txBody>
          <a:bodyPr/>
          <a:lstStyle/>
          <a:p>
            <a:r>
              <a:rPr lang="en-US" smtClean="0">
                <a:solidFill>
                  <a:prstClr val="black">
                    <a:tint val="75000"/>
                  </a:prstClr>
                </a:solidFill>
              </a:rPr>
              <a:t>USDA APHIS and CFSPH</a:t>
            </a:r>
            <a:endParaRPr lang="en-US">
              <a:solidFill>
                <a:prstClr val="black">
                  <a:tint val="75000"/>
                </a:prstClr>
              </a:solidFill>
            </a:endParaRPr>
          </a:p>
        </p:txBody>
      </p:sp>
      <p:sp>
        <p:nvSpPr>
          <p:cNvPr id="11" name="Footer Placeholder 5"/>
          <p:cNvSpPr>
            <a:spLocks noGrp="1"/>
          </p:cNvSpPr>
          <p:nvPr>
            <p:ph type="ftr" sz="quarter" idx="11"/>
          </p:nvPr>
        </p:nvSpPr>
        <p:spPr>
          <a:xfrm>
            <a:off x="457200" y="6356350"/>
            <a:ext cx="4572000" cy="365125"/>
          </a:xfrm>
        </p:spPr>
        <p:txBody>
          <a:bodyPr/>
          <a:lstStyle/>
          <a:p>
            <a:r>
              <a:rPr lang="en-US" smtClean="0">
                <a:solidFill>
                  <a:prstClr val="black">
                    <a:tint val="75000"/>
                  </a:prstClr>
                </a:solidFill>
              </a:rPr>
              <a:t>FAD-PReP/NAHEMS Guidelines: Quarantine &amp; Movement Control - Overview</a:t>
            </a:r>
            <a:endParaRPr lang="en-US">
              <a:solidFill>
                <a:prstClr val="black">
                  <a:tint val="75000"/>
                </a:prstClr>
              </a:solidFill>
            </a:endParaRPr>
          </a:p>
        </p:txBody>
      </p:sp>
      <p:sp>
        <p:nvSpPr>
          <p:cNvPr id="12" name="Slide Number Placeholder 6"/>
          <p:cNvSpPr>
            <a:spLocks noGrp="1"/>
          </p:cNvSpPr>
          <p:nvPr>
            <p:ph type="sldNum" sz="quarter" idx="12"/>
          </p:nvPr>
        </p:nvSpPr>
        <p:spPr>
          <a:xfrm>
            <a:off x="3657600" y="6356350"/>
            <a:ext cx="2133600" cy="365125"/>
          </a:xfrm>
        </p:spPr>
        <p:txBody>
          <a:bodyPr/>
          <a:lstStyle/>
          <a:p>
            <a:fld id="{65DC5E17-CEB4-4F62-8FEF-7189CCE1E0C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42676896"/>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r>
              <a:rPr lang="en-US" smtClean="0">
                <a:solidFill>
                  <a:prstClr val="black">
                    <a:tint val="75000"/>
                  </a:prstClr>
                </a:solidFill>
              </a:rPr>
              <a:t>FAD-PReP/NAHEMS Guidelines: Quarantine &amp; Movement Control - Overview</a:t>
            </a:r>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0D2D7273-9C0D-4845-8627-539564CD150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68692073"/>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solidFill>
                  <a:prstClr val="black">
                    <a:tint val="75000"/>
                  </a:prstClr>
                </a:solidFill>
              </a:rPr>
              <a:t>USDA APHIS and CFSPH</a:t>
            </a:r>
            <a:endParaRPr lang="en-US">
              <a:solidFill>
                <a:prstClr val="black">
                  <a:tint val="75000"/>
                </a:prstClr>
              </a:solidFill>
            </a:endParaRPr>
          </a:p>
        </p:txBody>
      </p:sp>
      <p:sp>
        <p:nvSpPr>
          <p:cNvPr id="3" name="Footer Placeholder 2"/>
          <p:cNvSpPr>
            <a:spLocks noGrp="1"/>
          </p:cNvSpPr>
          <p:nvPr>
            <p:ph type="ftr" sz="quarter" idx="11"/>
          </p:nvPr>
        </p:nvSpPr>
        <p:spPr/>
        <p:txBody>
          <a:bodyPr/>
          <a:lstStyle/>
          <a:p>
            <a:r>
              <a:rPr lang="en-US" smtClean="0">
                <a:solidFill>
                  <a:prstClr val="black">
                    <a:tint val="75000"/>
                  </a:prstClr>
                </a:solidFill>
              </a:rPr>
              <a:t>FAD-PReP/NAHEMS Guidelines: Quarantine &amp; Movement Control - Overview</a:t>
            </a:r>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65DC5E17-CEB4-4F62-8FEF-7189CCE1E0C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25787203"/>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solidFill>
                  <a:prstClr val="black">
                    <a:tint val="75000"/>
                  </a:prstClr>
                </a:solidFill>
              </a:rPr>
              <a:t>USDA APHIS and CFSPH</a:t>
            </a:r>
            <a:endParaRPr lang="en-US" dirty="0">
              <a:solidFill>
                <a:prstClr val="black">
                  <a:tint val="75000"/>
                </a:prstClr>
              </a:solidFill>
            </a:endParaRPr>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solidFill>
                  <a:prstClr val="black">
                    <a:tint val="75000"/>
                  </a:prstClr>
                </a:solidFill>
              </a:rPr>
              <a:t>FAD-PReP/NAHEMS Guidelines: Quarantine &amp; Movement Control - Overview</a:t>
            </a:r>
            <a:endParaRPr lang="en-US">
              <a:solidFill>
                <a:prstClr val="black">
                  <a:tint val="75000"/>
                </a:prstClr>
              </a:solidFill>
            </a:endParaRPr>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0D2D7273-9C0D-4845-8627-539564CD150B}" type="slidenum">
              <a:rPr lang="en-US" smtClean="0">
                <a:solidFill>
                  <a:prstClr val="black">
                    <a:tint val="75000"/>
                  </a:prstClr>
                </a:solidFill>
              </a:rPr>
              <a:pPr/>
              <a:t>‹#›</a:t>
            </a:fld>
            <a:endParaRPr lang="en-US">
              <a:solidFill>
                <a:prstClr val="black">
                  <a:tint val="75000"/>
                </a:prstClr>
              </a:solidFill>
            </a:endParaRPr>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3865475353"/>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cSld name="1_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r>
              <a:rPr lang="en-US" smtClean="0">
                <a:solidFill>
                  <a:srgbClr val="1F497D">
                    <a:lumMod val="50000"/>
                  </a:srgbClr>
                </a:solidFill>
              </a:rPr>
              <a:t>FAD-PReP/NAHEMS Guidelines: Quarantine &amp; Movement Control - Overview</a:t>
            </a:r>
            <a:endParaRPr lang="en-US" dirty="0">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0D2D7273-9C0D-4845-8627-539564CD150B}" type="slidenum">
              <a:rPr lang="en-US" smtClean="0">
                <a:solidFill>
                  <a:srgbClr val="1F497D">
                    <a:lumMod val="50000"/>
                  </a:srgbClr>
                </a:solidFill>
              </a:rPr>
              <a:pPr/>
              <a:t>‹#›</a:t>
            </a:fld>
            <a:endParaRPr lang="en-US">
              <a:solidFill>
                <a:srgbClr val="1F497D">
                  <a:lumMod val="50000"/>
                </a:srgbClr>
              </a:solidFill>
            </a:endParaRPr>
          </a:p>
        </p:txBody>
      </p:sp>
      <p:pic>
        <p:nvPicPr>
          <p:cNvPr id="10"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266977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Verdana" pitchFamily="34" charset="0"/>
                <a:ea typeface="Verdana" pitchFamily="34" charset="0"/>
                <a:cs typeface="Verdana"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95400"/>
            <a:ext cx="4040188" cy="879475"/>
          </a:xfrm>
        </p:spPr>
        <p:txBody>
          <a:bodyPr anchor="b"/>
          <a:lstStyle>
            <a:lvl1pPr marL="0" indent="0">
              <a:buNone/>
              <a:defRPr sz="2400" b="1">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Verdana" pitchFamily="34" charset="0"/>
                <a:ea typeface="Verdana" pitchFamily="34" charset="0"/>
                <a:cs typeface="Verdana" pitchFamily="34" charset="0"/>
              </a:defRPr>
            </a:lvl1pPr>
            <a:lvl2pPr>
              <a:defRPr sz="2000">
                <a:latin typeface="Verdana" pitchFamily="34" charset="0"/>
                <a:ea typeface="Verdana" pitchFamily="34" charset="0"/>
                <a:cs typeface="Verdana" pitchFamily="34" charset="0"/>
              </a:defRPr>
            </a:lvl2pPr>
            <a:lvl3pPr>
              <a:defRPr sz="1800">
                <a:latin typeface="Verdana" pitchFamily="34" charset="0"/>
                <a:ea typeface="Verdana" pitchFamily="34" charset="0"/>
                <a:cs typeface="Verdana" pitchFamily="34" charset="0"/>
              </a:defRPr>
            </a:lvl3pPr>
            <a:lvl4pPr>
              <a:defRPr sz="1600">
                <a:latin typeface="Verdana" pitchFamily="34" charset="0"/>
                <a:ea typeface="Verdana" pitchFamily="34" charset="0"/>
                <a:cs typeface="Verdana" pitchFamily="34" charset="0"/>
              </a:defRPr>
            </a:lvl4pPr>
            <a:lvl5pPr>
              <a:defRPr sz="1600">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295400"/>
            <a:ext cx="4041775" cy="879475"/>
          </a:xfrm>
        </p:spPr>
        <p:txBody>
          <a:bodyPr anchor="b"/>
          <a:lstStyle>
            <a:lvl1pPr marL="0" indent="0">
              <a:buNone/>
              <a:defRPr sz="2400" b="1">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Verdana" pitchFamily="34" charset="0"/>
                <a:ea typeface="Verdana" pitchFamily="34" charset="0"/>
                <a:cs typeface="Verdana" pitchFamily="34" charset="0"/>
              </a:defRPr>
            </a:lvl1pPr>
            <a:lvl2pPr>
              <a:defRPr sz="2000">
                <a:latin typeface="Verdana" pitchFamily="34" charset="0"/>
                <a:ea typeface="Verdana" pitchFamily="34" charset="0"/>
                <a:cs typeface="Verdana" pitchFamily="34" charset="0"/>
              </a:defRPr>
            </a:lvl2pPr>
            <a:lvl3pPr>
              <a:defRPr sz="1800">
                <a:latin typeface="Verdana" pitchFamily="34" charset="0"/>
                <a:ea typeface="Verdana" pitchFamily="34" charset="0"/>
                <a:cs typeface="Verdana" pitchFamily="34" charset="0"/>
              </a:defRPr>
            </a:lvl3pPr>
            <a:lvl4pPr>
              <a:defRPr sz="1600">
                <a:latin typeface="Verdana" pitchFamily="34" charset="0"/>
                <a:ea typeface="Verdana" pitchFamily="34" charset="0"/>
                <a:cs typeface="Verdana" pitchFamily="34" charset="0"/>
              </a:defRPr>
            </a:lvl4pPr>
            <a:lvl5pPr>
              <a:defRPr sz="1600">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Date Placeholder 4"/>
          <p:cNvSpPr>
            <a:spLocks noGrp="1"/>
          </p:cNvSpPr>
          <p:nvPr>
            <p:ph type="dt" sz="half" idx="10"/>
          </p:nvPr>
        </p:nvSpPr>
        <p:spPr>
          <a:xfrm>
            <a:off x="6553200" y="6356350"/>
            <a:ext cx="2133600" cy="365125"/>
          </a:xfrm>
        </p:spPr>
        <p:txBody>
          <a:bodyPr/>
          <a:lstStyle/>
          <a:p>
            <a:r>
              <a:rPr lang="en-US" smtClean="0"/>
              <a:t>USDA APHIS and CFSPH</a:t>
            </a:r>
            <a:endParaRPr lang="en-US"/>
          </a:p>
        </p:txBody>
      </p:sp>
      <p:sp>
        <p:nvSpPr>
          <p:cNvPr id="11" name="Footer Placeholder 5"/>
          <p:cNvSpPr>
            <a:spLocks noGrp="1"/>
          </p:cNvSpPr>
          <p:nvPr>
            <p:ph type="ftr" sz="quarter" idx="11"/>
          </p:nvPr>
        </p:nvSpPr>
        <p:spPr>
          <a:xfrm>
            <a:off x="457200" y="6356350"/>
            <a:ext cx="4572000" cy="365125"/>
          </a:xfrm>
        </p:spPr>
        <p:txBody>
          <a:bodyPr/>
          <a:lstStyle/>
          <a:p>
            <a:r>
              <a:rPr lang="en-US" smtClean="0"/>
              <a:t>FAD-PReP/NAHEMS Guidelines: Quarantine &amp; Movement Control - Overview</a:t>
            </a:r>
            <a:endParaRPr lang="en-US"/>
          </a:p>
        </p:txBody>
      </p:sp>
      <p:sp>
        <p:nvSpPr>
          <p:cNvPr id="12" name="Slide Number Placeholder 6"/>
          <p:cNvSpPr>
            <a:spLocks noGrp="1"/>
          </p:cNvSpPr>
          <p:nvPr>
            <p:ph type="sldNum" sz="quarter" idx="12"/>
          </p:nvPr>
        </p:nvSpPr>
        <p:spPr>
          <a:xfrm>
            <a:off x="3657600" y="6356350"/>
            <a:ext cx="2133600" cy="365125"/>
          </a:xfrm>
        </p:spPr>
        <p:txBody>
          <a:bodyPr/>
          <a:lstStyle/>
          <a:p>
            <a:fld id="{D0D442E0-E77E-4BAC-8FCC-C64837D56B69}" type="slidenum">
              <a:rPr lang="en-US" smtClean="0"/>
              <a:t>‹#›</a:t>
            </a:fld>
            <a:endParaRPr lang="en-US"/>
          </a:p>
        </p:txBody>
      </p:sp>
    </p:spTree>
    <p:extLst>
      <p:ext uri="{BB962C8B-B14F-4D97-AF65-F5344CB8AC3E}">
        <p14:creationId xmlns:p14="http://schemas.microsoft.com/office/powerpoint/2010/main" val="1042538506"/>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cSld name="2_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r>
              <a:rPr lang="en-US" smtClean="0">
                <a:solidFill>
                  <a:srgbClr val="1F497D">
                    <a:lumMod val="50000"/>
                  </a:srgbClr>
                </a:solidFill>
              </a:rPr>
              <a:t>FAD-PReP/NAHEMS Guidelines: Quarantine &amp; Movement Control - Overview</a:t>
            </a:r>
            <a:endParaRPr lang="en-US" dirty="0">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0D2D7273-9C0D-4845-8627-539564CD150B}" type="slidenum">
              <a:rPr lang="en-US" smtClean="0">
                <a:solidFill>
                  <a:srgbClr val="1F497D">
                    <a:lumMod val="50000"/>
                  </a:srgbClr>
                </a:solidFill>
              </a:rPr>
              <a:pPr/>
              <a:t>‹#›</a:t>
            </a:fld>
            <a:endParaRPr lang="en-US">
              <a:solidFill>
                <a:srgbClr val="1F497D">
                  <a:lumMod val="50000"/>
                </a:srgbClr>
              </a:solidFill>
            </a:endParaRPr>
          </a:p>
        </p:txBody>
      </p:sp>
      <p:pic>
        <p:nvPicPr>
          <p:cNvPr id="10"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72488800"/>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cSld name="3_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r>
              <a:rPr lang="en-US" smtClean="0">
                <a:solidFill>
                  <a:srgbClr val="1F497D">
                    <a:lumMod val="50000"/>
                  </a:srgbClr>
                </a:solidFill>
              </a:rPr>
              <a:t>FAD-PReP/NAHEMS Guidelines: Quarantine &amp; Movement Control - Overview</a:t>
            </a:r>
            <a:endParaRPr lang="en-US" dirty="0">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0D2D7273-9C0D-4845-8627-539564CD150B}" type="slidenum">
              <a:rPr lang="en-US" smtClean="0">
                <a:solidFill>
                  <a:srgbClr val="1F497D">
                    <a:lumMod val="50000"/>
                  </a:srgbClr>
                </a:solidFill>
              </a:rPr>
              <a:pPr/>
              <a:t>‹#›</a:t>
            </a:fld>
            <a:endParaRPr lang="en-US">
              <a:solidFill>
                <a:srgbClr val="1F497D">
                  <a:lumMod val="50000"/>
                </a:srgbClr>
              </a:solidFill>
            </a:endParaRPr>
          </a:p>
        </p:txBody>
      </p:sp>
      <p:pic>
        <p:nvPicPr>
          <p:cNvPr id="10"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95889125"/>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cSld name="4_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r>
              <a:rPr lang="en-US" smtClean="0">
                <a:solidFill>
                  <a:srgbClr val="1F497D">
                    <a:lumMod val="50000"/>
                  </a:srgbClr>
                </a:solidFill>
              </a:rPr>
              <a:t>FAD-PReP/NAHEMS Guidelines: Quarantine &amp; Movement Control - Overview</a:t>
            </a:r>
            <a:endParaRPr lang="en-US" dirty="0">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0D2D7273-9C0D-4845-8627-539564CD150B}" type="slidenum">
              <a:rPr lang="en-US" smtClean="0">
                <a:solidFill>
                  <a:srgbClr val="1F497D">
                    <a:lumMod val="50000"/>
                  </a:srgbClr>
                </a:solidFill>
              </a:rPr>
              <a:pPr/>
              <a:t>‹#›</a:t>
            </a:fld>
            <a:endParaRPr lang="en-US">
              <a:solidFill>
                <a:srgbClr val="1F497D">
                  <a:lumMod val="50000"/>
                </a:srgbClr>
              </a:solidFill>
            </a:endParaRPr>
          </a:p>
        </p:txBody>
      </p:sp>
      <p:pic>
        <p:nvPicPr>
          <p:cNvPr id="10"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23081322"/>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cSld name="5_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r>
              <a:rPr lang="en-US" smtClean="0">
                <a:solidFill>
                  <a:srgbClr val="1F497D">
                    <a:lumMod val="50000"/>
                  </a:srgbClr>
                </a:solidFill>
              </a:rPr>
              <a:t>FAD-PReP/NAHEMS Guidelines: Quarantine &amp; Movement Control - Overview</a:t>
            </a:r>
            <a:endParaRPr lang="en-US" dirty="0">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0D2D7273-9C0D-4845-8627-539564CD150B}" type="slidenum">
              <a:rPr lang="en-US" smtClean="0">
                <a:solidFill>
                  <a:srgbClr val="1F497D">
                    <a:lumMod val="50000"/>
                  </a:srgbClr>
                </a:solidFill>
              </a:rPr>
              <a:pPr/>
              <a:t>‹#›</a:t>
            </a:fld>
            <a:endParaRPr lang="en-US">
              <a:solidFill>
                <a:srgbClr val="1F497D">
                  <a:lumMod val="50000"/>
                </a:srgbClr>
              </a:solidFill>
            </a:endParaRPr>
          </a:p>
        </p:txBody>
      </p:sp>
      <p:pic>
        <p:nvPicPr>
          <p:cNvPr id="10"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48750379"/>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solidFill>
                  <a:prstClr val="black">
                    <a:tint val="75000"/>
                  </a:prstClr>
                </a:solidFill>
              </a:rPr>
              <a:t>USDA APHIS and CFSPH</a:t>
            </a:r>
            <a:endParaRPr lang="en-US" dirty="0">
              <a:solidFill>
                <a:prstClr val="black">
                  <a:tint val="75000"/>
                </a:prstClr>
              </a:solidFill>
            </a:endParaRPr>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solidFill>
                  <a:prstClr val="black">
                    <a:tint val="75000"/>
                  </a:prstClr>
                </a:solidFill>
              </a:rPr>
              <a:t>FAD-PReP/NAHEMS Guidelines: Quarantine &amp; Movement Control - Overview</a:t>
            </a:r>
            <a:endParaRPr lang="en-US" dirty="0">
              <a:solidFill>
                <a:prstClr val="black">
                  <a:tint val="75000"/>
                </a:prstClr>
              </a:solidFill>
            </a:endParaRPr>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0D2D7273-9C0D-4845-8627-539564CD150B}" type="slidenum">
              <a:rPr lang="en-US" smtClean="0">
                <a:solidFill>
                  <a:prstClr val="black">
                    <a:tint val="75000"/>
                  </a:prstClr>
                </a:solidFill>
              </a:rPr>
              <a:pPr/>
              <a:t>‹#›</a:t>
            </a:fld>
            <a:endParaRPr lang="en-US">
              <a:solidFill>
                <a:prstClr val="black">
                  <a:tint val="75000"/>
                </a:prstClr>
              </a:solidFill>
            </a:endParaRPr>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3817529752"/>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p:cSld name="6_Section Header">
    <p:spTree>
      <p:nvGrpSpPr>
        <p:cNvPr id="1" name=""/>
        <p:cNvGrpSpPr/>
        <p:nvPr/>
      </p:nvGrpSpPr>
      <p:grpSpPr>
        <a:xfrm>
          <a:off x="0" y="0"/>
          <a:ext cx="0" cy="0"/>
          <a:chOff x="0" y="0"/>
          <a:chExt cx="0" cy="0"/>
        </a:xfrm>
      </p:grpSpPr>
      <p:pic>
        <p:nvPicPr>
          <p:cNvPr id="1026"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r>
              <a:rPr lang="en-US" smtClean="0">
                <a:solidFill>
                  <a:srgbClr val="1F497D">
                    <a:lumMod val="50000"/>
                  </a:srgbClr>
                </a:solidFill>
              </a:rPr>
              <a:t>FAD-PReP/NAHEMS Guidelines: Quarantine &amp; Movement Control - Overview</a:t>
            </a:r>
            <a:endParaRPr lang="en-US" dirty="0">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0D2D7273-9C0D-4845-8627-539564CD150B}" type="slidenum">
              <a:rPr lang="en-US" smtClean="0">
                <a:solidFill>
                  <a:srgbClr val="1F497D">
                    <a:lumMod val="50000"/>
                  </a:srgbClr>
                </a:solidFill>
              </a:rPr>
              <a:pPr/>
              <a:t>‹#›</a:t>
            </a:fld>
            <a:endParaRPr lang="en-US">
              <a:solidFill>
                <a:srgbClr val="1F497D">
                  <a:lumMod val="50000"/>
                </a:srgbClr>
              </a:solidFill>
            </a:endParaRPr>
          </a:p>
        </p:txBody>
      </p:sp>
    </p:spTree>
    <p:extLst>
      <p:ext uri="{BB962C8B-B14F-4D97-AF65-F5344CB8AC3E}">
        <p14:creationId xmlns:p14="http://schemas.microsoft.com/office/powerpoint/2010/main" val="1865946905"/>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cSld name="2_Acknowledgment">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3400" y="1295400"/>
            <a:ext cx="7772400" cy="2743201"/>
          </a:xfrm>
        </p:spPr>
        <p:txBody>
          <a:bodyPr anchor="ctr">
            <a:normAutofit/>
          </a:bodyPr>
          <a:lstStyle>
            <a:lvl1pPr marL="0" indent="0" algn="l">
              <a:buNone/>
              <a:defRPr sz="32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Text Placeholder 2"/>
          <p:cNvSpPr>
            <a:spLocks noGrp="1"/>
          </p:cNvSpPr>
          <p:nvPr>
            <p:ph type="body" idx="13"/>
          </p:nvPr>
        </p:nvSpPr>
        <p:spPr>
          <a:xfrm>
            <a:off x="533400" y="4114800"/>
            <a:ext cx="7772400" cy="1981200"/>
          </a:xfrm>
        </p:spPr>
        <p:txBody>
          <a:bodyPr anchor="ctr">
            <a:normAutofit/>
          </a:bodyPr>
          <a:lstStyle>
            <a:lvl1pPr marL="0" indent="0" algn="l">
              <a:buNone/>
              <a:defRPr sz="14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1"/>
          <p:cNvSpPr>
            <a:spLocks noGrp="1"/>
          </p:cNvSpPr>
          <p:nvPr>
            <p:ph type="dt" sz="half" idx="10"/>
          </p:nvPr>
        </p:nvSpPr>
        <p:spPr>
          <a:xfrm>
            <a:off x="6553200" y="6356350"/>
            <a:ext cx="2133600" cy="365125"/>
          </a:xfrm>
        </p:spPr>
        <p:txBody>
          <a:bodyPr/>
          <a:lstStyle/>
          <a:p>
            <a:r>
              <a:rPr lang="en-US" smtClean="0">
                <a:solidFill>
                  <a:prstClr val="black">
                    <a:tint val="75000"/>
                  </a:prstClr>
                </a:solidFill>
              </a:rPr>
              <a:t>USDA APHIS and CFSPH</a:t>
            </a:r>
            <a:endParaRPr lang="en-US" dirty="0">
              <a:solidFill>
                <a:prstClr val="black">
                  <a:tint val="75000"/>
                </a:prstClr>
              </a:solidFill>
            </a:endParaRPr>
          </a:p>
        </p:txBody>
      </p:sp>
      <p:sp>
        <p:nvSpPr>
          <p:cNvPr id="10" name="Footer Placeholder 2"/>
          <p:cNvSpPr>
            <a:spLocks noGrp="1"/>
          </p:cNvSpPr>
          <p:nvPr>
            <p:ph type="ftr" sz="quarter" idx="11"/>
          </p:nvPr>
        </p:nvSpPr>
        <p:spPr>
          <a:xfrm>
            <a:off x="457200" y="6356350"/>
            <a:ext cx="4572000" cy="365125"/>
          </a:xfrm>
        </p:spPr>
        <p:txBody>
          <a:bodyPr/>
          <a:lstStyle/>
          <a:p>
            <a:r>
              <a:rPr lang="en-US" smtClean="0">
                <a:solidFill>
                  <a:prstClr val="black">
                    <a:tint val="75000"/>
                  </a:prstClr>
                </a:solidFill>
              </a:rPr>
              <a:t>FAD-PReP/NAHEMS Guidelines: Quarantine &amp; Movement Control - Overview</a:t>
            </a:r>
            <a:endParaRPr lang="en-US" dirty="0">
              <a:solidFill>
                <a:prstClr val="black">
                  <a:tint val="75000"/>
                </a:prstClr>
              </a:solidFill>
            </a:endParaRPr>
          </a:p>
        </p:txBody>
      </p:sp>
      <p:sp>
        <p:nvSpPr>
          <p:cNvPr id="11" name="Slide Number Placeholder 3"/>
          <p:cNvSpPr>
            <a:spLocks noGrp="1"/>
          </p:cNvSpPr>
          <p:nvPr>
            <p:ph type="sldNum" sz="quarter" idx="12"/>
          </p:nvPr>
        </p:nvSpPr>
        <p:spPr>
          <a:xfrm>
            <a:off x="3657600" y="6356350"/>
            <a:ext cx="2133600" cy="365125"/>
          </a:xfrm>
        </p:spPr>
        <p:txBody>
          <a:bodyPr/>
          <a:lstStyle/>
          <a:p>
            <a:fld id="{0D2D7273-9C0D-4845-8627-539564CD150B}" type="slidenum">
              <a:rPr lang="en-US" smtClean="0">
                <a:solidFill>
                  <a:prstClr val="black">
                    <a:tint val="75000"/>
                  </a:prstClr>
                </a:solidFill>
              </a:rPr>
              <a:pPr/>
              <a:t>‹#›</a:t>
            </a:fld>
            <a:endParaRPr lang="en-US">
              <a:solidFill>
                <a:prstClr val="black">
                  <a:tint val="75000"/>
                </a:prstClr>
              </a:solidFill>
            </a:endParaRPr>
          </a:p>
        </p:txBody>
      </p:sp>
      <p:sp>
        <p:nvSpPr>
          <p:cNvPr id="12"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33411367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USDA APHIS and CFSPH</a:t>
            </a:r>
            <a:endParaRPr lang="en-US"/>
          </a:p>
        </p:txBody>
      </p:sp>
      <p:sp>
        <p:nvSpPr>
          <p:cNvPr id="4" name="Footer Placeholder 3"/>
          <p:cNvSpPr>
            <a:spLocks noGrp="1"/>
          </p:cNvSpPr>
          <p:nvPr>
            <p:ph type="ftr" sz="quarter" idx="11"/>
          </p:nvPr>
        </p:nvSpPr>
        <p:spPr/>
        <p:txBody>
          <a:bodyPr/>
          <a:lstStyle/>
          <a:p>
            <a:r>
              <a:rPr lang="en-US" smtClean="0"/>
              <a:t>FAD-PReP/NAHEMS Guidelines: Quarantine &amp; Movement Control - Overview</a:t>
            </a:r>
            <a:endParaRPr lang="en-US"/>
          </a:p>
        </p:txBody>
      </p:sp>
      <p:sp>
        <p:nvSpPr>
          <p:cNvPr id="5" name="Slide Number Placeholder 4"/>
          <p:cNvSpPr>
            <a:spLocks noGrp="1"/>
          </p:cNvSpPr>
          <p:nvPr>
            <p:ph type="sldNum" sz="quarter" idx="12"/>
          </p:nvPr>
        </p:nvSpPr>
        <p:spPr/>
        <p:txBody>
          <a:bodyPr/>
          <a:lstStyle/>
          <a:p>
            <a:fld id="{D0D442E0-E77E-4BAC-8FCC-C64837D56B69}" type="slidenum">
              <a:rPr lang="en-US" smtClean="0"/>
              <a:t>‹#›</a:t>
            </a:fld>
            <a:endParaRPr lang="en-US"/>
          </a:p>
        </p:txBody>
      </p:sp>
    </p:spTree>
    <p:extLst>
      <p:ext uri="{BB962C8B-B14F-4D97-AF65-F5344CB8AC3E}">
        <p14:creationId xmlns:p14="http://schemas.microsoft.com/office/powerpoint/2010/main" val="17989481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USDA APHIS and CFSPH</a:t>
            </a:r>
            <a:endParaRPr lang="en-US"/>
          </a:p>
        </p:txBody>
      </p:sp>
      <p:sp>
        <p:nvSpPr>
          <p:cNvPr id="3" name="Footer Placeholder 2"/>
          <p:cNvSpPr>
            <a:spLocks noGrp="1"/>
          </p:cNvSpPr>
          <p:nvPr>
            <p:ph type="ftr" sz="quarter" idx="11"/>
          </p:nvPr>
        </p:nvSpPr>
        <p:spPr/>
        <p:txBody>
          <a:bodyPr/>
          <a:lstStyle/>
          <a:p>
            <a:r>
              <a:rPr lang="en-US" smtClean="0"/>
              <a:t>FAD-PReP/NAHEMS Guidelines: Quarantine &amp; Movement Control - Overview</a:t>
            </a:r>
            <a:endParaRPr lang="en-US"/>
          </a:p>
        </p:txBody>
      </p:sp>
      <p:sp>
        <p:nvSpPr>
          <p:cNvPr id="4" name="Slide Number Placeholder 3"/>
          <p:cNvSpPr>
            <a:spLocks noGrp="1"/>
          </p:cNvSpPr>
          <p:nvPr>
            <p:ph type="sldNum" sz="quarter" idx="12"/>
          </p:nvPr>
        </p:nvSpPr>
        <p:spPr/>
        <p:txBody>
          <a:bodyPr/>
          <a:lstStyle/>
          <a:p>
            <a:fld id="{D0D442E0-E77E-4BAC-8FCC-C64837D56B69}" type="slidenum">
              <a:rPr lang="en-US" smtClean="0"/>
              <a:t>‹#›</a:t>
            </a:fld>
            <a:endParaRPr lang="en-US"/>
          </a:p>
        </p:txBody>
      </p:sp>
    </p:spTree>
    <p:extLst>
      <p:ext uri="{BB962C8B-B14F-4D97-AF65-F5344CB8AC3E}">
        <p14:creationId xmlns:p14="http://schemas.microsoft.com/office/powerpoint/2010/main" val="2286903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t>USDA APHIS and CFSPH</a:t>
            </a:r>
            <a:endParaRPr lang="en-US"/>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t>FAD-PReP/NAHEMS Guidelines: Quarantine &amp; Movement Control - Overview</a:t>
            </a:r>
            <a:endParaRPr lang="en-US"/>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D0D442E0-E77E-4BAC-8FCC-C64837D56B69}" type="slidenum">
              <a:rPr lang="en-US" smtClean="0"/>
              <a:t>‹#›</a:t>
            </a:fld>
            <a:endParaRPr lang="en-US"/>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41358932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pic>
        <p:nvPicPr>
          <p:cNvPr id="1026" name="Picture 2" descr="C:\Users\gdvorak\Desktop\PReP Powerpoint Title Page 2013 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36513" y="-27385"/>
            <a:ext cx="9200071" cy="689332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2590800" y="2130425"/>
            <a:ext cx="5867400" cy="1470025"/>
          </a:xfrm>
        </p:spPr>
        <p:txBody>
          <a:bodyPr>
            <a:noAutofit/>
          </a:bodyPr>
          <a:lstStyle>
            <a:lvl1pPr>
              <a:defRPr sz="4800" b="1">
                <a:solidFill>
                  <a:srgbClr val="083984"/>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2590800" y="4419600"/>
            <a:ext cx="5867400" cy="1219200"/>
          </a:xfrm>
        </p:spPr>
        <p:txBody>
          <a:bodyPr/>
          <a:lstStyle>
            <a:lvl1pPr marL="0" indent="0" algn="l">
              <a:buNone/>
              <a:defRPr i="1">
                <a:solidFill>
                  <a:srgbClr val="083984"/>
                </a:solidFill>
                <a:latin typeface="Verdana" pitchFamily="34" charset="0"/>
                <a:ea typeface="Verdana" pitchFamily="34" charset="0"/>
                <a:cs typeface="Verdan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57200" y="6356350"/>
            <a:ext cx="2133600" cy="365125"/>
          </a:xfrm>
        </p:spPr>
        <p:txBody>
          <a:bodyPr/>
          <a:lstStyle>
            <a:lvl1pPr algn="l">
              <a:defRPr>
                <a:solidFill>
                  <a:schemeClr val="tx2">
                    <a:lumMod val="50000"/>
                  </a:schemeClr>
                </a:solidFill>
              </a:defRPr>
            </a:lvl1pPr>
          </a:lstStyle>
          <a:p>
            <a:r>
              <a:rPr lang="en-US" smtClean="0">
                <a:solidFill>
                  <a:srgbClr val="1F497D">
                    <a:lumMod val="50000"/>
                  </a:srgbClr>
                </a:solidFill>
              </a:rPr>
              <a:t>USDA APHIS and CFSPH</a:t>
            </a:r>
            <a:endParaRPr lang="en-US">
              <a:solidFill>
                <a:srgbClr val="1F497D">
                  <a:lumMod val="50000"/>
                </a:srgbClr>
              </a:solidFill>
            </a:endParaRPr>
          </a:p>
        </p:txBody>
      </p:sp>
      <p:sp>
        <p:nvSpPr>
          <p:cNvPr id="5" name="Footer Placeholder 4"/>
          <p:cNvSpPr>
            <a:spLocks noGrp="1"/>
          </p:cNvSpPr>
          <p:nvPr>
            <p:ph type="ftr" sz="quarter" idx="11"/>
          </p:nvPr>
        </p:nvSpPr>
        <p:spPr>
          <a:xfrm>
            <a:off x="2590800" y="6356350"/>
            <a:ext cx="3886200" cy="365125"/>
          </a:xfrm>
        </p:spPr>
        <p:txBody>
          <a:bodyPr/>
          <a:lstStyle>
            <a:lvl1pPr>
              <a:defRPr>
                <a:solidFill>
                  <a:schemeClr val="tx2">
                    <a:lumMod val="50000"/>
                  </a:schemeClr>
                </a:solidFill>
              </a:defRPr>
            </a:lvl1pPr>
          </a:lstStyle>
          <a:p>
            <a:r>
              <a:rPr lang="en-US" smtClean="0">
                <a:solidFill>
                  <a:srgbClr val="1F497D">
                    <a:lumMod val="50000"/>
                  </a:srgbClr>
                </a:solidFill>
              </a:rPr>
              <a:t>FAD-PReP/NAHEMS Guidelines: Quarantine &amp; Movement Control - Overview</a:t>
            </a:r>
            <a:endParaRPr lang="en-US">
              <a:solidFill>
                <a:srgbClr val="1F497D">
                  <a:lumMod val="50000"/>
                </a:srgbClr>
              </a:solidFill>
            </a:endParaRPr>
          </a:p>
        </p:txBody>
      </p:sp>
      <p:sp>
        <p:nvSpPr>
          <p:cNvPr id="6" name="Slide Number Placeholder 5"/>
          <p:cNvSpPr>
            <a:spLocks noGrp="1"/>
          </p:cNvSpPr>
          <p:nvPr>
            <p:ph type="sldNum" sz="quarter" idx="12"/>
          </p:nvPr>
        </p:nvSpPr>
        <p:spPr>
          <a:xfrm>
            <a:off x="6400800" y="6356350"/>
            <a:ext cx="2133600" cy="365125"/>
          </a:xfrm>
        </p:spPr>
        <p:txBody>
          <a:bodyPr/>
          <a:lstStyle>
            <a:lvl1pPr algn="r">
              <a:defRPr>
                <a:solidFill>
                  <a:schemeClr val="tx2">
                    <a:lumMod val="50000"/>
                  </a:schemeClr>
                </a:solidFill>
              </a:defRPr>
            </a:lvl1pPr>
          </a:lstStyle>
          <a:p>
            <a:fld id="{0D2D7273-9C0D-4845-8627-539564CD150B}" type="slidenum">
              <a:rPr lang="en-US" smtClean="0">
                <a:solidFill>
                  <a:srgbClr val="1F497D">
                    <a:lumMod val="50000"/>
                  </a:srgbClr>
                </a:solidFill>
              </a:rPr>
              <a:pPr/>
              <a:t>‹#›</a:t>
            </a:fld>
            <a:endParaRPr lang="en-US">
              <a:solidFill>
                <a:srgbClr val="1F497D">
                  <a:lumMod val="50000"/>
                </a:srgbClr>
              </a:solidFill>
            </a:endParaRPr>
          </a:p>
        </p:txBody>
      </p:sp>
    </p:spTree>
    <p:extLst>
      <p:ext uri="{BB962C8B-B14F-4D97-AF65-F5344CB8AC3E}">
        <p14:creationId xmlns:p14="http://schemas.microsoft.com/office/powerpoint/2010/main" val="10117407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13" Type="http://schemas.openxmlformats.org/officeDocument/2006/relationships/slideLayout" Target="../slideLayouts/slideLayout21.xml"/><Relationship Id="rId18" Type="http://schemas.openxmlformats.org/officeDocument/2006/relationships/image" Target="../media/image1.jpeg"/><Relationship Id="rId3" Type="http://schemas.openxmlformats.org/officeDocument/2006/relationships/slideLayout" Target="../slideLayouts/slideLayout11.xml"/><Relationship Id="rId7" Type="http://schemas.openxmlformats.org/officeDocument/2006/relationships/slideLayout" Target="../slideLayouts/slideLayout15.xml"/><Relationship Id="rId12" Type="http://schemas.openxmlformats.org/officeDocument/2006/relationships/slideLayout" Target="../slideLayouts/slideLayout20.xml"/><Relationship Id="rId17" Type="http://schemas.openxmlformats.org/officeDocument/2006/relationships/theme" Target="../theme/theme2.xml"/><Relationship Id="rId2" Type="http://schemas.openxmlformats.org/officeDocument/2006/relationships/slideLayout" Target="../slideLayouts/slideLayout10.xml"/><Relationship Id="rId16" Type="http://schemas.openxmlformats.org/officeDocument/2006/relationships/slideLayout" Target="../slideLayouts/slideLayout24.xml"/><Relationship Id="rId1" Type="http://schemas.openxmlformats.org/officeDocument/2006/relationships/slideLayout" Target="../slideLayouts/slideLayout9.xml"/><Relationship Id="rId6" Type="http://schemas.openxmlformats.org/officeDocument/2006/relationships/slideLayout" Target="../slideLayouts/slideLayout14.xml"/><Relationship Id="rId11" Type="http://schemas.openxmlformats.org/officeDocument/2006/relationships/slideLayout" Target="../slideLayouts/slideLayout19.xml"/><Relationship Id="rId5" Type="http://schemas.openxmlformats.org/officeDocument/2006/relationships/slideLayout" Target="../slideLayouts/slideLayout13.xml"/><Relationship Id="rId15" Type="http://schemas.openxmlformats.org/officeDocument/2006/relationships/slideLayout" Target="../slideLayouts/slideLayout23.xml"/><Relationship Id="rId10" Type="http://schemas.openxmlformats.org/officeDocument/2006/relationships/slideLayout" Target="../slideLayouts/slideLayout18.xml"/><Relationship Id="rId4" Type="http://schemas.openxmlformats.org/officeDocument/2006/relationships/slideLayout" Target="../slideLayouts/slideLayout12.xml"/><Relationship Id="rId9" Type="http://schemas.openxmlformats.org/officeDocument/2006/relationships/slideLayout" Target="../slideLayouts/slideLayout17.xml"/><Relationship Id="rId14"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slideLayout" Target="../slideLayouts/slideLayout37.xml"/><Relationship Id="rId18" Type="http://schemas.openxmlformats.org/officeDocument/2006/relationships/image" Target="../media/image1.jpeg"/><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17" Type="http://schemas.openxmlformats.org/officeDocument/2006/relationships/theme" Target="../theme/theme3.xml"/><Relationship Id="rId2" Type="http://schemas.openxmlformats.org/officeDocument/2006/relationships/slideLayout" Target="../slideLayouts/slideLayout26.xml"/><Relationship Id="rId16" Type="http://schemas.openxmlformats.org/officeDocument/2006/relationships/slideLayout" Target="../slideLayouts/slideLayout40.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5" Type="http://schemas.openxmlformats.org/officeDocument/2006/relationships/slideLayout" Target="../slideLayouts/slideLayout3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slideLayout" Target="../slideLayouts/slideLayout38.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8.xml"/><Relationship Id="rId13" Type="http://schemas.openxmlformats.org/officeDocument/2006/relationships/slideLayout" Target="../slideLayouts/slideLayout53.xml"/><Relationship Id="rId18" Type="http://schemas.openxmlformats.org/officeDocument/2006/relationships/image" Target="../media/image1.jpeg"/><Relationship Id="rId3" Type="http://schemas.openxmlformats.org/officeDocument/2006/relationships/slideLayout" Target="../slideLayouts/slideLayout43.xml"/><Relationship Id="rId7" Type="http://schemas.openxmlformats.org/officeDocument/2006/relationships/slideLayout" Target="../slideLayouts/slideLayout47.xml"/><Relationship Id="rId12" Type="http://schemas.openxmlformats.org/officeDocument/2006/relationships/slideLayout" Target="../slideLayouts/slideLayout52.xml"/><Relationship Id="rId17" Type="http://schemas.openxmlformats.org/officeDocument/2006/relationships/theme" Target="../theme/theme4.xml"/><Relationship Id="rId2" Type="http://schemas.openxmlformats.org/officeDocument/2006/relationships/slideLayout" Target="../slideLayouts/slideLayout42.xml"/><Relationship Id="rId16" Type="http://schemas.openxmlformats.org/officeDocument/2006/relationships/slideLayout" Target="../slideLayouts/slideLayout56.xml"/><Relationship Id="rId1" Type="http://schemas.openxmlformats.org/officeDocument/2006/relationships/slideLayout" Target="../slideLayouts/slideLayout41.xml"/><Relationship Id="rId6" Type="http://schemas.openxmlformats.org/officeDocument/2006/relationships/slideLayout" Target="../slideLayouts/slideLayout46.xml"/><Relationship Id="rId11" Type="http://schemas.openxmlformats.org/officeDocument/2006/relationships/slideLayout" Target="../slideLayouts/slideLayout51.xml"/><Relationship Id="rId5" Type="http://schemas.openxmlformats.org/officeDocument/2006/relationships/slideLayout" Target="../slideLayouts/slideLayout45.xml"/><Relationship Id="rId15" Type="http://schemas.openxmlformats.org/officeDocument/2006/relationships/slideLayout" Target="../slideLayouts/slideLayout55.xml"/><Relationship Id="rId10" Type="http://schemas.openxmlformats.org/officeDocument/2006/relationships/slideLayout" Target="../slideLayouts/slideLayout50.xml"/><Relationship Id="rId4" Type="http://schemas.openxmlformats.org/officeDocument/2006/relationships/slideLayout" Target="../slideLayouts/slideLayout44.xml"/><Relationship Id="rId9" Type="http://schemas.openxmlformats.org/officeDocument/2006/relationships/slideLayout" Target="../slideLayouts/slideLayout49.xml"/><Relationship Id="rId14" Type="http://schemas.openxmlformats.org/officeDocument/2006/relationships/slideLayout" Target="../slideLayouts/slideLayout5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a:blip r:embed="rId10" cstate="email">
            <a:extLst>
              <a:ext uri="{28A0092B-C50C-407E-A947-70E740481C1C}">
                <a14:useLocalDpi xmlns:a14="http://schemas.microsoft.com/office/drawing/2010/main"/>
              </a:ext>
            </a:extLst>
          </a:blip>
          <a:stretch>
            <a:fillRect/>
          </a:stretch>
        </p:blipFill>
        <p:spPr>
          <a:xfrm>
            <a:off x="0" y="0"/>
            <a:ext cx="9144000" cy="6477000"/>
          </a:xfrm>
          <a:prstGeom prst="rect">
            <a:avLst/>
          </a:prstGeom>
        </p:spPr>
      </p:pic>
      <p:sp>
        <p:nvSpPr>
          <p:cNvPr id="2"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dirty="0" smtClean="0"/>
              <a:t>Click to edit Master title</a:t>
            </a:r>
            <a:endParaRPr lang="en-US" dirty="0"/>
          </a:p>
        </p:txBody>
      </p:sp>
      <p:sp>
        <p:nvSpPr>
          <p:cNvPr id="3" name="Text Placeholder 2"/>
          <p:cNvSpPr>
            <a:spLocks noGrp="1"/>
          </p:cNvSpPr>
          <p:nvPr>
            <p:ph type="body" idx="1"/>
          </p:nvPr>
        </p:nvSpPr>
        <p:spPr>
          <a:xfrm>
            <a:off x="457200" y="1295400"/>
            <a:ext cx="8229600" cy="49530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t>USDA APHIS and CFSPH</a:t>
            </a:r>
            <a:endParaRPr lang="en-US"/>
          </a:p>
        </p:txBody>
      </p:sp>
      <p:sp>
        <p:nvSpPr>
          <p:cNvPr id="5"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t>FAD-PReP/NAHEMS Guidelines: Quarantine &amp; Movement Control - Overview</a:t>
            </a:r>
            <a:endParaRPr lang="en-US"/>
          </a:p>
        </p:txBody>
      </p:sp>
      <p:sp>
        <p:nvSpPr>
          <p:cNvPr id="6"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D0D442E0-E77E-4BAC-8FCC-C64837D56B69}" type="slidenum">
              <a:rPr lang="en-US" smtClean="0"/>
              <a:t>‹#›</a:t>
            </a:fld>
            <a:endParaRPr lang="en-US"/>
          </a:p>
        </p:txBody>
      </p:sp>
      <p:pic>
        <p:nvPicPr>
          <p:cNvPr id="8" name="Picture 7"/>
          <p:cNvPicPr>
            <a:picLocks noChangeAspect="1"/>
          </p:cNvPicPr>
          <p:nvPr/>
        </p:nvPicPr>
        <p:blipFill>
          <a:blip r:embed="rId10" cstate="email">
            <a:extLst>
              <a:ext uri="{28A0092B-C50C-407E-A947-70E740481C1C}">
                <a14:useLocalDpi xmlns:a14="http://schemas.microsoft.com/office/drawing/2010/main"/>
              </a:ext>
            </a:extLst>
          </a:blip>
          <a:stretch>
            <a:fillRect/>
          </a:stretch>
        </p:blipFill>
        <p:spPr>
          <a:xfrm>
            <a:off x="0" y="0"/>
            <a:ext cx="9144000" cy="6477000"/>
          </a:xfrm>
          <a:prstGeom prst="rect">
            <a:avLst/>
          </a:prstGeom>
        </p:spPr>
      </p:pic>
    </p:spTree>
    <p:extLst>
      <p:ext uri="{BB962C8B-B14F-4D97-AF65-F5344CB8AC3E}">
        <p14:creationId xmlns:p14="http://schemas.microsoft.com/office/powerpoint/2010/main" val="16370909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Lst>
  <p:hf hdr="0"/>
  <p:txStyles>
    <p:titleStyle>
      <a:lvl1pPr algn="l" defTabSz="914400" rtl="0" eaLnBrk="1" latinLnBrk="0" hangingPunct="1">
        <a:spcBef>
          <a:spcPct val="0"/>
        </a:spcBef>
        <a:buNone/>
        <a:defRPr sz="3800" kern="1200">
          <a:solidFill>
            <a:schemeClr val="bg1"/>
          </a:solidFill>
          <a:latin typeface="Verdana" pitchFamily="34" charset="0"/>
          <a:ea typeface="Verdana" pitchFamily="34" charset="0"/>
          <a:cs typeface="Verdana" pitchFamily="34" charset="0"/>
        </a:defRPr>
      </a:lvl1pPr>
    </p:titleStyle>
    <p:bodyStyle>
      <a:lvl1pPr marL="342900" indent="-342900" algn="l" defTabSz="914400" rtl="0" eaLnBrk="1" latinLnBrk="0" hangingPunct="1">
        <a:spcBef>
          <a:spcPts val="900"/>
        </a:spcBef>
        <a:buFont typeface="Arial" pitchFamily="34" charset="0"/>
        <a:buChar char="•"/>
        <a:defRPr sz="3200" kern="1200">
          <a:solidFill>
            <a:schemeClr val="tx1"/>
          </a:solidFill>
          <a:latin typeface="Verdana" pitchFamily="34" charset="0"/>
          <a:ea typeface="Verdana" pitchFamily="34" charset="0"/>
          <a:cs typeface="Verdana" pitchFamily="34" charset="0"/>
        </a:defRPr>
      </a:lvl1pPr>
      <a:lvl2pPr marL="742950" indent="-285750" algn="l" defTabSz="914400" rtl="0" eaLnBrk="1" latinLnBrk="0" hangingPunct="1">
        <a:spcBef>
          <a:spcPts val="900"/>
        </a:spcBef>
        <a:buFont typeface="Arial" pitchFamily="34" charset="0"/>
        <a:buChar char="–"/>
        <a:defRPr sz="2800" kern="1200">
          <a:solidFill>
            <a:schemeClr val="tx1"/>
          </a:solidFill>
          <a:latin typeface="Verdana" pitchFamily="34" charset="0"/>
          <a:ea typeface="Verdana" pitchFamily="34" charset="0"/>
          <a:cs typeface="Verdana" pitchFamily="34" charset="0"/>
        </a:defRPr>
      </a:lvl2pPr>
      <a:lvl3pPr marL="1143000" indent="-228600" algn="l" defTabSz="914400" rtl="0" eaLnBrk="1" latinLnBrk="0" hangingPunct="1">
        <a:spcBef>
          <a:spcPts val="900"/>
        </a:spcBef>
        <a:buFont typeface="Arial" pitchFamily="34" charset="0"/>
        <a:buChar char="•"/>
        <a:defRPr sz="2400" kern="1200">
          <a:solidFill>
            <a:schemeClr val="tx1"/>
          </a:solidFill>
          <a:latin typeface="Verdana" pitchFamily="34" charset="0"/>
          <a:ea typeface="Verdana" pitchFamily="34" charset="0"/>
          <a:cs typeface="Verdana" pitchFamily="34" charset="0"/>
        </a:defRPr>
      </a:lvl3pPr>
      <a:lvl4pPr marL="16002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4pPr>
      <a:lvl5pPr marL="20574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a:blip r:embed="rId18" cstate="email">
            <a:extLst>
              <a:ext uri="{28A0092B-C50C-407E-A947-70E740481C1C}">
                <a14:useLocalDpi xmlns:a14="http://schemas.microsoft.com/office/drawing/2010/main"/>
              </a:ext>
            </a:extLst>
          </a:blip>
          <a:stretch>
            <a:fillRect/>
          </a:stretch>
        </p:blipFill>
        <p:spPr>
          <a:xfrm>
            <a:off x="0" y="0"/>
            <a:ext cx="9144000" cy="6477000"/>
          </a:xfrm>
          <a:prstGeom prst="rect">
            <a:avLst/>
          </a:prstGeom>
        </p:spPr>
      </p:pic>
      <p:sp>
        <p:nvSpPr>
          <p:cNvPr id="2"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dirty="0" smtClean="0"/>
              <a:t>Click to edit Master title</a:t>
            </a:r>
            <a:endParaRPr lang="en-US" dirty="0"/>
          </a:p>
        </p:txBody>
      </p:sp>
      <p:sp>
        <p:nvSpPr>
          <p:cNvPr id="3" name="Text Placeholder 2"/>
          <p:cNvSpPr>
            <a:spLocks noGrp="1"/>
          </p:cNvSpPr>
          <p:nvPr>
            <p:ph type="body" idx="1"/>
          </p:nvPr>
        </p:nvSpPr>
        <p:spPr>
          <a:xfrm>
            <a:off x="457200" y="1295400"/>
            <a:ext cx="8229600" cy="49530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solidFill>
                  <a:prstClr val="black">
                    <a:tint val="75000"/>
                  </a:prstClr>
                </a:solidFill>
              </a:rPr>
              <a:t>USDA APHIS and CFSPH</a:t>
            </a:r>
            <a:endParaRPr lang="en-US" dirty="0">
              <a:solidFill>
                <a:prstClr val="black">
                  <a:tint val="75000"/>
                </a:prstClr>
              </a:solidFill>
            </a:endParaRPr>
          </a:p>
        </p:txBody>
      </p:sp>
      <p:sp>
        <p:nvSpPr>
          <p:cNvPr id="5"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solidFill>
                  <a:prstClr val="black">
                    <a:tint val="75000"/>
                  </a:prstClr>
                </a:solidFill>
              </a:rPr>
              <a:t>FAD-PReP/NAHEMS Guidelines: Quarantine &amp; Movement Control - Overview</a:t>
            </a:r>
            <a:endParaRPr lang="en-US" dirty="0">
              <a:solidFill>
                <a:prstClr val="black">
                  <a:tint val="75000"/>
                </a:prstClr>
              </a:solidFill>
            </a:endParaRPr>
          </a:p>
        </p:txBody>
      </p:sp>
      <p:sp>
        <p:nvSpPr>
          <p:cNvPr id="6"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0D2D7273-9C0D-4845-8627-539564CD150B}" type="slidenum">
              <a:rPr lang="en-US" smtClean="0">
                <a:solidFill>
                  <a:prstClr val="black">
                    <a:tint val="75000"/>
                  </a:prstClr>
                </a:solidFill>
              </a:rPr>
              <a:pPr/>
              <a:t>‹#›</a:t>
            </a:fld>
            <a:endParaRPr lang="en-US">
              <a:solidFill>
                <a:prstClr val="black">
                  <a:tint val="75000"/>
                </a:prstClr>
              </a:solidFill>
            </a:endParaRPr>
          </a:p>
        </p:txBody>
      </p:sp>
      <p:pic>
        <p:nvPicPr>
          <p:cNvPr id="8" name="Picture 7"/>
          <p:cNvPicPr>
            <a:picLocks noChangeAspect="1"/>
          </p:cNvPicPr>
          <p:nvPr/>
        </p:nvPicPr>
        <p:blipFill>
          <a:blip r:embed="rId18" cstate="email">
            <a:extLst>
              <a:ext uri="{28A0092B-C50C-407E-A947-70E740481C1C}">
                <a14:useLocalDpi xmlns:a14="http://schemas.microsoft.com/office/drawing/2010/main"/>
              </a:ext>
            </a:extLst>
          </a:blip>
          <a:stretch>
            <a:fillRect/>
          </a:stretch>
        </p:blipFill>
        <p:spPr>
          <a:xfrm>
            <a:off x="0" y="0"/>
            <a:ext cx="9144000" cy="6477000"/>
          </a:xfrm>
          <a:prstGeom prst="rect">
            <a:avLst/>
          </a:prstGeom>
        </p:spPr>
      </p:pic>
    </p:spTree>
    <p:extLst>
      <p:ext uri="{BB962C8B-B14F-4D97-AF65-F5344CB8AC3E}">
        <p14:creationId xmlns:p14="http://schemas.microsoft.com/office/powerpoint/2010/main" val="3565387693"/>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Lst>
  <p:hf hdr="0"/>
  <p:txStyles>
    <p:titleStyle>
      <a:lvl1pPr algn="l" defTabSz="914400" rtl="0" eaLnBrk="1" latinLnBrk="0" hangingPunct="1">
        <a:spcBef>
          <a:spcPct val="0"/>
        </a:spcBef>
        <a:buNone/>
        <a:defRPr sz="3800" kern="1200">
          <a:solidFill>
            <a:schemeClr val="bg1"/>
          </a:solidFill>
          <a:latin typeface="Verdana" pitchFamily="34" charset="0"/>
          <a:ea typeface="Verdana" pitchFamily="34" charset="0"/>
          <a:cs typeface="Verdana" pitchFamily="34" charset="0"/>
        </a:defRPr>
      </a:lvl1pPr>
    </p:titleStyle>
    <p:bodyStyle>
      <a:lvl1pPr marL="342900" indent="-342900" algn="l" defTabSz="914400" rtl="0" eaLnBrk="1" latinLnBrk="0" hangingPunct="1">
        <a:spcBef>
          <a:spcPts val="900"/>
        </a:spcBef>
        <a:buFont typeface="Arial" pitchFamily="34" charset="0"/>
        <a:buChar char="•"/>
        <a:defRPr sz="3200" kern="1200">
          <a:solidFill>
            <a:schemeClr val="tx1"/>
          </a:solidFill>
          <a:latin typeface="Verdana" pitchFamily="34" charset="0"/>
          <a:ea typeface="Verdana" pitchFamily="34" charset="0"/>
          <a:cs typeface="Verdana" pitchFamily="34" charset="0"/>
        </a:defRPr>
      </a:lvl1pPr>
      <a:lvl2pPr marL="742950" indent="-285750" algn="l" defTabSz="914400" rtl="0" eaLnBrk="1" latinLnBrk="0" hangingPunct="1">
        <a:spcBef>
          <a:spcPts val="900"/>
        </a:spcBef>
        <a:buFont typeface="Arial" pitchFamily="34" charset="0"/>
        <a:buChar char="–"/>
        <a:defRPr sz="2800" kern="1200">
          <a:solidFill>
            <a:schemeClr val="tx1"/>
          </a:solidFill>
          <a:latin typeface="Verdana" pitchFamily="34" charset="0"/>
          <a:ea typeface="Verdana" pitchFamily="34" charset="0"/>
          <a:cs typeface="Verdana" pitchFamily="34" charset="0"/>
        </a:defRPr>
      </a:lvl2pPr>
      <a:lvl3pPr marL="1143000" indent="-228600" algn="l" defTabSz="914400" rtl="0" eaLnBrk="1" latinLnBrk="0" hangingPunct="1">
        <a:spcBef>
          <a:spcPts val="900"/>
        </a:spcBef>
        <a:buFont typeface="Arial" pitchFamily="34" charset="0"/>
        <a:buChar char="•"/>
        <a:defRPr sz="2400" kern="1200">
          <a:solidFill>
            <a:schemeClr val="tx1"/>
          </a:solidFill>
          <a:latin typeface="Verdana" pitchFamily="34" charset="0"/>
          <a:ea typeface="Verdana" pitchFamily="34" charset="0"/>
          <a:cs typeface="Verdana" pitchFamily="34" charset="0"/>
        </a:defRPr>
      </a:lvl3pPr>
      <a:lvl4pPr marL="16002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4pPr>
      <a:lvl5pPr marL="20574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a:blip r:embed="rId18" cstate="email">
            <a:extLst>
              <a:ext uri="{28A0092B-C50C-407E-A947-70E740481C1C}">
                <a14:useLocalDpi xmlns:a14="http://schemas.microsoft.com/office/drawing/2010/main"/>
              </a:ext>
            </a:extLst>
          </a:blip>
          <a:stretch>
            <a:fillRect/>
          </a:stretch>
        </p:blipFill>
        <p:spPr>
          <a:xfrm>
            <a:off x="0" y="0"/>
            <a:ext cx="9144000" cy="6477000"/>
          </a:xfrm>
          <a:prstGeom prst="rect">
            <a:avLst/>
          </a:prstGeom>
        </p:spPr>
      </p:pic>
      <p:sp>
        <p:nvSpPr>
          <p:cNvPr id="2"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dirty="0" smtClean="0"/>
              <a:t>Click to edit Master title</a:t>
            </a:r>
            <a:endParaRPr lang="en-US" dirty="0"/>
          </a:p>
        </p:txBody>
      </p:sp>
      <p:sp>
        <p:nvSpPr>
          <p:cNvPr id="3" name="Text Placeholder 2"/>
          <p:cNvSpPr>
            <a:spLocks noGrp="1"/>
          </p:cNvSpPr>
          <p:nvPr>
            <p:ph type="body" idx="1"/>
          </p:nvPr>
        </p:nvSpPr>
        <p:spPr>
          <a:xfrm>
            <a:off x="457200" y="1295400"/>
            <a:ext cx="8229600" cy="49530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solidFill>
                  <a:prstClr val="black">
                    <a:tint val="75000"/>
                  </a:prstClr>
                </a:solidFill>
              </a:rPr>
              <a:t>USDA APHIS and CFSPH</a:t>
            </a:r>
            <a:endParaRPr lang="en-US" dirty="0">
              <a:solidFill>
                <a:prstClr val="black">
                  <a:tint val="75000"/>
                </a:prstClr>
              </a:solidFill>
            </a:endParaRPr>
          </a:p>
        </p:txBody>
      </p:sp>
      <p:sp>
        <p:nvSpPr>
          <p:cNvPr id="5"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solidFill>
                  <a:prstClr val="black">
                    <a:tint val="75000"/>
                  </a:prstClr>
                </a:solidFill>
              </a:rPr>
              <a:t>FAD-PReP/NAHEMS Guidelines: Quarantine &amp; Movement Control - Overview</a:t>
            </a:r>
            <a:endParaRPr lang="en-US" dirty="0">
              <a:solidFill>
                <a:prstClr val="black">
                  <a:tint val="75000"/>
                </a:prstClr>
              </a:solidFill>
            </a:endParaRPr>
          </a:p>
        </p:txBody>
      </p:sp>
      <p:sp>
        <p:nvSpPr>
          <p:cNvPr id="6"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0D2D7273-9C0D-4845-8627-539564CD150B}" type="slidenum">
              <a:rPr lang="en-US" smtClean="0">
                <a:solidFill>
                  <a:prstClr val="black">
                    <a:tint val="75000"/>
                  </a:prstClr>
                </a:solidFill>
              </a:rPr>
              <a:pPr/>
              <a:t>‹#›</a:t>
            </a:fld>
            <a:endParaRPr lang="en-US">
              <a:solidFill>
                <a:prstClr val="black">
                  <a:tint val="75000"/>
                </a:prstClr>
              </a:solidFill>
            </a:endParaRPr>
          </a:p>
        </p:txBody>
      </p:sp>
      <p:pic>
        <p:nvPicPr>
          <p:cNvPr id="8" name="Picture 7"/>
          <p:cNvPicPr>
            <a:picLocks noChangeAspect="1"/>
          </p:cNvPicPr>
          <p:nvPr/>
        </p:nvPicPr>
        <p:blipFill>
          <a:blip r:embed="rId18" cstate="email">
            <a:extLst>
              <a:ext uri="{28A0092B-C50C-407E-A947-70E740481C1C}">
                <a14:useLocalDpi xmlns:a14="http://schemas.microsoft.com/office/drawing/2010/main"/>
              </a:ext>
            </a:extLst>
          </a:blip>
          <a:stretch>
            <a:fillRect/>
          </a:stretch>
        </p:blipFill>
        <p:spPr>
          <a:xfrm>
            <a:off x="0" y="0"/>
            <a:ext cx="9144000" cy="6477000"/>
          </a:xfrm>
          <a:prstGeom prst="rect">
            <a:avLst/>
          </a:prstGeom>
        </p:spPr>
      </p:pic>
    </p:spTree>
    <p:extLst>
      <p:ext uri="{BB962C8B-B14F-4D97-AF65-F5344CB8AC3E}">
        <p14:creationId xmlns:p14="http://schemas.microsoft.com/office/powerpoint/2010/main" val="427092954"/>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 id="2147483700" r:id="rId14"/>
    <p:sldLayoutId id="2147483701" r:id="rId15"/>
    <p:sldLayoutId id="2147483702" r:id="rId16"/>
  </p:sldLayoutIdLst>
  <p:hf hdr="0"/>
  <p:txStyles>
    <p:titleStyle>
      <a:lvl1pPr algn="l" defTabSz="914400" rtl="0" eaLnBrk="1" latinLnBrk="0" hangingPunct="1">
        <a:spcBef>
          <a:spcPct val="0"/>
        </a:spcBef>
        <a:buNone/>
        <a:defRPr sz="3800" kern="1200">
          <a:solidFill>
            <a:schemeClr val="bg1"/>
          </a:solidFill>
          <a:latin typeface="Verdana" pitchFamily="34" charset="0"/>
          <a:ea typeface="Verdana" pitchFamily="34" charset="0"/>
          <a:cs typeface="Verdana" pitchFamily="34" charset="0"/>
        </a:defRPr>
      </a:lvl1pPr>
    </p:titleStyle>
    <p:bodyStyle>
      <a:lvl1pPr marL="342900" indent="-342900" algn="l" defTabSz="914400" rtl="0" eaLnBrk="1" latinLnBrk="0" hangingPunct="1">
        <a:spcBef>
          <a:spcPts val="900"/>
        </a:spcBef>
        <a:buFont typeface="Arial" pitchFamily="34" charset="0"/>
        <a:buChar char="•"/>
        <a:defRPr sz="3200" kern="1200">
          <a:solidFill>
            <a:schemeClr val="tx1"/>
          </a:solidFill>
          <a:latin typeface="Verdana" pitchFamily="34" charset="0"/>
          <a:ea typeface="Verdana" pitchFamily="34" charset="0"/>
          <a:cs typeface="Verdana" pitchFamily="34" charset="0"/>
        </a:defRPr>
      </a:lvl1pPr>
      <a:lvl2pPr marL="742950" indent="-285750" algn="l" defTabSz="914400" rtl="0" eaLnBrk="1" latinLnBrk="0" hangingPunct="1">
        <a:spcBef>
          <a:spcPts val="900"/>
        </a:spcBef>
        <a:buFont typeface="Arial" pitchFamily="34" charset="0"/>
        <a:buChar char="–"/>
        <a:defRPr sz="2800" kern="1200">
          <a:solidFill>
            <a:schemeClr val="tx1"/>
          </a:solidFill>
          <a:latin typeface="Verdana" pitchFamily="34" charset="0"/>
          <a:ea typeface="Verdana" pitchFamily="34" charset="0"/>
          <a:cs typeface="Verdana" pitchFamily="34" charset="0"/>
        </a:defRPr>
      </a:lvl2pPr>
      <a:lvl3pPr marL="1143000" indent="-228600" algn="l" defTabSz="914400" rtl="0" eaLnBrk="1" latinLnBrk="0" hangingPunct="1">
        <a:spcBef>
          <a:spcPts val="900"/>
        </a:spcBef>
        <a:buFont typeface="Arial" pitchFamily="34" charset="0"/>
        <a:buChar char="•"/>
        <a:defRPr sz="2400" kern="1200">
          <a:solidFill>
            <a:schemeClr val="tx1"/>
          </a:solidFill>
          <a:latin typeface="Verdana" pitchFamily="34" charset="0"/>
          <a:ea typeface="Verdana" pitchFamily="34" charset="0"/>
          <a:cs typeface="Verdana" pitchFamily="34" charset="0"/>
        </a:defRPr>
      </a:lvl3pPr>
      <a:lvl4pPr marL="16002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4pPr>
      <a:lvl5pPr marL="20574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a:blip r:embed="rId18" cstate="email">
            <a:extLst>
              <a:ext uri="{28A0092B-C50C-407E-A947-70E740481C1C}">
                <a14:useLocalDpi xmlns:a14="http://schemas.microsoft.com/office/drawing/2010/main"/>
              </a:ext>
            </a:extLst>
          </a:blip>
          <a:stretch>
            <a:fillRect/>
          </a:stretch>
        </p:blipFill>
        <p:spPr>
          <a:xfrm>
            <a:off x="0" y="0"/>
            <a:ext cx="9144000" cy="6477000"/>
          </a:xfrm>
          <a:prstGeom prst="rect">
            <a:avLst/>
          </a:prstGeom>
        </p:spPr>
      </p:pic>
      <p:sp>
        <p:nvSpPr>
          <p:cNvPr id="2"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dirty="0" smtClean="0"/>
              <a:t>Click to edit Master title</a:t>
            </a:r>
            <a:endParaRPr lang="en-US" dirty="0"/>
          </a:p>
        </p:txBody>
      </p:sp>
      <p:sp>
        <p:nvSpPr>
          <p:cNvPr id="3" name="Text Placeholder 2"/>
          <p:cNvSpPr>
            <a:spLocks noGrp="1"/>
          </p:cNvSpPr>
          <p:nvPr>
            <p:ph type="body" idx="1"/>
          </p:nvPr>
        </p:nvSpPr>
        <p:spPr>
          <a:xfrm>
            <a:off x="457200" y="1295400"/>
            <a:ext cx="8229600" cy="49530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solidFill>
                  <a:prstClr val="black">
                    <a:tint val="75000"/>
                  </a:prstClr>
                </a:solidFill>
              </a:rPr>
              <a:t>USDA APHIS and CFSPH</a:t>
            </a:r>
            <a:endParaRPr lang="en-US" dirty="0">
              <a:solidFill>
                <a:prstClr val="black">
                  <a:tint val="75000"/>
                </a:prstClr>
              </a:solidFill>
            </a:endParaRPr>
          </a:p>
        </p:txBody>
      </p:sp>
      <p:sp>
        <p:nvSpPr>
          <p:cNvPr id="5"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solidFill>
                  <a:prstClr val="black">
                    <a:tint val="75000"/>
                  </a:prstClr>
                </a:solidFill>
              </a:rPr>
              <a:t>FAD-PReP/NAHEMS Guidelines: Quarantine &amp; Movement Control - Overview</a:t>
            </a:r>
            <a:endParaRPr lang="en-US" dirty="0">
              <a:solidFill>
                <a:prstClr val="black">
                  <a:tint val="75000"/>
                </a:prstClr>
              </a:solidFill>
            </a:endParaRPr>
          </a:p>
        </p:txBody>
      </p:sp>
      <p:sp>
        <p:nvSpPr>
          <p:cNvPr id="6"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0D2D7273-9C0D-4845-8627-539564CD150B}" type="slidenum">
              <a:rPr lang="en-US" smtClean="0">
                <a:solidFill>
                  <a:prstClr val="black">
                    <a:tint val="75000"/>
                  </a:prstClr>
                </a:solidFill>
              </a:rPr>
              <a:pPr/>
              <a:t>‹#›</a:t>
            </a:fld>
            <a:endParaRPr lang="en-US">
              <a:solidFill>
                <a:prstClr val="black">
                  <a:tint val="75000"/>
                </a:prstClr>
              </a:solidFill>
            </a:endParaRPr>
          </a:p>
        </p:txBody>
      </p:sp>
      <p:pic>
        <p:nvPicPr>
          <p:cNvPr id="8" name="Picture 7"/>
          <p:cNvPicPr>
            <a:picLocks noChangeAspect="1"/>
          </p:cNvPicPr>
          <p:nvPr/>
        </p:nvPicPr>
        <p:blipFill>
          <a:blip r:embed="rId18" cstate="email">
            <a:extLst>
              <a:ext uri="{28A0092B-C50C-407E-A947-70E740481C1C}">
                <a14:useLocalDpi xmlns:a14="http://schemas.microsoft.com/office/drawing/2010/main"/>
              </a:ext>
            </a:extLst>
          </a:blip>
          <a:stretch>
            <a:fillRect/>
          </a:stretch>
        </p:blipFill>
        <p:spPr>
          <a:xfrm>
            <a:off x="0" y="0"/>
            <a:ext cx="9144000" cy="6477000"/>
          </a:xfrm>
          <a:prstGeom prst="rect">
            <a:avLst/>
          </a:prstGeom>
        </p:spPr>
      </p:pic>
    </p:spTree>
    <p:extLst>
      <p:ext uri="{BB962C8B-B14F-4D97-AF65-F5344CB8AC3E}">
        <p14:creationId xmlns:p14="http://schemas.microsoft.com/office/powerpoint/2010/main" val="3470281272"/>
      </p:ext>
    </p:extLst>
  </p:cSld>
  <p:clrMap bg1="lt1" tx1="dk1" bg2="lt2" tx2="dk2" accent1="accent1" accent2="accent2" accent3="accent3" accent4="accent4" accent5="accent5" accent6="accent6" hlink="hlink" folHlink="folHlink"/>
  <p:sldLayoutIdLst>
    <p:sldLayoutId id="2147483704" r:id="rId1"/>
    <p:sldLayoutId id="2147483705" r:id="rId2"/>
    <p:sldLayoutId id="2147483706" r:id="rId3"/>
    <p:sldLayoutId id="2147483707" r:id="rId4"/>
    <p:sldLayoutId id="2147483708" r:id="rId5"/>
    <p:sldLayoutId id="2147483709" r:id="rId6"/>
    <p:sldLayoutId id="2147483710" r:id="rId7"/>
    <p:sldLayoutId id="2147483711" r:id="rId8"/>
    <p:sldLayoutId id="2147483712" r:id="rId9"/>
    <p:sldLayoutId id="2147483713" r:id="rId10"/>
    <p:sldLayoutId id="2147483714" r:id="rId11"/>
    <p:sldLayoutId id="2147483715" r:id="rId12"/>
    <p:sldLayoutId id="2147483716" r:id="rId13"/>
    <p:sldLayoutId id="2147483717" r:id="rId14"/>
    <p:sldLayoutId id="2147483718" r:id="rId15"/>
    <p:sldLayoutId id="2147483719" r:id="rId16"/>
  </p:sldLayoutIdLst>
  <p:hf hdr="0"/>
  <p:txStyles>
    <p:titleStyle>
      <a:lvl1pPr algn="l" defTabSz="914400" rtl="0" eaLnBrk="1" latinLnBrk="0" hangingPunct="1">
        <a:spcBef>
          <a:spcPct val="0"/>
        </a:spcBef>
        <a:buNone/>
        <a:defRPr sz="3800" kern="1200">
          <a:solidFill>
            <a:schemeClr val="bg1"/>
          </a:solidFill>
          <a:latin typeface="Verdana" pitchFamily="34" charset="0"/>
          <a:ea typeface="Verdana" pitchFamily="34" charset="0"/>
          <a:cs typeface="Verdana" pitchFamily="34" charset="0"/>
        </a:defRPr>
      </a:lvl1pPr>
    </p:titleStyle>
    <p:bodyStyle>
      <a:lvl1pPr marL="342900" indent="-342900" algn="l" defTabSz="914400" rtl="0" eaLnBrk="1" latinLnBrk="0" hangingPunct="1">
        <a:spcBef>
          <a:spcPts val="900"/>
        </a:spcBef>
        <a:buFont typeface="Arial" pitchFamily="34" charset="0"/>
        <a:buChar char="•"/>
        <a:defRPr sz="3200" kern="1200">
          <a:solidFill>
            <a:schemeClr val="tx1"/>
          </a:solidFill>
          <a:latin typeface="Verdana" pitchFamily="34" charset="0"/>
          <a:ea typeface="Verdana" pitchFamily="34" charset="0"/>
          <a:cs typeface="Verdana" pitchFamily="34" charset="0"/>
        </a:defRPr>
      </a:lvl1pPr>
      <a:lvl2pPr marL="742950" indent="-285750" algn="l" defTabSz="914400" rtl="0" eaLnBrk="1" latinLnBrk="0" hangingPunct="1">
        <a:spcBef>
          <a:spcPts val="900"/>
        </a:spcBef>
        <a:buFont typeface="Arial" pitchFamily="34" charset="0"/>
        <a:buChar char="–"/>
        <a:defRPr sz="2800" kern="1200">
          <a:solidFill>
            <a:schemeClr val="tx1"/>
          </a:solidFill>
          <a:latin typeface="Verdana" pitchFamily="34" charset="0"/>
          <a:ea typeface="Verdana" pitchFamily="34" charset="0"/>
          <a:cs typeface="Verdana" pitchFamily="34" charset="0"/>
        </a:defRPr>
      </a:lvl2pPr>
      <a:lvl3pPr marL="1143000" indent="-228600" algn="l" defTabSz="914400" rtl="0" eaLnBrk="1" latinLnBrk="0" hangingPunct="1">
        <a:spcBef>
          <a:spcPts val="900"/>
        </a:spcBef>
        <a:buFont typeface="Arial" pitchFamily="34" charset="0"/>
        <a:buChar char="•"/>
        <a:defRPr sz="2400" kern="1200">
          <a:solidFill>
            <a:schemeClr val="tx1"/>
          </a:solidFill>
          <a:latin typeface="Verdana" pitchFamily="34" charset="0"/>
          <a:ea typeface="Verdana" pitchFamily="34" charset="0"/>
          <a:cs typeface="Verdana" pitchFamily="34" charset="0"/>
        </a:defRPr>
      </a:lvl3pPr>
      <a:lvl4pPr marL="16002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4pPr>
      <a:lvl5pPr marL="20574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32.xml"/><Relationship Id="rId2" Type="http://schemas.openxmlformats.org/officeDocument/2006/relationships/slideLayout" Target="../slideLayouts/slideLayout2.xml"/><Relationship Id="rId1" Type="http://schemas.openxmlformats.org/officeDocument/2006/relationships/tags" Target="../tags/tag3.xml"/><Relationship Id="rId6" Type="http://schemas.openxmlformats.org/officeDocument/2006/relationships/image" Target="../media/image10.jpeg"/><Relationship Id="rId5" Type="http://schemas.openxmlformats.org/officeDocument/2006/relationships/hyperlink" Target="http://naherc.cfsph.iastate.edu/" TargetMode="External"/><Relationship Id="rId4" Type="http://schemas.openxmlformats.org/officeDocument/2006/relationships/hyperlink" Target="http://www.aphis.usda.gov/fadprep" TargetMode="External"/></Relationships>
</file>

<file path=ppt/slides/_rels/slide3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Quarantine and Movement Control</a:t>
            </a:r>
            <a:endParaRPr lang="en-US" dirty="0"/>
          </a:p>
        </p:txBody>
      </p:sp>
      <p:sp>
        <p:nvSpPr>
          <p:cNvPr id="3" name="Subtitle 2"/>
          <p:cNvSpPr>
            <a:spLocks noGrp="1"/>
          </p:cNvSpPr>
          <p:nvPr>
            <p:ph type="subTitle" idx="1"/>
          </p:nvPr>
        </p:nvSpPr>
        <p:spPr/>
        <p:txBody>
          <a:bodyPr/>
          <a:lstStyle/>
          <a:p>
            <a:r>
              <a:rPr lang="en-US" dirty="0" smtClean="0"/>
              <a:t>Overview</a:t>
            </a:r>
            <a:endParaRPr lang="en-US" dirty="0"/>
          </a:p>
        </p:txBody>
      </p:sp>
      <p:sp>
        <p:nvSpPr>
          <p:cNvPr id="4" name="Rectangle 3"/>
          <p:cNvSpPr/>
          <p:nvPr/>
        </p:nvSpPr>
        <p:spPr>
          <a:xfrm>
            <a:off x="2667000" y="5181600"/>
            <a:ext cx="4876800" cy="646331"/>
          </a:xfrm>
          <a:prstGeom prst="rect">
            <a:avLst/>
          </a:prstGeom>
        </p:spPr>
        <p:txBody>
          <a:bodyPr wrap="square">
            <a:spAutoFit/>
          </a:bodyPr>
          <a:lstStyle/>
          <a:p>
            <a:r>
              <a:rPr lang="en-US" i="1" dirty="0" smtClean="0"/>
              <a:t>Adapted from the FAD PReP/NAHEMS Guidelines: Quarantine and Movement Control (2016)</a:t>
            </a:r>
            <a:endParaRPr lang="en-US" i="1" dirty="0"/>
          </a:p>
        </p:txBody>
      </p:sp>
    </p:spTree>
    <p:custDataLst>
      <p:tags r:id="rId1"/>
    </p:custDataLst>
    <p:extLst>
      <p:ext uri="{BB962C8B-B14F-4D97-AF65-F5344CB8AC3E}">
        <p14:creationId xmlns:p14="http://schemas.microsoft.com/office/powerpoint/2010/main" val="26821819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9200"/>
            <a:ext cx="8229600" cy="5105400"/>
          </a:xfrm>
        </p:spPr>
        <p:txBody>
          <a:bodyPr>
            <a:normAutofit/>
          </a:bodyPr>
          <a:lstStyle/>
          <a:p>
            <a:r>
              <a:rPr lang="en-US" dirty="0"/>
              <a:t>Initially, State, Tribal, local authorities and resources</a:t>
            </a:r>
          </a:p>
          <a:p>
            <a:r>
              <a:rPr lang="en-US" dirty="0" smtClean="0"/>
              <a:t>Authority granted to SAHO varies</a:t>
            </a:r>
          </a:p>
          <a:p>
            <a:r>
              <a:rPr lang="en-US" dirty="0" smtClean="0"/>
              <a:t>Quarantine</a:t>
            </a:r>
          </a:p>
          <a:p>
            <a:pPr lvl="1"/>
            <a:r>
              <a:rPr lang="en-US" dirty="0" smtClean="0"/>
              <a:t>May be issued on FAD detection or suspicion</a:t>
            </a:r>
            <a:endParaRPr lang="en-US" dirty="0"/>
          </a:p>
          <a:p>
            <a:pPr lvl="1"/>
            <a:r>
              <a:rPr lang="en-US" dirty="0"/>
              <a:t>Scope based on specific authority</a:t>
            </a:r>
          </a:p>
          <a:p>
            <a:pPr lvl="1"/>
            <a:r>
              <a:rPr lang="en-US" dirty="0"/>
              <a:t>Intended to control disease intrastate </a:t>
            </a:r>
          </a:p>
        </p:txBody>
      </p:sp>
      <p:sp>
        <p:nvSpPr>
          <p:cNvPr id="3" name="Title 2"/>
          <p:cNvSpPr>
            <a:spLocks noGrp="1"/>
          </p:cNvSpPr>
          <p:nvPr>
            <p:ph type="title"/>
          </p:nvPr>
        </p:nvSpPr>
        <p:spPr/>
        <p:txBody>
          <a:bodyPr>
            <a:normAutofit/>
          </a:bodyPr>
          <a:lstStyle/>
          <a:p>
            <a:r>
              <a:rPr lang="en-US" dirty="0" smtClean="0"/>
              <a:t>State Authority</a:t>
            </a:r>
            <a:endParaRPr lang="en-US" dirty="0"/>
          </a:p>
        </p:txBody>
      </p:sp>
      <p:sp>
        <p:nvSpPr>
          <p:cNvPr id="4" name="Date Placeholder 3"/>
          <p:cNvSpPr>
            <a:spLocks noGrp="1"/>
          </p:cNvSpPr>
          <p:nvPr>
            <p:ph type="dt" sz="half" idx="2"/>
          </p:nvPr>
        </p:nvSpPr>
        <p:spPr/>
        <p:txBody>
          <a:bodyPr/>
          <a:lstStyle/>
          <a:p>
            <a:pPr algn="r"/>
            <a:r>
              <a:rPr lang="en-US" smtClean="0"/>
              <a:t>USDA APHIS and CFSPH</a:t>
            </a:r>
            <a:endParaRPr lang="en-US" dirty="0"/>
          </a:p>
        </p:txBody>
      </p:sp>
      <p:sp>
        <p:nvSpPr>
          <p:cNvPr id="5" name="Footer Placeholder 4"/>
          <p:cNvSpPr>
            <a:spLocks noGrp="1"/>
          </p:cNvSpPr>
          <p:nvPr>
            <p:ph type="ftr" sz="quarter" idx="3"/>
          </p:nvPr>
        </p:nvSpPr>
        <p:spPr>
          <a:xfrm>
            <a:off x="152400" y="6356350"/>
            <a:ext cx="4572000" cy="365125"/>
          </a:xfrm>
        </p:spPr>
        <p:txBody>
          <a:bodyPr/>
          <a:lstStyle/>
          <a:p>
            <a:pPr algn="l"/>
            <a:r>
              <a:rPr lang="en-US" dirty="0" smtClean="0">
                <a:solidFill>
                  <a:prstClr val="black">
                    <a:tint val="75000"/>
                  </a:prstClr>
                </a:solidFill>
              </a:rPr>
              <a:t>FAD-</a:t>
            </a:r>
            <a:r>
              <a:rPr lang="en-US" dirty="0" err="1" smtClean="0">
                <a:solidFill>
                  <a:prstClr val="black">
                    <a:tint val="75000"/>
                  </a:prstClr>
                </a:solidFill>
              </a:rPr>
              <a:t>PReP</a:t>
            </a:r>
            <a:r>
              <a:rPr lang="en-US" dirty="0" smtClean="0">
                <a:solidFill>
                  <a:prstClr val="black">
                    <a:tint val="75000"/>
                  </a:prstClr>
                </a:solidFill>
              </a:rPr>
              <a:t>/NAHEMS Guidelines: Quarantine &amp; Movement Control - Overview</a:t>
            </a:r>
            <a:endParaRPr lang="en-US" dirty="0">
              <a:solidFill>
                <a:prstClr val="black">
                  <a:tint val="75000"/>
                </a:prstClr>
              </a:solidFill>
            </a:endParaRPr>
          </a:p>
        </p:txBody>
      </p:sp>
      <p:sp>
        <p:nvSpPr>
          <p:cNvPr id="6" name="Slide Number Placeholder 5"/>
          <p:cNvSpPr>
            <a:spLocks noGrp="1"/>
          </p:cNvSpPr>
          <p:nvPr>
            <p:ph type="sldNum" sz="quarter" idx="4"/>
          </p:nvPr>
        </p:nvSpPr>
        <p:spPr/>
        <p:txBody>
          <a:bodyPr/>
          <a:lstStyle/>
          <a:p>
            <a:fld id="{0D2D7273-9C0D-4845-8627-539564CD150B}" type="slidenum">
              <a:rPr lang="en-US" smtClean="0"/>
              <a:t>10</a:t>
            </a:fld>
            <a:endParaRPr lang="en-US"/>
          </a:p>
        </p:txBody>
      </p:sp>
    </p:spTree>
    <p:extLst>
      <p:ext uri="{BB962C8B-B14F-4D97-AF65-F5344CB8AC3E}">
        <p14:creationId xmlns:p14="http://schemas.microsoft.com/office/powerpoint/2010/main" val="33121147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9200"/>
            <a:ext cx="8229600" cy="5105400"/>
          </a:xfrm>
        </p:spPr>
        <p:txBody>
          <a:bodyPr>
            <a:normAutofit/>
          </a:bodyPr>
          <a:lstStyle/>
          <a:p>
            <a:r>
              <a:rPr lang="en-US" dirty="0"/>
              <a:t>Declared by US Secretary of Agriculture</a:t>
            </a:r>
          </a:p>
          <a:p>
            <a:r>
              <a:rPr lang="en-US" dirty="0"/>
              <a:t>Federal government authorized to control intrastate movement </a:t>
            </a:r>
          </a:p>
          <a:p>
            <a:pPr lvl="1"/>
            <a:r>
              <a:rPr lang="en-US" dirty="0"/>
              <a:t>In addition to interstate and international movement</a:t>
            </a:r>
          </a:p>
          <a:p>
            <a:r>
              <a:rPr lang="en-US" dirty="0"/>
              <a:t>Regulatory intervention</a:t>
            </a:r>
          </a:p>
          <a:p>
            <a:pPr lvl="1"/>
            <a:r>
              <a:rPr lang="en-US" dirty="0"/>
              <a:t>By Unified Incident Command: </a:t>
            </a:r>
            <a:br>
              <a:rPr lang="en-US" dirty="0"/>
            </a:br>
            <a:r>
              <a:rPr lang="en-US" dirty="0"/>
              <a:t>State, Tribal Nations, and Federal </a:t>
            </a:r>
          </a:p>
        </p:txBody>
      </p:sp>
      <p:sp>
        <p:nvSpPr>
          <p:cNvPr id="3" name="Title 2"/>
          <p:cNvSpPr>
            <a:spLocks noGrp="1"/>
          </p:cNvSpPr>
          <p:nvPr>
            <p:ph type="title"/>
          </p:nvPr>
        </p:nvSpPr>
        <p:spPr/>
        <p:txBody>
          <a:bodyPr>
            <a:normAutofit/>
          </a:bodyPr>
          <a:lstStyle/>
          <a:p>
            <a:r>
              <a:rPr lang="en-US" dirty="0"/>
              <a:t>Extraordinary Emergency</a:t>
            </a:r>
          </a:p>
        </p:txBody>
      </p:sp>
      <p:sp>
        <p:nvSpPr>
          <p:cNvPr id="4" name="Date Placeholder 3"/>
          <p:cNvSpPr>
            <a:spLocks noGrp="1"/>
          </p:cNvSpPr>
          <p:nvPr>
            <p:ph type="dt" sz="half" idx="2"/>
          </p:nvPr>
        </p:nvSpPr>
        <p:spPr/>
        <p:txBody>
          <a:bodyPr/>
          <a:lstStyle/>
          <a:p>
            <a:pPr algn="r"/>
            <a:r>
              <a:rPr lang="en-US" smtClean="0"/>
              <a:t>USDA APHIS and CFSPH</a:t>
            </a:r>
            <a:endParaRPr lang="en-US" dirty="0"/>
          </a:p>
        </p:txBody>
      </p:sp>
      <p:sp>
        <p:nvSpPr>
          <p:cNvPr id="5" name="Footer Placeholder 4"/>
          <p:cNvSpPr>
            <a:spLocks noGrp="1"/>
          </p:cNvSpPr>
          <p:nvPr>
            <p:ph type="ftr" sz="quarter" idx="3"/>
          </p:nvPr>
        </p:nvSpPr>
        <p:spPr>
          <a:xfrm>
            <a:off x="152400" y="6356350"/>
            <a:ext cx="4572000" cy="365125"/>
          </a:xfrm>
        </p:spPr>
        <p:txBody>
          <a:bodyPr/>
          <a:lstStyle/>
          <a:p>
            <a:pPr algn="l"/>
            <a:r>
              <a:rPr lang="en-US" dirty="0" smtClean="0">
                <a:solidFill>
                  <a:prstClr val="black">
                    <a:tint val="75000"/>
                  </a:prstClr>
                </a:solidFill>
              </a:rPr>
              <a:t>FAD-</a:t>
            </a:r>
            <a:r>
              <a:rPr lang="en-US" dirty="0" err="1" smtClean="0">
                <a:solidFill>
                  <a:prstClr val="black">
                    <a:tint val="75000"/>
                  </a:prstClr>
                </a:solidFill>
              </a:rPr>
              <a:t>PReP</a:t>
            </a:r>
            <a:r>
              <a:rPr lang="en-US" dirty="0" smtClean="0">
                <a:solidFill>
                  <a:prstClr val="black">
                    <a:tint val="75000"/>
                  </a:prstClr>
                </a:solidFill>
              </a:rPr>
              <a:t>/NAHEMS Guidelines: Quarantine &amp; Movement Control - Overview</a:t>
            </a:r>
            <a:endParaRPr lang="en-US" dirty="0">
              <a:solidFill>
                <a:prstClr val="black">
                  <a:tint val="75000"/>
                </a:prstClr>
              </a:solidFill>
            </a:endParaRPr>
          </a:p>
        </p:txBody>
      </p:sp>
      <p:sp>
        <p:nvSpPr>
          <p:cNvPr id="6" name="Slide Number Placeholder 5"/>
          <p:cNvSpPr>
            <a:spLocks noGrp="1"/>
          </p:cNvSpPr>
          <p:nvPr>
            <p:ph type="sldNum" sz="quarter" idx="4"/>
          </p:nvPr>
        </p:nvSpPr>
        <p:spPr/>
        <p:txBody>
          <a:bodyPr/>
          <a:lstStyle/>
          <a:p>
            <a:fld id="{0D2D7273-9C0D-4845-8627-539564CD150B}" type="slidenum">
              <a:rPr lang="en-US" smtClean="0"/>
              <a:t>11</a:t>
            </a:fld>
            <a:endParaRPr lang="en-US"/>
          </a:p>
        </p:txBody>
      </p:sp>
    </p:spTree>
    <p:extLst>
      <p:ext uri="{BB962C8B-B14F-4D97-AF65-F5344CB8AC3E}">
        <p14:creationId xmlns:p14="http://schemas.microsoft.com/office/powerpoint/2010/main" val="4361489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Response to a Foreign Animal Disease Outbreak</a:t>
            </a:r>
            <a:endParaRPr lang="en-US" dirty="0"/>
          </a:p>
        </p:txBody>
      </p:sp>
      <p:sp>
        <p:nvSpPr>
          <p:cNvPr id="5" name="Slide Number Placeholder 4"/>
          <p:cNvSpPr>
            <a:spLocks noGrp="1"/>
          </p:cNvSpPr>
          <p:nvPr>
            <p:ph type="sldNum" sz="quarter" idx="12"/>
          </p:nvPr>
        </p:nvSpPr>
        <p:spPr/>
        <p:txBody>
          <a:bodyPr/>
          <a:lstStyle/>
          <a:p>
            <a:fld id="{D0D442E0-E77E-4BAC-8FCC-C64837D56B69}" type="slidenum">
              <a:rPr lang="en-US" smtClean="0"/>
              <a:t>12</a:t>
            </a:fld>
            <a:endParaRPr lang="en-US"/>
          </a:p>
        </p:txBody>
      </p:sp>
      <p:sp>
        <p:nvSpPr>
          <p:cNvPr id="2" name="Date Placeholder 1"/>
          <p:cNvSpPr>
            <a:spLocks noGrp="1"/>
          </p:cNvSpPr>
          <p:nvPr>
            <p:ph type="dt" sz="half" idx="10"/>
          </p:nvPr>
        </p:nvSpPr>
        <p:spPr/>
        <p:txBody>
          <a:bodyPr/>
          <a:lstStyle/>
          <a:p>
            <a:pPr algn="r"/>
            <a:r>
              <a:rPr lang="en-US" dirty="0" smtClean="0"/>
              <a:t>USDA APHIS and CFSPH</a:t>
            </a:r>
            <a:endParaRPr lang="en-US" dirty="0"/>
          </a:p>
        </p:txBody>
      </p:sp>
      <p:sp>
        <p:nvSpPr>
          <p:cNvPr id="3" name="Footer Placeholder 2"/>
          <p:cNvSpPr>
            <a:spLocks noGrp="1"/>
          </p:cNvSpPr>
          <p:nvPr>
            <p:ph type="ftr" sz="quarter" idx="11"/>
          </p:nvPr>
        </p:nvSpPr>
        <p:spPr>
          <a:xfrm>
            <a:off x="152400" y="6356350"/>
            <a:ext cx="4572000" cy="365125"/>
          </a:xfrm>
        </p:spPr>
        <p:txBody>
          <a:bodyPr/>
          <a:lstStyle/>
          <a:p>
            <a:pPr algn="l"/>
            <a:r>
              <a:rPr lang="en-US" dirty="0" smtClean="0"/>
              <a:t>FAD-</a:t>
            </a:r>
            <a:r>
              <a:rPr lang="en-US" dirty="0" err="1" smtClean="0"/>
              <a:t>PReP</a:t>
            </a:r>
            <a:r>
              <a:rPr lang="en-US" dirty="0" smtClean="0"/>
              <a:t>/NAHEMS Guidelines: Quarantine &amp; Movement Control - Overview</a:t>
            </a:r>
            <a:endParaRPr lang="en-US" dirty="0"/>
          </a:p>
        </p:txBody>
      </p:sp>
    </p:spTree>
    <p:extLst>
      <p:ext uri="{BB962C8B-B14F-4D97-AF65-F5344CB8AC3E}">
        <p14:creationId xmlns:p14="http://schemas.microsoft.com/office/powerpoint/2010/main" val="18604411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Critical Activities</a:t>
            </a:r>
            <a:endParaRPr lang="en-US" dirty="0"/>
          </a:p>
        </p:txBody>
      </p:sp>
      <p:sp>
        <p:nvSpPr>
          <p:cNvPr id="6" name="Text Box 6"/>
          <p:cNvSpPr txBox="1">
            <a:spLocks noChangeArrowheads="1"/>
          </p:cNvSpPr>
          <p:nvPr/>
        </p:nvSpPr>
        <p:spPr bwMode="auto">
          <a:xfrm>
            <a:off x="381000" y="1447800"/>
            <a:ext cx="8305800" cy="4648199"/>
          </a:xfrm>
          <a:prstGeom prst="rect">
            <a:avLst/>
          </a:prstGeom>
          <a:solidFill>
            <a:schemeClr val="bg1">
              <a:lumMod val="85000"/>
              <a:lumOff val="0"/>
            </a:schemeClr>
          </a:solidFill>
          <a:ln w="38100">
            <a:solidFill>
              <a:srgbClr val="4E6128"/>
            </a:solidFill>
            <a:miter lim="800000"/>
            <a:headEnd/>
            <a:tailEnd/>
          </a:ln>
          <a:effectLst/>
          <a:extLst>
            <a:ext uri="{AF507438-7753-43E0-B8FC-AC1667EBCBE1}">
              <a14:hiddenEffects xmlns:a14="http://schemas.microsoft.com/office/drawing/2010/main">
                <a:effectLst>
                  <a:outerShdw dist="107763" dir="2700000" algn="ctr" rotWithShape="0">
                    <a:srgbClr val="808080">
                      <a:alpha val="50000"/>
                    </a:srgbClr>
                  </a:outerShdw>
                </a:effectLst>
              </a14:hiddenEffects>
            </a:ext>
          </a:extLst>
        </p:spPr>
        <p:txBody>
          <a:bodyPr rot="0" vert="horz" wrap="square" lIns="91440" tIns="45720" rIns="91440" bIns="45720" anchor="ctr" anchorCtr="0" upright="1">
            <a:noAutofit/>
          </a:bodyPr>
          <a:lstStyle/>
          <a:p>
            <a:pPr marL="0" marR="0">
              <a:spcBef>
                <a:spcPts val="200"/>
              </a:spcBef>
              <a:spcAft>
                <a:spcPts val="300"/>
              </a:spcAft>
            </a:pPr>
            <a:r>
              <a:rPr lang="en-US" sz="2000" b="1" kern="1200" dirty="0">
                <a:solidFill>
                  <a:srgbClr val="000000"/>
                </a:solidFill>
                <a:effectLst/>
                <a:latin typeface="Tahoma"/>
                <a:ea typeface="Times New Roman"/>
              </a:rPr>
              <a:t>Critical Activities and Tools for Containment, Control, and Eradication</a:t>
            </a:r>
            <a:endParaRPr lang="en-US" sz="3600" dirty="0">
              <a:effectLst/>
              <a:latin typeface="Times New Roman"/>
              <a:ea typeface="Times New Roman"/>
            </a:endParaRPr>
          </a:p>
          <a:p>
            <a:pPr marL="457200" marR="0" indent="-342900">
              <a:spcBef>
                <a:spcPts val="0"/>
              </a:spcBef>
              <a:spcAft>
                <a:spcPts val="0"/>
              </a:spcAft>
              <a:buFont typeface="Arial" panose="020B0604020202020204" pitchFamily="34" charset="0"/>
              <a:buChar char="•"/>
              <a:tabLst>
                <a:tab pos="114300" algn="l"/>
              </a:tabLst>
            </a:pPr>
            <a:r>
              <a:rPr lang="en-US" sz="2000" dirty="0">
                <a:effectLst/>
                <a:latin typeface="Tahoma"/>
                <a:ea typeface="Calibri"/>
                <a:cs typeface="Times New Roman"/>
              </a:rPr>
              <a:t>Public awareness campaign</a:t>
            </a:r>
            <a:endParaRPr lang="en-US" sz="3200" dirty="0">
              <a:effectLst/>
              <a:latin typeface="Calibri"/>
              <a:ea typeface="Calibri"/>
              <a:cs typeface="Times New Roman"/>
            </a:endParaRPr>
          </a:p>
          <a:p>
            <a:pPr marL="457200" marR="0" indent="-342900">
              <a:spcBef>
                <a:spcPts val="0"/>
              </a:spcBef>
              <a:spcAft>
                <a:spcPts val="0"/>
              </a:spcAft>
              <a:buFont typeface="Arial" panose="020B0604020202020204" pitchFamily="34" charset="0"/>
              <a:buChar char="•"/>
              <a:tabLst>
                <a:tab pos="114300" algn="l"/>
              </a:tabLst>
            </a:pPr>
            <a:r>
              <a:rPr lang="en-US" sz="2000" dirty="0">
                <a:effectLst/>
                <a:latin typeface="Tahoma"/>
                <a:ea typeface="Calibri"/>
                <a:cs typeface="Times New Roman"/>
              </a:rPr>
              <a:t>Swift imposition of effective QMC</a:t>
            </a:r>
            <a:endParaRPr lang="en-US" sz="3200" dirty="0">
              <a:effectLst/>
              <a:latin typeface="Calibri"/>
              <a:ea typeface="Calibri"/>
              <a:cs typeface="Times New Roman"/>
            </a:endParaRPr>
          </a:p>
          <a:p>
            <a:pPr marL="457200" marR="0" indent="-342900">
              <a:spcBef>
                <a:spcPts val="0"/>
              </a:spcBef>
              <a:spcAft>
                <a:spcPts val="0"/>
              </a:spcAft>
              <a:buFont typeface="Arial" panose="020B0604020202020204" pitchFamily="34" charset="0"/>
              <a:buChar char="•"/>
              <a:tabLst>
                <a:tab pos="114300" algn="l"/>
              </a:tabLst>
            </a:pPr>
            <a:r>
              <a:rPr lang="en-US" sz="2000" kern="1200" dirty="0">
                <a:solidFill>
                  <a:srgbClr val="000000"/>
                </a:solidFill>
                <a:effectLst/>
                <a:latin typeface="Tahoma"/>
                <a:ea typeface="Calibri"/>
                <a:cs typeface="Times New Roman"/>
              </a:rPr>
              <a:t>Rapid diagnosis and reporting</a:t>
            </a:r>
            <a:endParaRPr lang="en-US" sz="3200" dirty="0">
              <a:effectLst/>
              <a:latin typeface="Calibri"/>
              <a:ea typeface="Calibri"/>
              <a:cs typeface="Times New Roman"/>
            </a:endParaRPr>
          </a:p>
          <a:p>
            <a:pPr marL="457200" marR="0" indent="-342900">
              <a:spcBef>
                <a:spcPts val="0"/>
              </a:spcBef>
              <a:spcAft>
                <a:spcPts val="0"/>
              </a:spcAft>
              <a:buFont typeface="Arial" panose="020B0604020202020204" pitchFamily="34" charset="0"/>
              <a:buChar char="•"/>
              <a:tabLst>
                <a:tab pos="114300" algn="l"/>
              </a:tabLst>
            </a:pPr>
            <a:r>
              <a:rPr lang="en-US" sz="2000" kern="1200" dirty="0">
                <a:solidFill>
                  <a:srgbClr val="000000"/>
                </a:solidFill>
                <a:effectLst/>
                <a:latin typeface="Tahoma"/>
                <a:ea typeface="Calibri"/>
                <a:cs typeface="Times New Roman"/>
              </a:rPr>
              <a:t>Epidemiological investigation and tracing</a:t>
            </a:r>
            <a:endParaRPr lang="en-US" sz="3200" dirty="0">
              <a:effectLst/>
              <a:latin typeface="Calibri"/>
              <a:ea typeface="Calibri"/>
              <a:cs typeface="Times New Roman"/>
            </a:endParaRPr>
          </a:p>
          <a:p>
            <a:pPr marL="457200" marR="0" indent="-342900">
              <a:spcBef>
                <a:spcPts val="0"/>
              </a:spcBef>
              <a:spcAft>
                <a:spcPts val="0"/>
              </a:spcAft>
              <a:buFont typeface="Arial" panose="020B0604020202020204" pitchFamily="34" charset="0"/>
              <a:buChar char="•"/>
              <a:tabLst>
                <a:tab pos="114300" algn="l"/>
              </a:tabLst>
            </a:pPr>
            <a:r>
              <a:rPr lang="en-US" sz="2000" kern="1200" dirty="0">
                <a:solidFill>
                  <a:srgbClr val="000000"/>
                </a:solidFill>
                <a:effectLst/>
                <a:latin typeface="Tahoma"/>
                <a:ea typeface="Calibri"/>
                <a:cs typeface="Times New Roman"/>
              </a:rPr>
              <a:t>Increased surveillance</a:t>
            </a:r>
            <a:endParaRPr lang="en-US" sz="3200" dirty="0">
              <a:effectLst/>
              <a:latin typeface="Calibri"/>
              <a:ea typeface="Calibri"/>
              <a:cs typeface="Times New Roman"/>
            </a:endParaRPr>
          </a:p>
          <a:p>
            <a:pPr marL="457200" marR="0" indent="-342900">
              <a:spcBef>
                <a:spcPts val="0"/>
              </a:spcBef>
              <a:spcAft>
                <a:spcPts val="0"/>
              </a:spcAft>
              <a:buFont typeface="Arial" panose="020B0604020202020204" pitchFamily="34" charset="0"/>
              <a:buChar char="•"/>
              <a:tabLst>
                <a:tab pos="114300" algn="l"/>
              </a:tabLst>
            </a:pPr>
            <a:r>
              <a:rPr lang="en-US" sz="2000" kern="1200" dirty="0">
                <a:solidFill>
                  <a:srgbClr val="000000"/>
                </a:solidFill>
                <a:effectLst/>
                <a:latin typeface="Tahoma"/>
                <a:ea typeface="Calibri"/>
                <a:cs typeface="Times New Roman"/>
              </a:rPr>
              <a:t>COB measures for non-infected animals and non-contaminated animal products</a:t>
            </a:r>
            <a:endParaRPr lang="en-US" sz="3200" dirty="0">
              <a:effectLst/>
              <a:latin typeface="Calibri"/>
              <a:ea typeface="Calibri"/>
              <a:cs typeface="Times New Roman"/>
            </a:endParaRPr>
          </a:p>
          <a:p>
            <a:pPr marL="457200" marR="0" indent="-342900">
              <a:spcBef>
                <a:spcPts val="0"/>
              </a:spcBef>
              <a:spcAft>
                <a:spcPts val="0"/>
              </a:spcAft>
              <a:buFont typeface="Arial" panose="020B0604020202020204" pitchFamily="34" charset="0"/>
              <a:buChar char="•"/>
              <a:tabLst>
                <a:tab pos="114300" algn="l"/>
              </a:tabLst>
            </a:pPr>
            <a:r>
              <a:rPr lang="en-US" sz="2000" kern="1200" dirty="0">
                <a:solidFill>
                  <a:srgbClr val="000000"/>
                </a:solidFill>
                <a:effectLst/>
                <a:latin typeface="Tahoma"/>
                <a:ea typeface="Calibri"/>
                <a:cs typeface="Times New Roman"/>
              </a:rPr>
              <a:t>Biosecurity measures</a:t>
            </a:r>
            <a:endParaRPr lang="en-US" sz="3200" dirty="0">
              <a:effectLst/>
              <a:latin typeface="Calibri"/>
              <a:ea typeface="Calibri"/>
              <a:cs typeface="Times New Roman"/>
            </a:endParaRPr>
          </a:p>
          <a:p>
            <a:pPr marL="457200" marR="0" indent="-342900">
              <a:spcBef>
                <a:spcPts val="0"/>
              </a:spcBef>
              <a:spcAft>
                <a:spcPts val="0"/>
              </a:spcAft>
              <a:buFont typeface="Arial" panose="020B0604020202020204" pitchFamily="34" charset="0"/>
              <a:buChar char="•"/>
              <a:tabLst>
                <a:tab pos="114300" algn="l"/>
              </a:tabLst>
            </a:pPr>
            <a:r>
              <a:rPr lang="en-US" sz="2000" kern="1200" dirty="0">
                <a:solidFill>
                  <a:srgbClr val="000000"/>
                </a:solidFill>
                <a:effectLst/>
                <a:latin typeface="Tahoma"/>
                <a:ea typeface="Calibri"/>
                <a:cs typeface="Times New Roman"/>
              </a:rPr>
              <a:t>Cleaning and disinfection measures</a:t>
            </a:r>
            <a:endParaRPr lang="en-US" sz="3200" dirty="0">
              <a:effectLst/>
              <a:latin typeface="Calibri"/>
              <a:ea typeface="Calibri"/>
              <a:cs typeface="Times New Roman"/>
            </a:endParaRPr>
          </a:p>
          <a:p>
            <a:pPr marL="457200" marR="0" indent="-342900">
              <a:spcBef>
                <a:spcPts val="0"/>
              </a:spcBef>
              <a:spcAft>
                <a:spcPts val="0"/>
              </a:spcAft>
              <a:buFont typeface="Arial" panose="020B0604020202020204" pitchFamily="34" charset="0"/>
              <a:buChar char="•"/>
              <a:tabLst>
                <a:tab pos="114300" algn="l"/>
              </a:tabLst>
            </a:pPr>
            <a:r>
              <a:rPr lang="en-US" sz="2000" kern="1200" dirty="0">
                <a:solidFill>
                  <a:srgbClr val="000000"/>
                </a:solidFill>
                <a:effectLst/>
                <a:latin typeface="Tahoma"/>
                <a:ea typeface="Calibri"/>
                <a:cs typeface="Times New Roman"/>
              </a:rPr>
              <a:t>Effective and appropriate disposal procedures</a:t>
            </a:r>
            <a:endParaRPr lang="en-US" sz="3200" dirty="0">
              <a:effectLst/>
              <a:latin typeface="Calibri"/>
              <a:ea typeface="Calibri"/>
              <a:cs typeface="Times New Roman"/>
            </a:endParaRPr>
          </a:p>
          <a:p>
            <a:pPr marL="457200" marR="0" indent="-342900">
              <a:spcBef>
                <a:spcPts val="0"/>
              </a:spcBef>
              <a:spcAft>
                <a:spcPts val="0"/>
              </a:spcAft>
              <a:buFont typeface="Arial" panose="020B0604020202020204" pitchFamily="34" charset="0"/>
              <a:buChar char="•"/>
              <a:tabLst>
                <a:tab pos="114300" algn="l"/>
              </a:tabLst>
            </a:pPr>
            <a:r>
              <a:rPr lang="en-US" sz="2000" kern="1200" dirty="0">
                <a:solidFill>
                  <a:srgbClr val="000000"/>
                </a:solidFill>
                <a:effectLst/>
                <a:latin typeface="Tahoma"/>
                <a:ea typeface="Calibri"/>
                <a:cs typeface="Times New Roman"/>
              </a:rPr>
              <a:t>Mass depopulation and euthanasia (as response strategy indicates)</a:t>
            </a:r>
            <a:endParaRPr lang="en-US" sz="3200" dirty="0">
              <a:effectLst/>
              <a:latin typeface="Calibri"/>
              <a:ea typeface="Calibri"/>
              <a:cs typeface="Times New Roman"/>
            </a:endParaRPr>
          </a:p>
          <a:p>
            <a:pPr marL="457200" marR="0" indent="-342900">
              <a:spcBef>
                <a:spcPts val="0"/>
              </a:spcBef>
              <a:spcAft>
                <a:spcPts val="0"/>
              </a:spcAft>
              <a:buFont typeface="Arial" panose="020B0604020202020204" pitchFamily="34" charset="0"/>
              <a:buChar char="•"/>
              <a:tabLst>
                <a:tab pos="114300" algn="l"/>
              </a:tabLst>
            </a:pPr>
            <a:r>
              <a:rPr lang="en-US" sz="2000" kern="1200" dirty="0">
                <a:solidFill>
                  <a:srgbClr val="000000"/>
                </a:solidFill>
                <a:effectLst/>
                <a:latin typeface="Tahoma"/>
                <a:ea typeface="Calibri"/>
                <a:cs typeface="Times New Roman"/>
              </a:rPr>
              <a:t>Emergency vaccination (as the response strategy indicates)</a:t>
            </a:r>
            <a:endParaRPr lang="en-US" sz="3200" dirty="0">
              <a:effectLst/>
              <a:latin typeface="Calibri"/>
              <a:ea typeface="Calibri"/>
              <a:cs typeface="Times New Roman"/>
            </a:endParaRPr>
          </a:p>
        </p:txBody>
      </p:sp>
      <p:sp>
        <p:nvSpPr>
          <p:cNvPr id="2" name="Date Placeholder 1"/>
          <p:cNvSpPr>
            <a:spLocks noGrp="1"/>
          </p:cNvSpPr>
          <p:nvPr>
            <p:ph type="dt" sz="half" idx="2"/>
          </p:nvPr>
        </p:nvSpPr>
        <p:spPr/>
        <p:txBody>
          <a:bodyPr/>
          <a:lstStyle/>
          <a:p>
            <a:pPr algn="r"/>
            <a:r>
              <a:rPr lang="en-US" smtClean="0"/>
              <a:t>USDA APHIS and CFSPH</a:t>
            </a:r>
            <a:endParaRPr lang="en-US" dirty="0"/>
          </a:p>
        </p:txBody>
      </p:sp>
      <p:sp>
        <p:nvSpPr>
          <p:cNvPr id="4" name="Footer Placeholder 3"/>
          <p:cNvSpPr>
            <a:spLocks noGrp="1"/>
          </p:cNvSpPr>
          <p:nvPr>
            <p:ph type="ftr" sz="quarter" idx="3"/>
          </p:nvPr>
        </p:nvSpPr>
        <p:spPr>
          <a:xfrm>
            <a:off x="152400" y="6356350"/>
            <a:ext cx="4572000" cy="365125"/>
          </a:xfrm>
        </p:spPr>
        <p:txBody>
          <a:bodyPr/>
          <a:lstStyle/>
          <a:p>
            <a:pPr algn="l"/>
            <a:r>
              <a:rPr lang="en-US" dirty="0" smtClean="0">
                <a:solidFill>
                  <a:prstClr val="black">
                    <a:tint val="75000"/>
                  </a:prstClr>
                </a:solidFill>
              </a:rPr>
              <a:t>FAD-</a:t>
            </a:r>
            <a:r>
              <a:rPr lang="en-US" dirty="0" err="1" smtClean="0">
                <a:solidFill>
                  <a:prstClr val="black">
                    <a:tint val="75000"/>
                  </a:prstClr>
                </a:solidFill>
              </a:rPr>
              <a:t>PReP</a:t>
            </a:r>
            <a:r>
              <a:rPr lang="en-US" dirty="0" smtClean="0">
                <a:solidFill>
                  <a:prstClr val="black">
                    <a:tint val="75000"/>
                  </a:prstClr>
                </a:solidFill>
              </a:rPr>
              <a:t>/NAHEMS Guidelines: Quarantine &amp; Movement Control - Overview</a:t>
            </a:r>
            <a:endParaRPr lang="en-US" dirty="0">
              <a:solidFill>
                <a:prstClr val="black">
                  <a:tint val="75000"/>
                </a:prstClr>
              </a:solidFill>
            </a:endParaRPr>
          </a:p>
        </p:txBody>
      </p:sp>
      <p:sp>
        <p:nvSpPr>
          <p:cNvPr id="5" name="Slide Number Placeholder 4"/>
          <p:cNvSpPr>
            <a:spLocks noGrp="1"/>
          </p:cNvSpPr>
          <p:nvPr>
            <p:ph type="sldNum" sz="quarter" idx="4"/>
          </p:nvPr>
        </p:nvSpPr>
        <p:spPr/>
        <p:txBody>
          <a:bodyPr/>
          <a:lstStyle/>
          <a:p>
            <a:fld id="{0D2D7273-9C0D-4845-8627-539564CD150B}" type="slidenum">
              <a:rPr lang="en-US" smtClean="0"/>
              <a:t>13</a:t>
            </a:fld>
            <a:endParaRPr lang="en-US" dirty="0"/>
          </a:p>
        </p:txBody>
      </p:sp>
    </p:spTree>
    <p:extLst>
      <p:ext uri="{BB962C8B-B14F-4D97-AF65-F5344CB8AC3E}">
        <p14:creationId xmlns:p14="http://schemas.microsoft.com/office/powerpoint/2010/main" val="230653887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Zones, Areas, Premises</a:t>
            </a:r>
            <a:endParaRPr lang="en-US" dirty="0"/>
          </a:p>
        </p:txBody>
      </p:sp>
      <p:sp>
        <p:nvSpPr>
          <p:cNvPr id="2" name="Date Placeholder 1"/>
          <p:cNvSpPr>
            <a:spLocks noGrp="1"/>
          </p:cNvSpPr>
          <p:nvPr>
            <p:ph type="dt" sz="half" idx="2"/>
          </p:nvPr>
        </p:nvSpPr>
        <p:spPr/>
        <p:txBody>
          <a:bodyPr/>
          <a:lstStyle/>
          <a:p>
            <a:pPr algn="r"/>
            <a:r>
              <a:rPr lang="en-US" smtClean="0"/>
              <a:t>USDA APHIS and CFSPH</a:t>
            </a:r>
            <a:endParaRPr lang="en-US" dirty="0"/>
          </a:p>
        </p:txBody>
      </p:sp>
      <p:sp>
        <p:nvSpPr>
          <p:cNvPr id="4" name="Footer Placeholder 3"/>
          <p:cNvSpPr>
            <a:spLocks noGrp="1"/>
          </p:cNvSpPr>
          <p:nvPr>
            <p:ph type="ftr" sz="quarter" idx="3"/>
          </p:nvPr>
        </p:nvSpPr>
        <p:spPr>
          <a:xfrm>
            <a:off x="152400" y="6356350"/>
            <a:ext cx="4572000" cy="365125"/>
          </a:xfrm>
        </p:spPr>
        <p:txBody>
          <a:bodyPr/>
          <a:lstStyle/>
          <a:p>
            <a:pPr algn="l"/>
            <a:r>
              <a:rPr lang="en-US" dirty="0" smtClean="0">
                <a:solidFill>
                  <a:prstClr val="black">
                    <a:tint val="75000"/>
                  </a:prstClr>
                </a:solidFill>
              </a:rPr>
              <a:t>FAD-</a:t>
            </a:r>
            <a:r>
              <a:rPr lang="en-US" dirty="0" err="1" smtClean="0">
                <a:solidFill>
                  <a:prstClr val="black">
                    <a:tint val="75000"/>
                  </a:prstClr>
                </a:solidFill>
              </a:rPr>
              <a:t>PReP</a:t>
            </a:r>
            <a:r>
              <a:rPr lang="en-US" dirty="0" smtClean="0">
                <a:solidFill>
                  <a:prstClr val="black">
                    <a:tint val="75000"/>
                  </a:prstClr>
                </a:solidFill>
              </a:rPr>
              <a:t>/NAHEMS Guidelines: Quarantine &amp; Movement Control - Overview</a:t>
            </a:r>
            <a:endParaRPr lang="en-US" dirty="0">
              <a:solidFill>
                <a:prstClr val="black">
                  <a:tint val="75000"/>
                </a:prstClr>
              </a:solidFill>
            </a:endParaRPr>
          </a:p>
        </p:txBody>
      </p:sp>
      <p:sp>
        <p:nvSpPr>
          <p:cNvPr id="5" name="Slide Number Placeholder 4"/>
          <p:cNvSpPr>
            <a:spLocks noGrp="1"/>
          </p:cNvSpPr>
          <p:nvPr>
            <p:ph type="sldNum" sz="quarter" idx="4"/>
          </p:nvPr>
        </p:nvSpPr>
        <p:spPr/>
        <p:txBody>
          <a:bodyPr/>
          <a:lstStyle/>
          <a:p>
            <a:fld id="{0D2D7273-9C0D-4845-8627-539564CD150B}" type="slidenum">
              <a:rPr lang="en-US" smtClean="0"/>
              <a:t>14</a:t>
            </a:fld>
            <a:endParaRPr lang="en-US"/>
          </a:p>
        </p:txBody>
      </p:sp>
      <p:pic>
        <p:nvPicPr>
          <p:cNvPr id="7" name="Content Placeholder 6"/>
          <p:cNvPicPr>
            <a:picLocks noGrp="1"/>
          </p:cNvPicPr>
          <p:nvPr>
            <p:ph idx="1"/>
          </p:nvPr>
        </p:nvPicPr>
        <p:blipFill rotWithShape="1">
          <a:blip r:embed="rId3" cstate="email">
            <a:extLst>
              <a:ext uri="{28A0092B-C50C-407E-A947-70E740481C1C}">
                <a14:useLocalDpi xmlns:a14="http://schemas.microsoft.com/office/drawing/2010/main"/>
              </a:ext>
            </a:extLst>
          </a:blip>
          <a:srcRect/>
          <a:stretch/>
        </p:blipFill>
        <p:spPr>
          <a:xfrm>
            <a:off x="457200" y="1219200"/>
            <a:ext cx="8153400" cy="4572000"/>
          </a:xfrm>
          <a:prstGeom prst="rect">
            <a:avLst/>
          </a:prstGeom>
          <a:ln w="38100">
            <a:solidFill>
              <a:srgbClr val="17375E"/>
            </a:solidFill>
          </a:ln>
        </p:spPr>
      </p:pic>
      <p:pic>
        <p:nvPicPr>
          <p:cNvPr id="1026" name="Picture 2" descr="H:\CFSPH\NAHEMS\NAHEMS_PPT\12_QMC\Images\Legend Cropped jpeg.jpg"/>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2133600" y="5867400"/>
            <a:ext cx="4803775" cy="457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483897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22313" y="2689225"/>
            <a:ext cx="7772400" cy="2644775"/>
          </a:xfrm>
        </p:spPr>
        <p:txBody>
          <a:bodyPr/>
          <a:lstStyle/>
          <a:p>
            <a:r>
              <a:rPr lang="en-US" dirty="0" smtClean="0"/>
              <a:t>General Considerations for Quarantine and Movement Control</a:t>
            </a:r>
            <a:endParaRPr lang="en-US" dirty="0"/>
          </a:p>
        </p:txBody>
      </p:sp>
      <p:sp>
        <p:nvSpPr>
          <p:cNvPr id="5" name="Slide Number Placeholder 4"/>
          <p:cNvSpPr>
            <a:spLocks noGrp="1"/>
          </p:cNvSpPr>
          <p:nvPr>
            <p:ph type="sldNum" sz="quarter" idx="12"/>
          </p:nvPr>
        </p:nvSpPr>
        <p:spPr/>
        <p:txBody>
          <a:bodyPr/>
          <a:lstStyle/>
          <a:p>
            <a:fld id="{D0D442E0-E77E-4BAC-8FCC-C64837D56B69}" type="slidenum">
              <a:rPr lang="en-US" smtClean="0"/>
              <a:t>15</a:t>
            </a:fld>
            <a:endParaRPr lang="en-US"/>
          </a:p>
        </p:txBody>
      </p:sp>
      <p:sp>
        <p:nvSpPr>
          <p:cNvPr id="7" name="Date Placeholder 1"/>
          <p:cNvSpPr>
            <a:spLocks noGrp="1"/>
          </p:cNvSpPr>
          <p:nvPr>
            <p:ph type="dt" sz="half" idx="10"/>
          </p:nvPr>
        </p:nvSpPr>
        <p:spPr>
          <a:xfrm>
            <a:off x="6553200" y="6356350"/>
            <a:ext cx="2133600" cy="365125"/>
          </a:xfrm>
        </p:spPr>
        <p:txBody>
          <a:bodyPr/>
          <a:lstStyle/>
          <a:p>
            <a:pPr algn="r"/>
            <a:r>
              <a:rPr lang="en-US" dirty="0" smtClean="0"/>
              <a:t>USDA APHIS and CFSPH</a:t>
            </a:r>
            <a:endParaRPr lang="en-US" dirty="0"/>
          </a:p>
        </p:txBody>
      </p:sp>
      <p:sp>
        <p:nvSpPr>
          <p:cNvPr id="8" name="Footer Placeholder 2"/>
          <p:cNvSpPr>
            <a:spLocks noGrp="1"/>
          </p:cNvSpPr>
          <p:nvPr>
            <p:ph type="ftr" sz="quarter" idx="11"/>
          </p:nvPr>
        </p:nvSpPr>
        <p:spPr>
          <a:xfrm>
            <a:off x="152400" y="6356350"/>
            <a:ext cx="4572000" cy="365125"/>
          </a:xfrm>
        </p:spPr>
        <p:txBody>
          <a:bodyPr/>
          <a:lstStyle/>
          <a:p>
            <a:pPr algn="l"/>
            <a:r>
              <a:rPr lang="en-US" dirty="0" smtClean="0"/>
              <a:t>FAD-</a:t>
            </a:r>
            <a:r>
              <a:rPr lang="en-US" dirty="0" err="1" smtClean="0"/>
              <a:t>PReP</a:t>
            </a:r>
            <a:r>
              <a:rPr lang="en-US" dirty="0" smtClean="0"/>
              <a:t>/NAHEMS Guidelines: Quarantine &amp; Movement Control - Overview</a:t>
            </a:r>
            <a:endParaRPr lang="en-US" dirty="0"/>
          </a:p>
        </p:txBody>
      </p:sp>
    </p:spTree>
    <p:extLst>
      <p:ext uri="{BB962C8B-B14F-4D97-AF65-F5344CB8AC3E}">
        <p14:creationId xmlns:p14="http://schemas.microsoft.com/office/powerpoint/2010/main" val="4365002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Coordination conducted through ICS</a:t>
            </a:r>
          </a:p>
          <a:p>
            <a:r>
              <a:rPr lang="en-US" dirty="0" smtClean="0"/>
              <a:t>Planning enhances efficiency</a:t>
            </a:r>
          </a:p>
          <a:p>
            <a:pPr lvl="1"/>
            <a:r>
              <a:rPr lang="en-US" dirty="0" smtClean="0"/>
              <a:t>Determine authorities</a:t>
            </a:r>
          </a:p>
          <a:p>
            <a:pPr lvl="1"/>
            <a:r>
              <a:rPr lang="en-US" dirty="0" smtClean="0"/>
              <a:t>Identify resources</a:t>
            </a:r>
          </a:p>
          <a:p>
            <a:pPr lvl="1"/>
            <a:r>
              <a:rPr lang="en-US" dirty="0" smtClean="0"/>
              <a:t>Identify agricultural routes</a:t>
            </a:r>
          </a:p>
          <a:p>
            <a:pPr lvl="1"/>
            <a:r>
              <a:rPr lang="en-US" dirty="0" smtClean="0"/>
              <a:t>Develop communications plans</a:t>
            </a:r>
          </a:p>
          <a:p>
            <a:pPr lvl="1"/>
            <a:r>
              <a:rPr lang="en-US" dirty="0" smtClean="0"/>
              <a:t>Ensure appropriate supplies</a:t>
            </a:r>
          </a:p>
          <a:p>
            <a:pPr lvl="1"/>
            <a:r>
              <a:rPr lang="en-US" dirty="0" smtClean="0"/>
              <a:t>Understand roles and responsibilities</a:t>
            </a:r>
            <a:endParaRPr lang="en-US" dirty="0"/>
          </a:p>
        </p:txBody>
      </p:sp>
      <p:sp>
        <p:nvSpPr>
          <p:cNvPr id="5" name="Slide Number Placeholder 4"/>
          <p:cNvSpPr>
            <a:spLocks noGrp="1"/>
          </p:cNvSpPr>
          <p:nvPr>
            <p:ph type="sldNum" sz="quarter" idx="4"/>
          </p:nvPr>
        </p:nvSpPr>
        <p:spPr/>
        <p:txBody>
          <a:bodyPr/>
          <a:lstStyle/>
          <a:p>
            <a:fld id="{D0D442E0-E77E-4BAC-8FCC-C64837D56B69}" type="slidenum">
              <a:rPr lang="en-US" smtClean="0"/>
              <a:t>16</a:t>
            </a:fld>
            <a:endParaRPr lang="en-US"/>
          </a:p>
        </p:txBody>
      </p:sp>
      <p:sp>
        <p:nvSpPr>
          <p:cNvPr id="6" name="Title 5"/>
          <p:cNvSpPr>
            <a:spLocks noGrp="1"/>
          </p:cNvSpPr>
          <p:nvPr>
            <p:ph type="title"/>
          </p:nvPr>
        </p:nvSpPr>
        <p:spPr/>
        <p:txBody>
          <a:bodyPr/>
          <a:lstStyle/>
          <a:p>
            <a:r>
              <a:rPr lang="en-US" dirty="0" smtClean="0"/>
              <a:t>Coordination and Planning</a:t>
            </a:r>
            <a:endParaRPr lang="en-US" dirty="0"/>
          </a:p>
        </p:txBody>
      </p:sp>
      <p:sp>
        <p:nvSpPr>
          <p:cNvPr id="9" name="Date Placeholder 1"/>
          <p:cNvSpPr>
            <a:spLocks noGrp="1"/>
          </p:cNvSpPr>
          <p:nvPr>
            <p:ph type="dt" sz="half" idx="2"/>
          </p:nvPr>
        </p:nvSpPr>
        <p:spPr>
          <a:xfrm>
            <a:off x="6553200" y="6356350"/>
            <a:ext cx="2133600" cy="365125"/>
          </a:xfrm>
        </p:spPr>
        <p:txBody>
          <a:bodyPr/>
          <a:lstStyle/>
          <a:p>
            <a:pPr algn="r"/>
            <a:r>
              <a:rPr lang="en-US" smtClean="0"/>
              <a:t>USDA APHIS and CFSPH</a:t>
            </a:r>
            <a:endParaRPr lang="en-US" dirty="0"/>
          </a:p>
        </p:txBody>
      </p:sp>
      <p:sp>
        <p:nvSpPr>
          <p:cNvPr id="10" name="Footer Placeholder 3"/>
          <p:cNvSpPr>
            <a:spLocks noGrp="1"/>
          </p:cNvSpPr>
          <p:nvPr>
            <p:ph type="ftr" sz="quarter" idx="3"/>
          </p:nvPr>
        </p:nvSpPr>
        <p:spPr>
          <a:xfrm>
            <a:off x="152400" y="6356350"/>
            <a:ext cx="4572000" cy="365125"/>
          </a:xfrm>
        </p:spPr>
        <p:txBody>
          <a:bodyPr/>
          <a:lstStyle/>
          <a:p>
            <a:pPr algn="l"/>
            <a:r>
              <a:rPr lang="en-US" dirty="0" smtClean="0">
                <a:solidFill>
                  <a:prstClr val="black">
                    <a:tint val="75000"/>
                  </a:prstClr>
                </a:solidFill>
              </a:rPr>
              <a:t>FAD-</a:t>
            </a:r>
            <a:r>
              <a:rPr lang="en-US" dirty="0" err="1" smtClean="0">
                <a:solidFill>
                  <a:prstClr val="black">
                    <a:tint val="75000"/>
                  </a:prstClr>
                </a:solidFill>
              </a:rPr>
              <a:t>PReP</a:t>
            </a:r>
            <a:r>
              <a:rPr lang="en-US" dirty="0" smtClean="0">
                <a:solidFill>
                  <a:prstClr val="black">
                    <a:tint val="75000"/>
                  </a:prstClr>
                </a:solidFill>
              </a:rPr>
              <a:t>/NAHEMS Guidelines: Quarantine &amp; Movement Control - Overview</a:t>
            </a:r>
            <a:endParaRPr lang="en-US" dirty="0">
              <a:solidFill>
                <a:prstClr val="black">
                  <a:tint val="75000"/>
                </a:prstClr>
              </a:solidFill>
            </a:endParaRPr>
          </a:p>
        </p:txBody>
      </p:sp>
    </p:spTree>
    <p:extLst>
      <p:ext uri="{BB962C8B-B14F-4D97-AF65-F5344CB8AC3E}">
        <p14:creationId xmlns:p14="http://schemas.microsoft.com/office/powerpoint/2010/main" val="207838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Progression of Activities</a:t>
            </a:r>
            <a:endParaRPr lang="en-US" dirty="0"/>
          </a:p>
        </p:txBody>
      </p:sp>
      <p:pic>
        <p:nvPicPr>
          <p:cNvPr id="4" name="Picture 3"/>
          <p:cNvPicPr/>
          <p:nvPr/>
        </p:nvPicPr>
        <p:blipFill>
          <a:blip r:embed="rId3">
            <a:extLst>
              <a:ext uri="{28A0092B-C50C-407E-A947-70E740481C1C}">
                <a14:useLocalDpi xmlns:a14="http://schemas.microsoft.com/office/drawing/2010/main" val="0"/>
              </a:ext>
            </a:extLst>
          </a:blip>
          <a:stretch>
            <a:fillRect/>
          </a:stretch>
        </p:blipFill>
        <p:spPr bwMode="auto">
          <a:xfrm>
            <a:off x="304800" y="2133600"/>
            <a:ext cx="8610600" cy="2287173"/>
          </a:xfrm>
          <a:prstGeom prst="rect">
            <a:avLst/>
          </a:prstGeom>
          <a:noFill/>
        </p:spPr>
      </p:pic>
      <p:sp>
        <p:nvSpPr>
          <p:cNvPr id="6" name="Slide Number Placeholder 5"/>
          <p:cNvSpPr>
            <a:spLocks noGrp="1"/>
          </p:cNvSpPr>
          <p:nvPr>
            <p:ph type="sldNum" sz="quarter" idx="4"/>
          </p:nvPr>
        </p:nvSpPr>
        <p:spPr/>
        <p:txBody>
          <a:bodyPr/>
          <a:lstStyle/>
          <a:p>
            <a:fld id="{8FB60138-5CAB-4763-8A31-FE7F7E4910B8}" type="slidenum">
              <a:rPr lang="en-US" smtClean="0"/>
              <a:t>17</a:t>
            </a:fld>
            <a:endParaRPr lang="en-US"/>
          </a:p>
        </p:txBody>
      </p:sp>
      <p:sp>
        <p:nvSpPr>
          <p:cNvPr id="7" name="Date Placeholder 1"/>
          <p:cNvSpPr>
            <a:spLocks noGrp="1"/>
          </p:cNvSpPr>
          <p:nvPr>
            <p:ph type="dt" sz="half" idx="2"/>
          </p:nvPr>
        </p:nvSpPr>
        <p:spPr>
          <a:xfrm>
            <a:off x="6553200" y="6356350"/>
            <a:ext cx="2133600" cy="365125"/>
          </a:xfrm>
        </p:spPr>
        <p:txBody>
          <a:bodyPr/>
          <a:lstStyle/>
          <a:p>
            <a:pPr algn="r"/>
            <a:r>
              <a:rPr lang="en-US" smtClean="0"/>
              <a:t>USDA APHIS and CFSPH</a:t>
            </a:r>
            <a:endParaRPr lang="en-US" dirty="0"/>
          </a:p>
        </p:txBody>
      </p:sp>
      <p:sp>
        <p:nvSpPr>
          <p:cNvPr id="8" name="Footer Placeholder 3"/>
          <p:cNvSpPr>
            <a:spLocks noGrp="1"/>
          </p:cNvSpPr>
          <p:nvPr>
            <p:ph type="ftr" sz="quarter" idx="3"/>
          </p:nvPr>
        </p:nvSpPr>
        <p:spPr>
          <a:xfrm>
            <a:off x="152400" y="6356350"/>
            <a:ext cx="4572000" cy="365125"/>
          </a:xfrm>
        </p:spPr>
        <p:txBody>
          <a:bodyPr/>
          <a:lstStyle/>
          <a:p>
            <a:pPr algn="l"/>
            <a:r>
              <a:rPr lang="en-US" dirty="0" smtClean="0">
                <a:solidFill>
                  <a:prstClr val="black">
                    <a:tint val="75000"/>
                  </a:prstClr>
                </a:solidFill>
              </a:rPr>
              <a:t>FAD-</a:t>
            </a:r>
            <a:r>
              <a:rPr lang="en-US" dirty="0" err="1" smtClean="0">
                <a:solidFill>
                  <a:prstClr val="black">
                    <a:tint val="75000"/>
                  </a:prstClr>
                </a:solidFill>
              </a:rPr>
              <a:t>PReP</a:t>
            </a:r>
            <a:r>
              <a:rPr lang="en-US" dirty="0" smtClean="0">
                <a:solidFill>
                  <a:prstClr val="black">
                    <a:tint val="75000"/>
                  </a:prstClr>
                </a:solidFill>
              </a:rPr>
              <a:t>/NAHEMS Guidelines: Quarantine &amp; Movement Control - Overview</a:t>
            </a:r>
            <a:endParaRPr lang="en-US" dirty="0">
              <a:solidFill>
                <a:prstClr val="black">
                  <a:tint val="75000"/>
                </a:prstClr>
              </a:solidFill>
            </a:endParaRPr>
          </a:p>
        </p:txBody>
      </p:sp>
    </p:spTree>
    <p:extLst>
      <p:ext uri="{BB962C8B-B14F-4D97-AF65-F5344CB8AC3E}">
        <p14:creationId xmlns:p14="http://schemas.microsoft.com/office/powerpoint/2010/main" val="41850279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Individual Premises Quarantine</a:t>
            </a:r>
            <a:br>
              <a:rPr lang="en-US" dirty="0" smtClean="0"/>
            </a:br>
            <a:r>
              <a:rPr lang="en-US" dirty="0" smtClean="0"/>
              <a:t>(Typically </a:t>
            </a:r>
            <a:r>
              <a:rPr lang="en-US" dirty="0"/>
              <a:t>S</a:t>
            </a:r>
            <a:r>
              <a:rPr lang="en-US" dirty="0" smtClean="0"/>
              <a:t>tate)</a:t>
            </a:r>
            <a:endParaRPr lang="en-US" dirty="0"/>
          </a:p>
        </p:txBody>
      </p:sp>
      <p:sp>
        <p:nvSpPr>
          <p:cNvPr id="5" name="Slide Number Placeholder 4"/>
          <p:cNvSpPr>
            <a:spLocks noGrp="1"/>
          </p:cNvSpPr>
          <p:nvPr>
            <p:ph type="sldNum" sz="quarter" idx="12"/>
          </p:nvPr>
        </p:nvSpPr>
        <p:spPr/>
        <p:txBody>
          <a:bodyPr/>
          <a:lstStyle/>
          <a:p>
            <a:fld id="{D0D442E0-E77E-4BAC-8FCC-C64837D56B69}" type="slidenum">
              <a:rPr lang="en-US" smtClean="0"/>
              <a:t>18</a:t>
            </a:fld>
            <a:endParaRPr lang="en-US"/>
          </a:p>
        </p:txBody>
      </p:sp>
      <p:sp>
        <p:nvSpPr>
          <p:cNvPr id="6" name="Date Placeholder 1"/>
          <p:cNvSpPr>
            <a:spLocks noGrp="1"/>
          </p:cNvSpPr>
          <p:nvPr>
            <p:ph type="dt" sz="half" idx="10"/>
          </p:nvPr>
        </p:nvSpPr>
        <p:spPr>
          <a:xfrm>
            <a:off x="6553200" y="6356350"/>
            <a:ext cx="2133600" cy="365125"/>
          </a:xfrm>
        </p:spPr>
        <p:txBody>
          <a:bodyPr/>
          <a:lstStyle/>
          <a:p>
            <a:pPr algn="r"/>
            <a:r>
              <a:rPr lang="en-US" dirty="0" smtClean="0"/>
              <a:t>USDA APHIS and CFSPH</a:t>
            </a:r>
            <a:endParaRPr lang="en-US" dirty="0"/>
          </a:p>
        </p:txBody>
      </p:sp>
      <p:sp>
        <p:nvSpPr>
          <p:cNvPr id="7" name="Footer Placeholder 2"/>
          <p:cNvSpPr>
            <a:spLocks noGrp="1"/>
          </p:cNvSpPr>
          <p:nvPr>
            <p:ph type="ftr" sz="quarter" idx="11"/>
          </p:nvPr>
        </p:nvSpPr>
        <p:spPr>
          <a:xfrm>
            <a:off x="152400" y="6356350"/>
            <a:ext cx="4572000" cy="365125"/>
          </a:xfrm>
        </p:spPr>
        <p:txBody>
          <a:bodyPr/>
          <a:lstStyle/>
          <a:p>
            <a:pPr algn="l"/>
            <a:r>
              <a:rPr lang="en-US" dirty="0" smtClean="0"/>
              <a:t>FAD-</a:t>
            </a:r>
            <a:r>
              <a:rPr lang="en-US" dirty="0" err="1" smtClean="0"/>
              <a:t>PReP</a:t>
            </a:r>
            <a:r>
              <a:rPr lang="en-US" dirty="0" smtClean="0"/>
              <a:t>/NAHEMS Guidelines: Quarantine &amp; Movement Control - Overview</a:t>
            </a:r>
            <a:endParaRPr lang="en-US" dirty="0"/>
          </a:p>
        </p:txBody>
      </p:sp>
    </p:spTree>
    <p:extLst>
      <p:ext uri="{BB962C8B-B14F-4D97-AF65-F5344CB8AC3E}">
        <p14:creationId xmlns:p14="http://schemas.microsoft.com/office/powerpoint/2010/main" val="38383146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a:t>State authority varies by State</a:t>
            </a:r>
          </a:p>
          <a:p>
            <a:r>
              <a:rPr lang="en-US" dirty="0" smtClean="0"/>
              <a:t>Criteria for issuance varies by State </a:t>
            </a:r>
          </a:p>
          <a:p>
            <a:r>
              <a:rPr lang="en-US" dirty="0" smtClean="0"/>
              <a:t>Animals may or may not be present</a:t>
            </a:r>
            <a:endParaRPr lang="en-US" dirty="0"/>
          </a:p>
          <a:p>
            <a:pPr lvl="1"/>
            <a:r>
              <a:rPr lang="en-US" dirty="0" smtClean="0"/>
              <a:t>Notify owner/agent and secure premises</a:t>
            </a:r>
          </a:p>
          <a:p>
            <a:pPr lvl="1"/>
            <a:r>
              <a:rPr lang="en-US" dirty="0" smtClean="0"/>
              <a:t>Establish biosecurity and restrict </a:t>
            </a:r>
            <a:r>
              <a:rPr lang="en-US" dirty="0"/>
              <a:t>movement</a:t>
            </a:r>
          </a:p>
          <a:p>
            <a:pPr lvl="1"/>
            <a:r>
              <a:rPr lang="en-US" dirty="0" smtClean="0"/>
              <a:t>Develop contingency plans</a:t>
            </a:r>
          </a:p>
          <a:p>
            <a:pPr lvl="2"/>
            <a:r>
              <a:rPr lang="en-US" dirty="0" smtClean="0"/>
              <a:t>Prepare for essential movement and </a:t>
            </a:r>
            <a:br>
              <a:rPr lang="en-US" dirty="0" smtClean="0"/>
            </a:br>
            <a:r>
              <a:rPr lang="en-US" dirty="0" smtClean="0"/>
              <a:t>medical emergencies </a:t>
            </a:r>
          </a:p>
          <a:p>
            <a:pPr lvl="1"/>
            <a:endParaRPr lang="en-US" dirty="0"/>
          </a:p>
        </p:txBody>
      </p:sp>
      <p:sp>
        <p:nvSpPr>
          <p:cNvPr id="3" name="Title 2"/>
          <p:cNvSpPr>
            <a:spLocks noGrp="1"/>
          </p:cNvSpPr>
          <p:nvPr>
            <p:ph type="title"/>
          </p:nvPr>
        </p:nvSpPr>
        <p:spPr/>
        <p:txBody>
          <a:bodyPr>
            <a:noAutofit/>
          </a:bodyPr>
          <a:lstStyle/>
          <a:p>
            <a:r>
              <a:rPr lang="en-US" sz="3300" dirty="0" smtClean="0"/>
              <a:t>Implementing Premises Quarantine</a:t>
            </a:r>
            <a:endParaRPr lang="en-US" sz="3300" dirty="0"/>
          </a:p>
        </p:txBody>
      </p:sp>
      <p:sp>
        <p:nvSpPr>
          <p:cNvPr id="6" name="Slide Number Placeholder 5"/>
          <p:cNvSpPr>
            <a:spLocks noGrp="1"/>
          </p:cNvSpPr>
          <p:nvPr>
            <p:ph type="sldNum" sz="quarter" idx="4"/>
          </p:nvPr>
        </p:nvSpPr>
        <p:spPr/>
        <p:txBody>
          <a:bodyPr/>
          <a:lstStyle/>
          <a:p>
            <a:fld id="{8FB60138-5CAB-4763-8A31-FE7F7E4910B8}" type="slidenum">
              <a:rPr lang="en-US" smtClean="0"/>
              <a:t>19</a:t>
            </a:fld>
            <a:endParaRPr lang="en-US"/>
          </a:p>
        </p:txBody>
      </p:sp>
      <p:sp>
        <p:nvSpPr>
          <p:cNvPr id="7" name="Date Placeholder 1"/>
          <p:cNvSpPr>
            <a:spLocks noGrp="1"/>
          </p:cNvSpPr>
          <p:nvPr>
            <p:ph type="dt" sz="half" idx="2"/>
          </p:nvPr>
        </p:nvSpPr>
        <p:spPr>
          <a:xfrm>
            <a:off x="6553200" y="6356350"/>
            <a:ext cx="2133600" cy="365125"/>
          </a:xfrm>
        </p:spPr>
        <p:txBody>
          <a:bodyPr/>
          <a:lstStyle/>
          <a:p>
            <a:pPr algn="r"/>
            <a:r>
              <a:rPr lang="en-US" smtClean="0"/>
              <a:t>USDA APHIS and CFSPH</a:t>
            </a:r>
            <a:endParaRPr lang="en-US" dirty="0"/>
          </a:p>
        </p:txBody>
      </p:sp>
      <p:sp>
        <p:nvSpPr>
          <p:cNvPr id="8" name="Footer Placeholder 3"/>
          <p:cNvSpPr>
            <a:spLocks noGrp="1"/>
          </p:cNvSpPr>
          <p:nvPr>
            <p:ph type="ftr" sz="quarter" idx="3"/>
          </p:nvPr>
        </p:nvSpPr>
        <p:spPr>
          <a:xfrm>
            <a:off x="152400" y="6356350"/>
            <a:ext cx="4572000" cy="365125"/>
          </a:xfrm>
        </p:spPr>
        <p:txBody>
          <a:bodyPr/>
          <a:lstStyle/>
          <a:p>
            <a:pPr algn="l"/>
            <a:r>
              <a:rPr lang="en-US" dirty="0" smtClean="0">
                <a:solidFill>
                  <a:prstClr val="black">
                    <a:tint val="75000"/>
                  </a:prstClr>
                </a:solidFill>
              </a:rPr>
              <a:t>FAD-</a:t>
            </a:r>
            <a:r>
              <a:rPr lang="en-US" dirty="0" err="1" smtClean="0">
                <a:solidFill>
                  <a:prstClr val="black">
                    <a:tint val="75000"/>
                  </a:prstClr>
                </a:solidFill>
              </a:rPr>
              <a:t>PReP</a:t>
            </a:r>
            <a:r>
              <a:rPr lang="en-US" dirty="0" smtClean="0">
                <a:solidFill>
                  <a:prstClr val="black">
                    <a:tint val="75000"/>
                  </a:prstClr>
                </a:solidFill>
              </a:rPr>
              <a:t>/NAHEMS Guidelines: Quarantine &amp; Movement Control - Overview</a:t>
            </a:r>
            <a:endParaRPr lang="en-US" dirty="0">
              <a:solidFill>
                <a:prstClr val="black">
                  <a:tint val="75000"/>
                </a:prstClr>
              </a:solidFill>
            </a:endParaRPr>
          </a:p>
        </p:txBody>
      </p:sp>
    </p:spTree>
    <p:extLst>
      <p:ext uri="{BB962C8B-B14F-4D97-AF65-F5344CB8AC3E}">
        <p14:creationId xmlns:p14="http://schemas.microsoft.com/office/powerpoint/2010/main" val="30034320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Definition of relevant terms</a:t>
            </a:r>
          </a:p>
          <a:p>
            <a:r>
              <a:rPr lang="en-US" dirty="0" smtClean="0"/>
              <a:t>Authority of responsible agencies</a:t>
            </a:r>
          </a:p>
          <a:p>
            <a:r>
              <a:rPr lang="en-US" dirty="0" smtClean="0"/>
              <a:t>FAD response activities</a:t>
            </a:r>
          </a:p>
          <a:p>
            <a:r>
              <a:rPr lang="en-US" dirty="0" smtClean="0"/>
              <a:t>General quarantine and movement control (QMC) considerations </a:t>
            </a:r>
          </a:p>
          <a:p>
            <a:r>
              <a:rPr lang="en-US" dirty="0" smtClean="0"/>
              <a:t>Concepts of permitting</a:t>
            </a:r>
          </a:p>
          <a:p>
            <a:r>
              <a:rPr lang="en-US" dirty="0" smtClean="0"/>
              <a:t>Personnel responsibilities</a:t>
            </a:r>
            <a:endParaRPr lang="en-US" dirty="0"/>
          </a:p>
        </p:txBody>
      </p:sp>
      <p:sp>
        <p:nvSpPr>
          <p:cNvPr id="3" name="Title 2"/>
          <p:cNvSpPr>
            <a:spLocks noGrp="1"/>
          </p:cNvSpPr>
          <p:nvPr>
            <p:ph type="title"/>
          </p:nvPr>
        </p:nvSpPr>
        <p:spPr/>
        <p:txBody>
          <a:bodyPr/>
          <a:lstStyle/>
          <a:p>
            <a:r>
              <a:rPr lang="en-US" dirty="0" smtClean="0"/>
              <a:t>This Presentation</a:t>
            </a:r>
            <a:endParaRPr lang="en-US" dirty="0"/>
          </a:p>
        </p:txBody>
      </p:sp>
      <p:sp>
        <p:nvSpPr>
          <p:cNvPr id="4" name="Date Placeholder 3"/>
          <p:cNvSpPr>
            <a:spLocks noGrp="1"/>
          </p:cNvSpPr>
          <p:nvPr>
            <p:ph type="dt" sz="half" idx="2"/>
          </p:nvPr>
        </p:nvSpPr>
        <p:spPr/>
        <p:txBody>
          <a:bodyPr/>
          <a:lstStyle/>
          <a:p>
            <a:pPr algn="r"/>
            <a:r>
              <a:rPr lang="en-US" smtClean="0"/>
              <a:t>USDA APHIS and CFSPH</a:t>
            </a:r>
            <a:endParaRPr lang="en-US" dirty="0"/>
          </a:p>
        </p:txBody>
      </p:sp>
      <p:sp>
        <p:nvSpPr>
          <p:cNvPr id="6" name="Slide Number Placeholder 5"/>
          <p:cNvSpPr>
            <a:spLocks noGrp="1"/>
          </p:cNvSpPr>
          <p:nvPr>
            <p:ph type="sldNum" sz="quarter" idx="4"/>
          </p:nvPr>
        </p:nvSpPr>
        <p:spPr/>
        <p:txBody>
          <a:bodyPr/>
          <a:lstStyle/>
          <a:p>
            <a:fld id="{D0D442E0-E77E-4BAC-8FCC-C64837D56B69}" type="slidenum">
              <a:rPr lang="en-US" smtClean="0"/>
              <a:t>2</a:t>
            </a:fld>
            <a:endParaRPr lang="en-US"/>
          </a:p>
        </p:txBody>
      </p:sp>
      <p:sp>
        <p:nvSpPr>
          <p:cNvPr id="7" name="Footer Placeholder 4"/>
          <p:cNvSpPr>
            <a:spLocks noGrp="1"/>
          </p:cNvSpPr>
          <p:nvPr>
            <p:ph type="ftr" sz="quarter" idx="3"/>
          </p:nvPr>
        </p:nvSpPr>
        <p:spPr>
          <a:xfrm>
            <a:off x="152400" y="6356350"/>
            <a:ext cx="4572000" cy="365125"/>
          </a:xfrm>
        </p:spPr>
        <p:txBody>
          <a:bodyPr/>
          <a:lstStyle/>
          <a:p>
            <a:pPr algn="l"/>
            <a:r>
              <a:rPr lang="en-US" dirty="0" smtClean="0"/>
              <a:t>FAD-</a:t>
            </a:r>
            <a:r>
              <a:rPr lang="en-US" dirty="0" err="1" smtClean="0"/>
              <a:t>PReP</a:t>
            </a:r>
            <a:r>
              <a:rPr lang="en-US" dirty="0" smtClean="0"/>
              <a:t>/NAHEMS Guidelines: Quarantine &amp; Movement Control - Overview</a:t>
            </a:r>
            <a:endParaRPr lang="en-US" dirty="0"/>
          </a:p>
        </p:txBody>
      </p:sp>
    </p:spTree>
    <p:extLst>
      <p:ext uri="{BB962C8B-B14F-4D97-AF65-F5344CB8AC3E}">
        <p14:creationId xmlns:p14="http://schemas.microsoft.com/office/powerpoint/2010/main" val="221397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Area or Region </a:t>
            </a:r>
            <a:r>
              <a:rPr lang="en-US" dirty="0"/>
              <a:t>Quarantine</a:t>
            </a:r>
            <a:br>
              <a:rPr lang="en-US" dirty="0"/>
            </a:br>
            <a:r>
              <a:rPr lang="en-US" dirty="0" smtClean="0"/>
              <a:t>(Control Area)</a:t>
            </a:r>
            <a:endParaRPr lang="en-US" dirty="0"/>
          </a:p>
        </p:txBody>
      </p:sp>
      <p:sp>
        <p:nvSpPr>
          <p:cNvPr id="5" name="Slide Number Placeholder 4"/>
          <p:cNvSpPr>
            <a:spLocks noGrp="1"/>
          </p:cNvSpPr>
          <p:nvPr>
            <p:ph type="sldNum" sz="quarter" idx="12"/>
          </p:nvPr>
        </p:nvSpPr>
        <p:spPr/>
        <p:txBody>
          <a:bodyPr/>
          <a:lstStyle/>
          <a:p>
            <a:fld id="{D0D442E0-E77E-4BAC-8FCC-C64837D56B69}" type="slidenum">
              <a:rPr lang="en-US" smtClean="0"/>
              <a:t>20</a:t>
            </a:fld>
            <a:endParaRPr lang="en-US"/>
          </a:p>
        </p:txBody>
      </p:sp>
      <p:sp>
        <p:nvSpPr>
          <p:cNvPr id="6" name="Date Placeholder 1"/>
          <p:cNvSpPr>
            <a:spLocks noGrp="1"/>
          </p:cNvSpPr>
          <p:nvPr>
            <p:ph type="dt" sz="half" idx="10"/>
          </p:nvPr>
        </p:nvSpPr>
        <p:spPr>
          <a:xfrm>
            <a:off x="6553200" y="6356350"/>
            <a:ext cx="2133600" cy="365125"/>
          </a:xfrm>
        </p:spPr>
        <p:txBody>
          <a:bodyPr/>
          <a:lstStyle/>
          <a:p>
            <a:pPr algn="r"/>
            <a:r>
              <a:rPr lang="en-US" dirty="0" smtClean="0"/>
              <a:t>USDA APHIS and CFSPH</a:t>
            </a:r>
            <a:endParaRPr lang="en-US" dirty="0"/>
          </a:p>
        </p:txBody>
      </p:sp>
      <p:sp>
        <p:nvSpPr>
          <p:cNvPr id="7" name="Footer Placeholder 2"/>
          <p:cNvSpPr>
            <a:spLocks noGrp="1"/>
          </p:cNvSpPr>
          <p:nvPr>
            <p:ph type="ftr" sz="quarter" idx="11"/>
          </p:nvPr>
        </p:nvSpPr>
        <p:spPr>
          <a:xfrm>
            <a:off x="152400" y="6356350"/>
            <a:ext cx="4572000" cy="365125"/>
          </a:xfrm>
        </p:spPr>
        <p:txBody>
          <a:bodyPr/>
          <a:lstStyle/>
          <a:p>
            <a:pPr algn="l"/>
            <a:r>
              <a:rPr lang="en-US" dirty="0" smtClean="0"/>
              <a:t>FAD-</a:t>
            </a:r>
            <a:r>
              <a:rPr lang="en-US" dirty="0" err="1" smtClean="0"/>
              <a:t>PReP</a:t>
            </a:r>
            <a:r>
              <a:rPr lang="en-US" dirty="0" smtClean="0"/>
              <a:t>/NAHEMS Guidelines: Quarantine &amp; Movement Control - Overview</a:t>
            </a:r>
            <a:endParaRPr lang="en-US" dirty="0"/>
          </a:p>
        </p:txBody>
      </p:sp>
    </p:spTree>
    <p:extLst>
      <p:ext uri="{BB962C8B-B14F-4D97-AF65-F5344CB8AC3E}">
        <p14:creationId xmlns:p14="http://schemas.microsoft.com/office/powerpoint/2010/main" val="5868201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normAutofit lnSpcReduction="10000"/>
          </a:bodyPr>
          <a:lstStyle/>
          <a:p>
            <a:r>
              <a:rPr lang="en-US" dirty="0" smtClean="0"/>
              <a:t>Federal authority to quarantine a Control Area</a:t>
            </a:r>
          </a:p>
          <a:p>
            <a:pPr lvl="1"/>
            <a:r>
              <a:rPr lang="en-US" dirty="0" smtClean="0"/>
              <a:t>Disease agent, trading </a:t>
            </a:r>
            <a:r>
              <a:rPr lang="en-US" dirty="0"/>
              <a:t>considerations</a:t>
            </a:r>
            <a:r>
              <a:rPr lang="en-US" dirty="0" smtClean="0"/>
              <a:t>, </a:t>
            </a:r>
            <a:br>
              <a:rPr lang="en-US" dirty="0" smtClean="0"/>
            </a:br>
            <a:r>
              <a:rPr lang="en-US" dirty="0" smtClean="0"/>
              <a:t>State-specific issues, epidemiology</a:t>
            </a:r>
          </a:p>
          <a:p>
            <a:r>
              <a:rPr lang="en-US" dirty="0" smtClean="0"/>
              <a:t>Appear as Federal Register Notice</a:t>
            </a:r>
          </a:p>
          <a:p>
            <a:r>
              <a:rPr lang="en-US" dirty="0" smtClean="0"/>
              <a:t>Can be effected prior to publication </a:t>
            </a:r>
          </a:p>
          <a:p>
            <a:r>
              <a:rPr lang="en-US" dirty="0" smtClean="0"/>
              <a:t>In addition to premises quarantines</a:t>
            </a:r>
          </a:p>
          <a:p>
            <a:r>
              <a:rPr lang="en-US" dirty="0" smtClean="0"/>
              <a:t>Unified Command, State and Federal </a:t>
            </a:r>
          </a:p>
          <a:p>
            <a:r>
              <a:rPr lang="en-US" dirty="0" smtClean="0"/>
              <a:t>States’ efforts reimbursed</a:t>
            </a:r>
            <a:endParaRPr lang="en-US" dirty="0"/>
          </a:p>
        </p:txBody>
      </p:sp>
      <p:sp>
        <p:nvSpPr>
          <p:cNvPr id="3" name="Title 2"/>
          <p:cNvSpPr>
            <a:spLocks noGrp="1"/>
          </p:cNvSpPr>
          <p:nvPr>
            <p:ph type="title"/>
          </p:nvPr>
        </p:nvSpPr>
        <p:spPr>
          <a:xfrm>
            <a:off x="381000" y="76200"/>
            <a:ext cx="8686800" cy="838200"/>
          </a:xfrm>
        </p:spPr>
        <p:txBody>
          <a:bodyPr>
            <a:normAutofit fontScale="90000"/>
          </a:bodyPr>
          <a:lstStyle/>
          <a:p>
            <a:pPr lvl="2" algn="l" rtl="0">
              <a:spcBef>
                <a:spcPct val="0"/>
              </a:spcBef>
            </a:pPr>
            <a:r>
              <a:rPr lang="en-US" sz="3800" dirty="0">
                <a:solidFill>
                  <a:schemeClr val="bg1"/>
                </a:solidFill>
                <a:latin typeface="Verdana" panose="020B0604030504040204" pitchFamily="34" charset="0"/>
                <a:ea typeface="Verdana" panose="020B0604030504040204" pitchFamily="34" charset="0"/>
                <a:cs typeface="Verdana" panose="020B0604030504040204" pitchFamily="34" charset="0"/>
              </a:rPr>
              <a:t>Implementing </a:t>
            </a:r>
            <a:r>
              <a:rPr lang="en-US" sz="38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Federal Area Quarantine</a:t>
            </a:r>
            <a:endParaRPr lang="en-US" sz="380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6" name="Slide Number Placeholder 5"/>
          <p:cNvSpPr>
            <a:spLocks noGrp="1"/>
          </p:cNvSpPr>
          <p:nvPr>
            <p:ph type="sldNum" sz="quarter" idx="4"/>
          </p:nvPr>
        </p:nvSpPr>
        <p:spPr/>
        <p:txBody>
          <a:bodyPr/>
          <a:lstStyle/>
          <a:p>
            <a:fld id="{8FB60138-5CAB-4763-8A31-FE7F7E4910B8}" type="slidenum">
              <a:rPr lang="en-US" smtClean="0"/>
              <a:t>21</a:t>
            </a:fld>
            <a:endParaRPr lang="en-US"/>
          </a:p>
        </p:txBody>
      </p:sp>
      <p:sp>
        <p:nvSpPr>
          <p:cNvPr id="7" name="Date Placeholder 1"/>
          <p:cNvSpPr>
            <a:spLocks noGrp="1"/>
          </p:cNvSpPr>
          <p:nvPr>
            <p:ph type="dt" sz="half" idx="2"/>
          </p:nvPr>
        </p:nvSpPr>
        <p:spPr>
          <a:xfrm>
            <a:off x="6553200" y="6356350"/>
            <a:ext cx="2133600" cy="365125"/>
          </a:xfrm>
        </p:spPr>
        <p:txBody>
          <a:bodyPr/>
          <a:lstStyle/>
          <a:p>
            <a:pPr algn="r"/>
            <a:r>
              <a:rPr lang="en-US" smtClean="0"/>
              <a:t>USDA APHIS and CFSPH</a:t>
            </a:r>
            <a:endParaRPr lang="en-US" dirty="0"/>
          </a:p>
        </p:txBody>
      </p:sp>
      <p:sp>
        <p:nvSpPr>
          <p:cNvPr id="8" name="Footer Placeholder 3"/>
          <p:cNvSpPr>
            <a:spLocks noGrp="1"/>
          </p:cNvSpPr>
          <p:nvPr>
            <p:ph type="ftr" sz="quarter" idx="3"/>
          </p:nvPr>
        </p:nvSpPr>
        <p:spPr>
          <a:xfrm>
            <a:off x="152400" y="6356350"/>
            <a:ext cx="4572000" cy="365125"/>
          </a:xfrm>
        </p:spPr>
        <p:txBody>
          <a:bodyPr/>
          <a:lstStyle/>
          <a:p>
            <a:pPr algn="l"/>
            <a:r>
              <a:rPr lang="en-US" dirty="0" smtClean="0">
                <a:solidFill>
                  <a:prstClr val="black">
                    <a:tint val="75000"/>
                  </a:prstClr>
                </a:solidFill>
              </a:rPr>
              <a:t>FAD-</a:t>
            </a:r>
            <a:r>
              <a:rPr lang="en-US" dirty="0" err="1" smtClean="0">
                <a:solidFill>
                  <a:prstClr val="black">
                    <a:tint val="75000"/>
                  </a:prstClr>
                </a:solidFill>
              </a:rPr>
              <a:t>PReP</a:t>
            </a:r>
            <a:r>
              <a:rPr lang="en-US" dirty="0" smtClean="0">
                <a:solidFill>
                  <a:prstClr val="black">
                    <a:tint val="75000"/>
                  </a:prstClr>
                </a:solidFill>
              </a:rPr>
              <a:t>/NAHEMS Guidelines: Quarantine &amp; Movement Control - Overview</a:t>
            </a:r>
            <a:endParaRPr lang="en-US" dirty="0">
              <a:solidFill>
                <a:prstClr val="black">
                  <a:tint val="75000"/>
                </a:prstClr>
              </a:solidFill>
            </a:endParaRPr>
          </a:p>
        </p:txBody>
      </p:sp>
    </p:spTree>
    <p:extLst>
      <p:ext uri="{BB962C8B-B14F-4D97-AF65-F5344CB8AC3E}">
        <p14:creationId xmlns:p14="http://schemas.microsoft.com/office/powerpoint/2010/main" val="40507718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Premises quarantine released if confident with disease status</a:t>
            </a:r>
          </a:p>
          <a:p>
            <a:r>
              <a:rPr lang="en-US" dirty="0" smtClean="0"/>
              <a:t>Federal area quarantine release indicated by Federal Register notice </a:t>
            </a:r>
          </a:p>
          <a:p>
            <a:pPr lvl="1"/>
            <a:r>
              <a:rPr lang="en-US" dirty="0"/>
              <a:t>Does not need to be all at once, </a:t>
            </a:r>
            <a:r>
              <a:rPr lang="en-US" dirty="0" smtClean="0"/>
              <a:t>reducing </a:t>
            </a:r>
            <a:r>
              <a:rPr lang="en-US" dirty="0"/>
              <a:t>the size of the Control Area gradually </a:t>
            </a:r>
          </a:p>
          <a:p>
            <a:pPr lvl="1"/>
            <a:r>
              <a:rPr lang="en-US" dirty="0"/>
              <a:t>Trade considerations or epidemiologic </a:t>
            </a:r>
            <a:r>
              <a:rPr lang="en-US" dirty="0" smtClean="0"/>
              <a:t>information</a:t>
            </a:r>
            <a:endParaRPr lang="en-US" dirty="0"/>
          </a:p>
          <a:p>
            <a:endParaRPr lang="en-US" dirty="0"/>
          </a:p>
        </p:txBody>
      </p:sp>
      <p:sp>
        <p:nvSpPr>
          <p:cNvPr id="3" name="Title 2"/>
          <p:cNvSpPr>
            <a:spLocks noGrp="1"/>
          </p:cNvSpPr>
          <p:nvPr>
            <p:ph type="title"/>
          </p:nvPr>
        </p:nvSpPr>
        <p:spPr/>
        <p:txBody>
          <a:bodyPr/>
          <a:lstStyle/>
          <a:p>
            <a:r>
              <a:rPr lang="en-US" dirty="0" smtClean="0"/>
              <a:t>Quarantine Release</a:t>
            </a:r>
            <a:endParaRPr lang="en-US" dirty="0"/>
          </a:p>
        </p:txBody>
      </p:sp>
      <p:sp>
        <p:nvSpPr>
          <p:cNvPr id="6" name="Slide Number Placeholder 5"/>
          <p:cNvSpPr>
            <a:spLocks noGrp="1"/>
          </p:cNvSpPr>
          <p:nvPr>
            <p:ph type="sldNum" sz="quarter" idx="4"/>
          </p:nvPr>
        </p:nvSpPr>
        <p:spPr/>
        <p:txBody>
          <a:bodyPr/>
          <a:lstStyle/>
          <a:p>
            <a:fld id="{8FB60138-5CAB-4763-8A31-FE7F7E4910B8}" type="slidenum">
              <a:rPr lang="en-US" smtClean="0"/>
              <a:t>22</a:t>
            </a:fld>
            <a:endParaRPr lang="en-US"/>
          </a:p>
        </p:txBody>
      </p:sp>
      <p:sp>
        <p:nvSpPr>
          <p:cNvPr id="7" name="Date Placeholder 1"/>
          <p:cNvSpPr>
            <a:spLocks noGrp="1"/>
          </p:cNvSpPr>
          <p:nvPr>
            <p:ph type="dt" sz="half" idx="2"/>
          </p:nvPr>
        </p:nvSpPr>
        <p:spPr>
          <a:xfrm>
            <a:off x="6553200" y="6356350"/>
            <a:ext cx="2133600" cy="365125"/>
          </a:xfrm>
        </p:spPr>
        <p:txBody>
          <a:bodyPr/>
          <a:lstStyle/>
          <a:p>
            <a:pPr algn="r"/>
            <a:r>
              <a:rPr lang="en-US" smtClean="0"/>
              <a:t>USDA APHIS and CFSPH</a:t>
            </a:r>
            <a:endParaRPr lang="en-US" dirty="0"/>
          </a:p>
        </p:txBody>
      </p:sp>
      <p:sp>
        <p:nvSpPr>
          <p:cNvPr id="8" name="Footer Placeholder 3"/>
          <p:cNvSpPr>
            <a:spLocks noGrp="1"/>
          </p:cNvSpPr>
          <p:nvPr>
            <p:ph type="ftr" sz="quarter" idx="3"/>
          </p:nvPr>
        </p:nvSpPr>
        <p:spPr>
          <a:xfrm>
            <a:off x="152400" y="6356350"/>
            <a:ext cx="4572000" cy="365125"/>
          </a:xfrm>
        </p:spPr>
        <p:txBody>
          <a:bodyPr/>
          <a:lstStyle/>
          <a:p>
            <a:pPr algn="l"/>
            <a:r>
              <a:rPr lang="en-US" dirty="0" smtClean="0">
                <a:solidFill>
                  <a:prstClr val="black">
                    <a:tint val="75000"/>
                  </a:prstClr>
                </a:solidFill>
              </a:rPr>
              <a:t>FAD-</a:t>
            </a:r>
            <a:r>
              <a:rPr lang="en-US" dirty="0" err="1" smtClean="0">
                <a:solidFill>
                  <a:prstClr val="black">
                    <a:tint val="75000"/>
                  </a:prstClr>
                </a:solidFill>
              </a:rPr>
              <a:t>PReP</a:t>
            </a:r>
            <a:r>
              <a:rPr lang="en-US" dirty="0" smtClean="0">
                <a:solidFill>
                  <a:prstClr val="black">
                    <a:tint val="75000"/>
                  </a:prstClr>
                </a:solidFill>
              </a:rPr>
              <a:t>/NAHEMS Guidelines: Quarantine &amp; Movement Control - Overview</a:t>
            </a:r>
            <a:endParaRPr lang="en-US" dirty="0">
              <a:solidFill>
                <a:prstClr val="black">
                  <a:tint val="75000"/>
                </a:prstClr>
              </a:solidFill>
            </a:endParaRPr>
          </a:p>
        </p:txBody>
      </p:sp>
    </p:spTree>
    <p:extLst>
      <p:ext uri="{BB962C8B-B14F-4D97-AF65-F5344CB8AC3E}">
        <p14:creationId xmlns:p14="http://schemas.microsoft.com/office/powerpoint/2010/main" val="37312195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HPAI Control Areas were established</a:t>
            </a:r>
          </a:p>
          <a:p>
            <a:pPr lvl="1"/>
            <a:r>
              <a:rPr lang="en-US" dirty="0" smtClean="0"/>
              <a:t>Around Infected and Contact Premises</a:t>
            </a:r>
          </a:p>
          <a:p>
            <a:r>
              <a:rPr lang="en-US" dirty="0" smtClean="0"/>
              <a:t>Federal area quarantines were not established</a:t>
            </a:r>
          </a:p>
          <a:p>
            <a:r>
              <a:rPr lang="en-US" dirty="0" smtClean="0"/>
              <a:t>May/may not be established during an FAD outbreak</a:t>
            </a:r>
          </a:p>
          <a:p>
            <a:pPr lvl="1"/>
            <a:endParaRPr lang="en-US" dirty="0"/>
          </a:p>
          <a:p>
            <a:endParaRPr lang="en-US" dirty="0"/>
          </a:p>
        </p:txBody>
      </p:sp>
      <p:sp>
        <p:nvSpPr>
          <p:cNvPr id="3" name="Title 2"/>
          <p:cNvSpPr>
            <a:spLocks noGrp="1"/>
          </p:cNvSpPr>
          <p:nvPr>
            <p:ph type="title"/>
          </p:nvPr>
        </p:nvSpPr>
        <p:spPr/>
        <p:txBody>
          <a:bodyPr/>
          <a:lstStyle/>
          <a:p>
            <a:r>
              <a:rPr lang="en-US" dirty="0" smtClean="0"/>
              <a:t>Recent FAD Control Areas</a:t>
            </a:r>
            <a:endParaRPr lang="en-US" dirty="0"/>
          </a:p>
        </p:txBody>
      </p:sp>
      <p:sp>
        <p:nvSpPr>
          <p:cNvPr id="6" name="Slide Number Placeholder 5"/>
          <p:cNvSpPr>
            <a:spLocks noGrp="1"/>
          </p:cNvSpPr>
          <p:nvPr>
            <p:ph type="sldNum" sz="quarter" idx="4"/>
          </p:nvPr>
        </p:nvSpPr>
        <p:spPr/>
        <p:txBody>
          <a:bodyPr/>
          <a:lstStyle/>
          <a:p>
            <a:fld id="{8FB60138-5CAB-4763-8A31-FE7F7E4910B8}" type="slidenum">
              <a:rPr lang="en-US" smtClean="0"/>
              <a:t>23</a:t>
            </a:fld>
            <a:endParaRPr lang="en-US"/>
          </a:p>
        </p:txBody>
      </p:sp>
      <p:sp>
        <p:nvSpPr>
          <p:cNvPr id="7" name="Date Placeholder 1"/>
          <p:cNvSpPr>
            <a:spLocks noGrp="1"/>
          </p:cNvSpPr>
          <p:nvPr>
            <p:ph type="dt" sz="half" idx="2"/>
          </p:nvPr>
        </p:nvSpPr>
        <p:spPr>
          <a:xfrm>
            <a:off x="6553200" y="6356350"/>
            <a:ext cx="2133600" cy="365125"/>
          </a:xfrm>
        </p:spPr>
        <p:txBody>
          <a:bodyPr/>
          <a:lstStyle/>
          <a:p>
            <a:pPr algn="r"/>
            <a:r>
              <a:rPr lang="en-US" smtClean="0"/>
              <a:t>USDA APHIS and CFSPH</a:t>
            </a:r>
            <a:endParaRPr lang="en-US" dirty="0"/>
          </a:p>
        </p:txBody>
      </p:sp>
      <p:sp>
        <p:nvSpPr>
          <p:cNvPr id="8" name="Footer Placeholder 3"/>
          <p:cNvSpPr>
            <a:spLocks noGrp="1"/>
          </p:cNvSpPr>
          <p:nvPr>
            <p:ph type="ftr" sz="quarter" idx="3"/>
          </p:nvPr>
        </p:nvSpPr>
        <p:spPr>
          <a:xfrm>
            <a:off x="152400" y="6356350"/>
            <a:ext cx="4572000" cy="365125"/>
          </a:xfrm>
        </p:spPr>
        <p:txBody>
          <a:bodyPr/>
          <a:lstStyle/>
          <a:p>
            <a:pPr algn="l"/>
            <a:r>
              <a:rPr lang="en-US" dirty="0" smtClean="0">
                <a:solidFill>
                  <a:prstClr val="black">
                    <a:tint val="75000"/>
                  </a:prstClr>
                </a:solidFill>
              </a:rPr>
              <a:t>FAD-</a:t>
            </a:r>
            <a:r>
              <a:rPr lang="en-US" dirty="0" err="1" smtClean="0">
                <a:solidFill>
                  <a:prstClr val="black">
                    <a:tint val="75000"/>
                  </a:prstClr>
                </a:solidFill>
              </a:rPr>
              <a:t>PReP</a:t>
            </a:r>
            <a:r>
              <a:rPr lang="en-US" dirty="0" smtClean="0">
                <a:solidFill>
                  <a:prstClr val="black">
                    <a:tint val="75000"/>
                  </a:prstClr>
                </a:solidFill>
              </a:rPr>
              <a:t>/NAHEMS Guidelines: Quarantine &amp; Movement Control - Overview</a:t>
            </a:r>
            <a:endParaRPr lang="en-US" dirty="0">
              <a:solidFill>
                <a:prstClr val="black">
                  <a:tint val="75000"/>
                </a:prstClr>
              </a:solidFill>
            </a:endParaRPr>
          </a:p>
        </p:txBody>
      </p:sp>
    </p:spTree>
    <p:extLst>
      <p:ext uri="{BB962C8B-B14F-4D97-AF65-F5344CB8AC3E}">
        <p14:creationId xmlns:p14="http://schemas.microsoft.com/office/powerpoint/2010/main" val="23309906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Movement Control </a:t>
            </a:r>
            <a:br>
              <a:rPr lang="en-US" dirty="0" smtClean="0"/>
            </a:br>
            <a:r>
              <a:rPr lang="en-US" dirty="0" smtClean="0"/>
              <a:t>and Permitting</a:t>
            </a:r>
            <a:endParaRPr lang="en-US" dirty="0"/>
          </a:p>
        </p:txBody>
      </p:sp>
      <p:sp>
        <p:nvSpPr>
          <p:cNvPr id="5" name="Slide Number Placeholder 4"/>
          <p:cNvSpPr>
            <a:spLocks noGrp="1"/>
          </p:cNvSpPr>
          <p:nvPr>
            <p:ph type="sldNum" sz="quarter" idx="12"/>
          </p:nvPr>
        </p:nvSpPr>
        <p:spPr/>
        <p:txBody>
          <a:bodyPr/>
          <a:lstStyle/>
          <a:p>
            <a:fld id="{D0D442E0-E77E-4BAC-8FCC-C64837D56B69}" type="slidenum">
              <a:rPr lang="en-US" smtClean="0"/>
              <a:t>24</a:t>
            </a:fld>
            <a:endParaRPr lang="en-US"/>
          </a:p>
        </p:txBody>
      </p:sp>
      <p:sp>
        <p:nvSpPr>
          <p:cNvPr id="6" name="Date Placeholder 1"/>
          <p:cNvSpPr>
            <a:spLocks noGrp="1"/>
          </p:cNvSpPr>
          <p:nvPr>
            <p:ph type="dt" sz="half" idx="10"/>
          </p:nvPr>
        </p:nvSpPr>
        <p:spPr>
          <a:xfrm>
            <a:off x="6553200" y="6356350"/>
            <a:ext cx="2133600" cy="365125"/>
          </a:xfrm>
        </p:spPr>
        <p:txBody>
          <a:bodyPr/>
          <a:lstStyle/>
          <a:p>
            <a:pPr algn="r"/>
            <a:r>
              <a:rPr lang="en-US" dirty="0" smtClean="0"/>
              <a:t>USDA APHIS and CFSPH</a:t>
            </a:r>
            <a:endParaRPr lang="en-US" dirty="0"/>
          </a:p>
        </p:txBody>
      </p:sp>
      <p:sp>
        <p:nvSpPr>
          <p:cNvPr id="7" name="Footer Placeholder 2"/>
          <p:cNvSpPr>
            <a:spLocks noGrp="1"/>
          </p:cNvSpPr>
          <p:nvPr>
            <p:ph type="ftr" sz="quarter" idx="11"/>
          </p:nvPr>
        </p:nvSpPr>
        <p:spPr>
          <a:xfrm>
            <a:off x="152400" y="6356350"/>
            <a:ext cx="4572000" cy="365125"/>
          </a:xfrm>
        </p:spPr>
        <p:txBody>
          <a:bodyPr/>
          <a:lstStyle/>
          <a:p>
            <a:pPr algn="l"/>
            <a:r>
              <a:rPr lang="en-US" dirty="0" smtClean="0"/>
              <a:t>FAD-</a:t>
            </a:r>
            <a:r>
              <a:rPr lang="en-US" dirty="0" err="1" smtClean="0"/>
              <a:t>PReP</a:t>
            </a:r>
            <a:r>
              <a:rPr lang="en-US" dirty="0" smtClean="0"/>
              <a:t>/NAHEMS Guidelines: Quarantine &amp; Movement Control - Overview</a:t>
            </a:r>
            <a:endParaRPr lang="en-US" dirty="0"/>
          </a:p>
        </p:txBody>
      </p:sp>
    </p:spTree>
    <p:extLst>
      <p:ext uri="{BB962C8B-B14F-4D97-AF65-F5344CB8AC3E}">
        <p14:creationId xmlns:p14="http://schemas.microsoft.com/office/powerpoint/2010/main" val="28379738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371600"/>
            <a:ext cx="8686800" cy="4953000"/>
          </a:xfrm>
        </p:spPr>
        <p:txBody>
          <a:bodyPr>
            <a:normAutofit fontScale="92500"/>
          </a:bodyPr>
          <a:lstStyle/>
          <a:p>
            <a:r>
              <a:rPr lang="en-US" dirty="0" smtClean="0"/>
              <a:t>Moving </a:t>
            </a:r>
            <a:r>
              <a:rPr lang="en-US" dirty="0"/>
              <a:t>animals, animal products, </a:t>
            </a:r>
            <a:r>
              <a:rPr lang="en-US" dirty="0" smtClean="0"/>
              <a:t>fomites</a:t>
            </a:r>
          </a:p>
          <a:p>
            <a:r>
              <a:rPr lang="en-US" dirty="0" smtClean="0"/>
              <a:t>Broad guidance </a:t>
            </a:r>
          </a:p>
          <a:p>
            <a:pPr lvl="1"/>
            <a:r>
              <a:rPr lang="en-US" i="1" dirty="0"/>
              <a:t>APHIS Foreign Animal </a:t>
            </a:r>
            <a:r>
              <a:rPr lang="en-US" i="1" dirty="0" smtClean="0"/>
              <a:t>Disease </a:t>
            </a:r>
            <a:r>
              <a:rPr lang="en-US" i="1" dirty="0"/>
              <a:t>Framework</a:t>
            </a:r>
            <a:r>
              <a:rPr lang="en-US" i="1" dirty="0" smtClean="0"/>
              <a:t>:</a:t>
            </a:r>
            <a:br>
              <a:rPr lang="en-US" i="1" dirty="0" smtClean="0"/>
            </a:br>
            <a:r>
              <a:rPr lang="en-US" i="1" dirty="0" smtClean="0"/>
              <a:t>Response Strategies (</a:t>
            </a:r>
            <a:r>
              <a:rPr lang="en-US" i="1" dirty="0"/>
              <a:t>FAD PReP Manual 2-0</a:t>
            </a:r>
            <a:r>
              <a:rPr lang="en-US" i="1" dirty="0" smtClean="0"/>
              <a:t>)</a:t>
            </a:r>
          </a:p>
          <a:p>
            <a:pPr marL="342900" lvl="1" indent="-342900">
              <a:buFont typeface="Arial" pitchFamily="34" charset="0"/>
              <a:buChar char="•"/>
            </a:pPr>
            <a:r>
              <a:rPr lang="en-US" sz="3200" dirty="0"/>
              <a:t>Specific </a:t>
            </a:r>
            <a:r>
              <a:rPr lang="en-US" sz="3200" dirty="0" smtClean="0"/>
              <a:t>criteria</a:t>
            </a:r>
          </a:p>
          <a:p>
            <a:pPr lvl="1"/>
            <a:r>
              <a:rPr lang="en-US" dirty="0"/>
              <a:t>Science</a:t>
            </a:r>
          </a:p>
          <a:p>
            <a:pPr lvl="1"/>
            <a:r>
              <a:rPr lang="en-US" dirty="0"/>
              <a:t>Risk of </a:t>
            </a:r>
            <a:r>
              <a:rPr lang="en-US" dirty="0" smtClean="0"/>
              <a:t>disease</a:t>
            </a:r>
            <a:br>
              <a:rPr lang="en-US" dirty="0" smtClean="0"/>
            </a:br>
            <a:r>
              <a:rPr lang="en-US" dirty="0" smtClean="0"/>
              <a:t>transmission</a:t>
            </a:r>
            <a:endParaRPr lang="en-US" dirty="0"/>
          </a:p>
          <a:p>
            <a:pPr lvl="1"/>
            <a:r>
              <a:rPr lang="en-US" dirty="0"/>
              <a:t>Circumstances of </a:t>
            </a:r>
            <a:r>
              <a:rPr lang="en-US" dirty="0" smtClean="0"/>
              <a:t/>
            </a:r>
            <a:br>
              <a:rPr lang="en-US" dirty="0" smtClean="0"/>
            </a:br>
            <a:r>
              <a:rPr lang="en-US" dirty="0" smtClean="0"/>
              <a:t>the </a:t>
            </a:r>
            <a:r>
              <a:rPr lang="en-US" dirty="0"/>
              <a:t>outbreak</a:t>
            </a:r>
          </a:p>
        </p:txBody>
      </p:sp>
      <p:sp>
        <p:nvSpPr>
          <p:cNvPr id="5" name="Slide Number Placeholder 4"/>
          <p:cNvSpPr>
            <a:spLocks noGrp="1"/>
          </p:cNvSpPr>
          <p:nvPr>
            <p:ph type="sldNum" sz="quarter" idx="4"/>
          </p:nvPr>
        </p:nvSpPr>
        <p:spPr/>
        <p:txBody>
          <a:bodyPr/>
          <a:lstStyle/>
          <a:p>
            <a:fld id="{D0D442E0-E77E-4BAC-8FCC-C64837D56B69}" type="slidenum">
              <a:rPr lang="en-US" smtClean="0"/>
              <a:t>25</a:t>
            </a:fld>
            <a:endParaRPr lang="en-US"/>
          </a:p>
        </p:txBody>
      </p:sp>
      <p:sp>
        <p:nvSpPr>
          <p:cNvPr id="6" name="Title 5"/>
          <p:cNvSpPr>
            <a:spLocks noGrp="1"/>
          </p:cNvSpPr>
          <p:nvPr>
            <p:ph type="title"/>
          </p:nvPr>
        </p:nvSpPr>
        <p:spPr>
          <a:xfrm>
            <a:off x="457200" y="152400"/>
            <a:ext cx="8229600" cy="838200"/>
          </a:xfrm>
        </p:spPr>
        <p:txBody>
          <a:bodyPr>
            <a:normAutofit/>
          </a:bodyPr>
          <a:lstStyle/>
          <a:p>
            <a:r>
              <a:rPr lang="en-US" dirty="0" smtClean="0"/>
              <a:t>Control Area Movements</a:t>
            </a:r>
            <a:endParaRPr lang="en-US" dirty="0"/>
          </a:p>
        </p:txBody>
      </p:sp>
      <p:sp>
        <p:nvSpPr>
          <p:cNvPr id="7" name="Date Placeholder 1"/>
          <p:cNvSpPr>
            <a:spLocks noGrp="1"/>
          </p:cNvSpPr>
          <p:nvPr>
            <p:ph type="dt" sz="half" idx="2"/>
          </p:nvPr>
        </p:nvSpPr>
        <p:spPr>
          <a:xfrm>
            <a:off x="6553200" y="6356350"/>
            <a:ext cx="2133600" cy="365125"/>
          </a:xfrm>
        </p:spPr>
        <p:txBody>
          <a:bodyPr/>
          <a:lstStyle/>
          <a:p>
            <a:pPr algn="r"/>
            <a:r>
              <a:rPr lang="en-US" smtClean="0"/>
              <a:t>USDA APHIS and CFSPH</a:t>
            </a:r>
            <a:endParaRPr lang="en-US" dirty="0"/>
          </a:p>
        </p:txBody>
      </p:sp>
      <p:sp>
        <p:nvSpPr>
          <p:cNvPr id="8" name="Footer Placeholder 3"/>
          <p:cNvSpPr>
            <a:spLocks noGrp="1"/>
          </p:cNvSpPr>
          <p:nvPr>
            <p:ph type="ftr" sz="quarter" idx="3"/>
          </p:nvPr>
        </p:nvSpPr>
        <p:spPr>
          <a:xfrm>
            <a:off x="152400" y="6356350"/>
            <a:ext cx="4572000" cy="365125"/>
          </a:xfrm>
        </p:spPr>
        <p:txBody>
          <a:bodyPr/>
          <a:lstStyle/>
          <a:p>
            <a:pPr algn="l"/>
            <a:r>
              <a:rPr lang="en-US" dirty="0" smtClean="0">
                <a:solidFill>
                  <a:prstClr val="black">
                    <a:tint val="75000"/>
                  </a:prstClr>
                </a:solidFill>
              </a:rPr>
              <a:t>FAD-</a:t>
            </a:r>
            <a:r>
              <a:rPr lang="en-US" dirty="0" err="1" smtClean="0">
                <a:solidFill>
                  <a:prstClr val="black">
                    <a:tint val="75000"/>
                  </a:prstClr>
                </a:solidFill>
              </a:rPr>
              <a:t>PReP</a:t>
            </a:r>
            <a:r>
              <a:rPr lang="en-US" dirty="0" smtClean="0">
                <a:solidFill>
                  <a:prstClr val="black">
                    <a:tint val="75000"/>
                  </a:prstClr>
                </a:solidFill>
              </a:rPr>
              <a:t>/NAHEMS Guidelines: Quarantine &amp; Movement Control - Overview</a:t>
            </a:r>
            <a:endParaRPr lang="en-US" dirty="0">
              <a:solidFill>
                <a:prstClr val="black">
                  <a:tint val="75000"/>
                </a:prstClr>
              </a:solidFill>
            </a:endParaRPr>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00600" y="3657600"/>
            <a:ext cx="3913773" cy="2011680"/>
          </a:xfrm>
          <a:prstGeom prst="rect">
            <a:avLst/>
          </a:prstGeom>
          <a:noFill/>
          <a:ln w="38100">
            <a:solidFill>
              <a:srgbClr val="17375E"/>
            </a:solidFill>
            <a:miter lim="800000"/>
            <a:headEnd/>
            <a:tailEnd/>
          </a:ln>
        </p:spPr>
      </p:pic>
    </p:spTree>
    <p:extLst>
      <p:ext uri="{BB962C8B-B14F-4D97-AF65-F5344CB8AC3E}">
        <p14:creationId xmlns:p14="http://schemas.microsoft.com/office/powerpoint/2010/main" val="9412291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COB, managed movement</a:t>
            </a:r>
          </a:p>
          <a:p>
            <a:pPr lvl="1"/>
            <a:r>
              <a:rPr lang="en-US" dirty="0" smtClean="0"/>
              <a:t>Specific criteria for movement</a:t>
            </a:r>
            <a:endParaRPr lang="en-US" dirty="0"/>
          </a:p>
          <a:p>
            <a:r>
              <a:rPr lang="en-US" dirty="0" smtClean="0"/>
              <a:t>Voluntary participation</a:t>
            </a:r>
          </a:p>
          <a:p>
            <a:r>
              <a:rPr lang="en-US" dirty="0" smtClean="0"/>
              <a:t>Specific criteria</a:t>
            </a:r>
          </a:p>
          <a:p>
            <a:pPr lvl="1"/>
            <a:r>
              <a:rPr lang="en-US" dirty="0" smtClean="0"/>
              <a:t>Surveillance</a:t>
            </a:r>
          </a:p>
          <a:p>
            <a:pPr lvl="1"/>
            <a:r>
              <a:rPr lang="en-US" dirty="0" smtClean="0"/>
              <a:t>Cleaning, disinfection</a:t>
            </a:r>
          </a:p>
          <a:p>
            <a:pPr lvl="1"/>
            <a:r>
              <a:rPr lang="en-US" dirty="0" smtClean="0"/>
              <a:t>Biosecurity measures</a:t>
            </a:r>
          </a:p>
          <a:p>
            <a:pPr lvl="1"/>
            <a:r>
              <a:rPr lang="en-US" dirty="0" smtClean="0"/>
              <a:t>Epidemiological </a:t>
            </a:r>
            <a:br>
              <a:rPr lang="en-US" dirty="0" smtClean="0"/>
            </a:br>
            <a:r>
              <a:rPr lang="en-US" dirty="0" smtClean="0"/>
              <a:t>information</a:t>
            </a:r>
            <a:endParaRPr lang="en-US" dirty="0"/>
          </a:p>
        </p:txBody>
      </p:sp>
      <p:sp>
        <p:nvSpPr>
          <p:cNvPr id="3" name="Date Placeholder 2"/>
          <p:cNvSpPr>
            <a:spLocks noGrp="1"/>
          </p:cNvSpPr>
          <p:nvPr>
            <p:ph type="dt" sz="half" idx="2"/>
          </p:nvPr>
        </p:nvSpPr>
        <p:spPr/>
        <p:txBody>
          <a:bodyPr/>
          <a:lstStyle/>
          <a:p>
            <a:pPr algn="r"/>
            <a:r>
              <a:rPr lang="en-US" dirty="0" smtClean="0"/>
              <a:t>USDA APHIS and CFSPH</a:t>
            </a:r>
            <a:endParaRPr lang="en-US" dirty="0"/>
          </a:p>
        </p:txBody>
      </p:sp>
      <p:sp>
        <p:nvSpPr>
          <p:cNvPr id="5" name="Slide Number Placeholder 4"/>
          <p:cNvSpPr>
            <a:spLocks noGrp="1"/>
          </p:cNvSpPr>
          <p:nvPr>
            <p:ph type="sldNum" sz="quarter" idx="4"/>
          </p:nvPr>
        </p:nvSpPr>
        <p:spPr/>
        <p:txBody>
          <a:bodyPr/>
          <a:lstStyle/>
          <a:p>
            <a:fld id="{9B5F0710-240B-4192-A2C4-C527BC974480}" type="slidenum">
              <a:rPr lang="en-US" smtClean="0"/>
              <a:t>26</a:t>
            </a:fld>
            <a:endParaRPr lang="en-US"/>
          </a:p>
        </p:txBody>
      </p:sp>
      <p:sp>
        <p:nvSpPr>
          <p:cNvPr id="6" name="Title 5"/>
          <p:cNvSpPr>
            <a:spLocks noGrp="1"/>
          </p:cNvSpPr>
          <p:nvPr>
            <p:ph type="title"/>
          </p:nvPr>
        </p:nvSpPr>
        <p:spPr/>
        <p:txBody>
          <a:bodyPr/>
          <a:lstStyle/>
          <a:p>
            <a:r>
              <a:rPr lang="en-US" dirty="0" smtClean="0"/>
              <a:t>Continuity of Business</a:t>
            </a:r>
            <a:endParaRPr lang="en-US" dirty="0"/>
          </a:p>
        </p:txBody>
      </p:sp>
      <p:pic>
        <p:nvPicPr>
          <p:cNvPr id="7" name="Picture 2"/>
          <p:cNvPicPr>
            <a:picLocks noChangeAspect="1" noChangeArrowheads="1"/>
          </p:cNvPicPr>
          <p:nvPr/>
        </p:nvPicPr>
        <p:blipFill>
          <a:blip r:embed="rId3" cstate="email">
            <a:extLst>
              <a:ext uri="{28A0092B-C50C-407E-A947-70E740481C1C}">
                <a14:useLocalDpi xmlns:a14="http://schemas.microsoft.com/office/drawing/2010/main"/>
              </a:ext>
            </a:extLst>
          </a:blip>
          <a:stretch>
            <a:fillRect/>
          </a:stretch>
        </p:blipFill>
        <p:spPr bwMode="auto">
          <a:xfrm>
            <a:off x="5473982" y="3325898"/>
            <a:ext cx="3175777" cy="2008102"/>
          </a:xfrm>
          <a:prstGeom prst="rect">
            <a:avLst/>
          </a:prstGeom>
          <a:noFill/>
          <a:ln w="38100">
            <a:solidFill>
              <a:srgbClr val="17375E"/>
            </a:solidFill>
            <a:miter lim="800000"/>
            <a:headEnd/>
            <a:tailEnd/>
          </a:ln>
          <a:extLst>
            <a:ext uri="{909E8E84-426E-40DD-AFC4-6F175D3DCCD1}">
              <a14:hiddenFill xmlns:a14="http://schemas.microsoft.com/office/drawing/2010/main">
                <a:solidFill>
                  <a:schemeClr val="accent1"/>
                </a:solidFill>
              </a14:hiddenFill>
            </a:ext>
          </a:extLst>
        </p:spPr>
      </p:pic>
      <p:sp>
        <p:nvSpPr>
          <p:cNvPr id="8" name="Footer Placeholder 3"/>
          <p:cNvSpPr>
            <a:spLocks noGrp="1"/>
          </p:cNvSpPr>
          <p:nvPr>
            <p:ph type="ftr" sz="quarter" idx="3"/>
          </p:nvPr>
        </p:nvSpPr>
        <p:spPr>
          <a:xfrm>
            <a:off x="152400" y="6356350"/>
            <a:ext cx="4572000" cy="365125"/>
          </a:xfrm>
        </p:spPr>
        <p:txBody>
          <a:bodyPr/>
          <a:lstStyle/>
          <a:p>
            <a:pPr algn="l"/>
            <a:r>
              <a:rPr lang="en-US" dirty="0" smtClean="0">
                <a:solidFill>
                  <a:prstClr val="black">
                    <a:tint val="75000"/>
                  </a:prstClr>
                </a:solidFill>
              </a:rPr>
              <a:t>FAD-</a:t>
            </a:r>
            <a:r>
              <a:rPr lang="en-US" dirty="0" err="1" smtClean="0">
                <a:solidFill>
                  <a:prstClr val="black">
                    <a:tint val="75000"/>
                  </a:prstClr>
                </a:solidFill>
              </a:rPr>
              <a:t>PReP</a:t>
            </a:r>
            <a:r>
              <a:rPr lang="en-US" dirty="0" smtClean="0">
                <a:solidFill>
                  <a:prstClr val="black">
                    <a:tint val="75000"/>
                  </a:prstClr>
                </a:solidFill>
              </a:rPr>
              <a:t>/NAHEMS Guidelines: Quarantine &amp; Movement Control - Overview</a:t>
            </a:r>
            <a:endParaRPr lang="en-US" dirty="0">
              <a:solidFill>
                <a:prstClr val="black">
                  <a:tint val="75000"/>
                </a:prstClr>
              </a:solidFill>
            </a:endParaRPr>
          </a:p>
        </p:txBody>
      </p:sp>
    </p:spTree>
    <p:extLst>
      <p:ext uri="{BB962C8B-B14F-4D97-AF65-F5344CB8AC3E}">
        <p14:creationId xmlns:p14="http://schemas.microsoft.com/office/powerpoint/2010/main" val="5197294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Specific or COB movements</a:t>
            </a:r>
          </a:p>
          <a:p>
            <a:pPr marL="342900" lvl="1" indent="-342900">
              <a:buFont typeface="Arial" pitchFamily="34" charset="0"/>
              <a:buChar char="•"/>
            </a:pPr>
            <a:r>
              <a:rPr lang="en-US" sz="3200" dirty="0" smtClean="0"/>
              <a:t>Considers </a:t>
            </a:r>
            <a:r>
              <a:rPr lang="en-US" sz="3200" dirty="0"/>
              <a:t>risk assessments, surveillance, biosecurity, </a:t>
            </a:r>
            <a:r>
              <a:rPr lang="en-US" sz="3200" dirty="0" smtClean="0"/>
              <a:t>national </a:t>
            </a:r>
            <a:br>
              <a:rPr lang="en-US" sz="3200" dirty="0" smtClean="0"/>
            </a:br>
            <a:r>
              <a:rPr lang="en-US" sz="3200" dirty="0" smtClean="0"/>
              <a:t>and OIE standards</a:t>
            </a:r>
          </a:p>
          <a:p>
            <a:pPr marL="342900" lvl="1" indent="-342900">
              <a:buFont typeface="Arial" pitchFamily="34" charset="0"/>
              <a:buChar char="•"/>
            </a:pPr>
            <a:r>
              <a:rPr lang="en-US" sz="3200" dirty="0" smtClean="0"/>
              <a:t>Significant information management</a:t>
            </a:r>
          </a:p>
          <a:p>
            <a:pPr marL="342900" lvl="1" indent="-342900">
              <a:buFont typeface="Arial" pitchFamily="34" charset="0"/>
              <a:buChar char="•"/>
            </a:pPr>
            <a:r>
              <a:rPr lang="en-US" sz="3200" dirty="0" smtClean="0"/>
              <a:t>EMRS2 is the system of record for an animal health emergency response</a:t>
            </a:r>
            <a:endParaRPr lang="en-US" sz="3200" dirty="0"/>
          </a:p>
        </p:txBody>
      </p:sp>
      <p:sp>
        <p:nvSpPr>
          <p:cNvPr id="5" name="Slide Number Placeholder 4"/>
          <p:cNvSpPr>
            <a:spLocks noGrp="1"/>
          </p:cNvSpPr>
          <p:nvPr>
            <p:ph type="sldNum" sz="quarter" idx="4"/>
          </p:nvPr>
        </p:nvSpPr>
        <p:spPr/>
        <p:txBody>
          <a:bodyPr/>
          <a:lstStyle/>
          <a:p>
            <a:fld id="{D0D442E0-E77E-4BAC-8FCC-C64837D56B69}" type="slidenum">
              <a:rPr lang="en-US" smtClean="0"/>
              <a:t>27</a:t>
            </a:fld>
            <a:endParaRPr lang="en-US"/>
          </a:p>
        </p:txBody>
      </p:sp>
      <p:sp>
        <p:nvSpPr>
          <p:cNvPr id="6" name="Title 5"/>
          <p:cNvSpPr>
            <a:spLocks noGrp="1"/>
          </p:cNvSpPr>
          <p:nvPr>
            <p:ph type="title"/>
          </p:nvPr>
        </p:nvSpPr>
        <p:spPr/>
        <p:txBody>
          <a:bodyPr/>
          <a:lstStyle/>
          <a:p>
            <a:r>
              <a:rPr lang="en-US" dirty="0" smtClean="0"/>
              <a:t>Permitting</a:t>
            </a:r>
            <a:endParaRPr lang="en-US" dirty="0"/>
          </a:p>
        </p:txBody>
      </p:sp>
      <p:sp>
        <p:nvSpPr>
          <p:cNvPr id="8" name="Date Placeholder 1"/>
          <p:cNvSpPr>
            <a:spLocks noGrp="1"/>
          </p:cNvSpPr>
          <p:nvPr>
            <p:ph type="dt" sz="half" idx="2"/>
          </p:nvPr>
        </p:nvSpPr>
        <p:spPr>
          <a:xfrm>
            <a:off x="6553200" y="6356350"/>
            <a:ext cx="2133600" cy="365125"/>
          </a:xfrm>
        </p:spPr>
        <p:txBody>
          <a:bodyPr/>
          <a:lstStyle/>
          <a:p>
            <a:pPr algn="r"/>
            <a:r>
              <a:rPr lang="en-US" smtClean="0"/>
              <a:t>USDA APHIS and CFSPH</a:t>
            </a:r>
            <a:endParaRPr lang="en-US" dirty="0"/>
          </a:p>
        </p:txBody>
      </p:sp>
      <p:sp>
        <p:nvSpPr>
          <p:cNvPr id="9" name="Footer Placeholder 3"/>
          <p:cNvSpPr>
            <a:spLocks noGrp="1"/>
          </p:cNvSpPr>
          <p:nvPr>
            <p:ph type="ftr" sz="quarter" idx="3"/>
          </p:nvPr>
        </p:nvSpPr>
        <p:spPr>
          <a:xfrm>
            <a:off x="152400" y="6356350"/>
            <a:ext cx="4572000" cy="365125"/>
          </a:xfrm>
        </p:spPr>
        <p:txBody>
          <a:bodyPr/>
          <a:lstStyle/>
          <a:p>
            <a:pPr algn="l"/>
            <a:r>
              <a:rPr lang="en-US" dirty="0" smtClean="0">
                <a:solidFill>
                  <a:prstClr val="black">
                    <a:tint val="75000"/>
                  </a:prstClr>
                </a:solidFill>
              </a:rPr>
              <a:t>FAD-</a:t>
            </a:r>
            <a:r>
              <a:rPr lang="en-US" dirty="0" err="1" smtClean="0">
                <a:solidFill>
                  <a:prstClr val="black">
                    <a:tint val="75000"/>
                  </a:prstClr>
                </a:solidFill>
              </a:rPr>
              <a:t>PReP</a:t>
            </a:r>
            <a:r>
              <a:rPr lang="en-US" dirty="0" smtClean="0">
                <a:solidFill>
                  <a:prstClr val="black">
                    <a:tint val="75000"/>
                  </a:prstClr>
                </a:solidFill>
              </a:rPr>
              <a:t>/NAHEMS Guidelines: Quarantine &amp; Movement Control - Overview</a:t>
            </a:r>
            <a:endParaRPr lang="en-US" dirty="0">
              <a:solidFill>
                <a:prstClr val="black">
                  <a:tint val="75000"/>
                </a:prstClr>
              </a:solidFill>
            </a:endParaRPr>
          </a:p>
        </p:txBody>
      </p:sp>
    </p:spTree>
    <p:extLst>
      <p:ext uri="{BB962C8B-B14F-4D97-AF65-F5344CB8AC3E}">
        <p14:creationId xmlns:p14="http://schemas.microsoft.com/office/powerpoint/2010/main" val="85384075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Enforce requirements</a:t>
            </a:r>
          </a:p>
          <a:p>
            <a:pPr lvl="1"/>
            <a:r>
              <a:rPr lang="en-US" dirty="0" smtClean="0"/>
              <a:t>May need accompanying permit</a:t>
            </a:r>
          </a:p>
          <a:p>
            <a:pPr lvl="2"/>
            <a:r>
              <a:rPr lang="en-US" dirty="0" smtClean="0"/>
              <a:t>Verifies vehicle is in compliance  </a:t>
            </a:r>
            <a:br>
              <a:rPr lang="en-US" dirty="0" smtClean="0"/>
            </a:br>
            <a:r>
              <a:rPr lang="en-US" dirty="0" smtClean="0"/>
              <a:t>with all movement criteria</a:t>
            </a:r>
            <a:endParaRPr lang="en-US" dirty="0"/>
          </a:p>
          <a:p>
            <a:r>
              <a:rPr lang="en-US" dirty="0" smtClean="0"/>
              <a:t>Avoid threatening animal welfare</a:t>
            </a:r>
          </a:p>
          <a:p>
            <a:r>
              <a:rPr lang="en-US" dirty="0" smtClean="0"/>
              <a:t>Standard operating procedures provided through Incident Command</a:t>
            </a:r>
          </a:p>
          <a:p>
            <a:r>
              <a:rPr lang="en-US" dirty="0" smtClean="0"/>
              <a:t>Violations </a:t>
            </a:r>
            <a:r>
              <a:rPr lang="en-US" dirty="0"/>
              <a:t>reported to officials </a:t>
            </a:r>
          </a:p>
        </p:txBody>
      </p:sp>
      <p:sp>
        <p:nvSpPr>
          <p:cNvPr id="3" name="Date Placeholder 2"/>
          <p:cNvSpPr>
            <a:spLocks noGrp="1"/>
          </p:cNvSpPr>
          <p:nvPr>
            <p:ph type="dt" sz="half" idx="2"/>
          </p:nvPr>
        </p:nvSpPr>
        <p:spPr/>
        <p:txBody>
          <a:bodyPr/>
          <a:lstStyle/>
          <a:p>
            <a:pPr algn="r"/>
            <a:r>
              <a:rPr lang="en-US" smtClean="0"/>
              <a:t>USDA APHIS and CFSPH</a:t>
            </a:r>
            <a:endParaRPr lang="en-US" dirty="0"/>
          </a:p>
        </p:txBody>
      </p:sp>
      <p:sp>
        <p:nvSpPr>
          <p:cNvPr id="5" name="Slide Number Placeholder 4"/>
          <p:cNvSpPr>
            <a:spLocks noGrp="1"/>
          </p:cNvSpPr>
          <p:nvPr>
            <p:ph type="sldNum" sz="quarter" idx="4"/>
          </p:nvPr>
        </p:nvSpPr>
        <p:spPr/>
        <p:txBody>
          <a:bodyPr/>
          <a:lstStyle/>
          <a:p>
            <a:fld id="{9B5F0710-240B-4192-A2C4-C527BC974480}" type="slidenum">
              <a:rPr lang="en-US" smtClean="0"/>
              <a:t>28</a:t>
            </a:fld>
            <a:endParaRPr lang="en-US"/>
          </a:p>
        </p:txBody>
      </p:sp>
      <p:sp>
        <p:nvSpPr>
          <p:cNvPr id="6" name="Title 5"/>
          <p:cNvSpPr>
            <a:spLocks noGrp="1"/>
          </p:cNvSpPr>
          <p:nvPr>
            <p:ph type="title"/>
          </p:nvPr>
        </p:nvSpPr>
        <p:spPr/>
        <p:txBody>
          <a:bodyPr/>
          <a:lstStyle/>
          <a:p>
            <a:r>
              <a:rPr lang="en-US" dirty="0" smtClean="0"/>
              <a:t>Checkpoints</a:t>
            </a:r>
            <a:endParaRPr lang="en-US" dirty="0"/>
          </a:p>
        </p:txBody>
      </p:sp>
      <p:sp>
        <p:nvSpPr>
          <p:cNvPr id="7" name="Footer Placeholder 3"/>
          <p:cNvSpPr>
            <a:spLocks noGrp="1"/>
          </p:cNvSpPr>
          <p:nvPr>
            <p:ph type="ftr" sz="quarter" idx="3"/>
          </p:nvPr>
        </p:nvSpPr>
        <p:spPr>
          <a:xfrm>
            <a:off x="152400" y="6356350"/>
            <a:ext cx="4572000" cy="365125"/>
          </a:xfrm>
        </p:spPr>
        <p:txBody>
          <a:bodyPr/>
          <a:lstStyle/>
          <a:p>
            <a:pPr algn="l"/>
            <a:r>
              <a:rPr lang="en-US" dirty="0" smtClean="0">
                <a:solidFill>
                  <a:prstClr val="black">
                    <a:tint val="75000"/>
                  </a:prstClr>
                </a:solidFill>
              </a:rPr>
              <a:t>FAD-</a:t>
            </a:r>
            <a:r>
              <a:rPr lang="en-US" dirty="0" err="1" smtClean="0">
                <a:solidFill>
                  <a:prstClr val="black">
                    <a:tint val="75000"/>
                  </a:prstClr>
                </a:solidFill>
              </a:rPr>
              <a:t>PReP</a:t>
            </a:r>
            <a:r>
              <a:rPr lang="en-US" dirty="0" smtClean="0">
                <a:solidFill>
                  <a:prstClr val="black">
                    <a:tint val="75000"/>
                  </a:prstClr>
                </a:solidFill>
              </a:rPr>
              <a:t>/NAHEMS Guidelines: Quarantine &amp; Movement Control - Overview</a:t>
            </a:r>
            <a:endParaRPr lang="en-US" dirty="0">
              <a:solidFill>
                <a:prstClr val="black">
                  <a:tint val="75000"/>
                </a:prstClr>
              </a:solidFill>
            </a:endParaRPr>
          </a:p>
        </p:txBody>
      </p:sp>
    </p:spTree>
    <p:extLst>
      <p:ext uri="{BB962C8B-B14F-4D97-AF65-F5344CB8AC3E}">
        <p14:creationId xmlns:p14="http://schemas.microsoft.com/office/powerpoint/2010/main" val="96326817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Personnel</a:t>
            </a:r>
            <a:endParaRPr lang="en-US" dirty="0"/>
          </a:p>
        </p:txBody>
      </p:sp>
      <p:sp>
        <p:nvSpPr>
          <p:cNvPr id="4" name="Slide Number Placeholder 3"/>
          <p:cNvSpPr>
            <a:spLocks noGrp="1"/>
          </p:cNvSpPr>
          <p:nvPr>
            <p:ph type="sldNum" sz="quarter" idx="12"/>
          </p:nvPr>
        </p:nvSpPr>
        <p:spPr/>
        <p:txBody>
          <a:bodyPr/>
          <a:lstStyle/>
          <a:p>
            <a:fld id="{D0D442E0-E77E-4BAC-8FCC-C64837D56B69}" type="slidenum">
              <a:rPr lang="en-US" smtClean="0"/>
              <a:t>29</a:t>
            </a:fld>
            <a:endParaRPr lang="en-US"/>
          </a:p>
        </p:txBody>
      </p:sp>
      <p:sp>
        <p:nvSpPr>
          <p:cNvPr id="6" name="Date Placeholder 1"/>
          <p:cNvSpPr>
            <a:spLocks noGrp="1"/>
          </p:cNvSpPr>
          <p:nvPr>
            <p:ph type="dt" sz="half" idx="10"/>
          </p:nvPr>
        </p:nvSpPr>
        <p:spPr>
          <a:xfrm>
            <a:off x="6553200" y="6356350"/>
            <a:ext cx="2133600" cy="365125"/>
          </a:xfrm>
        </p:spPr>
        <p:txBody>
          <a:bodyPr/>
          <a:lstStyle/>
          <a:p>
            <a:pPr algn="r"/>
            <a:r>
              <a:rPr lang="en-US" dirty="0" smtClean="0"/>
              <a:t>USDA APHIS and CFSPH</a:t>
            </a:r>
            <a:endParaRPr lang="en-US" dirty="0"/>
          </a:p>
        </p:txBody>
      </p:sp>
      <p:sp>
        <p:nvSpPr>
          <p:cNvPr id="8" name="Footer Placeholder 2"/>
          <p:cNvSpPr>
            <a:spLocks noGrp="1"/>
          </p:cNvSpPr>
          <p:nvPr>
            <p:ph type="ftr" sz="quarter" idx="11"/>
          </p:nvPr>
        </p:nvSpPr>
        <p:spPr>
          <a:xfrm>
            <a:off x="152400" y="6356350"/>
            <a:ext cx="4572000" cy="365125"/>
          </a:xfrm>
        </p:spPr>
        <p:txBody>
          <a:bodyPr/>
          <a:lstStyle/>
          <a:p>
            <a:pPr algn="l"/>
            <a:r>
              <a:rPr lang="en-US" dirty="0" smtClean="0"/>
              <a:t>FAD-</a:t>
            </a:r>
            <a:r>
              <a:rPr lang="en-US" dirty="0" err="1" smtClean="0"/>
              <a:t>PReP</a:t>
            </a:r>
            <a:r>
              <a:rPr lang="en-US" dirty="0" smtClean="0"/>
              <a:t>/NAHEMS Guidelines: Quarantine &amp; Movement Control - Overview</a:t>
            </a:r>
            <a:endParaRPr lang="en-US" dirty="0"/>
          </a:p>
        </p:txBody>
      </p:sp>
    </p:spTree>
    <p:extLst>
      <p:ext uri="{BB962C8B-B14F-4D97-AF65-F5344CB8AC3E}">
        <p14:creationId xmlns:p14="http://schemas.microsoft.com/office/powerpoint/2010/main" val="746333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43000"/>
            <a:ext cx="8229600" cy="5105400"/>
          </a:xfrm>
        </p:spPr>
        <p:txBody>
          <a:bodyPr>
            <a:normAutofit fontScale="92500" lnSpcReduction="10000"/>
          </a:bodyPr>
          <a:lstStyle/>
          <a:p>
            <a:r>
              <a:rPr lang="en-US" dirty="0" smtClean="0"/>
              <a:t>Quarantine</a:t>
            </a:r>
          </a:p>
          <a:p>
            <a:pPr lvl="1"/>
            <a:r>
              <a:rPr lang="en-US" dirty="0" smtClean="0"/>
              <a:t>Stringent restrictions</a:t>
            </a:r>
          </a:p>
          <a:p>
            <a:pPr lvl="1"/>
            <a:r>
              <a:rPr lang="en-US" dirty="0" smtClean="0"/>
              <a:t>Prohibits movement from specified premises, area, or region</a:t>
            </a:r>
          </a:p>
          <a:p>
            <a:r>
              <a:rPr lang="en-US" dirty="0" smtClean="0"/>
              <a:t>Hold order</a:t>
            </a:r>
          </a:p>
          <a:p>
            <a:pPr lvl="1"/>
            <a:r>
              <a:rPr lang="en-US" dirty="0" smtClean="0"/>
              <a:t>Temporary, during investigation</a:t>
            </a:r>
          </a:p>
          <a:p>
            <a:pPr lvl="1"/>
            <a:r>
              <a:rPr lang="en-US" dirty="0" smtClean="0"/>
              <a:t>Usually under State authority</a:t>
            </a:r>
          </a:p>
          <a:p>
            <a:r>
              <a:rPr lang="en-US" dirty="0" smtClean="0"/>
              <a:t>Standstill notice</a:t>
            </a:r>
          </a:p>
          <a:p>
            <a:pPr lvl="1"/>
            <a:r>
              <a:rPr lang="en-US" dirty="0" smtClean="0"/>
              <a:t>Temporary, prohibits new movement</a:t>
            </a:r>
          </a:p>
          <a:p>
            <a:pPr lvl="1"/>
            <a:r>
              <a:rPr lang="en-US" dirty="0" smtClean="0"/>
              <a:t>Federal authority/official notice</a:t>
            </a:r>
          </a:p>
          <a:p>
            <a:pPr lvl="1"/>
            <a:endParaRPr lang="en-US" dirty="0" smtClean="0"/>
          </a:p>
        </p:txBody>
      </p:sp>
      <p:sp>
        <p:nvSpPr>
          <p:cNvPr id="3" name="Title 2"/>
          <p:cNvSpPr>
            <a:spLocks noGrp="1"/>
          </p:cNvSpPr>
          <p:nvPr>
            <p:ph type="title"/>
          </p:nvPr>
        </p:nvSpPr>
        <p:spPr/>
        <p:txBody>
          <a:bodyPr/>
          <a:lstStyle/>
          <a:p>
            <a:r>
              <a:rPr lang="en-US" dirty="0" smtClean="0"/>
              <a:t>Definitions</a:t>
            </a:r>
            <a:endParaRPr lang="en-US" dirty="0"/>
          </a:p>
        </p:txBody>
      </p:sp>
      <p:sp>
        <p:nvSpPr>
          <p:cNvPr id="4" name="Date Placeholder 3"/>
          <p:cNvSpPr>
            <a:spLocks noGrp="1"/>
          </p:cNvSpPr>
          <p:nvPr>
            <p:ph type="dt" sz="half" idx="2"/>
          </p:nvPr>
        </p:nvSpPr>
        <p:spPr/>
        <p:txBody>
          <a:bodyPr/>
          <a:lstStyle/>
          <a:p>
            <a:pPr algn="r"/>
            <a:r>
              <a:rPr lang="en-US" smtClean="0"/>
              <a:t>USDA APHIS and CFSPH</a:t>
            </a:r>
            <a:endParaRPr lang="en-US" dirty="0"/>
          </a:p>
        </p:txBody>
      </p:sp>
      <p:sp>
        <p:nvSpPr>
          <p:cNvPr id="5" name="Footer Placeholder 4"/>
          <p:cNvSpPr>
            <a:spLocks noGrp="1"/>
          </p:cNvSpPr>
          <p:nvPr>
            <p:ph type="ftr" sz="quarter" idx="3"/>
          </p:nvPr>
        </p:nvSpPr>
        <p:spPr>
          <a:xfrm>
            <a:off x="152400" y="6356350"/>
            <a:ext cx="4572000" cy="365125"/>
          </a:xfrm>
        </p:spPr>
        <p:txBody>
          <a:bodyPr/>
          <a:lstStyle/>
          <a:p>
            <a:pPr algn="l"/>
            <a:r>
              <a:rPr lang="en-US" dirty="0" smtClean="0"/>
              <a:t>FAD-</a:t>
            </a:r>
            <a:r>
              <a:rPr lang="en-US" dirty="0" err="1" smtClean="0"/>
              <a:t>PReP</a:t>
            </a:r>
            <a:r>
              <a:rPr lang="en-US" dirty="0" smtClean="0"/>
              <a:t>/NAHEMS Guidelines: Quarantine &amp; Movement Control - Overview</a:t>
            </a:r>
            <a:endParaRPr lang="en-US" dirty="0"/>
          </a:p>
        </p:txBody>
      </p:sp>
      <p:sp>
        <p:nvSpPr>
          <p:cNvPr id="6" name="Slide Number Placeholder 5"/>
          <p:cNvSpPr>
            <a:spLocks noGrp="1"/>
          </p:cNvSpPr>
          <p:nvPr>
            <p:ph type="sldNum" sz="quarter" idx="4"/>
          </p:nvPr>
        </p:nvSpPr>
        <p:spPr/>
        <p:txBody>
          <a:bodyPr/>
          <a:lstStyle/>
          <a:p>
            <a:fld id="{0D2D7273-9C0D-4845-8627-539564CD150B}" type="slidenum">
              <a:rPr lang="en-US" smtClean="0"/>
              <a:t>3</a:t>
            </a:fld>
            <a:endParaRPr lang="en-US"/>
          </a:p>
        </p:txBody>
      </p:sp>
    </p:spTree>
    <p:extLst>
      <p:ext uri="{BB962C8B-B14F-4D97-AF65-F5344CB8AC3E}">
        <p14:creationId xmlns:p14="http://schemas.microsoft.com/office/powerpoint/2010/main" val="10399273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a:t>National Incident Coordination </a:t>
            </a:r>
            <a:r>
              <a:rPr lang="en-US" dirty="0" smtClean="0"/>
              <a:t>Group</a:t>
            </a:r>
          </a:p>
          <a:p>
            <a:pPr lvl="1"/>
            <a:r>
              <a:rPr lang="en-US" dirty="0" smtClean="0"/>
              <a:t>Gathers </a:t>
            </a:r>
            <a:r>
              <a:rPr lang="en-US" dirty="0"/>
              <a:t>resources, </a:t>
            </a:r>
            <a:r>
              <a:rPr lang="en-US" dirty="0" smtClean="0"/>
              <a:t>evaluates </a:t>
            </a:r>
            <a:r>
              <a:rPr lang="en-US" dirty="0"/>
              <a:t>policy options, </a:t>
            </a:r>
            <a:r>
              <a:rPr lang="en-US" dirty="0" smtClean="0"/>
              <a:t>implements strategies</a:t>
            </a:r>
          </a:p>
          <a:p>
            <a:r>
              <a:rPr lang="en-US" dirty="0" smtClean="0"/>
              <a:t>Incident Management Team</a:t>
            </a:r>
          </a:p>
          <a:p>
            <a:pPr lvl="1"/>
            <a:r>
              <a:rPr lang="en-US" dirty="0" smtClean="0"/>
              <a:t>Handles operations in the field</a:t>
            </a:r>
          </a:p>
          <a:p>
            <a:pPr lvl="1"/>
            <a:r>
              <a:rPr lang="en-US" dirty="0" smtClean="0"/>
              <a:t>Communicates with owners, coordinates with other ICS personnel</a:t>
            </a:r>
          </a:p>
          <a:p>
            <a:pPr lvl="1"/>
            <a:r>
              <a:rPr lang="en-US" dirty="0" smtClean="0"/>
              <a:t>Permits allowable movements</a:t>
            </a:r>
            <a:endParaRPr lang="en-US" dirty="0"/>
          </a:p>
        </p:txBody>
      </p:sp>
      <p:sp>
        <p:nvSpPr>
          <p:cNvPr id="3" name="Date Placeholder 2"/>
          <p:cNvSpPr>
            <a:spLocks noGrp="1"/>
          </p:cNvSpPr>
          <p:nvPr>
            <p:ph type="dt" sz="half" idx="2"/>
          </p:nvPr>
        </p:nvSpPr>
        <p:spPr/>
        <p:txBody>
          <a:bodyPr/>
          <a:lstStyle/>
          <a:p>
            <a:pPr algn="r"/>
            <a:r>
              <a:rPr lang="en-US" dirty="0" smtClean="0"/>
              <a:t>USDA APHIS and CFSPH</a:t>
            </a:r>
            <a:endParaRPr lang="en-US" dirty="0"/>
          </a:p>
        </p:txBody>
      </p:sp>
      <p:sp>
        <p:nvSpPr>
          <p:cNvPr id="4" name="Footer Placeholder 3"/>
          <p:cNvSpPr>
            <a:spLocks noGrp="1"/>
          </p:cNvSpPr>
          <p:nvPr>
            <p:ph type="ftr" sz="quarter" idx="3"/>
          </p:nvPr>
        </p:nvSpPr>
        <p:spPr>
          <a:xfrm>
            <a:off x="152400" y="6356350"/>
            <a:ext cx="4572000" cy="365125"/>
          </a:xfrm>
        </p:spPr>
        <p:txBody>
          <a:bodyPr/>
          <a:lstStyle/>
          <a:p>
            <a:pPr algn="l"/>
            <a:r>
              <a:rPr lang="en-US" dirty="0" smtClean="0"/>
              <a:t>FAD-PReP/NAHEMS Guidelines: Quarantine &amp; Movement Control - Overview</a:t>
            </a:r>
            <a:endParaRPr lang="en-US" dirty="0"/>
          </a:p>
        </p:txBody>
      </p:sp>
      <p:sp>
        <p:nvSpPr>
          <p:cNvPr id="5" name="Slide Number Placeholder 4"/>
          <p:cNvSpPr>
            <a:spLocks noGrp="1"/>
          </p:cNvSpPr>
          <p:nvPr>
            <p:ph type="sldNum" sz="quarter" idx="4"/>
          </p:nvPr>
        </p:nvSpPr>
        <p:spPr/>
        <p:txBody>
          <a:bodyPr/>
          <a:lstStyle/>
          <a:p>
            <a:fld id="{D0D442E0-E77E-4BAC-8FCC-C64837D56B69}" type="slidenum">
              <a:rPr lang="en-US" smtClean="0"/>
              <a:t>30</a:t>
            </a:fld>
            <a:endParaRPr lang="en-US"/>
          </a:p>
        </p:txBody>
      </p:sp>
      <p:sp>
        <p:nvSpPr>
          <p:cNvPr id="6" name="Title 5"/>
          <p:cNvSpPr>
            <a:spLocks noGrp="1"/>
          </p:cNvSpPr>
          <p:nvPr>
            <p:ph type="title"/>
          </p:nvPr>
        </p:nvSpPr>
        <p:spPr/>
        <p:txBody>
          <a:bodyPr/>
          <a:lstStyle/>
          <a:p>
            <a:r>
              <a:rPr lang="en-US" dirty="0" smtClean="0"/>
              <a:t>Responsibility and Coordination</a:t>
            </a:r>
            <a:endParaRPr lang="en-US" dirty="0"/>
          </a:p>
        </p:txBody>
      </p:sp>
    </p:spTree>
    <p:extLst>
      <p:ext uri="{BB962C8B-B14F-4D97-AF65-F5344CB8AC3E}">
        <p14:creationId xmlns:p14="http://schemas.microsoft.com/office/powerpoint/2010/main" val="14616966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Responder safety</a:t>
            </a:r>
          </a:p>
          <a:p>
            <a:pPr lvl="1"/>
            <a:r>
              <a:rPr lang="en-US" dirty="0" smtClean="0"/>
              <a:t>Orientation covering precautions</a:t>
            </a:r>
          </a:p>
          <a:p>
            <a:pPr lvl="1"/>
            <a:r>
              <a:rPr lang="en-US" dirty="0" smtClean="0"/>
              <a:t>Required personal protective equipment</a:t>
            </a:r>
          </a:p>
          <a:p>
            <a:r>
              <a:rPr lang="en-US" dirty="0" smtClean="0"/>
              <a:t>Biosecurity</a:t>
            </a:r>
          </a:p>
          <a:p>
            <a:pPr lvl="1"/>
            <a:r>
              <a:rPr lang="en-US" dirty="0" smtClean="0"/>
              <a:t>Prevent disease spread</a:t>
            </a:r>
          </a:p>
          <a:p>
            <a:pPr lvl="1"/>
            <a:r>
              <a:rPr lang="en-US" dirty="0" smtClean="0"/>
              <a:t>Knowingly or unknowingly contaminated</a:t>
            </a:r>
          </a:p>
          <a:p>
            <a:pPr lvl="1"/>
            <a:r>
              <a:rPr lang="en-US" dirty="0" smtClean="0"/>
              <a:t>Understand pathogen transmission</a:t>
            </a:r>
          </a:p>
          <a:p>
            <a:pPr lvl="1"/>
            <a:r>
              <a:rPr lang="en-US" dirty="0" smtClean="0"/>
              <a:t>Work zones control access</a:t>
            </a:r>
            <a:endParaRPr lang="en-US" dirty="0"/>
          </a:p>
        </p:txBody>
      </p:sp>
      <p:sp>
        <p:nvSpPr>
          <p:cNvPr id="5" name="Slide Number Placeholder 4"/>
          <p:cNvSpPr>
            <a:spLocks noGrp="1"/>
          </p:cNvSpPr>
          <p:nvPr>
            <p:ph type="sldNum" sz="quarter" idx="4"/>
          </p:nvPr>
        </p:nvSpPr>
        <p:spPr/>
        <p:txBody>
          <a:bodyPr/>
          <a:lstStyle/>
          <a:p>
            <a:fld id="{D0D442E0-E77E-4BAC-8FCC-C64837D56B69}" type="slidenum">
              <a:rPr lang="en-US" smtClean="0"/>
              <a:t>31</a:t>
            </a:fld>
            <a:endParaRPr lang="en-US"/>
          </a:p>
        </p:txBody>
      </p:sp>
      <p:sp>
        <p:nvSpPr>
          <p:cNvPr id="6" name="Title 5"/>
          <p:cNvSpPr>
            <a:spLocks noGrp="1"/>
          </p:cNvSpPr>
          <p:nvPr>
            <p:ph type="title"/>
          </p:nvPr>
        </p:nvSpPr>
        <p:spPr/>
        <p:txBody>
          <a:bodyPr/>
          <a:lstStyle/>
          <a:p>
            <a:r>
              <a:rPr lang="en-US" dirty="0" smtClean="0"/>
              <a:t>Hazards</a:t>
            </a:r>
            <a:endParaRPr lang="en-US" dirty="0"/>
          </a:p>
        </p:txBody>
      </p:sp>
      <p:sp>
        <p:nvSpPr>
          <p:cNvPr id="7" name="Date Placeholder 1"/>
          <p:cNvSpPr>
            <a:spLocks noGrp="1"/>
          </p:cNvSpPr>
          <p:nvPr>
            <p:ph type="dt" sz="half" idx="2"/>
          </p:nvPr>
        </p:nvSpPr>
        <p:spPr>
          <a:xfrm>
            <a:off x="6553200" y="6356350"/>
            <a:ext cx="2133600" cy="365125"/>
          </a:xfrm>
        </p:spPr>
        <p:txBody>
          <a:bodyPr/>
          <a:lstStyle/>
          <a:p>
            <a:pPr algn="r"/>
            <a:r>
              <a:rPr lang="en-US" smtClean="0"/>
              <a:t>USDA APHIS and CFSPH</a:t>
            </a:r>
            <a:endParaRPr lang="en-US" dirty="0"/>
          </a:p>
        </p:txBody>
      </p:sp>
      <p:sp>
        <p:nvSpPr>
          <p:cNvPr id="8" name="Footer Placeholder 3"/>
          <p:cNvSpPr>
            <a:spLocks noGrp="1"/>
          </p:cNvSpPr>
          <p:nvPr>
            <p:ph type="ftr" sz="quarter" idx="3"/>
          </p:nvPr>
        </p:nvSpPr>
        <p:spPr>
          <a:xfrm>
            <a:off x="152400" y="6356350"/>
            <a:ext cx="4572000" cy="365125"/>
          </a:xfrm>
        </p:spPr>
        <p:txBody>
          <a:bodyPr/>
          <a:lstStyle/>
          <a:p>
            <a:pPr algn="l"/>
            <a:r>
              <a:rPr lang="en-US" dirty="0" smtClean="0">
                <a:solidFill>
                  <a:prstClr val="black">
                    <a:tint val="75000"/>
                  </a:prstClr>
                </a:solidFill>
              </a:rPr>
              <a:t>FAD-</a:t>
            </a:r>
            <a:r>
              <a:rPr lang="en-US" dirty="0" err="1" smtClean="0">
                <a:solidFill>
                  <a:prstClr val="black">
                    <a:tint val="75000"/>
                  </a:prstClr>
                </a:solidFill>
              </a:rPr>
              <a:t>PReP</a:t>
            </a:r>
            <a:r>
              <a:rPr lang="en-US" dirty="0" smtClean="0">
                <a:solidFill>
                  <a:prstClr val="black">
                    <a:tint val="75000"/>
                  </a:prstClr>
                </a:solidFill>
              </a:rPr>
              <a:t>/NAHEMS Guidelines: Quarantine &amp; Movement Control - Overview</a:t>
            </a:r>
            <a:endParaRPr lang="en-US" dirty="0">
              <a:solidFill>
                <a:prstClr val="black">
                  <a:tint val="75000"/>
                </a:prstClr>
              </a:solidFill>
            </a:endParaRPr>
          </a:p>
        </p:txBody>
      </p:sp>
    </p:spTree>
    <p:extLst>
      <p:ext uri="{BB962C8B-B14F-4D97-AF65-F5344CB8AC3E}">
        <p14:creationId xmlns:p14="http://schemas.microsoft.com/office/powerpoint/2010/main" val="369931649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295400"/>
            <a:ext cx="6248400" cy="4953000"/>
          </a:xfrm>
        </p:spPr>
        <p:txBody>
          <a:bodyPr>
            <a:normAutofit/>
          </a:bodyPr>
          <a:lstStyle/>
          <a:p>
            <a:pPr>
              <a:spcBef>
                <a:spcPts val="600"/>
              </a:spcBef>
              <a:tabLst>
                <a:tab pos="1149350" algn="l"/>
              </a:tabLst>
            </a:pPr>
            <a:r>
              <a:rPr lang="en-US" sz="2600" dirty="0" smtClean="0"/>
              <a:t>FAD </a:t>
            </a:r>
            <a:r>
              <a:rPr lang="en-US" sz="2600" dirty="0" err="1"/>
              <a:t>PReP</a:t>
            </a:r>
            <a:r>
              <a:rPr lang="en-US" sz="2600" dirty="0"/>
              <a:t>/NAHEMS Guidelines: Quarantine and Movement </a:t>
            </a:r>
            <a:r>
              <a:rPr lang="en-US" sz="2600" dirty="0" smtClean="0"/>
              <a:t>Control</a:t>
            </a:r>
          </a:p>
          <a:p>
            <a:pPr marL="457200" lvl="1" indent="0">
              <a:spcBef>
                <a:spcPts val="600"/>
              </a:spcBef>
              <a:buNone/>
              <a:tabLst>
                <a:tab pos="1149350" algn="l"/>
              </a:tabLst>
            </a:pPr>
            <a:r>
              <a:rPr lang="en-US" sz="2200" dirty="0" smtClean="0">
                <a:hlinkClick r:id="rId4"/>
              </a:rPr>
              <a:t>http://www.aphis.usda.gov/fadprep</a:t>
            </a:r>
            <a:endParaRPr lang="en-US" sz="2200" dirty="0" smtClean="0"/>
          </a:p>
          <a:p>
            <a:pPr>
              <a:spcBef>
                <a:spcPts val="600"/>
              </a:spcBef>
              <a:tabLst>
                <a:tab pos="1149350" algn="l"/>
              </a:tabLst>
            </a:pPr>
            <a:endParaRPr lang="en-US" sz="2200" dirty="0"/>
          </a:p>
          <a:p>
            <a:pPr>
              <a:spcBef>
                <a:spcPts val="600"/>
              </a:spcBef>
              <a:tabLst>
                <a:tab pos="1149350" algn="l"/>
              </a:tabLst>
            </a:pPr>
            <a:r>
              <a:rPr lang="en-US" sz="2600" dirty="0"/>
              <a:t>Quarantine and Movement </a:t>
            </a:r>
            <a:r>
              <a:rPr lang="en-US" sz="2600" dirty="0" smtClean="0"/>
              <a:t>Control web-based </a:t>
            </a:r>
            <a:r>
              <a:rPr lang="en-US" sz="2600" dirty="0"/>
              <a:t>training </a:t>
            </a:r>
            <a:r>
              <a:rPr lang="en-US" sz="2600" dirty="0" smtClean="0"/>
              <a:t>module</a:t>
            </a:r>
          </a:p>
          <a:p>
            <a:pPr marL="457200" lvl="1" indent="0">
              <a:spcBef>
                <a:spcPts val="600"/>
              </a:spcBef>
              <a:buNone/>
              <a:tabLst>
                <a:tab pos="1149350" algn="l"/>
              </a:tabLst>
            </a:pPr>
            <a:r>
              <a:rPr lang="en-US" sz="2200" dirty="0" smtClean="0">
                <a:hlinkClick r:id="rId5"/>
              </a:rPr>
              <a:t>http://naherc.cfsph.iastate.edu/</a:t>
            </a:r>
            <a:endParaRPr lang="en-US" sz="2200" dirty="0"/>
          </a:p>
        </p:txBody>
      </p:sp>
      <p:sp>
        <p:nvSpPr>
          <p:cNvPr id="5" name="Slide Number Placeholder 4"/>
          <p:cNvSpPr>
            <a:spLocks noGrp="1"/>
          </p:cNvSpPr>
          <p:nvPr>
            <p:ph type="sldNum" sz="quarter" idx="4"/>
          </p:nvPr>
        </p:nvSpPr>
        <p:spPr/>
        <p:txBody>
          <a:bodyPr/>
          <a:lstStyle/>
          <a:p>
            <a:fld id="{0D2D7273-9C0D-4845-8627-539564CD150B}" type="slidenum">
              <a:rPr lang="en-US" smtClean="0"/>
              <a:t>32</a:t>
            </a:fld>
            <a:endParaRPr lang="en-US" dirty="0"/>
          </a:p>
        </p:txBody>
      </p:sp>
      <p:sp>
        <p:nvSpPr>
          <p:cNvPr id="6" name="Title 5"/>
          <p:cNvSpPr>
            <a:spLocks noGrp="1"/>
          </p:cNvSpPr>
          <p:nvPr>
            <p:ph type="title"/>
          </p:nvPr>
        </p:nvSpPr>
        <p:spPr/>
        <p:txBody>
          <a:bodyPr/>
          <a:lstStyle/>
          <a:p>
            <a:r>
              <a:rPr lang="en-US" dirty="0"/>
              <a:t>For More Information</a:t>
            </a:r>
          </a:p>
        </p:txBody>
      </p:sp>
      <p:pic>
        <p:nvPicPr>
          <p:cNvPr id="9" name="Picture 2"/>
          <p:cNvPicPr>
            <a:picLocks noChangeAspect="1" noChangeArrowheads="1"/>
          </p:cNvPicPr>
          <p:nvPr/>
        </p:nvPicPr>
        <p:blipFill>
          <a:blip r:embed="rId6" cstate="email">
            <a:extLst>
              <a:ext uri="{28A0092B-C50C-407E-A947-70E740481C1C}">
                <a14:useLocalDpi xmlns:a14="http://schemas.microsoft.com/office/drawing/2010/main"/>
              </a:ext>
            </a:extLst>
          </a:blip>
          <a:stretch>
            <a:fillRect/>
          </a:stretch>
        </p:blipFill>
        <p:spPr bwMode="auto">
          <a:xfrm>
            <a:off x="6019108" y="2133600"/>
            <a:ext cx="2743891" cy="3550919"/>
          </a:xfrm>
          <a:prstGeom prst="rect">
            <a:avLst/>
          </a:prstGeom>
          <a:noFill/>
          <a:ln w="38100">
            <a:solidFill>
              <a:srgbClr val="17375E"/>
            </a:solidFill>
          </a:ln>
          <a:extLst>
            <a:ext uri="{909E8E84-426E-40DD-AFC4-6F175D3DCCD1}">
              <a14:hiddenFill xmlns:a14="http://schemas.microsoft.com/office/drawing/2010/main">
                <a:solidFill>
                  <a:srgbClr val="FFFFFF"/>
                </a:solidFill>
              </a14:hiddenFill>
            </a:ext>
          </a:extLst>
        </p:spPr>
      </p:pic>
      <p:sp>
        <p:nvSpPr>
          <p:cNvPr id="11" name="Date Placeholder 1"/>
          <p:cNvSpPr>
            <a:spLocks noGrp="1"/>
          </p:cNvSpPr>
          <p:nvPr>
            <p:ph type="dt" sz="half" idx="2"/>
          </p:nvPr>
        </p:nvSpPr>
        <p:spPr>
          <a:xfrm>
            <a:off x="6553200" y="6356350"/>
            <a:ext cx="2133600" cy="365125"/>
          </a:xfrm>
        </p:spPr>
        <p:txBody>
          <a:bodyPr/>
          <a:lstStyle/>
          <a:p>
            <a:pPr algn="r"/>
            <a:r>
              <a:rPr lang="en-US" smtClean="0"/>
              <a:t>USDA APHIS and CFSPH</a:t>
            </a:r>
            <a:endParaRPr lang="en-US" dirty="0"/>
          </a:p>
        </p:txBody>
      </p:sp>
      <p:sp>
        <p:nvSpPr>
          <p:cNvPr id="12" name="Footer Placeholder 3"/>
          <p:cNvSpPr>
            <a:spLocks noGrp="1"/>
          </p:cNvSpPr>
          <p:nvPr>
            <p:ph type="ftr" sz="quarter" idx="3"/>
          </p:nvPr>
        </p:nvSpPr>
        <p:spPr>
          <a:xfrm>
            <a:off x="152400" y="6356350"/>
            <a:ext cx="4572000" cy="365125"/>
          </a:xfrm>
        </p:spPr>
        <p:txBody>
          <a:bodyPr/>
          <a:lstStyle/>
          <a:p>
            <a:pPr algn="l"/>
            <a:r>
              <a:rPr lang="en-US" dirty="0" smtClean="0">
                <a:solidFill>
                  <a:prstClr val="black">
                    <a:tint val="75000"/>
                  </a:prstClr>
                </a:solidFill>
              </a:rPr>
              <a:t>FAD-</a:t>
            </a:r>
            <a:r>
              <a:rPr lang="en-US" dirty="0" err="1" smtClean="0">
                <a:solidFill>
                  <a:prstClr val="black">
                    <a:tint val="75000"/>
                  </a:prstClr>
                </a:solidFill>
              </a:rPr>
              <a:t>PReP</a:t>
            </a:r>
            <a:r>
              <a:rPr lang="en-US" dirty="0" smtClean="0">
                <a:solidFill>
                  <a:prstClr val="black">
                    <a:tint val="75000"/>
                  </a:prstClr>
                </a:solidFill>
              </a:rPr>
              <a:t>/NAHEMS Guidelines: Quarantine &amp; Movement Control - Overview</a:t>
            </a:r>
            <a:endParaRPr lang="en-US" dirty="0">
              <a:solidFill>
                <a:prstClr val="black">
                  <a:tint val="75000"/>
                </a:prstClr>
              </a:solidFill>
            </a:endParaRPr>
          </a:p>
        </p:txBody>
      </p:sp>
    </p:spTree>
    <p:custDataLst>
      <p:tags r:id="rId1"/>
    </p:custDataLst>
    <p:extLst>
      <p:ext uri="{BB962C8B-B14F-4D97-AF65-F5344CB8AC3E}">
        <p14:creationId xmlns:p14="http://schemas.microsoft.com/office/powerpoint/2010/main" val="7209702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5561908" cy="4953000"/>
          </a:xfrm>
        </p:spPr>
        <p:txBody>
          <a:bodyPr>
            <a:normAutofit/>
          </a:bodyPr>
          <a:lstStyle/>
          <a:p>
            <a:pPr marL="0" indent="0">
              <a:buNone/>
            </a:pPr>
            <a:r>
              <a:rPr lang="en-US" sz="2800" dirty="0" smtClean="0"/>
              <a:t>Authors (CFSPH)</a:t>
            </a:r>
          </a:p>
          <a:p>
            <a:pPr>
              <a:spcBef>
                <a:spcPts val="600"/>
              </a:spcBef>
              <a:tabLst>
                <a:tab pos="1149350" algn="l"/>
              </a:tabLst>
            </a:pPr>
            <a:r>
              <a:rPr lang="en-US" sz="2600" dirty="0" smtClean="0"/>
              <a:t>Janice P. </a:t>
            </a:r>
            <a:r>
              <a:rPr lang="en-US" sz="2600" dirty="0" err="1" smtClean="0"/>
              <a:t>Mogan</a:t>
            </a:r>
            <a:r>
              <a:rPr lang="en-US" sz="2600" dirty="0" smtClean="0"/>
              <a:t>, DVM</a:t>
            </a:r>
            <a:endParaRPr lang="en-US" sz="2600" dirty="0"/>
          </a:p>
          <a:p>
            <a:pPr>
              <a:spcBef>
                <a:spcPts val="600"/>
              </a:spcBef>
              <a:tabLst>
                <a:tab pos="1149350" algn="l"/>
              </a:tabLst>
            </a:pPr>
            <a:r>
              <a:rPr lang="en-US" sz="2600" dirty="0" smtClean="0"/>
              <a:t>Heather </a:t>
            </a:r>
            <a:r>
              <a:rPr lang="en-US" sz="2600" dirty="0"/>
              <a:t>Allen, PhD, </a:t>
            </a:r>
            <a:r>
              <a:rPr lang="en-US" sz="2600" dirty="0" smtClean="0"/>
              <a:t>MPA</a:t>
            </a:r>
          </a:p>
          <a:p>
            <a:pPr>
              <a:spcBef>
                <a:spcPts val="600"/>
              </a:spcBef>
              <a:tabLst>
                <a:tab pos="1149350" algn="l"/>
              </a:tabLst>
            </a:pPr>
            <a:r>
              <a:rPr lang="en-US" sz="2600" dirty="0" smtClean="0"/>
              <a:t>Kristen Bretz, MS</a:t>
            </a:r>
          </a:p>
          <a:p>
            <a:pPr>
              <a:spcBef>
                <a:spcPts val="600"/>
              </a:spcBef>
              <a:tabLst>
                <a:tab pos="1149350" algn="l"/>
              </a:tabLst>
            </a:pPr>
            <a:endParaRPr lang="en-US" sz="2200" dirty="0"/>
          </a:p>
          <a:p>
            <a:pPr marL="0" indent="0">
              <a:buNone/>
            </a:pPr>
            <a:r>
              <a:rPr lang="en-US" sz="2800" dirty="0"/>
              <a:t>Reviewers (USDA)</a:t>
            </a:r>
          </a:p>
          <a:p>
            <a:pPr>
              <a:spcBef>
                <a:spcPts val="600"/>
              </a:spcBef>
              <a:tabLst>
                <a:tab pos="1149350" algn="l"/>
              </a:tabLst>
            </a:pPr>
            <a:r>
              <a:rPr lang="en-US" sz="2600" dirty="0"/>
              <a:t>Randall Crom, DVM </a:t>
            </a:r>
            <a:r>
              <a:rPr lang="en-US" sz="2600" dirty="0" smtClean="0"/>
              <a:t>(Retired)</a:t>
            </a:r>
            <a:endParaRPr lang="en-US" sz="2600" dirty="0"/>
          </a:p>
          <a:p>
            <a:pPr>
              <a:spcBef>
                <a:spcPts val="600"/>
              </a:spcBef>
              <a:tabLst>
                <a:tab pos="1149350" algn="l"/>
              </a:tabLst>
            </a:pPr>
            <a:r>
              <a:rPr lang="en-US" sz="2600" dirty="0"/>
              <a:t>Jonathan Zack, DVM</a:t>
            </a:r>
          </a:p>
        </p:txBody>
      </p:sp>
      <p:sp>
        <p:nvSpPr>
          <p:cNvPr id="5" name="Slide Number Placeholder 4"/>
          <p:cNvSpPr>
            <a:spLocks noGrp="1"/>
          </p:cNvSpPr>
          <p:nvPr>
            <p:ph type="sldNum" sz="quarter" idx="4"/>
          </p:nvPr>
        </p:nvSpPr>
        <p:spPr/>
        <p:txBody>
          <a:bodyPr/>
          <a:lstStyle/>
          <a:p>
            <a:fld id="{0D2D7273-9C0D-4845-8627-539564CD150B}" type="slidenum">
              <a:rPr lang="en-US" smtClean="0"/>
              <a:t>33</a:t>
            </a:fld>
            <a:endParaRPr lang="en-US" dirty="0"/>
          </a:p>
        </p:txBody>
      </p:sp>
      <p:sp>
        <p:nvSpPr>
          <p:cNvPr id="6" name="Title 5"/>
          <p:cNvSpPr>
            <a:spLocks noGrp="1"/>
          </p:cNvSpPr>
          <p:nvPr>
            <p:ph type="title"/>
          </p:nvPr>
        </p:nvSpPr>
        <p:spPr/>
        <p:txBody>
          <a:bodyPr/>
          <a:lstStyle/>
          <a:p>
            <a:r>
              <a:rPr lang="en-US" dirty="0"/>
              <a:t>Guidelines Content</a:t>
            </a:r>
          </a:p>
        </p:txBody>
      </p:sp>
      <p:pic>
        <p:nvPicPr>
          <p:cNvPr id="9" name="Picture 2"/>
          <p:cNvPicPr>
            <a:picLocks noChangeAspect="1" noChangeArrowheads="1"/>
          </p:cNvPicPr>
          <p:nvPr/>
        </p:nvPicPr>
        <p:blipFill>
          <a:blip r:embed="rId3" cstate="email">
            <a:extLst>
              <a:ext uri="{28A0092B-C50C-407E-A947-70E740481C1C}">
                <a14:useLocalDpi xmlns:a14="http://schemas.microsoft.com/office/drawing/2010/main"/>
              </a:ext>
            </a:extLst>
          </a:blip>
          <a:stretch>
            <a:fillRect/>
          </a:stretch>
        </p:blipFill>
        <p:spPr bwMode="auto">
          <a:xfrm>
            <a:off x="6019108" y="2133600"/>
            <a:ext cx="2743891" cy="3550919"/>
          </a:xfrm>
          <a:prstGeom prst="rect">
            <a:avLst/>
          </a:prstGeom>
          <a:noFill/>
          <a:ln w="38100">
            <a:solidFill>
              <a:srgbClr val="17375E"/>
            </a:solidFill>
          </a:ln>
          <a:extLst>
            <a:ext uri="{909E8E84-426E-40DD-AFC4-6F175D3DCCD1}">
              <a14:hiddenFill xmlns:a14="http://schemas.microsoft.com/office/drawing/2010/main">
                <a:solidFill>
                  <a:srgbClr val="FFFFFF"/>
                </a:solidFill>
              </a14:hiddenFill>
            </a:ext>
          </a:extLst>
        </p:spPr>
      </p:pic>
      <p:sp>
        <p:nvSpPr>
          <p:cNvPr id="8" name="Date Placeholder 1"/>
          <p:cNvSpPr>
            <a:spLocks noGrp="1"/>
          </p:cNvSpPr>
          <p:nvPr>
            <p:ph type="dt" sz="half" idx="2"/>
          </p:nvPr>
        </p:nvSpPr>
        <p:spPr>
          <a:xfrm>
            <a:off x="6553200" y="6356350"/>
            <a:ext cx="2133600" cy="365125"/>
          </a:xfrm>
        </p:spPr>
        <p:txBody>
          <a:bodyPr/>
          <a:lstStyle/>
          <a:p>
            <a:pPr algn="r"/>
            <a:r>
              <a:rPr lang="en-US" smtClean="0"/>
              <a:t>USDA APHIS and CFSPH</a:t>
            </a:r>
            <a:endParaRPr lang="en-US" dirty="0"/>
          </a:p>
        </p:txBody>
      </p:sp>
      <p:sp>
        <p:nvSpPr>
          <p:cNvPr id="10" name="Footer Placeholder 3"/>
          <p:cNvSpPr>
            <a:spLocks noGrp="1"/>
          </p:cNvSpPr>
          <p:nvPr>
            <p:ph type="ftr" sz="quarter" idx="3"/>
          </p:nvPr>
        </p:nvSpPr>
        <p:spPr>
          <a:xfrm>
            <a:off x="152400" y="6356350"/>
            <a:ext cx="4572000" cy="365125"/>
          </a:xfrm>
        </p:spPr>
        <p:txBody>
          <a:bodyPr/>
          <a:lstStyle/>
          <a:p>
            <a:pPr algn="l"/>
            <a:r>
              <a:rPr lang="en-US" dirty="0" smtClean="0">
                <a:solidFill>
                  <a:prstClr val="black">
                    <a:tint val="75000"/>
                  </a:prstClr>
                </a:solidFill>
              </a:rPr>
              <a:t>FAD-</a:t>
            </a:r>
            <a:r>
              <a:rPr lang="en-US" dirty="0" err="1" smtClean="0">
                <a:solidFill>
                  <a:prstClr val="black">
                    <a:tint val="75000"/>
                  </a:prstClr>
                </a:solidFill>
              </a:rPr>
              <a:t>PReP</a:t>
            </a:r>
            <a:r>
              <a:rPr lang="en-US" dirty="0" smtClean="0">
                <a:solidFill>
                  <a:prstClr val="black">
                    <a:tint val="75000"/>
                  </a:prstClr>
                </a:solidFill>
              </a:rPr>
              <a:t>/NAHEMS Guidelines: Quarantine &amp; Movement Control - Overview</a:t>
            </a:r>
            <a:endParaRPr lang="en-US" dirty="0">
              <a:solidFill>
                <a:prstClr val="black">
                  <a:tint val="75000"/>
                </a:prstClr>
              </a:solidFill>
            </a:endParaRPr>
          </a:p>
        </p:txBody>
      </p:sp>
    </p:spTree>
    <p:extLst>
      <p:ext uri="{BB962C8B-B14F-4D97-AF65-F5344CB8AC3E}">
        <p14:creationId xmlns:p14="http://schemas.microsoft.com/office/powerpoint/2010/main" val="53450988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2"/>
          <p:cNvSpPr>
            <a:spLocks noGrp="1" noChangeArrowheads="1"/>
          </p:cNvSpPr>
          <p:nvPr>
            <p:ph type="ctrTitle"/>
          </p:nvPr>
        </p:nvSpPr>
        <p:spPr>
          <a:xfrm>
            <a:off x="1143000" y="457200"/>
            <a:ext cx="7772400" cy="1470025"/>
          </a:xfrm>
        </p:spPr>
        <p:txBody>
          <a:bodyPr/>
          <a:lstStyle/>
          <a:p>
            <a:r>
              <a:rPr lang="en-US" dirty="0" smtClean="0"/>
              <a:t>Acknowledgments</a:t>
            </a:r>
            <a:endParaRPr lang="en-US" dirty="0"/>
          </a:p>
        </p:txBody>
      </p:sp>
      <p:sp>
        <p:nvSpPr>
          <p:cNvPr id="17" name="Rectangle 3"/>
          <p:cNvSpPr>
            <a:spLocks noGrp="1" noChangeArrowheads="1"/>
          </p:cNvSpPr>
          <p:nvPr>
            <p:ph type="subTitle" idx="1"/>
          </p:nvPr>
        </p:nvSpPr>
        <p:spPr>
          <a:xfrm>
            <a:off x="1066800" y="2133600"/>
            <a:ext cx="7239000" cy="3200400"/>
          </a:xfrm>
        </p:spPr>
        <p:txBody>
          <a:bodyPr>
            <a:noAutofit/>
          </a:bodyPr>
          <a:lstStyle/>
          <a:p>
            <a:pPr>
              <a:lnSpc>
                <a:spcPts val="4500"/>
              </a:lnSpc>
              <a:spcBef>
                <a:spcPts val="1200"/>
              </a:spcBef>
              <a:spcAft>
                <a:spcPts val="1200"/>
              </a:spcAft>
            </a:pPr>
            <a:r>
              <a:rPr lang="en-US" sz="2800" dirty="0" smtClean="0"/>
              <a:t>Development of this presentation was by the Center for Food Security and Public Health at Iowa State University through funding from </a:t>
            </a:r>
            <a:r>
              <a:rPr lang="en-US" sz="2800" dirty="0"/>
              <a:t>the </a:t>
            </a:r>
            <a:r>
              <a:rPr lang="en-US" sz="2800" dirty="0" smtClean="0"/>
              <a:t>USDA APHIS </a:t>
            </a:r>
            <a:r>
              <a:rPr lang="en-US" sz="2800" dirty="0"/>
              <a:t>Veterinary </a:t>
            </a:r>
            <a:r>
              <a:rPr lang="en-US" sz="2800" dirty="0" smtClean="0"/>
              <a:t>Services</a:t>
            </a:r>
            <a:endParaRPr lang="en-US" sz="2800" dirty="0"/>
          </a:p>
        </p:txBody>
      </p:sp>
      <p:sp>
        <p:nvSpPr>
          <p:cNvPr id="6" name="Rectangle 3"/>
          <p:cNvSpPr txBox="1">
            <a:spLocks noChangeArrowheads="1"/>
          </p:cNvSpPr>
          <p:nvPr/>
        </p:nvSpPr>
        <p:spPr>
          <a:xfrm>
            <a:off x="1219200" y="5486400"/>
            <a:ext cx="7239000" cy="838200"/>
          </a:xfrm>
          <a:prstGeom prst="rect">
            <a:avLst/>
          </a:prstGeom>
        </p:spPr>
        <p:txBody>
          <a:bodyPr vert="horz" lIns="91440" tIns="45720" rIns="91440" bIns="45720" rtlCol="0">
            <a:normAutofit/>
          </a:bodyPr>
          <a:lstStyle/>
          <a:p>
            <a:pPr marL="171450" indent="-173038">
              <a:spcBef>
                <a:spcPts val="600"/>
              </a:spcBef>
              <a:tabLst>
                <a:tab pos="1149350" algn="l"/>
              </a:tabLst>
            </a:pPr>
            <a:r>
              <a:rPr lang="en-US" sz="1200" dirty="0" smtClean="0">
                <a:latin typeface="Verdana" panose="020B0604030504040204" pitchFamily="34" charset="0"/>
                <a:ea typeface="Verdana" panose="020B0604030504040204" pitchFamily="34" charset="0"/>
                <a:cs typeface="Verdana" panose="020B0604030504040204" pitchFamily="34" charset="0"/>
              </a:rPr>
              <a:t>PPT Authors: Janice Mogan, DVM; Logan Kilburn</a:t>
            </a:r>
            <a:endParaRPr lang="en-US" sz="1200" dirty="0">
              <a:latin typeface="Verdana" panose="020B0604030504040204" pitchFamily="34" charset="0"/>
              <a:ea typeface="Verdana" panose="020B0604030504040204" pitchFamily="34" charset="0"/>
              <a:cs typeface="Verdana" panose="020B0604030504040204" pitchFamily="34" charset="0"/>
            </a:endParaRPr>
          </a:p>
          <a:p>
            <a:pPr marL="171450" indent="-173038">
              <a:spcBef>
                <a:spcPts val="600"/>
              </a:spcBef>
              <a:tabLst>
                <a:tab pos="1149350" algn="l"/>
              </a:tabLst>
            </a:pPr>
            <a:r>
              <a:rPr lang="en-US" sz="1200" dirty="0" smtClean="0">
                <a:latin typeface="Verdana" panose="020B0604030504040204" pitchFamily="34" charset="0"/>
                <a:ea typeface="Verdana" panose="020B0604030504040204" pitchFamily="34" charset="0"/>
                <a:cs typeface="Verdana" panose="020B0604030504040204" pitchFamily="34" charset="0"/>
              </a:rPr>
              <a:t>Reviewers: Kristen Bretz, MS</a:t>
            </a:r>
            <a:endParaRPr lang="en-US" sz="12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789194132"/>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43000"/>
            <a:ext cx="8229600" cy="5105400"/>
          </a:xfrm>
        </p:spPr>
        <p:txBody>
          <a:bodyPr>
            <a:normAutofit/>
          </a:bodyPr>
          <a:lstStyle/>
          <a:p>
            <a:r>
              <a:rPr lang="en-US" dirty="0" smtClean="0"/>
              <a:t>Movement control</a:t>
            </a:r>
          </a:p>
          <a:p>
            <a:pPr lvl="1"/>
            <a:r>
              <a:rPr lang="en-US" dirty="0" smtClean="0"/>
              <a:t>Controls movement in Control Area</a:t>
            </a:r>
          </a:p>
          <a:p>
            <a:pPr lvl="1"/>
            <a:r>
              <a:rPr lang="en-US" dirty="0" smtClean="0"/>
              <a:t>Movement from premises with no evidence of infection</a:t>
            </a:r>
          </a:p>
          <a:p>
            <a:pPr lvl="1"/>
            <a:r>
              <a:rPr lang="en-US" dirty="0" smtClean="0"/>
              <a:t>Permits based on </a:t>
            </a:r>
            <a:r>
              <a:rPr lang="en-US" dirty="0"/>
              <a:t>m</a:t>
            </a:r>
            <a:r>
              <a:rPr lang="en-US" dirty="0" smtClean="0"/>
              <a:t>eeting criteria</a:t>
            </a:r>
          </a:p>
          <a:p>
            <a:r>
              <a:rPr lang="en-US" dirty="0" smtClean="0"/>
              <a:t>Continuity of business (COB)</a:t>
            </a:r>
          </a:p>
          <a:p>
            <a:pPr lvl="1"/>
            <a:r>
              <a:rPr lang="en-US" dirty="0" smtClean="0"/>
              <a:t>Managed movement for specific commodity</a:t>
            </a:r>
            <a:endParaRPr lang="en-US" dirty="0"/>
          </a:p>
        </p:txBody>
      </p:sp>
      <p:sp>
        <p:nvSpPr>
          <p:cNvPr id="3" name="Title 2"/>
          <p:cNvSpPr>
            <a:spLocks noGrp="1"/>
          </p:cNvSpPr>
          <p:nvPr>
            <p:ph type="title"/>
          </p:nvPr>
        </p:nvSpPr>
        <p:spPr/>
        <p:txBody>
          <a:bodyPr/>
          <a:lstStyle/>
          <a:p>
            <a:r>
              <a:rPr lang="en-US" dirty="0" smtClean="0"/>
              <a:t>Definitions cont’d</a:t>
            </a:r>
            <a:endParaRPr lang="en-US" dirty="0"/>
          </a:p>
        </p:txBody>
      </p:sp>
      <p:sp>
        <p:nvSpPr>
          <p:cNvPr id="4" name="Date Placeholder 3"/>
          <p:cNvSpPr>
            <a:spLocks noGrp="1"/>
          </p:cNvSpPr>
          <p:nvPr>
            <p:ph type="dt" sz="half" idx="2"/>
          </p:nvPr>
        </p:nvSpPr>
        <p:spPr/>
        <p:txBody>
          <a:bodyPr/>
          <a:lstStyle/>
          <a:p>
            <a:pPr algn="r"/>
            <a:r>
              <a:rPr lang="en-US" smtClean="0"/>
              <a:t>USDA APHIS and CFSPH</a:t>
            </a:r>
            <a:endParaRPr lang="en-US" dirty="0"/>
          </a:p>
        </p:txBody>
      </p:sp>
      <p:sp>
        <p:nvSpPr>
          <p:cNvPr id="5" name="Footer Placeholder 4"/>
          <p:cNvSpPr>
            <a:spLocks noGrp="1"/>
          </p:cNvSpPr>
          <p:nvPr>
            <p:ph type="ftr" sz="quarter" idx="3"/>
          </p:nvPr>
        </p:nvSpPr>
        <p:spPr>
          <a:xfrm>
            <a:off x="152400" y="6356350"/>
            <a:ext cx="4572000" cy="365125"/>
          </a:xfrm>
        </p:spPr>
        <p:txBody>
          <a:bodyPr/>
          <a:lstStyle/>
          <a:p>
            <a:pPr algn="l"/>
            <a:r>
              <a:rPr lang="en-US" smtClean="0"/>
              <a:t>FAD-PReP/NAHEMS Guidelines: Quarantine &amp; Movement Control - Overview</a:t>
            </a:r>
            <a:endParaRPr lang="en-US" dirty="0"/>
          </a:p>
        </p:txBody>
      </p:sp>
      <p:sp>
        <p:nvSpPr>
          <p:cNvPr id="6" name="Slide Number Placeholder 5"/>
          <p:cNvSpPr>
            <a:spLocks noGrp="1"/>
          </p:cNvSpPr>
          <p:nvPr>
            <p:ph type="sldNum" sz="quarter" idx="4"/>
          </p:nvPr>
        </p:nvSpPr>
        <p:spPr/>
        <p:txBody>
          <a:bodyPr/>
          <a:lstStyle/>
          <a:p>
            <a:fld id="{0D2D7273-9C0D-4845-8627-539564CD150B}" type="slidenum">
              <a:rPr lang="en-US" smtClean="0"/>
              <a:t>4</a:t>
            </a:fld>
            <a:endParaRPr lang="en-US"/>
          </a:p>
        </p:txBody>
      </p:sp>
    </p:spTree>
    <p:extLst>
      <p:ext uri="{BB962C8B-B14F-4D97-AF65-F5344CB8AC3E}">
        <p14:creationId xmlns:p14="http://schemas.microsoft.com/office/powerpoint/2010/main" val="40516059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295400"/>
            <a:ext cx="8455232" cy="4953000"/>
          </a:xfrm>
        </p:spPr>
        <p:txBody>
          <a:bodyPr>
            <a:noAutofit/>
          </a:bodyPr>
          <a:lstStyle/>
          <a:p>
            <a:pPr marL="514350" indent="-514350">
              <a:buFont typeface="+mj-lt"/>
              <a:buAutoNum type="arabicPeriod"/>
            </a:pPr>
            <a:r>
              <a:rPr lang="en-US" sz="2750" dirty="0"/>
              <a:t>Detect, control, and </a:t>
            </a:r>
            <a:r>
              <a:rPr lang="en-US" sz="2750" dirty="0" smtClean="0"/>
              <a:t>contain the </a:t>
            </a:r>
            <a:r>
              <a:rPr lang="en-US" sz="2750" dirty="0"/>
              <a:t>disease in animals as quickly as possible;</a:t>
            </a:r>
          </a:p>
          <a:p>
            <a:pPr marL="514350" indent="-514350">
              <a:buFont typeface="+mj-lt"/>
              <a:buAutoNum type="arabicPeriod"/>
            </a:pPr>
            <a:r>
              <a:rPr lang="en-US" sz="2750" dirty="0"/>
              <a:t>Eradicate the disease using strategies that seek to stabilize animal agriculture, the food supply, and the economy and that protect public health and the environment; and</a:t>
            </a:r>
          </a:p>
          <a:p>
            <a:pPr marL="514350" indent="-514350">
              <a:buFont typeface="+mj-lt"/>
              <a:buAutoNum type="arabicPeriod"/>
            </a:pPr>
            <a:r>
              <a:rPr lang="en-US" sz="2750" dirty="0"/>
              <a:t>Provide science- and risk-based approaches and systems to facilitate continuity of business for non-infected animals and non-contaminated animal products.</a:t>
            </a:r>
          </a:p>
        </p:txBody>
      </p:sp>
      <p:sp>
        <p:nvSpPr>
          <p:cNvPr id="3" name="Title 2"/>
          <p:cNvSpPr>
            <a:spLocks noGrp="1"/>
          </p:cNvSpPr>
          <p:nvPr>
            <p:ph type="title"/>
          </p:nvPr>
        </p:nvSpPr>
        <p:spPr/>
        <p:txBody>
          <a:bodyPr/>
          <a:lstStyle/>
          <a:p>
            <a:r>
              <a:rPr lang="en-US" dirty="0" smtClean="0"/>
              <a:t>FAD Response Goals</a:t>
            </a:r>
            <a:endParaRPr lang="en-US" dirty="0"/>
          </a:p>
        </p:txBody>
      </p:sp>
      <p:sp>
        <p:nvSpPr>
          <p:cNvPr id="4" name="Date Placeholder 3"/>
          <p:cNvSpPr>
            <a:spLocks noGrp="1"/>
          </p:cNvSpPr>
          <p:nvPr>
            <p:ph type="dt" sz="half" idx="2"/>
          </p:nvPr>
        </p:nvSpPr>
        <p:spPr/>
        <p:txBody>
          <a:bodyPr/>
          <a:lstStyle/>
          <a:p>
            <a:pPr algn="r"/>
            <a:r>
              <a:rPr lang="en-US" smtClean="0"/>
              <a:t>USDA APHIS and CFSPH</a:t>
            </a:r>
            <a:endParaRPr lang="en-US" dirty="0"/>
          </a:p>
        </p:txBody>
      </p:sp>
      <p:sp>
        <p:nvSpPr>
          <p:cNvPr id="5" name="Footer Placeholder 4"/>
          <p:cNvSpPr>
            <a:spLocks noGrp="1"/>
          </p:cNvSpPr>
          <p:nvPr>
            <p:ph type="ftr" sz="quarter" idx="3"/>
          </p:nvPr>
        </p:nvSpPr>
        <p:spPr>
          <a:xfrm>
            <a:off x="152400" y="6356350"/>
            <a:ext cx="4572000" cy="365125"/>
          </a:xfrm>
        </p:spPr>
        <p:txBody>
          <a:bodyPr/>
          <a:lstStyle/>
          <a:p>
            <a:pPr algn="l"/>
            <a:r>
              <a:rPr lang="en-US" dirty="0" smtClean="0"/>
              <a:t>FAD-</a:t>
            </a:r>
            <a:r>
              <a:rPr lang="en-US" dirty="0" err="1" smtClean="0"/>
              <a:t>PReP</a:t>
            </a:r>
            <a:r>
              <a:rPr lang="en-US" dirty="0" smtClean="0"/>
              <a:t>/NAHEMS Guidelines: Quarantine &amp; Movement Control - Overview</a:t>
            </a:r>
            <a:endParaRPr lang="en-US" dirty="0"/>
          </a:p>
        </p:txBody>
      </p:sp>
      <p:sp>
        <p:nvSpPr>
          <p:cNvPr id="6" name="Slide Number Placeholder 5"/>
          <p:cNvSpPr>
            <a:spLocks noGrp="1"/>
          </p:cNvSpPr>
          <p:nvPr>
            <p:ph type="sldNum" sz="quarter" idx="4"/>
          </p:nvPr>
        </p:nvSpPr>
        <p:spPr/>
        <p:txBody>
          <a:bodyPr/>
          <a:lstStyle/>
          <a:p>
            <a:fld id="{0D2D7273-9C0D-4845-8627-539564CD150B}" type="slidenum">
              <a:rPr lang="en-US" smtClean="0"/>
              <a:t>5</a:t>
            </a:fld>
            <a:endParaRPr lang="en-US" dirty="0"/>
          </a:p>
        </p:txBody>
      </p:sp>
    </p:spTree>
    <p:extLst>
      <p:ext uri="{BB962C8B-B14F-4D97-AF65-F5344CB8AC3E}">
        <p14:creationId xmlns:p14="http://schemas.microsoft.com/office/powerpoint/2010/main" val="1660896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5213350"/>
          </a:xfrm>
        </p:spPr>
        <p:txBody>
          <a:bodyPr>
            <a:normAutofit/>
          </a:bodyPr>
          <a:lstStyle/>
          <a:p>
            <a:r>
              <a:rPr lang="en-US" sz="2800" dirty="0">
                <a:ea typeface="Times New Roman" panose="02020603050405020304" pitchFamily="18" charset="0"/>
              </a:rPr>
              <a:t>Achieving these three goals will allow individual livestock facilities</a:t>
            </a:r>
            <a:r>
              <a:rPr lang="en-US" sz="2800" dirty="0" smtClean="0">
                <a:ea typeface="Times New Roman" panose="02020603050405020304" pitchFamily="18" charset="0"/>
              </a:rPr>
              <a:t>, States</a:t>
            </a:r>
            <a:r>
              <a:rPr lang="en-US" sz="2800" dirty="0">
                <a:ea typeface="Times New Roman" panose="02020603050405020304" pitchFamily="18" charset="0"/>
              </a:rPr>
              <a:t>, Tribes, regions, </a:t>
            </a:r>
            <a:r>
              <a:rPr lang="en-US" sz="2800" dirty="0" smtClean="0">
                <a:ea typeface="Times New Roman" panose="02020603050405020304" pitchFamily="18" charset="0"/>
              </a:rPr>
              <a:t>and industries to resume normal production as </a:t>
            </a:r>
            <a:r>
              <a:rPr lang="en-US" sz="2800" dirty="0">
                <a:ea typeface="Times New Roman" panose="02020603050405020304" pitchFamily="18" charset="0"/>
              </a:rPr>
              <a:t>quickly as possible. </a:t>
            </a:r>
            <a:endParaRPr lang="en-US" sz="2800" dirty="0" smtClean="0">
              <a:ea typeface="Times New Roman" panose="02020603050405020304" pitchFamily="18" charset="0"/>
            </a:endParaRPr>
          </a:p>
          <a:p>
            <a:r>
              <a:rPr lang="en-US" sz="2800" dirty="0" smtClean="0">
                <a:ea typeface="Times New Roman" panose="02020603050405020304" pitchFamily="18" charset="0"/>
              </a:rPr>
              <a:t>They will also </a:t>
            </a:r>
            <a:r>
              <a:rPr lang="en-US" sz="2800" dirty="0">
                <a:ea typeface="Times New Roman" panose="02020603050405020304" pitchFamily="18" charset="0"/>
              </a:rPr>
              <a:t>allow the United States to regain disease-free status without the response effort causing more disruption and damage </a:t>
            </a:r>
            <a:r>
              <a:rPr lang="en-US" sz="2800" dirty="0" smtClean="0">
                <a:ea typeface="Times New Roman" panose="02020603050405020304" pitchFamily="18" charset="0"/>
              </a:rPr>
              <a:t>than the disease outbreak itself.</a:t>
            </a:r>
          </a:p>
        </p:txBody>
      </p:sp>
      <p:sp>
        <p:nvSpPr>
          <p:cNvPr id="5" name="Date Placeholder 4"/>
          <p:cNvSpPr>
            <a:spLocks noGrp="1"/>
          </p:cNvSpPr>
          <p:nvPr>
            <p:ph type="dt" sz="half" idx="2"/>
          </p:nvPr>
        </p:nvSpPr>
        <p:spPr/>
        <p:txBody>
          <a:bodyPr/>
          <a:lstStyle/>
          <a:p>
            <a:pPr algn="r"/>
            <a:r>
              <a:rPr lang="en-US" smtClean="0"/>
              <a:t>USDA APHIS and CFSPH</a:t>
            </a:r>
            <a:endParaRPr lang="en-US" dirty="0"/>
          </a:p>
        </p:txBody>
      </p:sp>
      <p:sp>
        <p:nvSpPr>
          <p:cNvPr id="6" name="Footer Placeholder 5"/>
          <p:cNvSpPr>
            <a:spLocks noGrp="1"/>
          </p:cNvSpPr>
          <p:nvPr>
            <p:ph type="ftr" sz="quarter" idx="3"/>
          </p:nvPr>
        </p:nvSpPr>
        <p:spPr>
          <a:xfrm>
            <a:off x="152400" y="6356350"/>
            <a:ext cx="4572000" cy="365125"/>
          </a:xfrm>
        </p:spPr>
        <p:txBody>
          <a:bodyPr/>
          <a:lstStyle/>
          <a:p>
            <a:pPr algn="l"/>
            <a:r>
              <a:rPr lang="en-US" dirty="0"/>
              <a:t>FAD-PReP/NAHEMS Guidelines: Quarantine &amp; Movement Control - Overview</a:t>
            </a:r>
          </a:p>
        </p:txBody>
      </p:sp>
      <p:sp>
        <p:nvSpPr>
          <p:cNvPr id="2" name="Title 1"/>
          <p:cNvSpPr>
            <a:spLocks noGrp="1"/>
          </p:cNvSpPr>
          <p:nvPr>
            <p:ph type="title"/>
          </p:nvPr>
        </p:nvSpPr>
        <p:spPr/>
        <p:txBody>
          <a:bodyPr>
            <a:normAutofit/>
          </a:bodyPr>
          <a:lstStyle/>
          <a:p>
            <a:r>
              <a:rPr lang="en-US" dirty="0" smtClean="0"/>
              <a:t>FAD Response Goals cont’d</a:t>
            </a:r>
            <a:endParaRPr lang="en-US" dirty="0"/>
          </a:p>
        </p:txBody>
      </p:sp>
      <p:sp>
        <p:nvSpPr>
          <p:cNvPr id="4" name="Slide Number Placeholder 3"/>
          <p:cNvSpPr>
            <a:spLocks noGrp="1"/>
          </p:cNvSpPr>
          <p:nvPr>
            <p:ph type="sldNum" sz="quarter" idx="4"/>
          </p:nvPr>
        </p:nvSpPr>
        <p:spPr/>
        <p:txBody>
          <a:bodyPr/>
          <a:lstStyle/>
          <a:p>
            <a:fld id="{D0D442E0-E77E-4BAC-8FCC-C64837D56B69}" type="slidenum">
              <a:rPr lang="en-US" smtClean="0"/>
              <a:t>6</a:t>
            </a:fld>
            <a:endParaRPr lang="en-US"/>
          </a:p>
        </p:txBody>
      </p:sp>
    </p:spTree>
    <p:extLst>
      <p:ext uri="{BB962C8B-B14F-4D97-AF65-F5344CB8AC3E}">
        <p14:creationId xmlns:p14="http://schemas.microsoft.com/office/powerpoint/2010/main" val="18454256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9200"/>
            <a:ext cx="8229600" cy="5181600"/>
          </a:xfrm>
        </p:spPr>
        <p:txBody>
          <a:bodyPr>
            <a:normAutofit fontScale="92500"/>
          </a:bodyPr>
          <a:lstStyle/>
          <a:p>
            <a:r>
              <a:rPr lang="en-US" dirty="0" smtClean="0"/>
              <a:t>Preparedness goals</a:t>
            </a:r>
          </a:p>
          <a:p>
            <a:pPr lvl="1"/>
            <a:r>
              <a:rPr lang="en-US" dirty="0" smtClean="0"/>
              <a:t>Develop effective QMC plans for </a:t>
            </a:r>
            <a:br>
              <a:rPr lang="en-US" dirty="0" smtClean="0"/>
            </a:br>
            <a:r>
              <a:rPr lang="en-US" dirty="0" smtClean="0"/>
              <a:t>affected locations</a:t>
            </a:r>
          </a:p>
          <a:p>
            <a:pPr lvl="1"/>
            <a:r>
              <a:rPr lang="en-US" dirty="0"/>
              <a:t>Develop effective </a:t>
            </a:r>
            <a:r>
              <a:rPr lang="en-US" dirty="0" smtClean="0"/>
              <a:t>managed movement plans </a:t>
            </a:r>
            <a:r>
              <a:rPr lang="en-US" dirty="0"/>
              <a:t>for non-infected locations</a:t>
            </a:r>
          </a:p>
          <a:p>
            <a:r>
              <a:rPr lang="en-US" dirty="0" smtClean="0"/>
              <a:t>Response goals</a:t>
            </a:r>
          </a:p>
          <a:p>
            <a:pPr lvl="1"/>
            <a:r>
              <a:rPr lang="en-US" dirty="0" smtClean="0"/>
              <a:t>Establish a Control Area within 6 hours</a:t>
            </a:r>
          </a:p>
          <a:p>
            <a:pPr lvl="1"/>
            <a:r>
              <a:rPr lang="en-US" dirty="0" smtClean="0"/>
              <a:t>Implement QMC in the Control Area quickly</a:t>
            </a:r>
          </a:p>
          <a:p>
            <a:pPr lvl="1"/>
            <a:r>
              <a:rPr lang="en-US" dirty="0"/>
              <a:t>Consider competing priorities - </a:t>
            </a:r>
            <a:br>
              <a:rPr lang="en-US" dirty="0"/>
            </a:br>
            <a:r>
              <a:rPr lang="en-US" dirty="0"/>
              <a:t>disease transmission vs. critical movements</a:t>
            </a:r>
          </a:p>
        </p:txBody>
      </p:sp>
      <p:sp>
        <p:nvSpPr>
          <p:cNvPr id="3" name="Title 2"/>
          <p:cNvSpPr>
            <a:spLocks noGrp="1"/>
          </p:cNvSpPr>
          <p:nvPr>
            <p:ph type="title"/>
          </p:nvPr>
        </p:nvSpPr>
        <p:spPr/>
        <p:txBody>
          <a:bodyPr/>
          <a:lstStyle/>
          <a:p>
            <a:r>
              <a:rPr lang="en-US" dirty="0" smtClean="0"/>
              <a:t>Goals of QMC</a:t>
            </a:r>
            <a:endParaRPr lang="en-US" dirty="0"/>
          </a:p>
        </p:txBody>
      </p:sp>
      <p:sp>
        <p:nvSpPr>
          <p:cNvPr id="4" name="Date Placeholder 3"/>
          <p:cNvSpPr>
            <a:spLocks noGrp="1"/>
          </p:cNvSpPr>
          <p:nvPr>
            <p:ph type="dt" sz="half" idx="2"/>
          </p:nvPr>
        </p:nvSpPr>
        <p:spPr/>
        <p:txBody>
          <a:bodyPr/>
          <a:lstStyle/>
          <a:p>
            <a:pPr algn="r"/>
            <a:r>
              <a:rPr lang="en-US" smtClean="0"/>
              <a:t>USDA APHIS and CFSPH</a:t>
            </a:r>
            <a:endParaRPr lang="en-US" dirty="0"/>
          </a:p>
        </p:txBody>
      </p:sp>
      <p:sp>
        <p:nvSpPr>
          <p:cNvPr id="5" name="Footer Placeholder 4"/>
          <p:cNvSpPr>
            <a:spLocks noGrp="1"/>
          </p:cNvSpPr>
          <p:nvPr>
            <p:ph type="ftr" sz="quarter" idx="3"/>
          </p:nvPr>
        </p:nvSpPr>
        <p:spPr>
          <a:xfrm>
            <a:off x="152400" y="6356350"/>
            <a:ext cx="4572000" cy="365125"/>
          </a:xfrm>
        </p:spPr>
        <p:txBody>
          <a:bodyPr/>
          <a:lstStyle/>
          <a:p>
            <a:pPr algn="l"/>
            <a:r>
              <a:rPr lang="en-US" dirty="0" smtClean="0">
                <a:solidFill>
                  <a:prstClr val="black">
                    <a:tint val="75000"/>
                  </a:prstClr>
                </a:solidFill>
              </a:rPr>
              <a:t>FAD-</a:t>
            </a:r>
            <a:r>
              <a:rPr lang="en-US" dirty="0" err="1" smtClean="0">
                <a:solidFill>
                  <a:prstClr val="black">
                    <a:tint val="75000"/>
                  </a:prstClr>
                </a:solidFill>
              </a:rPr>
              <a:t>PReP</a:t>
            </a:r>
            <a:r>
              <a:rPr lang="en-US" dirty="0" smtClean="0">
                <a:solidFill>
                  <a:prstClr val="black">
                    <a:tint val="75000"/>
                  </a:prstClr>
                </a:solidFill>
              </a:rPr>
              <a:t>/NAHEMS Guidelines: Quarantine &amp; Movement Control - Overview</a:t>
            </a:r>
            <a:endParaRPr lang="en-US" dirty="0">
              <a:solidFill>
                <a:prstClr val="black">
                  <a:tint val="75000"/>
                </a:prstClr>
              </a:solidFill>
            </a:endParaRPr>
          </a:p>
        </p:txBody>
      </p:sp>
      <p:sp>
        <p:nvSpPr>
          <p:cNvPr id="6" name="Slide Number Placeholder 5"/>
          <p:cNvSpPr>
            <a:spLocks noGrp="1"/>
          </p:cNvSpPr>
          <p:nvPr>
            <p:ph type="sldNum" sz="quarter" idx="4"/>
          </p:nvPr>
        </p:nvSpPr>
        <p:spPr/>
        <p:txBody>
          <a:bodyPr/>
          <a:lstStyle/>
          <a:p>
            <a:fld id="{0D2D7273-9C0D-4845-8627-539564CD150B}" type="slidenum">
              <a:rPr lang="en-US" smtClean="0"/>
              <a:t>7</a:t>
            </a:fld>
            <a:endParaRPr lang="en-US"/>
          </a:p>
        </p:txBody>
      </p:sp>
    </p:spTree>
    <p:extLst>
      <p:ext uri="{BB962C8B-B14F-4D97-AF65-F5344CB8AC3E}">
        <p14:creationId xmlns:p14="http://schemas.microsoft.com/office/powerpoint/2010/main" val="14368648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Authorities</a:t>
            </a:r>
            <a:endParaRPr lang="en-US" dirty="0"/>
          </a:p>
        </p:txBody>
      </p:sp>
      <p:sp>
        <p:nvSpPr>
          <p:cNvPr id="5" name="Slide Number Placeholder 4"/>
          <p:cNvSpPr>
            <a:spLocks noGrp="1"/>
          </p:cNvSpPr>
          <p:nvPr>
            <p:ph type="sldNum" sz="quarter" idx="12"/>
          </p:nvPr>
        </p:nvSpPr>
        <p:spPr/>
        <p:txBody>
          <a:bodyPr/>
          <a:lstStyle/>
          <a:p>
            <a:fld id="{D0D442E0-E77E-4BAC-8FCC-C64837D56B69}" type="slidenum">
              <a:rPr lang="en-US" smtClean="0"/>
              <a:t>8</a:t>
            </a:fld>
            <a:endParaRPr lang="en-US" dirty="0"/>
          </a:p>
        </p:txBody>
      </p:sp>
      <p:sp>
        <p:nvSpPr>
          <p:cNvPr id="10" name="Date Placeholder 1"/>
          <p:cNvSpPr>
            <a:spLocks noGrp="1"/>
          </p:cNvSpPr>
          <p:nvPr>
            <p:ph type="dt" sz="half" idx="10"/>
          </p:nvPr>
        </p:nvSpPr>
        <p:spPr>
          <a:xfrm>
            <a:off x="6553200" y="6356350"/>
            <a:ext cx="2133600" cy="365125"/>
          </a:xfrm>
        </p:spPr>
        <p:txBody>
          <a:bodyPr/>
          <a:lstStyle/>
          <a:p>
            <a:pPr algn="r"/>
            <a:r>
              <a:rPr lang="en-US" dirty="0" smtClean="0"/>
              <a:t>USDA APHIS and CFSPH</a:t>
            </a:r>
            <a:endParaRPr lang="en-US" dirty="0"/>
          </a:p>
        </p:txBody>
      </p:sp>
      <p:sp>
        <p:nvSpPr>
          <p:cNvPr id="11" name="Footer Placeholder 2"/>
          <p:cNvSpPr>
            <a:spLocks noGrp="1"/>
          </p:cNvSpPr>
          <p:nvPr>
            <p:ph type="ftr" sz="quarter" idx="11"/>
          </p:nvPr>
        </p:nvSpPr>
        <p:spPr>
          <a:xfrm>
            <a:off x="152400" y="6356350"/>
            <a:ext cx="4572000" cy="365125"/>
          </a:xfrm>
        </p:spPr>
        <p:txBody>
          <a:bodyPr/>
          <a:lstStyle/>
          <a:p>
            <a:pPr algn="l"/>
            <a:r>
              <a:rPr lang="en-US" dirty="0" smtClean="0"/>
              <a:t>FAD-</a:t>
            </a:r>
            <a:r>
              <a:rPr lang="en-US" dirty="0" err="1" smtClean="0"/>
              <a:t>PReP</a:t>
            </a:r>
            <a:r>
              <a:rPr lang="en-US" dirty="0" smtClean="0"/>
              <a:t>/NAHEMS Guidelines: Quarantine &amp; Movement Control - Overview</a:t>
            </a:r>
            <a:endParaRPr lang="en-US" dirty="0"/>
          </a:p>
        </p:txBody>
      </p:sp>
    </p:spTree>
    <p:extLst>
      <p:ext uri="{BB962C8B-B14F-4D97-AF65-F5344CB8AC3E}">
        <p14:creationId xmlns:p14="http://schemas.microsoft.com/office/powerpoint/2010/main" val="23922575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a:t>APHIS authority through AHPA Act</a:t>
            </a:r>
          </a:p>
          <a:p>
            <a:r>
              <a:rPr lang="en-US" dirty="0"/>
              <a:t>Secretary of </a:t>
            </a:r>
            <a:r>
              <a:rPr lang="en-US" dirty="0" smtClean="0"/>
              <a:t>Agriculture is authorized to:</a:t>
            </a:r>
            <a:endParaRPr lang="en-US" dirty="0"/>
          </a:p>
          <a:p>
            <a:pPr lvl="1"/>
            <a:r>
              <a:rPr lang="en-US" dirty="0"/>
              <a:t>Prevent, detect, control, and eradicate diseases and pests of animals</a:t>
            </a:r>
          </a:p>
          <a:p>
            <a:pPr lvl="1"/>
            <a:r>
              <a:rPr lang="en-US" dirty="0"/>
              <a:t>Protect </a:t>
            </a:r>
            <a:r>
              <a:rPr lang="en-US" dirty="0" smtClean="0"/>
              <a:t>animal health, </a:t>
            </a:r>
            <a:r>
              <a:rPr lang="en-US" dirty="0"/>
              <a:t>human health </a:t>
            </a:r>
            <a:br>
              <a:rPr lang="en-US" dirty="0"/>
            </a:br>
            <a:r>
              <a:rPr lang="en-US" dirty="0"/>
              <a:t>and </a:t>
            </a:r>
            <a:r>
              <a:rPr lang="en-US" dirty="0" smtClean="0"/>
              <a:t>welfare, and economic interests</a:t>
            </a:r>
            <a:endParaRPr lang="en-US" dirty="0"/>
          </a:p>
          <a:p>
            <a:pPr lvl="1"/>
            <a:r>
              <a:rPr lang="en-US" dirty="0"/>
              <a:t>Prohibit importation, entry or interstate movement throughout US</a:t>
            </a:r>
          </a:p>
          <a:p>
            <a:pPr lvl="1"/>
            <a:r>
              <a:rPr lang="en-US" dirty="0"/>
              <a:t>Prevent the introduction or dissemination of disease</a:t>
            </a:r>
          </a:p>
        </p:txBody>
      </p:sp>
      <p:sp>
        <p:nvSpPr>
          <p:cNvPr id="3" name="Title 2"/>
          <p:cNvSpPr>
            <a:spLocks noGrp="1"/>
          </p:cNvSpPr>
          <p:nvPr>
            <p:ph type="title"/>
          </p:nvPr>
        </p:nvSpPr>
        <p:spPr/>
        <p:txBody>
          <a:bodyPr>
            <a:normAutofit/>
          </a:bodyPr>
          <a:lstStyle/>
          <a:p>
            <a:r>
              <a:rPr lang="en-US" dirty="0" smtClean="0"/>
              <a:t>Federal Authority</a:t>
            </a:r>
            <a:endParaRPr lang="en-US" dirty="0"/>
          </a:p>
        </p:txBody>
      </p:sp>
      <p:sp>
        <p:nvSpPr>
          <p:cNvPr id="4" name="Date Placeholder 3"/>
          <p:cNvSpPr>
            <a:spLocks noGrp="1"/>
          </p:cNvSpPr>
          <p:nvPr>
            <p:ph type="dt" sz="half" idx="2"/>
          </p:nvPr>
        </p:nvSpPr>
        <p:spPr/>
        <p:txBody>
          <a:bodyPr/>
          <a:lstStyle/>
          <a:p>
            <a:pPr algn="r"/>
            <a:r>
              <a:rPr lang="en-US" smtClean="0"/>
              <a:t>USDA APHIS and CFSPH</a:t>
            </a:r>
            <a:endParaRPr lang="en-US" dirty="0"/>
          </a:p>
        </p:txBody>
      </p:sp>
      <p:sp>
        <p:nvSpPr>
          <p:cNvPr id="5" name="Footer Placeholder 4"/>
          <p:cNvSpPr>
            <a:spLocks noGrp="1"/>
          </p:cNvSpPr>
          <p:nvPr>
            <p:ph type="ftr" sz="quarter" idx="3"/>
          </p:nvPr>
        </p:nvSpPr>
        <p:spPr>
          <a:xfrm>
            <a:off x="152400" y="6356350"/>
            <a:ext cx="4572000" cy="365125"/>
          </a:xfrm>
        </p:spPr>
        <p:txBody>
          <a:bodyPr/>
          <a:lstStyle/>
          <a:p>
            <a:pPr algn="l"/>
            <a:r>
              <a:rPr lang="en-US" dirty="0" smtClean="0">
                <a:solidFill>
                  <a:prstClr val="black">
                    <a:tint val="75000"/>
                  </a:prstClr>
                </a:solidFill>
              </a:rPr>
              <a:t>FAD-</a:t>
            </a:r>
            <a:r>
              <a:rPr lang="en-US" dirty="0" err="1" smtClean="0">
                <a:solidFill>
                  <a:prstClr val="black">
                    <a:tint val="75000"/>
                  </a:prstClr>
                </a:solidFill>
              </a:rPr>
              <a:t>PReP</a:t>
            </a:r>
            <a:r>
              <a:rPr lang="en-US" dirty="0" smtClean="0">
                <a:solidFill>
                  <a:prstClr val="black">
                    <a:tint val="75000"/>
                  </a:prstClr>
                </a:solidFill>
              </a:rPr>
              <a:t>/NAHEMS Guidelines: Quarantine &amp; Movement Control - Overview</a:t>
            </a:r>
            <a:endParaRPr lang="en-US" dirty="0">
              <a:solidFill>
                <a:prstClr val="black">
                  <a:tint val="75000"/>
                </a:prstClr>
              </a:solidFill>
            </a:endParaRPr>
          </a:p>
        </p:txBody>
      </p:sp>
      <p:sp>
        <p:nvSpPr>
          <p:cNvPr id="6" name="Slide Number Placeholder 5"/>
          <p:cNvSpPr>
            <a:spLocks noGrp="1"/>
          </p:cNvSpPr>
          <p:nvPr>
            <p:ph type="sldNum" sz="quarter" idx="4"/>
          </p:nvPr>
        </p:nvSpPr>
        <p:spPr/>
        <p:txBody>
          <a:bodyPr/>
          <a:lstStyle/>
          <a:p>
            <a:fld id="{0D2D7273-9C0D-4845-8627-539564CD150B}" type="slidenum">
              <a:rPr lang="en-US" smtClean="0"/>
              <a:t>9</a:t>
            </a:fld>
            <a:endParaRPr lang="en-US"/>
          </a:p>
        </p:txBody>
      </p:sp>
    </p:spTree>
    <p:extLst>
      <p:ext uri="{BB962C8B-B14F-4D97-AF65-F5344CB8AC3E}">
        <p14:creationId xmlns:p14="http://schemas.microsoft.com/office/powerpoint/2010/main" val="158573761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COUNT" val="30"/>
  <p:tag name="ARTICULATE_PROJECT_OPEN" val="0"/>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FAD PReP PPT Template 2011-10">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FAD PReP PPT Template 2011-10">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FAD PReP PPT Template 2011-10">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FAD PReP PPT Template 2011-10">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Unknown Document Type" ma:contentTypeID="0x010104" ma:contentTypeVersion="0" ma:contentTypeDescription="" ma:contentTypeScope="" ma:versionID="05d83ceaa0bbd2e3bc716e6e66bd857a">
  <xsd:schema xmlns:xsd="http://www.w3.org/2001/XMLSchema" xmlns:xs="http://www.w3.org/2001/XMLSchema" xmlns:p="http://schemas.microsoft.com/office/2006/metadata/properties" targetNamespace="http://schemas.microsoft.com/office/2006/metadata/properties" ma:root="true" ma:fieldsID="b3d69fe45253d5ff147bb69036b756a7">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5417E7E-C33F-4807-95B8-0D397441E8E1}"/>
</file>

<file path=customXml/itemProps2.xml><?xml version="1.0" encoding="utf-8"?>
<ds:datastoreItem xmlns:ds="http://schemas.openxmlformats.org/officeDocument/2006/customXml" ds:itemID="{C0952127-0968-4B08-991F-F384962168F7}"/>
</file>

<file path=customXml/itemProps3.xml><?xml version="1.0" encoding="utf-8"?>
<ds:datastoreItem xmlns:ds="http://schemas.openxmlformats.org/officeDocument/2006/customXml" ds:itemID="{531AB187-2D39-4215-AE37-8B1547D5CC53}"/>
</file>

<file path=docProps/app.xml><?xml version="1.0" encoding="utf-8"?>
<Properties xmlns="http://schemas.openxmlformats.org/officeDocument/2006/extended-properties" xmlns:vt="http://schemas.openxmlformats.org/officeDocument/2006/docPropsVTypes">
  <Template>FAD-PReP_NAHEMS_PPT_QMC_4-Movement_17Oct2014</Template>
  <TotalTime>4314</TotalTime>
  <Words>5883</Words>
  <Application>Microsoft Office PowerPoint</Application>
  <PresentationFormat>On-screen Show (4:3)</PresentationFormat>
  <Paragraphs>376</Paragraphs>
  <Slides>34</Slides>
  <Notes>34</Notes>
  <HiddenSlides>0</HiddenSlides>
  <MMClips>0</MMClips>
  <ScaleCrop>false</ScaleCrop>
  <HeadingPairs>
    <vt:vector size="6" baseType="variant">
      <vt:variant>
        <vt:lpstr>Fonts Used</vt:lpstr>
      </vt:variant>
      <vt:variant>
        <vt:i4>6</vt:i4>
      </vt:variant>
      <vt:variant>
        <vt:lpstr>Theme</vt:lpstr>
      </vt:variant>
      <vt:variant>
        <vt:i4>4</vt:i4>
      </vt:variant>
      <vt:variant>
        <vt:lpstr>Slide Titles</vt:lpstr>
      </vt:variant>
      <vt:variant>
        <vt:i4>34</vt:i4>
      </vt:variant>
    </vt:vector>
  </HeadingPairs>
  <TitlesOfParts>
    <vt:vector size="44" baseType="lpstr">
      <vt:lpstr>ＭＳ Ｐゴシック</vt:lpstr>
      <vt:lpstr>Arial</vt:lpstr>
      <vt:lpstr>Calibri</vt:lpstr>
      <vt:lpstr>Tahoma</vt:lpstr>
      <vt:lpstr>Times New Roman</vt:lpstr>
      <vt:lpstr>Verdana</vt:lpstr>
      <vt:lpstr>FAD PReP PPT Template 2011-10</vt:lpstr>
      <vt:lpstr>1_FAD PReP PPT Template 2011-10</vt:lpstr>
      <vt:lpstr>2_FAD PReP PPT Template 2011-10</vt:lpstr>
      <vt:lpstr>3_FAD PReP PPT Template 2011-10</vt:lpstr>
      <vt:lpstr>Quarantine and Movement Control</vt:lpstr>
      <vt:lpstr>This Presentation</vt:lpstr>
      <vt:lpstr>Definitions</vt:lpstr>
      <vt:lpstr>Definitions cont’d</vt:lpstr>
      <vt:lpstr>FAD Response Goals</vt:lpstr>
      <vt:lpstr>FAD Response Goals cont’d</vt:lpstr>
      <vt:lpstr>Goals of QMC</vt:lpstr>
      <vt:lpstr>Authorities</vt:lpstr>
      <vt:lpstr>Federal Authority</vt:lpstr>
      <vt:lpstr>State Authority</vt:lpstr>
      <vt:lpstr>Extraordinary Emergency</vt:lpstr>
      <vt:lpstr>Response to a Foreign Animal Disease Outbreak</vt:lpstr>
      <vt:lpstr>Critical Activities</vt:lpstr>
      <vt:lpstr>Zones, Areas, Premises</vt:lpstr>
      <vt:lpstr>General Considerations for Quarantine and Movement Control</vt:lpstr>
      <vt:lpstr>Coordination and Planning</vt:lpstr>
      <vt:lpstr>Progression of Activities</vt:lpstr>
      <vt:lpstr>Individual Premises Quarantine (Typically State)</vt:lpstr>
      <vt:lpstr>Implementing Premises Quarantine</vt:lpstr>
      <vt:lpstr>Area or Region Quarantine (Control Area)</vt:lpstr>
      <vt:lpstr>Implementing Federal Area Quarantine</vt:lpstr>
      <vt:lpstr>Quarantine Release</vt:lpstr>
      <vt:lpstr>Recent FAD Control Areas</vt:lpstr>
      <vt:lpstr>Movement Control  and Permitting</vt:lpstr>
      <vt:lpstr>Control Area Movements</vt:lpstr>
      <vt:lpstr>Continuity of Business</vt:lpstr>
      <vt:lpstr>Permitting</vt:lpstr>
      <vt:lpstr>Checkpoints</vt:lpstr>
      <vt:lpstr>Personnel</vt:lpstr>
      <vt:lpstr>Responsibility and Coordination</vt:lpstr>
      <vt:lpstr>Hazards</vt:lpstr>
      <vt:lpstr>For More Information</vt:lpstr>
      <vt:lpstr>Guidelines Content</vt:lpstr>
      <vt:lpstr>Acknowledgments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CFSPH Student [CFSPH]</dc:creator>
  <cp:lastModifiedBy>Mogan-King, Janice P [CFSPH]</cp:lastModifiedBy>
  <cp:revision>210</cp:revision>
  <dcterms:created xsi:type="dcterms:W3CDTF">2014-10-17T17:44:36Z</dcterms:created>
  <dcterms:modified xsi:type="dcterms:W3CDTF">2016-12-06T14:20:54Z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D2DDAC9E-2E77-4247-9A95-026462D87D3B</vt:lpwstr>
  </property>
  <property fmtid="{D5CDD505-2E9C-101B-9397-08002B2CF9AE}" pid="3" name="ArticulatePath">
    <vt:lpwstr>FAD-PReP_NAHEMS_PPT_QMC_1-Overview_FINAL_26March2015</vt:lpwstr>
  </property>
</Properties>
</file>