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slideMasters/slideMaster1.xml" ContentType="application/vnd.openxmlformats-officedocument.presentationml.slideMaster+xml"/>
  <Override PartName="/ppt/notesSlides/notesSlide10.xml" ContentType="application/vnd.openxmlformats-officedocument.presentationml.notesSlide+xml"/>
  <Override PartName="/ppt/notesSlides/notesSlide9.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5" r:id="rId1"/>
  </p:sldMasterIdLst>
  <p:notesMasterIdLst>
    <p:notesMasterId r:id="rId16"/>
  </p:notesMasterIdLst>
  <p:handoutMasterIdLst>
    <p:handoutMasterId r:id="rId17"/>
  </p:handoutMasterIdLst>
  <p:sldIdLst>
    <p:sldId id="313" r:id="rId2"/>
    <p:sldId id="290" r:id="rId3"/>
    <p:sldId id="292" r:id="rId4"/>
    <p:sldId id="293" r:id="rId5"/>
    <p:sldId id="294" r:id="rId6"/>
    <p:sldId id="295" r:id="rId7"/>
    <p:sldId id="296" r:id="rId8"/>
    <p:sldId id="304" r:id="rId9"/>
    <p:sldId id="322" r:id="rId10"/>
    <p:sldId id="305" r:id="rId11"/>
    <p:sldId id="309" r:id="rId12"/>
    <p:sldId id="321" r:id="rId13"/>
    <p:sldId id="323" r:id="rId14"/>
    <p:sldId id="320" r:id="rId15"/>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utoma, Patricia J" initials="FPJ"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0126" autoAdjust="0"/>
    <p:restoredTop sz="67322" autoAdjust="0"/>
  </p:normalViewPr>
  <p:slideViewPr>
    <p:cSldViewPr>
      <p:cViewPr varScale="1">
        <p:scale>
          <a:sx n="52" d="100"/>
          <a:sy n="52" d="100"/>
        </p:scale>
        <p:origin x="150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9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711EDBDE-1BF7-4AA6-9956-2A9F2690B541}" type="datetimeFigureOut">
              <a:rPr lang="en-US"/>
              <a:pPr>
                <a:defRPr/>
              </a:pPr>
              <a:t>8/17/2015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E079B2E2-89DE-4697-9783-0D7A7B5F6701}" type="slidenum">
              <a:rPr lang="en-US"/>
              <a:pPr>
                <a:defRPr/>
              </a:pPr>
              <a:t>‹#›</a:t>
            </a:fld>
            <a:endParaRPr lang="en-US"/>
          </a:p>
        </p:txBody>
      </p:sp>
    </p:spTree>
    <p:extLst>
      <p:ext uri="{BB962C8B-B14F-4D97-AF65-F5344CB8AC3E}">
        <p14:creationId xmlns:p14="http://schemas.microsoft.com/office/powerpoint/2010/main" val="388706023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001B4CD0-31BF-469B-9CB2-74640A7934FF}" type="datetimeFigureOut">
              <a:rPr lang="en-US"/>
              <a:pPr>
                <a:defRPr/>
              </a:pPr>
              <a:t>8/17/2015</a:t>
            </a:fld>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84939E49-A838-4CEE-A4E5-F9C02ACB128E}" type="slidenum">
              <a:rPr lang="en-US"/>
              <a:pPr>
                <a:defRPr/>
              </a:pPr>
              <a:t>‹#›</a:t>
            </a:fld>
            <a:endParaRPr lang="en-US"/>
          </a:p>
        </p:txBody>
      </p:sp>
    </p:spTree>
    <p:extLst>
      <p:ext uri="{BB962C8B-B14F-4D97-AF65-F5344CB8AC3E}">
        <p14:creationId xmlns:p14="http://schemas.microsoft.com/office/powerpoint/2010/main" val="3115626917"/>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mn-lt"/>
                <a:ea typeface="ＭＳ Ｐゴシック" charset="-128"/>
                <a:cs typeface="ＭＳ Ｐゴシック" charset="-128"/>
              </a:rPr>
              <a:t>This purpose of this presentation is provide an overview of responsibilities of euthanasia personnel and their role in emergency depopulation of livestock during an animal health emergency. [This information was derived from the Foreign Animal Disease Preparedness and Response (FAD </a:t>
            </a:r>
            <a:r>
              <a:rPr lang="en-US" baseline="0" dirty="0" err="1" smtClean="0">
                <a:latin typeface="+mn-lt"/>
                <a:ea typeface="ＭＳ Ｐゴシック" charset="-128"/>
                <a:cs typeface="ＭＳ Ｐゴシック" charset="-128"/>
              </a:rPr>
              <a:t>PReP</a:t>
            </a:r>
            <a:r>
              <a:rPr lang="en-US" baseline="0" dirty="0" smtClean="0">
                <a:latin typeface="+mn-lt"/>
                <a:ea typeface="ＭＳ Ｐゴシック" charset="-128"/>
                <a:cs typeface="ＭＳ Ｐゴシック" charset="-128"/>
              </a:rPr>
              <a:t>)/National Animal Health Emergency Management System (NAHEMS) Guidelines: Mass Depopulation and Euthanasia (2015).] </a:t>
            </a: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ea typeface="ＭＳ Ｐゴシック" pitchFamily="5" charset="-128"/>
                <a:cs typeface="ＭＳ Ｐゴシック" pitchFamily="5" charset="-128"/>
              </a:rPr>
              <a:pPr fontAlgn="base">
                <a:spcBef>
                  <a:spcPct val="0"/>
                </a:spcBef>
                <a:spcAft>
                  <a:spcPct val="0"/>
                </a:spcAft>
                <a:defRPr/>
              </a:pPr>
              <a:t>1</a:t>
            </a:fld>
            <a:endParaRPr lang="en-US">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t>2011</a:t>
            </a:r>
            <a:endParaRPr lang="en-US"/>
          </a:p>
        </p:txBody>
      </p:sp>
      <p:sp>
        <p:nvSpPr>
          <p:cNvPr id="3" name="Footer Placeholder 2"/>
          <p:cNvSpPr>
            <a:spLocks noGrp="1"/>
          </p:cNvSpPr>
          <p:nvPr>
            <p:ph type="ftr" sz="quarter" idx="11"/>
          </p:nvPr>
        </p:nvSpPr>
        <p:spPr/>
        <p:txBody>
          <a:bodyPr/>
          <a:lstStyle/>
          <a:p>
            <a:r>
              <a:rPr lang="en-US" smtClean="0"/>
              <a:t>USDA APHIS and CFSPH</a:t>
            </a:r>
            <a:endParaRPr lang="en-US"/>
          </a:p>
        </p:txBody>
      </p:sp>
    </p:spTree>
    <p:extLst>
      <p:ext uri="{BB962C8B-B14F-4D97-AF65-F5344CB8AC3E}">
        <p14:creationId xmlns:p14="http://schemas.microsoft.com/office/powerpoint/2010/main" val="18979304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Placeholder 2"/>
          <p:cNvSpPr>
            <a:spLocks noGrp="1" noRot="1" noChangeAspect="1"/>
          </p:cNvSpPr>
          <p:nvPr>
            <p:ph type="sldImg"/>
          </p:nvPr>
        </p:nvSpPr>
        <p:spPr bwMode="auto">
          <a:noFill/>
          <a:ln>
            <a:solidFill>
              <a:srgbClr val="000000"/>
            </a:solidFill>
            <a:miter lim="800000"/>
            <a:headEnd/>
            <a:tailEnd/>
          </a:ln>
        </p:spPr>
      </p:sp>
      <p:sp>
        <p:nvSpPr>
          <p:cNvPr id="77827" name="Rectangle 3"/>
          <p:cNvSpPr>
            <a:spLocks noGrp="1"/>
          </p:cNvSpPr>
          <p:nvPr>
            <p:ph type="body" idx="1"/>
          </p:nvPr>
        </p:nvSpPr>
        <p:spPr bwMode="auto">
          <a:noFill/>
        </p:spPr>
        <p:txBody>
          <a:bodyPr wrap="square" numCol="1" anchor="t" anchorCtr="0" compatLnSpc="1">
            <a:prstTxWarp prst="textNoShape">
              <a:avLst/>
            </a:prstTxWarp>
          </a:bodyPr>
          <a:lstStyle/>
          <a:p>
            <a:pPr algn="l"/>
            <a:r>
              <a:rPr lang="en-US" sz="1200" dirty="0" smtClean="0">
                <a:latin typeface="+mn-lt"/>
              </a:rPr>
              <a:t>In addition to the general hazards mentioned previously, the safety of the Euthanasia Group may be affected by several factors, </a:t>
            </a:r>
            <a:r>
              <a:rPr lang="en-US" sz="1200" b="0" i="0" u="none" strike="noStrike" baseline="0" dirty="0" smtClean="0">
                <a:latin typeface="+mn-lt"/>
              </a:rPr>
              <a:t>including the size and body weight of the animals to be euthanized and the temperament of the species being euthanized. The animals‘ familiarity and comfort with humans is also considered when determining safety risk, and special care and precautions must be taken if the animals are unaccustomed to being handled by humans. Animals generally regarded as being dangerous such as bulls, bison, and large boars are also given special consideration. Available equipment for animal restraint and methods must be sufficient to ensure the safety of team members. In addition, the means of restraint must facilitate the depopulation or euthanasia procedures and allow adequate time for its completion. Methods and/or equipment chosen for euthanasia is a primary concern since human safety is a primary consideration when choosing methods of depopulation or euthanasia. Hazards inherent to certain procedures such as free bullets, CO2, and electrocution should be weighed when choosing euthanasia equipment and methods. </a:t>
            </a:r>
            <a:r>
              <a:rPr lang="en-US" sz="1200" b="0" i="1" u="none" strike="noStrike" kern="1200" baseline="0" dirty="0" smtClean="0">
                <a:solidFill>
                  <a:schemeClr val="tx1"/>
                </a:solidFill>
                <a:latin typeface="+mn-lt"/>
                <a:ea typeface="ＭＳ Ｐゴシック" charset="-128"/>
                <a:cs typeface="ＭＳ Ｐゴシック" charset="-128"/>
              </a:rPr>
              <a:t>[This photo shows that large animals can be dangerous. Photo source: </a:t>
            </a:r>
            <a:r>
              <a:rPr lang="en-US" sz="1200" i="1" dirty="0" err="1" smtClean="0">
                <a:solidFill>
                  <a:prstClr val="black"/>
                </a:solidFill>
                <a:latin typeface="+mn-lt"/>
              </a:rPr>
              <a:t>Reneé</a:t>
            </a:r>
            <a:r>
              <a:rPr lang="en-US" sz="1200" i="1" dirty="0" smtClean="0">
                <a:solidFill>
                  <a:prstClr val="black"/>
                </a:solidFill>
                <a:latin typeface="+mn-lt"/>
              </a:rPr>
              <a:t> Dewell, </a:t>
            </a:r>
            <a:r>
              <a:rPr lang="en-US" sz="1200" b="0" i="1" u="none" strike="noStrike" kern="1200" baseline="0" dirty="0" smtClean="0">
                <a:solidFill>
                  <a:schemeClr val="tx1"/>
                </a:solidFill>
                <a:latin typeface="+mn-lt"/>
                <a:ea typeface="ＭＳ Ｐゴシック" charset="-128"/>
                <a:cs typeface="ＭＳ Ｐゴシック" charset="-128"/>
              </a:rPr>
              <a:t>Iowa State University]</a:t>
            </a:r>
            <a:endParaRPr lang="en-US" sz="1200" dirty="0">
              <a:latin typeface="+mn-lt"/>
            </a:endParaRPr>
          </a:p>
        </p:txBody>
      </p:sp>
    </p:spTree>
    <p:extLst>
      <p:ext uri="{BB962C8B-B14F-4D97-AF65-F5344CB8AC3E}">
        <p14:creationId xmlns:p14="http://schemas.microsoft.com/office/powerpoint/2010/main" val="1606010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Placeholder 2"/>
          <p:cNvSpPr>
            <a:spLocks noGrp="1" noRot="1" noChangeAspect="1"/>
          </p:cNvSpPr>
          <p:nvPr>
            <p:ph type="sldImg"/>
          </p:nvPr>
        </p:nvSpPr>
        <p:spPr bwMode="auto">
          <a:noFill/>
          <a:ln>
            <a:solidFill>
              <a:srgbClr val="000000"/>
            </a:solidFill>
            <a:miter lim="800000"/>
            <a:headEnd/>
            <a:tailEnd/>
          </a:ln>
        </p:spPr>
      </p:sp>
      <p:sp>
        <p:nvSpPr>
          <p:cNvPr id="86019"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The National Veterinary Stockpile (NVS) </a:t>
            </a:r>
            <a:r>
              <a:rPr lang="en-US" dirty="0"/>
              <a:t>is the nation’s repository of veterinary countermeasures, including supplies, equipment, field tests, vaccines, and commercial support services. The NVS mission is to provide States the countermeasures they need to respond to catastrophic animal disease outbreaks that terrorists or nature may create</a:t>
            </a:r>
            <a:r>
              <a:rPr lang="en-US" dirty="0" smtClean="0"/>
              <a:t>.</a:t>
            </a:r>
            <a:r>
              <a:rPr lang="en-US" baseline="0" dirty="0" smtClean="0"/>
              <a:t> </a:t>
            </a:r>
            <a:r>
              <a:rPr lang="en-US" dirty="0" smtClean="0"/>
              <a:t>As </a:t>
            </a:r>
            <a:r>
              <a:rPr lang="en-US" dirty="0"/>
              <a:t>part of this mission, the NVS can also arrange service contracts for mass depopulation, disposal, and decontamination teams, called 3D Teams, if additional assistance is required. </a:t>
            </a:r>
            <a:endParaRPr lang="en-US" dirty="0" smtClean="0"/>
          </a:p>
          <a:p>
            <a:r>
              <a:rPr lang="en-US" dirty="0" smtClean="0"/>
              <a:t>Commercial services </a:t>
            </a:r>
            <a:r>
              <a:rPr lang="en-US" dirty="0"/>
              <a:t>provided through contracts with 3D </a:t>
            </a:r>
            <a:r>
              <a:rPr lang="en-US" dirty="0" smtClean="0"/>
              <a:t>Teams,</a:t>
            </a:r>
            <a:r>
              <a:rPr lang="en-US" baseline="0" dirty="0" smtClean="0"/>
              <a:t> </a:t>
            </a:r>
            <a:r>
              <a:rPr lang="en-US" dirty="0" smtClean="0"/>
              <a:t>can </a:t>
            </a:r>
            <a:r>
              <a:rPr lang="en-US" dirty="0"/>
              <a:t>rapidly supply large numbers of personnel with equipment to support States that do not have sufficient personnel and resources. The 3D Teams are equipped to handle many types of emergencies and provide their own personnel, safety items, and equipment for most situations. They can be quickly mobilized and expanded to 600 personnel in three days, 1,000 in one week, and more if required. </a:t>
            </a:r>
            <a:r>
              <a:rPr lang="en-US" dirty="0" smtClean="0"/>
              <a:t>When </a:t>
            </a:r>
            <a:r>
              <a:rPr lang="en-US" dirty="0"/>
              <a:t>evaluating a disaster response situation, including mass depopulation, </a:t>
            </a:r>
            <a:r>
              <a:rPr lang="en-US" dirty="0" smtClean="0"/>
              <a:t>states </a:t>
            </a:r>
            <a:r>
              <a:rPr lang="en-US" dirty="0"/>
              <a:t>that require additional resources can request assistance from a contracted 3D Team source. Once APHIS approves the 3D support, the approved </a:t>
            </a:r>
            <a:r>
              <a:rPr lang="en-US" dirty="0" smtClean="0"/>
              <a:t>state </a:t>
            </a:r>
            <a:r>
              <a:rPr lang="en-US" dirty="0"/>
              <a:t>must provide a short statement of work. </a:t>
            </a:r>
          </a:p>
        </p:txBody>
      </p:sp>
    </p:spTree>
    <p:extLst>
      <p:ext uri="{BB962C8B-B14F-4D97-AF65-F5344CB8AC3E}">
        <p14:creationId xmlns:p14="http://schemas.microsoft.com/office/powerpoint/2010/main" val="19995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a:t>
            </a:r>
            <a:r>
              <a:rPr lang="en-US" dirty="0" smtClean="0">
                <a:ea typeface="ＭＳ Ｐゴシック" charset="-128"/>
                <a:cs typeface="ＭＳ Ｐゴシック" charset="-128"/>
              </a:rPr>
              <a:t>(http://www.aphis.usda.gov/fadprep)</a:t>
            </a:r>
          </a:p>
          <a:p>
            <a:pPr eaLnBrk="1" hangingPunct="1">
              <a:spcBef>
                <a:spcPct val="0"/>
              </a:spcBef>
            </a:pPr>
            <a:r>
              <a:rPr lang="en-US" dirty="0" smtClean="0">
                <a:ea typeface="ＭＳ Ｐゴシック" charset="-128"/>
                <a:cs typeface="ＭＳ Ｐゴシック" charset="-128"/>
              </a:rPr>
              <a:t>and </a:t>
            </a:r>
            <a:r>
              <a:rPr lang="en-US" dirty="0" smtClean="0">
                <a:ea typeface="ＭＳ Ｐゴシック" charset="-128"/>
                <a:cs typeface="ＭＳ Ｐゴシック" charset="-128"/>
              </a:rPr>
              <a:t>the NAHERC Training Site (http://naherc.sws.iastate.edu/). </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12</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3070255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those who made a significant</a:t>
            </a:r>
            <a:r>
              <a:rPr lang="en-US" baseline="0" dirty="0" smtClean="0">
                <a:ea typeface="ＭＳ Ｐゴシック" charset="-128"/>
                <a:cs typeface="ＭＳ Ｐゴシック" charset="-128"/>
              </a:rPr>
              <a:t> contribution to the content </a:t>
            </a:r>
            <a:r>
              <a:rPr lang="en-US" dirty="0" smtClean="0">
                <a:ea typeface="ＭＳ Ｐゴシック" charset="-128"/>
                <a:cs typeface="ＭＳ Ｐゴシック" charset="-128"/>
              </a:rPr>
              <a:t>of the FAD </a:t>
            </a:r>
            <a:r>
              <a:rPr lang="en-US" dirty="0" err="1" smtClean="0">
                <a:ea typeface="ＭＳ Ｐゴシック" charset="-128"/>
                <a:cs typeface="ＭＳ Ｐゴシック" charset="-128"/>
              </a:rPr>
              <a:t>PReP</a:t>
            </a:r>
            <a:r>
              <a:rPr lang="en-US" baseline="0" dirty="0" smtClean="0">
                <a:ea typeface="ＭＳ Ｐゴシック" charset="-128"/>
                <a:cs typeface="ＭＳ Ｐゴシック" charset="-128"/>
              </a:rPr>
              <a:t>/NAHEMS </a:t>
            </a:r>
            <a:r>
              <a:rPr lang="en-US" dirty="0" smtClean="0">
                <a:ea typeface="ＭＳ Ｐゴシック" charset="-128"/>
                <a:cs typeface="ＭＳ Ｐゴシック" charset="-128"/>
              </a:rPr>
              <a:t>Guidelines: Mass Depopulation and Euthanasia document. Please see the Guidelines document for others who also provided additional assistance with content development.</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13</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178786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14</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15">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94204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ceholder 2"/>
          <p:cNvSpPr>
            <a:spLocks noGrp="1" noRot="1" noChangeAspec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The Euthanasia</a:t>
            </a:r>
            <a:r>
              <a:rPr lang="en-US" baseline="0" dirty="0" smtClean="0">
                <a:latin typeface="+mn-lt"/>
              </a:rPr>
              <a:t> Group is made up of skilled and trained individuals who depopulate or euthanize livestock and poultry on Infected and/or Contact Premises. </a:t>
            </a:r>
            <a:r>
              <a:rPr lang="en-US" dirty="0" smtClean="0">
                <a:latin typeface="+mn-lt"/>
              </a:rPr>
              <a:t>The </a:t>
            </a:r>
            <a:r>
              <a:rPr lang="en-US" dirty="0">
                <a:latin typeface="+mn-lt"/>
              </a:rPr>
              <a:t>Euthanasia </a:t>
            </a:r>
            <a:r>
              <a:rPr lang="en-US" dirty="0" smtClean="0">
                <a:latin typeface="+mn-lt"/>
              </a:rPr>
              <a:t>Group </a:t>
            </a:r>
            <a:r>
              <a:rPr lang="en-US" dirty="0">
                <a:latin typeface="+mn-lt"/>
              </a:rPr>
              <a:t>is located within the Operations </a:t>
            </a:r>
            <a:r>
              <a:rPr lang="en-US" dirty="0" smtClean="0">
                <a:latin typeface="+mn-lt"/>
              </a:rPr>
              <a:t>Section</a:t>
            </a:r>
            <a:r>
              <a:rPr lang="en-US" baseline="0" dirty="0" smtClean="0">
                <a:latin typeface="+mn-lt"/>
              </a:rPr>
              <a:t> and </a:t>
            </a:r>
            <a:r>
              <a:rPr lang="en-US" dirty="0" smtClean="0">
                <a:latin typeface="+mn-lt"/>
              </a:rPr>
              <a:t>works </a:t>
            </a:r>
            <a:r>
              <a:rPr lang="en-US" dirty="0">
                <a:latin typeface="+mn-lt"/>
              </a:rPr>
              <a:t>closely with other groups and units to ensure a smoothly functioning operation. The Euthanasia </a:t>
            </a:r>
            <a:r>
              <a:rPr lang="en-US" dirty="0" smtClean="0">
                <a:latin typeface="+mn-lt"/>
              </a:rPr>
              <a:t>Group provides </a:t>
            </a:r>
            <a:r>
              <a:rPr lang="en-US" dirty="0">
                <a:latin typeface="+mn-lt"/>
              </a:rPr>
              <a:t>advice and recommendations to the Command level on euthanasia </a:t>
            </a:r>
            <a:r>
              <a:rPr lang="en-US" dirty="0" smtClean="0">
                <a:latin typeface="+mn-lt"/>
              </a:rPr>
              <a:t>procedures.</a:t>
            </a:r>
            <a:r>
              <a:rPr lang="en-US" baseline="0" dirty="0" smtClean="0">
                <a:latin typeface="+mn-lt"/>
              </a:rPr>
              <a:t> The Euthanasia Group also n</a:t>
            </a:r>
            <a:r>
              <a:rPr lang="en-US" dirty="0" smtClean="0">
                <a:latin typeface="+mn-lt"/>
              </a:rPr>
              <a:t>otifies </a:t>
            </a:r>
            <a:r>
              <a:rPr lang="en-US" dirty="0">
                <a:latin typeface="+mn-lt"/>
              </a:rPr>
              <a:t>owners or operators of </a:t>
            </a:r>
            <a:r>
              <a:rPr lang="en-US" dirty="0" smtClean="0">
                <a:latin typeface="+mn-lt"/>
              </a:rPr>
              <a:t>Infected </a:t>
            </a:r>
            <a:r>
              <a:rPr lang="en-US" dirty="0">
                <a:latin typeface="+mn-lt"/>
              </a:rPr>
              <a:t>or Contact Premises </a:t>
            </a:r>
            <a:r>
              <a:rPr lang="en-US" dirty="0" smtClean="0">
                <a:latin typeface="+mn-lt"/>
              </a:rPr>
              <a:t>of </a:t>
            </a:r>
            <a:r>
              <a:rPr lang="en-US" dirty="0">
                <a:latin typeface="+mn-lt"/>
              </a:rPr>
              <a:t>mass depopulation or euthanasia procedures that will be used and secures acceptance for these </a:t>
            </a:r>
            <a:r>
              <a:rPr lang="en-US" dirty="0" smtClean="0">
                <a:latin typeface="+mn-lt"/>
              </a:rPr>
              <a:t>procedures. The Euthanasia Group coordinates </a:t>
            </a:r>
            <a:r>
              <a:rPr lang="en-US" dirty="0">
                <a:latin typeface="+mn-lt"/>
              </a:rPr>
              <a:t>closely with the Logistics </a:t>
            </a:r>
            <a:r>
              <a:rPr lang="en-US" dirty="0" smtClean="0">
                <a:latin typeface="+mn-lt"/>
              </a:rPr>
              <a:t>Section; </a:t>
            </a:r>
            <a:r>
              <a:rPr lang="en-US" dirty="0">
                <a:latin typeface="+mn-lt"/>
              </a:rPr>
              <a:t>the Disposal </a:t>
            </a:r>
            <a:r>
              <a:rPr lang="en-US" dirty="0" smtClean="0">
                <a:latin typeface="+mn-lt"/>
              </a:rPr>
              <a:t>Group;</a:t>
            </a:r>
            <a:r>
              <a:rPr lang="en-US" baseline="0" dirty="0" smtClean="0">
                <a:latin typeface="+mn-lt"/>
              </a:rPr>
              <a:t> and other </a:t>
            </a:r>
            <a:r>
              <a:rPr lang="en-US" dirty="0" smtClean="0">
                <a:latin typeface="+mn-lt"/>
              </a:rPr>
              <a:t>response </a:t>
            </a:r>
            <a:r>
              <a:rPr lang="en-US" dirty="0">
                <a:latin typeface="+mn-lt"/>
              </a:rPr>
              <a:t>Groups </a:t>
            </a:r>
            <a:r>
              <a:rPr lang="en-US" dirty="0" smtClean="0">
                <a:latin typeface="+mn-lt"/>
              </a:rPr>
              <a:t>such as </a:t>
            </a:r>
            <a:r>
              <a:rPr lang="en-US" dirty="0">
                <a:latin typeface="+mn-lt"/>
              </a:rPr>
              <a:t>the </a:t>
            </a:r>
            <a:r>
              <a:rPr lang="en-US" dirty="0" smtClean="0">
                <a:latin typeface="+mn-lt"/>
              </a:rPr>
              <a:t>Appraisal</a:t>
            </a:r>
            <a:r>
              <a:rPr lang="en-US" baseline="0" dirty="0" smtClean="0">
                <a:latin typeface="+mn-lt"/>
              </a:rPr>
              <a:t> Group and the Compensation/Claims Unit. </a:t>
            </a:r>
            <a:r>
              <a:rPr lang="en-US" sz="1200" b="0" i="1" u="none" strike="noStrike" kern="1200" baseline="0" dirty="0" smtClean="0">
                <a:solidFill>
                  <a:schemeClr val="tx1"/>
                </a:solidFill>
                <a:latin typeface="+mn-lt"/>
                <a:ea typeface="ＭＳ Ｐゴシック" charset="-128"/>
                <a:cs typeface="ＭＳ Ｐゴシック" charset="-128"/>
              </a:rPr>
              <a:t>[This illustration shows the Incident Chain of Command. Photo source: Andrew Kingsbury, Iowa State University]</a:t>
            </a:r>
            <a:endParaRPr lang="en-US" dirty="0" smtClean="0">
              <a:latin typeface="+mn-lt"/>
            </a:endParaRPr>
          </a:p>
          <a:p>
            <a:pPr marL="0" indent="0">
              <a:buFont typeface="Arial" pitchFamily="34" charset="0"/>
              <a:buNone/>
            </a:pPr>
            <a:endParaRPr lang="en-US" dirty="0">
              <a:latin typeface="Symbol" charset="2"/>
              <a:sym typeface="Symbol" charset="2"/>
            </a:endParaRPr>
          </a:p>
        </p:txBody>
      </p:sp>
    </p:spTree>
    <p:extLst>
      <p:ext uri="{BB962C8B-B14F-4D97-AF65-F5344CB8AC3E}">
        <p14:creationId xmlns:p14="http://schemas.microsoft.com/office/powerpoint/2010/main" val="1624891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p:cNvSpPr>
          <p:nvPr>
            <p:ph type="sldImg"/>
          </p:nvPr>
        </p:nvSpPr>
        <p:spPr bwMode="auto">
          <a:noFill/>
          <a:ln>
            <a:solidFill>
              <a:srgbClr val="000000"/>
            </a:solidFill>
            <a:miter lim="800000"/>
            <a:headEnd/>
            <a:tailEnd/>
          </a:ln>
        </p:spPr>
      </p:sp>
      <p:sp>
        <p:nvSpPr>
          <p:cNvPr id="28674" name="Rectangle 3"/>
          <p:cNvSpPr>
            <a:spLocks noGrp="1"/>
          </p:cNvSpPr>
          <p:nvPr>
            <p:ph type="body" idx="1"/>
          </p:nvPr>
        </p:nvSpPr>
        <p:spPr bwMode="auto">
          <a:noFill/>
        </p:spPr>
        <p:txBody>
          <a:bodyPr wrap="square" numCol="1" anchor="t" anchorCtr="0" compatLnSpc="1">
            <a:prstTxWarp prst="textNoShape">
              <a:avLst/>
            </a:prstTxWarp>
          </a:bodyPr>
          <a:lstStyle/>
          <a:p>
            <a:pPr eaLnBrk="0" fontAlgn="base" hangingPunct="0"/>
            <a:r>
              <a:rPr lang="en-US" sz="1200" kern="1200" dirty="0" smtClean="0">
                <a:solidFill>
                  <a:schemeClr val="tx1"/>
                </a:solidFill>
                <a:effectLst/>
                <a:latin typeface="+mn-lt"/>
                <a:ea typeface="ＭＳ Ｐゴシック" charset="-128"/>
                <a:cs typeface="ＭＳ Ｐゴシック" charset="-128"/>
              </a:rPr>
              <a:t>The Euthanasia Group Supervisor is in charge of all Euthanasia Teams and Euthanasia Team Members, and reports to the Disease Management Branch Director or Operations Section Chief. The Euthanasia Group Supervisor’s primary responsibility is to ensure that euthanasia measures are implemented effectively during an animal disease emergency and that all euthanasia personnel are familiar with the euthanasia techniques utilized for the animal</a:t>
            </a:r>
            <a:r>
              <a:rPr lang="en-US" sz="1200" kern="1200" baseline="0" dirty="0" smtClean="0">
                <a:solidFill>
                  <a:schemeClr val="tx1"/>
                </a:solidFill>
                <a:effectLst/>
                <a:latin typeface="+mn-lt"/>
                <a:ea typeface="ＭＳ Ｐゴシック" charset="-128"/>
                <a:cs typeface="ＭＳ Ｐゴシック" charset="-128"/>
              </a:rPr>
              <a:t> health emergency</a:t>
            </a:r>
            <a:r>
              <a:rPr lang="en-US" sz="1200" kern="1200" dirty="0" smtClean="0">
                <a:solidFill>
                  <a:schemeClr val="tx1"/>
                </a:solidFill>
                <a:effectLst/>
                <a:latin typeface="+mn-lt"/>
                <a:ea typeface="ＭＳ Ｐゴシック" charset="-128"/>
                <a:cs typeface="ＭＳ Ｐゴシック" charset="-128"/>
              </a:rPr>
              <a:t>. </a:t>
            </a:r>
          </a:p>
          <a:p>
            <a:endParaRPr lang="en-US" dirty="0">
              <a:latin typeface="Times New Roman" charset="0"/>
            </a:endParaRPr>
          </a:p>
        </p:txBody>
      </p:sp>
    </p:spTree>
    <p:extLst>
      <p:ext uri="{BB962C8B-B14F-4D97-AF65-F5344CB8AC3E}">
        <p14:creationId xmlns:p14="http://schemas.microsoft.com/office/powerpoint/2010/main" val="1864495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laceholder 2"/>
          <p:cNvSpPr>
            <a:spLocks noGrp="1" noRot="1" noChangeAspec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bwMode="auto">
          <a:noFill/>
        </p:spPr>
        <p:txBody>
          <a:bodyPr wrap="square" numCol="1" anchor="t" anchorCtr="0" compatLnSpc="1">
            <a:prstTxWarp prst="textNoShape">
              <a:avLst/>
            </a:prstTxWarp>
          </a:bodyPr>
          <a:lstStyle/>
          <a:p>
            <a:pPr eaLnBrk="0" fontAlgn="base" hangingPunct="0"/>
            <a:r>
              <a:rPr lang="en-US" sz="1200" kern="1200" dirty="0" smtClean="0">
                <a:solidFill>
                  <a:schemeClr val="tx1"/>
                </a:solidFill>
                <a:effectLst/>
                <a:latin typeface="+mn-lt"/>
                <a:ea typeface="ＭＳ Ｐゴシック" charset="-128"/>
                <a:cs typeface="ＭＳ Ｐゴシック" charset="-128"/>
              </a:rPr>
              <a:t>Additional duties of the Euthanasia Group Supervisor include determining the number and types of personnel, vehicles, and equipment needed to conduct euthanasia operations. The Euthanasia Group Supervisor</a:t>
            </a:r>
            <a:r>
              <a:rPr lang="en-US" sz="1200" kern="1200" baseline="0" dirty="0" smtClean="0">
                <a:solidFill>
                  <a:schemeClr val="tx1"/>
                </a:solidFill>
                <a:effectLst/>
                <a:latin typeface="+mn-lt"/>
                <a:ea typeface="ＭＳ Ｐゴシック" charset="-128"/>
                <a:cs typeface="ＭＳ Ｐゴシック" charset="-128"/>
              </a:rPr>
              <a:t> is responsible for i</a:t>
            </a:r>
            <a:r>
              <a:rPr lang="en-US" sz="1200" kern="1200" dirty="0" smtClean="0">
                <a:solidFill>
                  <a:schemeClr val="tx1"/>
                </a:solidFill>
                <a:effectLst/>
                <a:latin typeface="+mn-lt"/>
                <a:ea typeface="ＭＳ Ｐゴシック" charset="-128"/>
                <a:cs typeface="ＭＳ Ｐゴシック" charset="-128"/>
              </a:rPr>
              <a:t>dentifying personnel training requirements and orienting new employees to the specifics of their duties within the Euthanasia Group.</a:t>
            </a:r>
            <a:r>
              <a:rPr lang="en-US" sz="1200" kern="1200" baseline="0" dirty="0" smtClean="0">
                <a:solidFill>
                  <a:schemeClr val="tx1"/>
                </a:solidFill>
                <a:effectLst/>
                <a:latin typeface="+mn-lt"/>
                <a:ea typeface="ＭＳ Ｐゴシック" charset="-128"/>
                <a:cs typeface="ＭＳ Ｐゴシック" charset="-128"/>
              </a:rPr>
              <a:t> The Euthanasia Group Supervisor is tasked with c</a:t>
            </a:r>
            <a:r>
              <a:rPr lang="en-US" sz="1200" kern="1200" dirty="0" smtClean="0">
                <a:solidFill>
                  <a:schemeClr val="tx1"/>
                </a:solidFill>
                <a:effectLst/>
                <a:latin typeface="+mn-lt"/>
                <a:ea typeface="ＭＳ Ｐゴシック" charset="-128"/>
                <a:cs typeface="ＭＳ Ｐゴシック" charset="-128"/>
              </a:rPr>
              <a:t>oordinating Euthanasia Group activities with other response Groups. The Euthanasia Group Supervisor must</a:t>
            </a:r>
            <a:r>
              <a:rPr lang="en-US" sz="1200" kern="1200" baseline="0" dirty="0" smtClean="0">
                <a:solidFill>
                  <a:schemeClr val="tx1"/>
                </a:solidFill>
                <a:effectLst/>
                <a:latin typeface="+mn-lt"/>
                <a:ea typeface="ＭＳ Ｐゴシック" charset="-128"/>
                <a:cs typeface="ＭＳ Ｐゴシック" charset="-128"/>
              </a:rPr>
              <a:t> also v</a:t>
            </a:r>
            <a:r>
              <a:rPr lang="en-US" sz="1200" kern="1200" dirty="0" smtClean="0">
                <a:solidFill>
                  <a:schemeClr val="tx1"/>
                </a:solidFill>
                <a:effectLst/>
                <a:latin typeface="+mn-lt"/>
                <a:ea typeface="ＭＳ Ｐゴシック" charset="-128"/>
                <a:cs typeface="ＭＳ Ｐゴシック" charset="-128"/>
              </a:rPr>
              <a:t>erify</a:t>
            </a:r>
            <a:r>
              <a:rPr lang="en-US" sz="1200" kern="1200" baseline="0" dirty="0" smtClean="0">
                <a:solidFill>
                  <a:schemeClr val="tx1"/>
                </a:solidFill>
                <a:effectLst/>
                <a:latin typeface="+mn-lt"/>
                <a:ea typeface="ＭＳ Ｐゴシック" charset="-128"/>
                <a:cs typeface="ＭＳ Ｐゴシック" charset="-128"/>
              </a:rPr>
              <a:t> </a:t>
            </a:r>
            <a:r>
              <a:rPr lang="en-US" sz="1200" kern="1200" dirty="0" smtClean="0">
                <a:solidFill>
                  <a:schemeClr val="tx1"/>
                </a:solidFill>
                <a:effectLst/>
                <a:latin typeface="+mn-lt"/>
                <a:ea typeface="ＭＳ Ｐゴシック" charset="-128"/>
                <a:cs typeface="ＭＳ Ｐゴシック" charset="-128"/>
              </a:rPr>
              <a:t>the accuracy and completeness of all required reports and submit them promptly. </a:t>
            </a:r>
          </a:p>
          <a:p>
            <a:endParaRPr lang="en-US" dirty="0">
              <a:latin typeface="Symbol" charset="2"/>
              <a:sym typeface="Symbol" charset="2"/>
            </a:endParaRPr>
          </a:p>
        </p:txBody>
      </p:sp>
    </p:spTree>
    <p:extLst>
      <p:ext uri="{BB962C8B-B14F-4D97-AF65-F5344CB8AC3E}">
        <p14:creationId xmlns:p14="http://schemas.microsoft.com/office/powerpoint/2010/main" val="3873233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Placeholder 2"/>
          <p:cNvSpPr>
            <a:spLocks noGrp="1" noRot="1" noChangeAspect="1"/>
          </p:cNvSpPr>
          <p:nvPr>
            <p:ph type="sldImg"/>
          </p:nvPr>
        </p:nvSpPr>
        <p:spPr bwMode="auto">
          <a:noFill/>
          <a:ln>
            <a:solidFill>
              <a:srgbClr val="000000"/>
            </a:solidFill>
            <a:miter lim="800000"/>
            <a:headEnd/>
            <a:tailEnd/>
          </a:ln>
        </p:spPr>
      </p:sp>
      <p:sp>
        <p:nvSpPr>
          <p:cNvPr id="32770"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The Euthanasia Team </a:t>
            </a:r>
            <a:r>
              <a:rPr lang="en-US" dirty="0" smtClean="0">
                <a:latin typeface="+mn-lt"/>
              </a:rPr>
              <a:t>Leader’s primary focus is </a:t>
            </a:r>
            <a:r>
              <a:rPr lang="en-US" dirty="0">
                <a:latin typeface="+mn-lt"/>
              </a:rPr>
              <a:t>ensuring that safe, humane, effective euthanasia procedures are performed on animals in all premises involved in an animal health emergency. </a:t>
            </a:r>
            <a:r>
              <a:rPr lang="en-US" dirty="0" smtClean="0">
                <a:latin typeface="+mn-lt"/>
              </a:rPr>
              <a:t>Additionally</a:t>
            </a:r>
            <a:r>
              <a:rPr lang="en-US" baseline="0" dirty="0" smtClean="0">
                <a:latin typeface="+mn-lt"/>
              </a:rPr>
              <a:t> this</a:t>
            </a:r>
            <a:r>
              <a:rPr lang="en-US" dirty="0" smtClean="0">
                <a:latin typeface="+mn-lt"/>
              </a:rPr>
              <a:t> individual assists </a:t>
            </a:r>
            <a:r>
              <a:rPr lang="en-US" dirty="0">
                <a:latin typeface="+mn-lt"/>
              </a:rPr>
              <a:t>the Euthanasia Group Supervisor in determining the number and types of personnel, vehicles, and euthanasia-related equipment needed to conduct depopulation and/or euthanasia </a:t>
            </a:r>
            <a:r>
              <a:rPr lang="en-US" dirty="0" smtClean="0">
                <a:latin typeface="+mn-lt"/>
              </a:rPr>
              <a:t>operations.</a:t>
            </a:r>
            <a:r>
              <a:rPr lang="en-US" baseline="0" dirty="0" smtClean="0">
                <a:latin typeface="+mn-lt"/>
              </a:rPr>
              <a:t> The Team Leader also i</a:t>
            </a:r>
            <a:r>
              <a:rPr lang="en-US" dirty="0" smtClean="0">
                <a:latin typeface="+mn-lt"/>
              </a:rPr>
              <a:t>nstructs </a:t>
            </a:r>
            <a:r>
              <a:rPr lang="en-US" dirty="0">
                <a:latin typeface="+mn-lt"/>
              </a:rPr>
              <a:t>and trains Euthanasia Team Members in euthanasia protocols, policies and procedures, humane animal handling methods, and general safety precautions. </a:t>
            </a:r>
            <a:r>
              <a:rPr lang="en-US" dirty="0" smtClean="0">
                <a:latin typeface="+mn-lt"/>
              </a:rPr>
              <a:t>The Euthanasia Team Leader</a:t>
            </a:r>
            <a:r>
              <a:rPr lang="en-US" baseline="0" dirty="0" smtClean="0">
                <a:latin typeface="+mn-lt"/>
              </a:rPr>
              <a:t> also a</a:t>
            </a:r>
            <a:r>
              <a:rPr lang="en-US" dirty="0" smtClean="0">
                <a:latin typeface="+mn-lt"/>
              </a:rPr>
              <a:t>ssigns </a:t>
            </a:r>
            <a:r>
              <a:rPr lang="en-US" dirty="0">
                <a:latin typeface="+mn-lt"/>
              </a:rPr>
              <a:t>tasks to Euthanasia Team Members and supervises their </a:t>
            </a:r>
            <a:r>
              <a:rPr lang="en-US" dirty="0" smtClean="0">
                <a:latin typeface="+mn-lt"/>
              </a:rPr>
              <a:t>work.</a:t>
            </a:r>
            <a:r>
              <a:rPr lang="en-US" sz="1200" b="0" i="1" u="none" strike="noStrike" kern="1200" baseline="0" dirty="0" smtClean="0">
                <a:solidFill>
                  <a:schemeClr val="tx1"/>
                </a:solidFill>
                <a:latin typeface="+mn-lt"/>
                <a:ea typeface="ＭＳ Ｐゴシック" charset="-128"/>
                <a:cs typeface="ＭＳ Ｐゴシック" charset="-128"/>
              </a:rPr>
              <a:t> [This photo shows Team Members consulting with a Team Leader on-site before beginning activities. Photo source: Kristi </a:t>
            </a:r>
            <a:r>
              <a:rPr lang="en-US" sz="1200" b="0" i="1" u="none" strike="noStrike" kern="1200" baseline="0" dirty="0" err="1" smtClean="0">
                <a:solidFill>
                  <a:schemeClr val="tx1"/>
                </a:solidFill>
                <a:latin typeface="+mn-lt"/>
                <a:ea typeface="ＭＳ Ｐゴシック" charset="-128"/>
                <a:cs typeface="ＭＳ Ｐゴシック" charset="-128"/>
              </a:rPr>
              <a:t>Rodas-Niesen</a:t>
            </a:r>
            <a:r>
              <a:rPr lang="en-US" sz="1200" b="0" i="1" u="none" strike="noStrike" kern="1200" baseline="0" dirty="0" smtClean="0">
                <a:solidFill>
                  <a:schemeClr val="tx1"/>
                </a:solidFill>
                <a:latin typeface="+mn-lt"/>
                <a:ea typeface="ＭＳ Ｐゴシック" charset="-128"/>
                <a:cs typeface="ＭＳ Ｐゴシック" charset="-128"/>
              </a:rPr>
              <a:t>, NVRT 3 member]</a:t>
            </a:r>
            <a:endParaRPr lang="en-US" dirty="0" smtClean="0">
              <a:latin typeface="+mn-lt"/>
            </a:endParaRPr>
          </a:p>
          <a:p>
            <a:pPr marL="171450" indent="-171450">
              <a:buFont typeface="Arial" pitchFamily="34" charset="0"/>
              <a:buChar char="•"/>
            </a:pPr>
            <a:endParaRPr lang="en-US" dirty="0">
              <a:latin typeface="Times New Roman" charset="0"/>
            </a:endParaRPr>
          </a:p>
        </p:txBody>
      </p:sp>
    </p:spTree>
    <p:extLst>
      <p:ext uri="{BB962C8B-B14F-4D97-AF65-F5344CB8AC3E}">
        <p14:creationId xmlns:p14="http://schemas.microsoft.com/office/powerpoint/2010/main" val="4020396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Placeholder 2"/>
          <p:cNvSpPr>
            <a:spLocks noGrp="1" noRot="1" noChangeAspect="1"/>
          </p:cNvSpPr>
          <p:nvPr>
            <p:ph type="sldImg"/>
          </p:nvPr>
        </p:nvSpPr>
        <p:spPr bwMode="auto">
          <a:noFill/>
          <a:ln>
            <a:solidFill>
              <a:srgbClr val="000000"/>
            </a:solidFill>
            <a:miter lim="800000"/>
            <a:headEnd/>
            <a:tailEnd/>
          </a:ln>
        </p:spPr>
      </p:sp>
      <p:sp>
        <p:nvSpPr>
          <p:cNvPr id="34818" name="Rectangle 3"/>
          <p:cNvSpPr>
            <a:spLocks noGrp="1"/>
          </p:cNvSpPr>
          <p:nvPr>
            <p:ph type="body" idx="1"/>
          </p:nvPr>
        </p:nvSpPr>
        <p:spPr bwMode="auto">
          <a:noFill/>
        </p:spPr>
        <p:txBody>
          <a:bodyPr wrap="square" numCol="1" anchor="t" anchorCtr="0" compatLnSpc="1">
            <a:prstTxWarp prst="textNoShape">
              <a:avLst/>
            </a:prstTxWarp>
          </a:bodyPr>
          <a:lstStyle/>
          <a:p>
            <a:pPr marL="0" indent="0">
              <a:buFont typeface="Arial" pitchFamily="34" charset="0"/>
              <a:buNone/>
            </a:pPr>
            <a:r>
              <a:rPr lang="en-US" dirty="0" smtClean="0">
                <a:latin typeface="+mn-lt"/>
              </a:rPr>
              <a:t>The Euthanasia</a:t>
            </a:r>
            <a:r>
              <a:rPr lang="en-US" baseline="0" dirty="0" smtClean="0">
                <a:latin typeface="+mn-lt"/>
              </a:rPr>
              <a:t> Team Leader s</a:t>
            </a:r>
            <a:r>
              <a:rPr lang="en-US" dirty="0" smtClean="0">
                <a:latin typeface="+mn-lt"/>
              </a:rPr>
              <a:t>erves </a:t>
            </a:r>
            <a:r>
              <a:rPr lang="en-US" dirty="0">
                <a:latin typeface="+mn-lt"/>
              </a:rPr>
              <a:t>as a liaison to various premises, informing owners and managers and providing technical and other additional information related to euthanasia activities as </a:t>
            </a:r>
            <a:r>
              <a:rPr lang="en-US" dirty="0" smtClean="0">
                <a:latin typeface="+mn-lt"/>
              </a:rPr>
              <a:t>needed. This individual serves </a:t>
            </a:r>
            <a:r>
              <a:rPr lang="en-US" dirty="0">
                <a:latin typeface="+mn-lt"/>
              </a:rPr>
              <a:t>as a technical resource for information on current euthanasia and depopulation methods and </a:t>
            </a:r>
            <a:r>
              <a:rPr lang="en-US" dirty="0" smtClean="0">
                <a:latin typeface="+mn-lt"/>
              </a:rPr>
              <a:t>procedures. The Euthanasia Team Leader prepares </a:t>
            </a:r>
            <a:r>
              <a:rPr lang="en-US" dirty="0">
                <a:latin typeface="+mn-lt"/>
              </a:rPr>
              <a:t>briefings and reports for the Euthanasia Group Supervisor and notifies him or her immediately of any issues or problems</a:t>
            </a:r>
            <a:r>
              <a:rPr lang="en-US" dirty="0" smtClean="0">
                <a:latin typeface="+mn-lt"/>
              </a:rPr>
              <a:t>; and works </a:t>
            </a:r>
            <a:r>
              <a:rPr lang="en-US" dirty="0">
                <a:latin typeface="+mn-lt"/>
              </a:rPr>
              <a:t>closely with other units and groups in the animal emergency response organization, particularly the Appraisal </a:t>
            </a:r>
            <a:r>
              <a:rPr lang="en-US" dirty="0" smtClean="0">
                <a:latin typeface="+mn-lt"/>
              </a:rPr>
              <a:t>Group and the and Compensation/Claims</a:t>
            </a:r>
            <a:r>
              <a:rPr lang="en-US" baseline="0" dirty="0" smtClean="0">
                <a:latin typeface="+mn-lt"/>
              </a:rPr>
              <a:t> Unit,</a:t>
            </a:r>
            <a:r>
              <a:rPr lang="en-US" dirty="0" smtClean="0">
                <a:latin typeface="+mn-lt"/>
              </a:rPr>
              <a:t> </a:t>
            </a:r>
            <a:r>
              <a:rPr lang="en-US" dirty="0">
                <a:latin typeface="+mn-lt"/>
              </a:rPr>
              <a:t>whose activities precede euthanasia </a:t>
            </a:r>
            <a:r>
              <a:rPr lang="en-US" dirty="0" smtClean="0">
                <a:latin typeface="+mn-lt"/>
              </a:rPr>
              <a:t>activities, </a:t>
            </a:r>
            <a:r>
              <a:rPr lang="en-US" dirty="0">
                <a:latin typeface="+mn-lt"/>
              </a:rPr>
              <a:t>and the Disposal Group whose activities follow euthanasia. </a:t>
            </a:r>
            <a:endParaRPr lang="en-US" dirty="0">
              <a:latin typeface="+mn-lt"/>
              <a:sym typeface="Symbol" charset="2"/>
            </a:endParaRPr>
          </a:p>
        </p:txBody>
      </p:sp>
    </p:spTree>
    <p:extLst>
      <p:ext uri="{BB962C8B-B14F-4D97-AF65-F5344CB8AC3E}">
        <p14:creationId xmlns:p14="http://schemas.microsoft.com/office/powerpoint/2010/main" val="1911333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Placeholder 2"/>
          <p:cNvSpPr>
            <a:spLocks noGrp="1" noRot="1" noChangeAspect="1"/>
          </p:cNvSpPr>
          <p:nvPr>
            <p:ph type="sldImg"/>
          </p:nvPr>
        </p:nvSpPr>
        <p:spPr bwMode="auto">
          <a:noFill/>
          <a:ln>
            <a:solidFill>
              <a:srgbClr val="000000"/>
            </a:solidFill>
            <a:miter lim="800000"/>
            <a:headEnd/>
            <a:tailEnd/>
          </a:ln>
        </p:spPr>
      </p:sp>
      <p:sp>
        <p:nvSpPr>
          <p:cNvPr id="36866"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Euthanasia Team Members are typically assigned to a clearly defined area or premises. </a:t>
            </a:r>
            <a:r>
              <a:rPr lang="en-US" dirty="0" smtClean="0">
                <a:latin typeface="+mn-lt"/>
              </a:rPr>
              <a:t>A team </a:t>
            </a:r>
            <a:r>
              <a:rPr lang="en-US" dirty="0">
                <a:latin typeface="+mn-lt"/>
              </a:rPr>
              <a:t>is composed of members who are experienced or trained in euthanasia </a:t>
            </a:r>
            <a:r>
              <a:rPr lang="en-US" dirty="0" smtClean="0">
                <a:latin typeface="+mn-lt"/>
              </a:rPr>
              <a:t>and </a:t>
            </a:r>
            <a:r>
              <a:rPr lang="en-US" dirty="0">
                <a:latin typeface="+mn-lt"/>
              </a:rPr>
              <a:t>can carry out animal euthanasia under supervision of or by order of a veterinarian. </a:t>
            </a:r>
            <a:r>
              <a:rPr lang="en-US" dirty="0" smtClean="0">
                <a:latin typeface="+mn-lt"/>
              </a:rPr>
              <a:t>In </a:t>
            </a:r>
            <a:r>
              <a:rPr lang="en-US" dirty="0">
                <a:latin typeface="+mn-lt"/>
              </a:rPr>
              <a:t>the event of an animal disease emergency, the work of the Euthanasia Team Members on an infected or exposed premises is essential to the containment and control of a disease outbreak. </a:t>
            </a:r>
          </a:p>
        </p:txBody>
      </p:sp>
    </p:spTree>
    <p:extLst>
      <p:ext uri="{BB962C8B-B14F-4D97-AF65-F5344CB8AC3E}">
        <p14:creationId xmlns:p14="http://schemas.microsoft.com/office/powerpoint/2010/main" val="2476786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Placeholder 2"/>
          <p:cNvSpPr>
            <a:spLocks noGrp="1" noRot="1" noChangeAspect="1"/>
          </p:cNvSpPr>
          <p:nvPr>
            <p:ph type="sldImg"/>
          </p:nvPr>
        </p:nvSpPr>
        <p:spPr bwMode="auto">
          <a:noFill/>
          <a:ln>
            <a:solidFill>
              <a:srgbClr val="000000"/>
            </a:solidFill>
            <a:miter lim="800000"/>
            <a:headEnd/>
            <a:tailEnd/>
          </a:ln>
        </p:spPr>
      </p:sp>
      <p:sp>
        <p:nvSpPr>
          <p:cNvPr id="75779"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The </a:t>
            </a:r>
            <a:r>
              <a:rPr lang="en-US" dirty="0"/>
              <a:t>Team Leader should confirm that all personnel associated with the premises to be depopulated have been briefed on the depopulation procedure and any applicable euthanasia-related hazards. If requested, Euthanasia Group members can assist in communication of information to the owner, owner’s family, and premises employees</a:t>
            </a:r>
            <a:r>
              <a:rPr lang="en-US" dirty="0" smtClean="0"/>
              <a:t>. Specific </a:t>
            </a:r>
            <a:r>
              <a:rPr lang="en-US" dirty="0"/>
              <a:t>safety precautions or hygiene requirements should be explained to witnesses and stakeholders before the Euthanasia Group enters the premises. </a:t>
            </a:r>
            <a:r>
              <a:rPr lang="en-US" dirty="0" smtClean="0"/>
              <a:t>Personal Protective Equipment (PPE) appropriate for the disease, situation, and individual will be supplied accordingly as determined by the Safety Officer. All PPE must be used according to guidelines established by the Safety Officer. Euthanasia Group Members should wear appropriate personal protective gear to ensure personal safety and compliance with Occupation Safety and Health Administration (OSHA) standards. This is particularly important if a zoonotic disease is involved</a:t>
            </a:r>
            <a:r>
              <a:rPr lang="en-US" baseline="0" dirty="0" smtClean="0"/>
              <a:t> and other special precautions may be necessary. </a:t>
            </a:r>
            <a:endParaRPr lang="en-US" dirty="0"/>
          </a:p>
        </p:txBody>
      </p:sp>
    </p:spTree>
    <p:extLst>
      <p:ext uri="{BB962C8B-B14F-4D97-AF65-F5344CB8AC3E}">
        <p14:creationId xmlns:p14="http://schemas.microsoft.com/office/powerpoint/2010/main" val="3584636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Placeholder 2"/>
          <p:cNvSpPr>
            <a:spLocks noGrp="1" noRot="1" noChangeAspec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The Euthanasia Group should work closely with </a:t>
            </a:r>
            <a:r>
              <a:rPr lang="en-US" dirty="0" smtClean="0">
                <a:latin typeface="+mn-lt"/>
              </a:rPr>
              <a:t>welfare experts within the USDA as well as industry welfare experts on </a:t>
            </a:r>
            <a:r>
              <a:rPr lang="en-US" dirty="0">
                <a:latin typeface="+mn-lt"/>
              </a:rPr>
              <a:t>all aspects of euthanasia related to animal welfare. </a:t>
            </a:r>
            <a:r>
              <a:rPr lang="en-US" dirty="0" smtClean="0">
                <a:latin typeface="+mn-lt"/>
              </a:rPr>
              <a:t>Guidance</a:t>
            </a:r>
            <a:r>
              <a:rPr lang="en-US" baseline="0" dirty="0" smtClean="0">
                <a:latin typeface="+mn-lt"/>
              </a:rPr>
              <a:t> documents such as the American Veterinary Medical Association (AVMA) Guidelines for the Euthanasia of Animals may also provide valuable information. </a:t>
            </a:r>
            <a:r>
              <a:rPr lang="en-US" dirty="0" smtClean="0">
                <a:latin typeface="+mn-lt"/>
              </a:rPr>
              <a:t>Expertise</a:t>
            </a:r>
            <a:r>
              <a:rPr lang="en-US" baseline="0" dirty="0" smtClean="0">
                <a:latin typeface="+mn-lt"/>
              </a:rPr>
              <a:t> within the USDA will likely </a:t>
            </a:r>
            <a:r>
              <a:rPr lang="en-US" dirty="0" smtClean="0">
                <a:latin typeface="+mn-lt"/>
              </a:rPr>
              <a:t>include </a:t>
            </a:r>
            <a:r>
              <a:rPr lang="en-US" dirty="0">
                <a:latin typeface="+mn-lt"/>
              </a:rPr>
              <a:t>qualified Veterinary Medical Officers and field personnel </a:t>
            </a:r>
            <a:r>
              <a:rPr lang="en-US" dirty="0" smtClean="0">
                <a:latin typeface="+mn-lt"/>
              </a:rPr>
              <a:t>with </a:t>
            </a:r>
            <a:r>
              <a:rPr lang="en-US" dirty="0">
                <a:latin typeface="+mn-lt"/>
              </a:rPr>
              <a:t>training in animal welfare and depopulation </a:t>
            </a:r>
            <a:r>
              <a:rPr lang="en-US" dirty="0" smtClean="0">
                <a:latin typeface="+mn-lt"/>
              </a:rPr>
              <a:t>procedures. These individuals</a:t>
            </a:r>
            <a:r>
              <a:rPr lang="en-US" baseline="0" dirty="0" smtClean="0">
                <a:latin typeface="+mn-lt"/>
              </a:rPr>
              <a:t> may </a:t>
            </a:r>
            <a:r>
              <a:rPr lang="en-US" dirty="0" smtClean="0">
                <a:latin typeface="+mn-lt"/>
              </a:rPr>
              <a:t>serve </a:t>
            </a:r>
            <a:r>
              <a:rPr lang="en-US" dirty="0">
                <a:latin typeface="+mn-lt"/>
              </a:rPr>
              <a:t>in an advisory capacity to ensure that animals are appropriately housed, maintained, and depopulated or euthanized humanely</a:t>
            </a:r>
            <a:r>
              <a:rPr lang="en-US" dirty="0" smtClean="0">
                <a:latin typeface="+mn-lt"/>
              </a:rPr>
              <a:t>. The </a:t>
            </a:r>
            <a:r>
              <a:rPr lang="en-US" dirty="0">
                <a:latin typeface="+mn-lt"/>
              </a:rPr>
              <a:t>Euthanasia Group should make a concerted effort </a:t>
            </a:r>
            <a:r>
              <a:rPr lang="en-US" dirty="0" smtClean="0">
                <a:latin typeface="+mn-lt"/>
              </a:rPr>
              <a:t>to comply </a:t>
            </a:r>
            <a:r>
              <a:rPr lang="en-US" dirty="0">
                <a:latin typeface="+mn-lt"/>
              </a:rPr>
              <a:t>with the counsel of APHIS Animal Welfare personnel when it is reasonable and practical to do </a:t>
            </a:r>
            <a:r>
              <a:rPr lang="en-US" dirty="0" smtClean="0">
                <a:latin typeface="+mn-lt"/>
              </a:rPr>
              <a:t>so. </a:t>
            </a:r>
            <a:r>
              <a:rPr lang="en-US" sz="1200" b="0" i="1" u="none" strike="noStrike" kern="1200" baseline="0" dirty="0" smtClean="0">
                <a:solidFill>
                  <a:schemeClr val="tx1"/>
                </a:solidFill>
                <a:latin typeface="+mn-lt"/>
                <a:ea typeface="ＭＳ Ｐゴシック" charset="-128"/>
                <a:cs typeface="ＭＳ Ｐゴシック" charset="-128"/>
              </a:rPr>
              <a:t>[This photo shows a veterinarian talking with a producer on-site. Photo source:</a:t>
            </a:r>
            <a:r>
              <a:rPr lang="en-US" sz="1200" b="0" i="0"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Danelle</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Bickett</a:t>
            </a:r>
            <a:r>
              <a:rPr lang="en-US" sz="1200" b="0" i="1" u="none" strike="noStrike" kern="1200" baseline="0" dirty="0" smtClean="0">
                <a:solidFill>
                  <a:schemeClr val="tx1"/>
                </a:solidFill>
                <a:latin typeface="+mn-lt"/>
                <a:ea typeface="ＭＳ Ｐゴシック" charset="-128"/>
                <a:cs typeface="ＭＳ Ｐゴシック" charset="-128"/>
              </a:rPr>
              <a:t>-Weddle, Iowa State University]</a:t>
            </a:r>
            <a:endParaRPr lang="en-US" dirty="0" smtClean="0">
              <a:latin typeface="+mn-lt"/>
            </a:endParaRPr>
          </a:p>
          <a:p>
            <a:endParaRPr lang="en-US" dirty="0">
              <a:latin typeface="Times New Roman" charset="0"/>
            </a:endParaRPr>
          </a:p>
        </p:txBody>
      </p:sp>
    </p:spTree>
    <p:extLst>
      <p:ext uri="{BB962C8B-B14F-4D97-AF65-F5344CB8AC3E}">
        <p14:creationId xmlns:p14="http://schemas.microsoft.com/office/powerpoint/2010/main" val="28343482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defRPr/>
            </a:pPr>
            <a:r>
              <a:rPr lang="en-US" smtClean="0"/>
              <a:t>FAD PReP/NAHEMS Guidelines: MDE - Personnel Responsibilities</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FAA587E0-52E9-4943-8438-DF3231E8F13C}"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 - Personnel Responsibilities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BC820DA0-2B80-49F3-B5C4-B25FD13A7C13}"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defRPr/>
            </a:pPr>
            <a:r>
              <a:rPr lang="en-US" smtClean="0"/>
              <a:t>FAD PReP/NAHEMS Guidelines: MDE - Personnel Responsibilities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FAA587E0-52E9-4943-8438-DF3231E8F13C}"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defRPr/>
            </a:pPr>
            <a:r>
              <a:rPr lang="en-US" smtClean="0"/>
              <a:t>USDA APHIS and CFSPH</a:t>
            </a:r>
            <a:endParaRPr lang="en-US" dirty="0"/>
          </a:p>
        </p:txBody>
      </p:sp>
      <p:sp>
        <p:nvSpPr>
          <p:cNvPr id="6" name="Footer Placeholder 5"/>
          <p:cNvSpPr>
            <a:spLocks noGrp="1"/>
          </p:cNvSpPr>
          <p:nvPr>
            <p:ph type="ftr" sz="quarter" idx="11"/>
          </p:nvPr>
        </p:nvSpPr>
        <p:spPr/>
        <p:txBody>
          <a:bodyPr/>
          <a:lstStyle/>
          <a:p>
            <a:pPr algn="l">
              <a:defRPr/>
            </a:pPr>
            <a:r>
              <a:rPr lang="en-US" smtClean="0"/>
              <a:t>FAD PReP/NAHEMS Guidelines: MDE - Personnel Responsibilities</a:t>
            </a:r>
            <a:endParaRPr lang="en-US" dirty="0"/>
          </a:p>
        </p:txBody>
      </p:sp>
      <p:sp>
        <p:nvSpPr>
          <p:cNvPr id="7" name="Slide Number Placeholder 6"/>
          <p:cNvSpPr>
            <a:spLocks noGrp="1"/>
          </p:cNvSpPr>
          <p:nvPr>
            <p:ph type="sldNum" sz="quarter" idx="12"/>
          </p:nvPr>
        </p:nvSpPr>
        <p:spPr/>
        <p:txBody>
          <a:bodyPr/>
          <a:lstStyle/>
          <a:p>
            <a:pPr>
              <a:defRPr/>
            </a:pPr>
            <a:fld id="{BD2CFF7E-9DDC-409B-BBA4-AC473D816DA4}"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defRPr/>
            </a:pP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defRPr/>
            </a:pPr>
            <a:r>
              <a:rPr lang="en-US" smtClean="0"/>
              <a:t>FAD PReP/NAHEMS Guidelines: MDE - Personnel Responsibilities</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67FAF101-7032-4404-979C-CD7D85E6DAB3}"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lgn="r">
              <a:defRPr/>
            </a:pPr>
            <a:r>
              <a:rPr lang="en-US" smtClean="0"/>
              <a:t>USDA APHIS and CFSPH</a:t>
            </a:r>
            <a:endParaRPr lang="en-US" dirty="0"/>
          </a:p>
        </p:txBody>
      </p:sp>
      <p:sp>
        <p:nvSpPr>
          <p:cNvPr id="4" name="Footer Placeholder 3"/>
          <p:cNvSpPr>
            <a:spLocks noGrp="1"/>
          </p:cNvSpPr>
          <p:nvPr>
            <p:ph type="ftr" sz="quarter" idx="11"/>
          </p:nvPr>
        </p:nvSpPr>
        <p:spPr/>
        <p:txBody>
          <a:bodyPr/>
          <a:lstStyle/>
          <a:p>
            <a:pPr algn="l">
              <a:defRPr/>
            </a:pPr>
            <a:r>
              <a:rPr lang="en-US" smtClean="0"/>
              <a:t>FAD PReP/NAHEMS Guidelines: MDE - Personnel Responsibilities</a:t>
            </a:r>
            <a:endParaRPr lang="en-US" dirty="0"/>
          </a:p>
        </p:txBody>
      </p:sp>
      <p:sp>
        <p:nvSpPr>
          <p:cNvPr id="5" name="Slide Number Placeholder 4"/>
          <p:cNvSpPr>
            <a:spLocks noGrp="1"/>
          </p:cNvSpPr>
          <p:nvPr>
            <p:ph type="sldNum" sz="quarter" idx="12"/>
          </p:nvPr>
        </p:nvSpPr>
        <p:spPr/>
        <p:txBody>
          <a:bodyPr/>
          <a:lstStyle/>
          <a:p>
            <a:pPr>
              <a:defRPr/>
            </a:pPr>
            <a:fld id="{1451D817-30F6-4223-A2EC-EC185594ECFB}"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defRPr/>
            </a:pPr>
            <a:r>
              <a:rPr lang="en-US" smtClean="0"/>
              <a:t>USDA APHIS and CFSPH</a:t>
            </a:r>
            <a:endParaRPr lang="en-US" dirty="0"/>
          </a:p>
        </p:txBody>
      </p:sp>
      <p:sp>
        <p:nvSpPr>
          <p:cNvPr id="3" name="Footer Placeholder 2"/>
          <p:cNvSpPr>
            <a:spLocks noGrp="1"/>
          </p:cNvSpPr>
          <p:nvPr>
            <p:ph type="ftr" sz="quarter" idx="11"/>
          </p:nvPr>
        </p:nvSpPr>
        <p:spPr/>
        <p:txBody>
          <a:bodyPr/>
          <a:lstStyle/>
          <a:p>
            <a:pPr algn="l">
              <a:defRPr/>
            </a:pPr>
            <a:r>
              <a:rPr lang="en-US" smtClean="0"/>
              <a:t>FAD PReP/NAHEMS Guidelines: MDE - Personnel Responsibilities</a:t>
            </a:r>
            <a:endParaRPr lang="en-US" dirty="0"/>
          </a:p>
        </p:txBody>
      </p:sp>
      <p:sp>
        <p:nvSpPr>
          <p:cNvPr id="4" name="Slide Number Placeholder 3"/>
          <p:cNvSpPr>
            <a:spLocks noGrp="1"/>
          </p:cNvSpPr>
          <p:nvPr>
            <p:ph type="sldNum" sz="quarter" idx="12"/>
          </p:nvPr>
        </p:nvSpPr>
        <p:spPr/>
        <p:txBody>
          <a:bodyPr/>
          <a:lstStyle/>
          <a:p>
            <a:pPr>
              <a:defRPr/>
            </a:pPr>
            <a:fld id="{D42B028B-1DD9-4B64-908F-2693C4F2D5DA}"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 - Personnel Responsibilities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F1CD87A6-3A03-4187-99EB-8C4D9C8C9A0A}"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 - Personnel Responsibilities</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FAA587E0-52E9-4943-8438-DF3231E8F13C}" type="slidenum">
              <a:rPr lang="en-US" smtClean="0"/>
              <a:pPr>
                <a:defRPr/>
              </a:pPr>
              <a:t>‹#›</a:t>
            </a:fld>
            <a:endParaRPr lang="en-US" dirty="0"/>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s://naherc.sws.iastate.edu/"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Mass Depopulation &amp; Euthanasia</a:t>
            </a:r>
          </a:p>
        </p:txBody>
      </p:sp>
      <p:sp>
        <p:nvSpPr>
          <p:cNvPr id="3" name="Subtitle 2"/>
          <p:cNvSpPr>
            <a:spLocks noGrp="1"/>
          </p:cNvSpPr>
          <p:nvPr>
            <p:ph type="subTitle" idx="1"/>
          </p:nvPr>
        </p:nvSpPr>
        <p:spPr>
          <a:xfrm>
            <a:off x="2590800" y="3886200"/>
            <a:ext cx="5867400" cy="990600"/>
          </a:xfrm>
        </p:spPr>
        <p:txBody>
          <a:bodyPr>
            <a:normAutofit fontScale="85000" lnSpcReduction="20000"/>
          </a:bodyPr>
          <a:lstStyle/>
          <a:p>
            <a:r>
              <a:rPr lang="en-US" sz="4000" dirty="0">
                <a:latin typeface="Verdana" charset="0"/>
                <a:ea typeface="Verdana" charset="0"/>
                <a:cs typeface="Verdana" charset="0"/>
              </a:rPr>
              <a:t>Responsibilities of Euthanasia Personnel</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n-lt"/>
              </a:rPr>
              <a:t>Adapted from the FAD </a:t>
            </a:r>
            <a:r>
              <a:rPr lang="en-US" sz="1800" i="1" dirty="0" err="1" smtClean="0">
                <a:latin typeface="+mn-lt"/>
              </a:rPr>
              <a:t>PReP</a:t>
            </a:r>
            <a:r>
              <a:rPr lang="en-US" sz="1800" i="1" dirty="0" smtClean="0">
                <a:latin typeface="+mn-lt"/>
              </a:rPr>
              <a:t>/NAHEMS </a:t>
            </a:r>
            <a:br>
              <a:rPr lang="en-US" sz="1800" i="1" dirty="0" smtClean="0">
                <a:latin typeface="+mn-lt"/>
              </a:rPr>
            </a:br>
            <a:r>
              <a:rPr lang="en-US" sz="1800" i="1" dirty="0" smtClean="0">
                <a:latin typeface="+mn-lt"/>
              </a:rPr>
              <a:t>Guidelines: Mass Depopulation and Euthanasia (2015)</a:t>
            </a:r>
            <a:endParaRPr lang="en-US" sz="1800" i="1" dirty="0">
              <a:latin typeface="+mn-lt"/>
            </a:endParaRPr>
          </a:p>
        </p:txBody>
      </p:sp>
    </p:spTree>
    <p:extLst>
      <p:ext uri="{BB962C8B-B14F-4D97-AF65-F5344CB8AC3E}">
        <p14:creationId xmlns:p14="http://schemas.microsoft.com/office/powerpoint/2010/main" val="2636060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p:cNvSpPr>
          <p:nvPr>
            <p:ph idx="1"/>
          </p:nvPr>
        </p:nvSpPr>
        <p:spPr/>
        <p:txBody>
          <a:bodyPr/>
          <a:lstStyle/>
          <a:p>
            <a:r>
              <a:rPr lang="en-US" sz="2800" dirty="0">
                <a:latin typeface="Verdana" charset="0"/>
                <a:ea typeface="Verdana" charset="0"/>
                <a:cs typeface="Verdana" charset="0"/>
              </a:rPr>
              <a:t>M</a:t>
            </a:r>
            <a:r>
              <a:rPr lang="en-US" sz="2800" dirty="0" smtClean="0">
                <a:latin typeface="Verdana" charset="0"/>
                <a:ea typeface="Verdana" charset="0"/>
                <a:cs typeface="Verdana" charset="0"/>
              </a:rPr>
              <a:t>ultiple factors may affect safety</a:t>
            </a:r>
            <a:endParaRPr lang="en-US" sz="2800" dirty="0">
              <a:latin typeface="Verdana" charset="0"/>
              <a:ea typeface="Verdana" charset="0"/>
              <a:cs typeface="Verdana" charset="0"/>
            </a:endParaRPr>
          </a:p>
          <a:p>
            <a:pPr lvl="1"/>
            <a:r>
              <a:rPr lang="en-US" sz="2400" dirty="0">
                <a:latin typeface="Verdana" charset="0"/>
                <a:ea typeface="Verdana" charset="0"/>
                <a:cs typeface="Verdana" charset="0"/>
              </a:rPr>
              <a:t>Size, weight of animals</a:t>
            </a:r>
          </a:p>
          <a:p>
            <a:pPr lvl="1"/>
            <a:r>
              <a:rPr lang="en-US" sz="2400" dirty="0">
                <a:latin typeface="Verdana" charset="0"/>
                <a:ea typeface="Verdana" charset="0"/>
                <a:cs typeface="Verdana" charset="0"/>
              </a:rPr>
              <a:t>Animal </a:t>
            </a:r>
            <a:r>
              <a:rPr lang="en-US" sz="2400" dirty="0" smtClean="0">
                <a:latin typeface="Verdana" charset="0"/>
                <a:ea typeface="Verdana" charset="0"/>
                <a:cs typeface="Verdana" charset="0"/>
              </a:rPr>
              <a:t>temperament</a:t>
            </a:r>
          </a:p>
          <a:p>
            <a:pPr lvl="1"/>
            <a:r>
              <a:rPr lang="en-US" sz="2400" dirty="0" smtClean="0">
                <a:latin typeface="Verdana" charset="0"/>
                <a:ea typeface="Verdana" charset="0"/>
                <a:cs typeface="Verdana" charset="0"/>
              </a:rPr>
              <a:t>Animal familiarity/comfort </a:t>
            </a:r>
            <a:r>
              <a:rPr lang="en-US" sz="2400" dirty="0">
                <a:latin typeface="Verdana" charset="0"/>
                <a:ea typeface="Verdana" charset="0"/>
                <a:cs typeface="Verdana" charset="0"/>
              </a:rPr>
              <a:t/>
            </a:r>
            <a:br>
              <a:rPr lang="en-US" sz="2400" dirty="0">
                <a:latin typeface="Verdana" charset="0"/>
                <a:ea typeface="Verdana" charset="0"/>
                <a:cs typeface="Verdana" charset="0"/>
              </a:rPr>
            </a:br>
            <a:r>
              <a:rPr lang="en-US" sz="2400" dirty="0" smtClean="0">
                <a:latin typeface="Verdana" charset="0"/>
                <a:ea typeface="Verdana" charset="0"/>
                <a:cs typeface="Verdana" charset="0"/>
              </a:rPr>
              <a:t>with </a:t>
            </a:r>
            <a:r>
              <a:rPr lang="en-US" sz="2400" dirty="0">
                <a:latin typeface="Verdana" charset="0"/>
                <a:ea typeface="Verdana" charset="0"/>
                <a:cs typeface="Verdana" charset="0"/>
              </a:rPr>
              <a:t>humans</a:t>
            </a:r>
          </a:p>
          <a:p>
            <a:pPr lvl="1"/>
            <a:r>
              <a:rPr lang="en-US" sz="2400" dirty="0">
                <a:latin typeface="Verdana" charset="0"/>
                <a:ea typeface="Verdana" charset="0"/>
                <a:cs typeface="Verdana" charset="0"/>
              </a:rPr>
              <a:t>D</a:t>
            </a:r>
            <a:r>
              <a:rPr lang="en-US" sz="2400" dirty="0" smtClean="0">
                <a:latin typeface="Verdana" charset="0"/>
                <a:ea typeface="Verdana" charset="0"/>
                <a:cs typeface="Verdana" charset="0"/>
              </a:rPr>
              <a:t>angerous </a:t>
            </a:r>
            <a:r>
              <a:rPr lang="en-US" sz="2400" dirty="0">
                <a:latin typeface="Verdana" charset="0"/>
                <a:ea typeface="Verdana" charset="0"/>
                <a:cs typeface="Verdana" charset="0"/>
              </a:rPr>
              <a:t>animals</a:t>
            </a:r>
          </a:p>
          <a:p>
            <a:pPr lvl="1"/>
            <a:r>
              <a:rPr lang="en-US" sz="2400" dirty="0" smtClean="0">
                <a:latin typeface="Verdana" charset="0"/>
                <a:ea typeface="Verdana" charset="0"/>
                <a:cs typeface="Verdana" charset="0"/>
              </a:rPr>
              <a:t>Restraint methods/equipment</a:t>
            </a:r>
          </a:p>
          <a:p>
            <a:pPr lvl="1"/>
            <a:r>
              <a:rPr lang="en-US" sz="2400" dirty="0" smtClean="0">
                <a:latin typeface="Verdana" charset="0"/>
                <a:ea typeface="Verdana" charset="0"/>
                <a:cs typeface="Verdana" charset="0"/>
              </a:rPr>
              <a:t>Euthanasia methods/equipment </a:t>
            </a:r>
            <a:r>
              <a:rPr lang="en-US" sz="2400" dirty="0">
                <a:latin typeface="Verdana" charset="0"/>
                <a:ea typeface="Verdana" charset="0"/>
                <a:cs typeface="Verdana" charset="0"/>
              </a:rPr>
              <a:t/>
            </a:r>
            <a:br>
              <a:rPr lang="en-US" sz="2400" dirty="0">
                <a:latin typeface="Verdana" charset="0"/>
                <a:ea typeface="Verdana" charset="0"/>
                <a:cs typeface="Verdana" charset="0"/>
              </a:rPr>
            </a:br>
            <a:endParaRPr lang="en-US" sz="2400" dirty="0">
              <a:latin typeface="Verdana" charset="0"/>
              <a:ea typeface="Verdana" charset="0"/>
              <a:cs typeface="Verdana" charset="0"/>
            </a:endParaRPr>
          </a:p>
        </p:txBody>
      </p:sp>
      <p:sp>
        <p:nvSpPr>
          <p:cNvPr id="8" name="Date Placeholder 7"/>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9" name="Footer Placeholder 8"/>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 - Personnel Responsibilities</a:t>
            </a:r>
            <a:endParaRPr lang="en-US" dirty="0">
              <a:latin typeface="+mn-lt"/>
            </a:endParaRPr>
          </a:p>
        </p:txBody>
      </p:sp>
      <p:sp>
        <p:nvSpPr>
          <p:cNvPr id="76802" name="Rectangle 2"/>
          <p:cNvSpPr>
            <a:spLocks noGrp="1"/>
          </p:cNvSpPr>
          <p:nvPr>
            <p:ph type="title"/>
          </p:nvPr>
        </p:nvSpPr>
        <p:spPr/>
        <p:txBody>
          <a:bodyPr/>
          <a:lstStyle/>
          <a:p>
            <a:r>
              <a:rPr lang="en-US" dirty="0" smtClean="0">
                <a:latin typeface="Verdana" charset="0"/>
                <a:ea typeface="Verdana" charset="0"/>
                <a:cs typeface="Verdana" charset="0"/>
              </a:rPr>
              <a:t>Euthanasia Group </a:t>
            </a:r>
            <a:r>
              <a:rPr lang="en-US" dirty="0">
                <a:latin typeface="Verdana" charset="0"/>
                <a:ea typeface="Verdana" charset="0"/>
                <a:cs typeface="Verdana" charset="0"/>
              </a:rPr>
              <a:t>Safety</a:t>
            </a:r>
          </a:p>
        </p:txBody>
      </p:sp>
      <p:pic>
        <p:nvPicPr>
          <p:cNvPr id="76804" name="Picture 4"/>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084168" y="1916832"/>
            <a:ext cx="2663180" cy="2315319"/>
          </a:xfrm>
          <a:prstGeom prst="rect">
            <a:avLst/>
          </a:prstGeom>
          <a:noFill/>
          <a:ln w="38100">
            <a:solidFill>
              <a:srgbClr val="17375E"/>
            </a:solid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p:cNvSpPr>
          <p:nvPr>
            <p:ph idx="1"/>
          </p:nvPr>
        </p:nvSpPr>
        <p:spPr/>
        <p:txBody>
          <a:bodyPr>
            <a:normAutofit/>
          </a:bodyPr>
          <a:lstStyle/>
          <a:p>
            <a:r>
              <a:rPr lang="en-US" dirty="0" smtClean="0">
                <a:latin typeface="Verdana" charset="0"/>
                <a:ea typeface="Verdana" charset="0"/>
                <a:cs typeface="Verdana" charset="0"/>
              </a:rPr>
              <a:t>Arranged through National </a:t>
            </a:r>
            <a:r>
              <a:rPr lang="en-US" dirty="0">
                <a:latin typeface="Verdana" charset="0"/>
                <a:ea typeface="Verdana" charset="0"/>
                <a:cs typeface="Verdana" charset="0"/>
              </a:rPr>
              <a:t>Veterinary </a:t>
            </a:r>
            <a:r>
              <a:rPr lang="en-US" dirty="0" smtClean="0">
                <a:latin typeface="Verdana" charset="0"/>
                <a:ea typeface="Verdana" charset="0"/>
                <a:cs typeface="Verdana" charset="0"/>
              </a:rPr>
              <a:t>Stockpile (NVS)</a:t>
            </a:r>
          </a:p>
          <a:p>
            <a:r>
              <a:rPr lang="en-US" dirty="0" smtClean="0">
                <a:latin typeface="Verdana" charset="0"/>
                <a:ea typeface="Verdana" charset="0"/>
                <a:cs typeface="Verdana" charset="0"/>
              </a:rPr>
              <a:t>3D </a:t>
            </a:r>
            <a:r>
              <a:rPr lang="en-US" dirty="0">
                <a:latin typeface="Verdana" charset="0"/>
                <a:ea typeface="Verdana" charset="0"/>
                <a:cs typeface="Verdana" charset="0"/>
              </a:rPr>
              <a:t>Teams</a:t>
            </a:r>
          </a:p>
          <a:p>
            <a:pPr lvl="1"/>
            <a:r>
              <a:rPr lang="en-US" dirty="0">
                <a:latin typeface="Verdana" charset="0"/>
                <a:ea typeface="Verdana" charset="0"/>
                <a:cs typeface="Verdana" charset="0"/>
              </a:rPr>
              <a:t>Depopulation/disposal/disinfection</a:t>
            </a:r>
          </a:p>
          <a:p>
            <a:pPr lvl="1"/>
            <a:r>
              <a:rPr lang="en-US" dirty="0" smtClean="0">
                <a:latin typeface="Verdana" charset="0"/>
                <a:ea typeface="Verdana" charset="0"/>
                <a:cs typeface="Verdana" charset="0"/>
              </a:rPr>
              <a:t>Provide personnel</a:t>
            </a:r>
            <a:endParaRPr lang="en-US" dirty="0">
              <a:latin typeface="Verdana" charset="0"/>
              <a:ea typeface="Verdana" charset="0"/>
              <a:cs typeface="Verdana" charset="0"/>
            </a:endParaRPr>
          </a:p>
          <a:p>
            <a:pPr lvl="2"/>
            <a:r>
              <a:rPr lang="en-US" dirty="0" smtClean="0">
                <a:latin typeface="Verdana" charset="0"/>
                <a:ea typeface="Verdana" charset="0"/>
                <a:cs typeface="Verdana" charset="0"/>
              </a:rPr>
              <a:t>Equipped to handle many situations</a:t>
            </a:r>
          </a:p>
          <a:p>
            <a:pPr lvl="2"/>
            <a:r>
              <a:rPr lang="en-US" dirty="0" smtClean="0">
                <a:latin typeface="Verdana" charset="0"/>
                <a:ea typeface="Verdana" charset="0"/>
                <a:cs typeface="Verdana" charset="0"/>
              </a:rPr>
              <a:t>Provide own safety items and equipment</a:t>
            </a:r>
          </a:p>
          <a:p>
            <a:pPr lvl="2"/>
            <a:r>
              <a:rPr lang="en-US" dirty="0" smtClean="0">
                <a:latin typeface="Verdana" charset="0"/>
                <a:ea typeface="Verdana" charset="0"/>
                <a:cs typeface="Verdana" charset="0"/>
              </a:rPr>
              <a:t>Can be quickly mobilized</a:t>
            </a:r>
            <a:endParaRPr lang="en-US" dirty="0">
              <a:latin typeface="Verdana" charset="0"/>
              <a:ea typeface="Verdana" charset="0"/>
              <a:cs typeface="Verdana" charset="0"/>
            </a:endParaRPr>
          </a:p>
        </p:txBody>
      </p:sp>
      <p:sp>
        <p:nvSpPr>
          <p:cNvPr id="8" name="Date Placeholder 7"/>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9" name="Footer Placeholder 8"/>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 - Personnel Responsibilities</a:t>
            </a:r>
            <a:endParaRPr lang="en-US" dirty="0">
              <a:latin typeface="+mn-lt"/>
            </a:endParaRPr>
          </a:p>
        </p:txBody>
      </p:sp>
      <p:sp>
        <p:nvSpPr>
          <p:cNvPr id="84994" name="Rectangle 2"/>
          <p:cNvSpPr>
            <a:spLocks noGrp="1"/>
          </p:cNvSpPr>
          <p:nvPr>
            <p:ph type="title"/>
          </p:nvPr>
        </p:nvSpPr>
        <p:spPr/>
        <p:txBody>
          <a:bodyPr/>
          <a:lstStyle/>
          <a:p>
            <a:r>
              <a:rPr lang="en-US" dirty="0" smtClean="0">
                <a:latin typeface="Verdana" charset="0"/>
                <a:ea typeface="Verdana" charset="0"/>
                <a:cs typeface="Verdana" charset="0"/>
              </a:rPr>
              <a:t>NVS 3D Teams </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51520" y="1556792"/>
            <a:ext cx="5688632" cy="4876800"/>
          </a:xfrm>
        </p:spPr>
        <p:txBody>
          <a:bodyPr>
            <a:noAutofit/>
          </a:bodyPr>
          <a:lstStyle/>
          <a:p>
            <a:r>
              <a:rPr lang="en-US" sz="2400" dirty="0" smtClean="0"/>
              <a:t>FAD </a:t>
            </a:r>
            <a:r>
              <a:rPr lang="en-US" sz="2400" dirty="0" err="1" smtClean="0"/>
              <a:t>PReP</a:t>
            </a:r>
            <a:r>
              <a:rPr lang="en-US" sz="2400" smtClean="0"/>
              <a:t>/NAHEMS Guidelines: Mass Depopulation and </a:t>
            </a:r>
            <a:r>
              <a:rPr lang="en-US" sz="2400" dirty="0" smtClean="0"/>
              <a:t>Euthanasia (MDE) (2015)</a:t>
            </a:r>
          </a:p>
          <a:p>
            <a:pPr lvl="1"/>
            <a:r>
              <a:rPr lang="en-US" sz="2000" dirty="0">
                <a:hlinkClick r:id="rId3"/>
              </a:rPr>
              <a:t>http://</a:t>
            </a:r>
            <a:r>
              <a:rPr lang="en-US" sz="2000" dirty="0" smtClean="0">
                <a:hlinkClick r:id="rId3"/>
              </a:rPr>
              <a:t>www.aphis.usda.gov/fadprep</a:t>
            </a:r>
            <a:endParaRPr lang="en-US" sz="2000" dirty="0" smtClean="0"/>
          </a:p>
          <a:p>
            <a:pPr marL="457200" lvl="1" indent="0">
              <a:buNone/>
            </a:pPr>
            <a:endParaRPr lang="en-US" sz="2000" dirty="0"/>
          </a:p>
          <a:p>
            <a:r>
              <a:rPr lang="en-US" sz="2400" dirty="0" smtClean="0"/>
              <a:t>MDE web-based training module</a:t>
            </a:r>
          </a:p>
          <a:p>
            <a:pPr lvl="1"/>
            <a:r>
              <a:rPr lang="en-US" sz="2000" dirty="0" smtClean="0">
                <a:hlinkClick r:id="rId4"/>
              </a:rPr>
              <a:t>http://naherc.sws.iastate.edu/</a:t>
            </a:r>
            <a:endParaRPr lang="en-US" sz="2000" dirty="0" smtClean="0"/>
          </a:p>
        </p:txBody>
      </p:sp>
      <p:sp>
        <p:nvSpPr>
          <p:cNvPr id="2" name="Date Placeholder 1"/>
          <p:cNvSpPr>
            <a:spLocks noGrp="1"/>
          </p:cNvSpPr>
          <p:nvPr>
            <p:ph type="dt" sz="half" idx="2"/>
          </p:nvPr>
        </p:nvSpPr>
        <p:spPr/>
        <p:txBody>
          <a:bodyPr/>
          <a:lstStyle/>
          <a:p>
            <a:pPr algn="r">
              <a:defRPr/>
            </a:pPr>
            <a:r>
              <a:rPr lang="en-US" dirty="0"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dirty="0" smtClean="0">
                <a:solidFill>
                  <a:prstClr val="black">
                    <a:tint val="75000"/>
                  </a:prstClr>
                </a:solidFill>
                <a:latin typeface="Calibri"/>
              </a:rPr>
              <a:t>FAD </a:t>
            </a:r>
            <a:r>
              <a:rPr lang="en-US" dirty="0" err="1" smtClean="0">
                <a:solidFill>
                  <a:prstClr val="black">
                    <a:tint val="75000"/>
                  </a:prstClr>
                </a:solidFill>
                <a:latin typeface="Calibri"/>
              </a:rPr>
              <a:t>PReP</a:t>
            </a:r>
            <a:r>
              <a:rPr lang="en-US" dirty="0" smtClean="0">
                <a:solidFill>
                  <a:prstClr val="black">
                    <a:tint val="75000"/>
                  </a:prstClr>
                </a:solidFill>
                <a:latin typeface="Calibri"/>
              </a:rPr>
              <a:t>/NAHEMS Guidelines: MDE - </a:t>
            </a:r>
            <a:r>
              <a:rPr lang="en-US" dirty="0">
                <a:solidFill>
                  <a:prstClr val="black">
                    <a:tint val="75000"/>
                  </a:prstClr>
                </a:solidFill>
                <a:latin typeface="Calibri"/>
              </a:rPr>
              <a:t>Personnel Responsibilities</a:t>
            </a:r>
          </a:p>
        </p:txBody>
      </p:sp>
      <p:sp>
        <p:nvSpPr>
          <p:cNvPr id="39937" name="Title 1"/>
          <p:cNvSpPr>
            <a:spLocks noGrp="1"/>
          </p:cNvSpPr>
          <p:nvPr>
            <p:ph type="title"/>
          </p:nvPr>
        </p:nvSpPr>
        <p:spPr/>
        <p:txBody>
          <a:bodyPr/>
          <a:lstStyle/>
          <a:p>
            <a:r>
              <a:rPr lang="en-US" dirty="0" smtClean="0"/>
              <a:t>For More Information</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30326378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19492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r>
              <a:rPr lang="en-US" sz="2400" dirty="0" smtClean="0">
                <a:solidFill>
                  <a:prstClr val="black"/>
                </a:solidFill>
              </a:rPr>
              <a:t>):</a:t>
            </a:r>
            <a:endParaRPr lang="en-US" sz="2400" dirty="0">
              <a:solidFill>
                <a:prstClr val="black"/>
              </a:solidFill>
            </a:endParaRPr>
          </a:p>
          <a:p>
            <a:pPr marL="171450" lvl="0" indent="-173038">
              <a:spcBef>
                <a:spcPts val="600"/>
              </a:spcBef>
              <a:tabLst>
                <a:tab pos="1149350" algn="l"/>
              </a:tabLst>
            </a:pPr>
            <a:r>
              <a:rPr lang="en-US" sz="2000" dirty="0" err="1">
                <a:solidFill>
                  <a:prstClr val="black"/>
                </a:solidFill>
              </a:rPr>
              <a:t>Reneé</a:t>
            </a:r>
            <a:r>
              <a:rPr lang="en-US" sz="2000" dirty="0">
                <a:solidFill>
                  <a:prstClr val="black"/>
                </a:solidFill>
              </a:rPr>
              <a:t> </a:t>
            </a:r>
            <a:r>
              <a:rPr lang="en-US" sz="2000" dirty="0" err="1">
                <a:solidFill>
                  <a:prstClr val="black"/>
                </a:solidFill>
              </a:rPr>
              <a:t>Dewell</a:t>
            </a:r>
            <a:r>
              <a:rPr lang="en-US" sz="2000" dirty="0">
                <a:solidFill>
                  <a:prstClr val="black"/>
                </a:solidFill>
              </a:rPr>
              <a:t> DVM,MS</a:t>
            </a:r>
          </a:p>
          <a:p>
            <a:pPr marL="171450" lvl="0" indent="-173038">
              <a:spcBef>
                <a:spcPts val="600"/>
              </a:spcBef>
              <a:tabLst>
                <a:tab pos="1149350" algn="l"/>
              </a:tabLst>
            </a:pPr>
            <a:r>
              <a:rPr lang="en-US" sz="2000" dirty="0" err="1">
                <a:solidFill>
                  <a:prstClr val="black"/>
                </a:solidFill>
                <a:latin typeface="Verdana" charset="0"/>
                <a:ea typeface="Verdana" charset="0"/>
                <a:cs typeface="Verdana" charset="0"/>
              </a:rPr>
              <a:t>Nichollette</a:t>
            </a:r>
            <a:r>
              <a:rPr lang="en-US" sz="2000" dirty="0">
                <a:solidFill>
                  <a:prstClr val="black"/>
                </a:solidFill>
                <a:latin typeface="Verdana" charset="0"/>
                <a:ea typeface="Verdana" charset="0"/>
                <a:cs typeface="Verdana" charset="0"/>
              </a:rPr>
              <a:t> Rider, Veterinary Student</a:t>
            </a:r>
          </a:p>
          <a:p>
            <a:pPr marL="0" lvl="0" indent="0">
              <a:spcBef>
                <a:spcPts val="600"/>
              </a:spcBef>
              <a:buNone/>
              <a:tabLst>
                <a:tab pos="1149350" algn="l"/>
              </a:tabLst>
            </a:pPr>
            <a:endParaRPr lang="en-US" sz="2000" dirty="0">
              <a:solidFill>
                <a:prstClr val="black"/>
              </a:solidFill>
            </a:endParaRPr>
          </a:p>
          <a:p>
            <a:pPr marL="0" lvl="0" indent="0">
              <a:spcBef>
                <a:spcPts val="600"/>
              </a:spcBef>
              <a:buNone/>
              <a:tabLst>
                <a:tab pos="1149350" algn="l"/>
              </a:tabLst>
            </a:pPr>
            <a:r>
              <a:rPr lang="en-US" sz="2400" dirty="0">
                <a:solidFill>
                  <a:prstClr val="black"/>
                </a:solidFill>
              </a:rPr>
              <a:t>Significant contributions to the content were provided </a:t>
            </a:r>
            <a:r>
              <a:rPr lang="en-US" sz="2400">
                <a:solidFill>
                  <a:prstClr val="black"/>
                </a:solidFill>
              </a:rPr>
              <a:t>by </a:t>
            </a:r>
            <a:r>
              <a:rPr lang="en-US" sz="2400" smtClean="0">
                <a:solidFill>
                  <a:prstClr val="black"/>
                </a:solidFill>
              </a:rPr>
              <a:t/>
            </a:r>
            <a:br>
              <a:rPr lang="en-US" sz="2400" smtClean="0">
                <a:solidFill>
                  <a:prstClr val="black"/>
                </a:solidFill>
              </a:rPr>
            </a:br>
            <a:r>
              <a:rPr lang="en-US" sz="2400" smtClean="0">
                <a:solidFill>
                  <a:prstClr val="black"/>
                </a:solidFill>
              </a:rPr>
              <a:t>USDA </a:t>
            </a:r>
            <a:r>
              <a:rPr lang="en-US" sz="2400" dirty="0" smtClean="0">
                <a:solidFill>
                  <a:prstClr val="black"/>
                </a:solidFill>
              </a:rPr>
              <a:t>APHIS VS:</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Lori P. Miller, PE</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Darrel </a:t>
            </a:r>
            <a:r>
              <a:rPr lang="en-US" sz="2000" dirty="0">
                <a:solidFill>
                  <a:prstClr val="black"/>
                </a:solidFill>
                <a:latin typeface="Verdana" charset="0"/>
                <a:ea typeface="Verdana" charset="0"/>
                <a:cs typeface="Verdana" charset="0"/>
              </a:rPr>
              <a:t>K. Styles, DVM, PhD</a:t>
            </a:r>
            <a:endParaRPr lang="en-US" sz="2000"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defRPr/>
            </a:pPr>
            <a:r>
              <a:rPr lang="en-US" dirty="0"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dirty="0" smtClean="0">
                <a:solidFill>
                  <a:prstClr val="black">
                    <a:tint val="75000"/>
                  </a:prstClr>
                </a:solidFill>
                <a:latin typeface="Calibri"/>
              </a:rPr>
              <a:t>FAD </a:t>
            </a:r>
            <a:r>
              <a:rPr lang="en-US" dirty="0" err="1" smtClean="0">
                <a:solidFill>
                  <a:prstClr val="black">
                    <a:tint val="75000"/>
                  </a:prstClr>
                </a:solidFill>
                <a:latin typeface="Calibri"/>
              </a:rPr>
              <a:t>PReP</a:t>
            </a:r>
            <a:r>
              <a:rPr lang="en-US" dirty="0" smtClean="0">
                <a:solidFill>
                  <a:prstClr val="black">
                    <a:tint val="75000"/>
                  </a:prstClr>
                </a:solidFill>
                <a:latin typeface="Calibri"/>
              </a:rPr>
              <a:t>/NAHEMS Guidelines: MDE - Personnel Responsibilities</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a:t>Guidelines Content</a:t>
            </a:r>
            <a:endParaRPr lang="en-US" dirty="0" smtClean="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1615491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fontAlgn="auto">
              <a:lnSpc>
                <a:spcPct val="170000"/>
              </a:lnSpc>
              <a:spcAft>
                <a:spcPts val="0"/>
              </a:spcAft>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cs typeface="+mn-cs"/>
              </a:rPr>
              <a:t>PPT Authors: Dawn Bailey, BS; Kerry </a:t>
            </a:r>
            <a:r>
              <a:rPr lang="en-US" sz="4800" dirty="0" err="1" smtClean="0">
                <a:solidFill>
                  <a:prstClr val="black">
                    <a:lumMod val="85000"/>
                    <a:lumOff val="15000"/>
                  </a:prstClr>
                </a:solidFill>
                <a:latin typeface="Verdana" pitchFamily="34" charset="0"/>
                <a:cs typeface="+mn-cs"/>
              </a:rPr>
              <a:t>Leedom</a:t>
            </a:r>
            <a:r>
              <a:rPr lang="en-US" sz="4800" dirty="0" smtClean="0">
                <a:solidFill>
                  <a:prstClr val="black">
                    <a:lumMod val="85000"/>
                    <a:lumOff val="15000"/>
                  </a:prstClr>
                </a:solidFill>
                <a:latin typeface="Verdana" pitchFamily="34" charset="0"/>
                <a:cs typeface="+mn-cs"/>
              </a:rPr>
              <a:t> Larson, DVM, </a:t>
            </a:r>
            <a:r>
              <a:rPr lang="en-US" sz="4800" dirty="0" smtClean="0">
                <a:solidFill>
                  <a:prstClr val="black">
                    <a:lumMod val="85000"/>
                    <a:lumOff val="15000"/>
                  </a:prstClr>
                </a:solidFill>
                <a:latin typeface="Verdana" pitchFamily="34" charset="0"/>
              </a:rPr>
              <a:t>MPH, PhD, DACVPM</a:t>
            </a:r>
          </a:p>
          <a:p>
            <a:pPr>
              <a:lnSpc>
                <a:spcPct val="170000"/>
              </a:lnSpc>
              <a:buClr>
                <a:srgbClr val="F47D5A"/>
              </a:buClr>
              <a:buSzPct val="100000"/>
              <a:defRPr/>
            </a:pP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Cheryl L. Eia, JD, DVM, MPH, Patricia </a:t>
            </a:r>
            <a:r>
              <a:rPr lang="en-US" sz="4800" dirty="0" err="1" smtClean="0">
                <a:solidFill>
                  <a:prstClr val="black">
                    <a:lumMod val="85000"/>
                    <a:lumOff val="15000"/>
                  </a:prstClr>
                </a:solidFill>
                <a:latin typeface="Verdana" pitchFamily="34" charset="0"/>
              </a:rPr>
              <a:t>Futoma</a:t>
            </a:r>
            <a:r>
              <a:rPr lang="en-US" sz="4800" dirty="0" smtClean="0">
                <a:solidFill>
                  <a:prstClr val="black">
                    <a:lumMod val="85000"/>
                    <a:lumOff val="15000"/>
                  </a:prstClr>
                </a:solidFill>
                <a:latin typeface="Verdana" pitchFamily="34" charset="0"/>
              </a:rPr>
              <a:t>, BS, </a:t>
            </a:r>
            <a:r>
              <a:rPr lang="en-US" sz="4800" dirty="0" smtClean="0">
                <a:solidFill>
                  <a:prstClr val="black">
                    <a:lumMod val="85000"/>
                    <a:lumOff val="15000"/>
                  </a:prstClr>
                </a:solidFill>
                <a:latin typeface="Verdana" pitchFamily="34" charset="0"/>
                <a:ea typeface="Verdana" pitchFamily="34" charset="0"/>
                <a:cs typeface="Verdana" pitchFamily="34" charset="0"/>
              </a:rPr>
              <a:t>Veterinary Student, </a:t>
            </a:r>
            <a:r>
              <a:rPr lang="en-US" sz="4800" dirty="0" err="1">
                <a:solidFill>
                  <a:prstClr val="black"/>
                </a:solidFill>
                <a:latin typeface="Verdana" pitchFamily="34" charset="0"/>
                <a:ea typeface="Verdana" pitchFamily="34" charset="0"/>
                <a:cs typeface="Verdana" pitchFamily="34" charset="0"/>
              </a:rPr>
              <a:t>Reneé</a:t>
            </a:r>
            <a:r>
              <a:rPr lang="en-US" sz="4800" dirty="0">
                <a:solidFill>
                  <a:prstClr val="black"/>
                </a:solidFill>
                <a:latin typeface="Verdana" pitchFamily="34" charset="0"/>
                <a:ea typeface="Verdana" pitchFamily="34" charset="0"/>
                <a:cs typeface="Verdana" pitchFamily="34" charset="0"/>
              </a:rPr>
              <a:t> </a:t>
            </a:r>
            <a:r>
              <a:rPr lang="en-US" sz="4800" dirty="0" err="1">
                <a:solidFill>
                  <a:prstClr val="black"/>
                </a:solidFill>
                <a:latin typeface="Verdana" pitchFamily="34" charset="0"/>
                <a:ea typeface="Verdana" pitchFamily="34" charset="0"/>
                <a:cs typeface="Verdana" pitchFamily="34" charset="0"/>
              </a:rPr>
              <a:t>Dewell</a:t>
            </a:r>
            <a:r>
              <a:rPr lang="en-US" sz="4800" dirty="0">
                <a:solidFill>
                  <a:prstClr val="black"/>
                </a:solidFill>
                <a:latin typeface="Verdana" pitchFamily="34" charset="0"/>
                <a:ea typeface="Verdana" pitchFamily="34" charset="0"/>
                <a:cs typeface="Verdana" pitchFamily="34" charset="0"/>
              </a:rPr>
              <a:t> DVM,MS</a:t>
            </a:r>
          </a:p>
          <a:p>
            <a:pPr>
              <a:lnSpc>
                <a:spcPct val="170000"/>
              </a:lnSpc>
              <a:buClr>
                <a:srgbClr val="F47D5A"/>
              </a:buClr>
              <a:buSzPct val="100000"/>
              <a:defRPr/>
            </a:pPr>
            <a:endParaRPr lang="en-US" sz="4800" dirty="0">
              <a:solidFill>
                <a:prstClr val="black">
                  <a:lumMod val="85000"/>
                  <a:lumOff val="15000"/>
                </a:prstClr>
              </a:solidFill>
              <a:latin typeface="Verdana" pitchFamily="34" charset="0"/>
            </a:endParaRPr>
          </a:p>
          <a:p>
            <a:pPr fontAlgn="auto">
              <a:lnSpc>
                <a:spcPct val="170000"/>
              </a:lnSpc>
              <a:spcAft>
                <a:spcPts val="0"/>
              </a:spcAft>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cs typeface="+mn-cs"/>
            </a:endParaRPr>
          </a:p>
        </p:txBody>
      </p:sp>
    </p:spTree>
    <p:extLst>
      <p:ext uri="{BB962C8B-B14F-4D97-AF65-F5344CB8AC3E}">
        <p14:creationId xmlns:p14="http://schemas.microsoft.com/office/powerpoint/2010/main" val="52152182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p:cNvSpPr>
          <p:nvPr>
            <p:ph idx="1"/>
          </p:nvPr>
        </p:nvSpPr>
        <p:spPr/>
        <p:txBody>
          <a:bodyPr>
            <a:normAutofit lnSpcReduction="10000"/>
          </a:bodyPr>
          <a:lstStyle/>
          <a:p>
            <a:r>
              <a:rPr lang="en-US" dirty="0" smtClean="0">
                <a:latin typeface="Verdana" charset="0"/>
                <a:ea typeface="Verdana" charset="0"/>
                <a:cs typeface="Verdana" charset="0"/>
              </a:rPr>
              <a:t>Operations Section</a:t>
            </a:r>
          </a:p>
          <a:p>
            <a:r>
              <a:rPr lang="en-US" dirty="0" smtClean="0">
                <a:latin typeface="Verdana" charset="0"/>
                <a:ea typeface="Verdana" charset="0"/>
                <a:cs typeface="Verdana" charset="0"/>
              </a:rPr>
              <a:t>Provides advice to Command level</a:t>
            </a:r>
          </a:p>
          <a:p>
            <a:r>
              <a:rPr lang="en-US" dirty="0" smtClean="0">
                <a:latin typeface="Verdana" charset="0"/>
                <a:ea typeface="Verdana" charset="0"/>
                <a:cs typeface="Verdana" charset="0"/>
              </a:rPr>
              <a:t>Notifies </a:t>
            </a:r>
            <a:r>
              <a:rPr lang="en-US" dirty="0">
                <a:latin typeface="Verdana" charset="0"/>
                <a:ea typeface="Verdana" charset="0"/>
                <a:cs typeface="Verdana" charset="0"/>
              </a:rPr>
              <a:t>owners, operators</a:t>
            </a:r>
          </a:p>
          <a:p>
            <a:r>
              <a:rPr lang="en-US" dirty="0">
                <a:latin typeface="Verdana" charset="0"/>
                <a:ea typeface="Verdana" charset="0"/>
                <a:cs typeface="Verdana" charset="0"/>
              </a:rPr>
              <a:t>Coordinates </a:t>
            </a:r>
            <a:r>
              <a:rPr lang="en-US" dirty="0" smtClean="0">
                <a:latin typeface="Verdana" charset="0"/>
                <a:ea typeface="Verdana" charset="0"/>
                <a:cs typeface="Verdana" charset="0"/>
              </a:rPr>
              <a:t>with:</a:t>
            </a:r>
          </a:p>
          <a:p>
            <a:pPr lvl="1"/>
            <a:r>
              <a:rPr lang="en-US" dirty="0" smtClean="0">
                <a:latin typeface="Verdana" charset="0"/>
                <a:ea typeface="Verdana" charset="0"/>
                <a:cs typeface="Verdana" charset="0"/>
              </a:rPr>
              <a:t>Logistics Section</a:t>
            </a:r>
          </a:p>
          <a:p>
            <a:pPr lvl="1"/>
            <a:r>
              <a:rPr lang="en-US" dirty="0" smtClean="0">
                <a:latin typeface="Verdana" charset="0"/>
                <a:ea typeface="Verdana" charset="0"/>
                <a:cs typeface="Verdana" charset="0"/>
              </a:rPr>
              <a:t>Disposal Group</a:t>
            </a:r>
          </a:p>
          <a:p>
            <a:pPr lvl="1"/>
            <a:r>
              <a:rPr lang="en-US" dirty="0" smtClean="0">
                <a:latin typeface="Verdana" charset="0"/>
                <a:ea typeface="Verdana" charset="0"/>
                <a:cs typeface="Verdana" charset="0"/>
              </a:rPr>
              <a:t>Appraisal Group</a:t>
            </a:r>
          </a:p>
          <a:p>
            <a:pPr lvl="1"/>
            <a:r>
              <a:rPr lang="en-US" dirty="0" smtClean="0">
                <a:latin typeface="Verdana" charset="0"/>
                <a:ea typeface="Verdana" charset="0"/>
                <a:cs typeface="Verdana" charset="0"/>
              </a:rPr>
              <a:t>Compensation/</a:t>
            </a:r>
          </a:p>
          <a:p>
            <a:pPr marL="457200" lvl="1" indent="0">
              <a:buNone/>
            </a:pPr>
            <a:r>
              <a:rPr lang="en-US" dirty="0" smtClean="0">
                <a:latin typeface="Verdana" charset="0"/>
                <a:ea typeface="Verdana" charset="0"/>
                <a:cs typeface="Verdana" charset="0"/>
              </a:rPr>
              <a:t>Claims Unit</a:t>
            </a:r>
          </a:p>
        </p:txBody>
      </p:sp>
      <p:sp>
        <p:nvSpPr>
          <p:cNvPr id="8" name="Date Placeholder 7"/>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9" name="Footer Placeholder 8"/>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 - Personnel Responsibilities</a:t>
            </a:r>
            <a:endParaRPr lang="en-US" dirty="0">
              <a:latin typeface="+mn-lt"/>
            </a:endParaRPr>
          </a:p>
        </p:txBody>
      </p:sp>
      <p:sp>
        <p:nvSpPr>
          <p:cNvPr id="23553" name="Rectangle 2"/>
          <p:cNvSpPr>
            <a:spLocks noGrp="1"/>
          </p:cNvSpPr>
          <p:nvPr>
            <p:ph type="title"/>
          </p:nvPr>
        </p:nvSpPr>
        <p:spPr/>
        <p:txBody>
          <a:bodyPr/>
          <a:lstStyle/>
          <a:p>
            <a:r>
              <a:rPr lang="en-US" dirty="0" smtClean="0">
                <a:latin typeface="Verdana" charset="0"/>
                <a:ea typeface="Verdana" charset="0"/>
                <a:cs typeface="Verdana" charset="0"/>
              </a:rPr>
              <a:t>Euthanasia Group</a:t>
            </a:r>
            <a:endParaRPr lang="en-US" dirty="0">
              <a:latin typeface="Verdana" charset="0"/>
              <a:ea typeface="Verdana" charset="0"/>
              <a:cs typeface="Verdana" charset="0"/>
            </a:endParaRPr>
          </a:p>
        </p:txBody>
      </p:sp>
      <p:pic>
        <p:nvPicPr>
          <p:cNvPr id="23555" name="Picture 4"/>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580112" y="3200400"/>
            <a:ext cx="3127648" cy="2781300"/>
          </a:xfrm>
          <a:prstGeom prst="rect">
            <a:avLst/>
          </a:prstGeom>
          <a:noFill/>
          <a:ln w="38100">
            <a:solidFill>
              <a:srgbClr val="17375E"/>
            </a:solid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p:cNvSpPr>
          <p:nvPr>
            <p:ph idx="1"/>
          </p:nvPr>
        </p:nvSpPr>
        <p:spPr/>
        <p:txBody>
          <a:bodyPr>
            <a:normAutofit/>
          </a:bodyPr>
          <a:lstStyle/>
          <a:p>
            <a:r>
              <a:rPr lang="en-US" dirty="0">
                <a:latin typeface="Verdana" charset="0"/>
                <a:ea typeface="Verdana" charset="0"/>
                <a:cs typeface="Verdana" charset="0"/>
              </a:rPr>
              <a:t>Reports to Disease Management Branch Director/Operations Section Chief</a:t>
            </a:r>
          </a:p>
          <a:p>
            <a:r>
              <a:rPr lang="en-US" dirty="0" smtClean="0">
                <a:latin typeface="Verdana" charset="0"/>
                <a:ea typeface="Verdana" charset="0"/>
                <a:cs typeface="Verdana" charset="0"/>
              </a:rPr>
              <a:t>In charge of all Euthanasia Teams and Euthanasia Team Members</a:t>
            </a:r>
          </a:p>
          <a:p>
            <a:r>
              <a:rPr lang="en-US" dirty="0" smtClean="0">
                <a:latin typeface="Verdana" charset="0"/>
                <a:ea typeface="Verdana" charset="0"/>
                <a:cs typeface="Verdana" charset="0"/>
              </a:rPr>
              <a:t>Ensures </a:t>
            </a:r>
            <a:r>
              <a:rPr lang="en-US" dirty="0">
                <a:latin typeface="Verdana" charset="0"/>
                <a:ea typeface="Verdana" charset="0"/>
                <a:cs typeface="Verdana" charset="0"/>
              </a:rPr>
              <a:t>measures are implemented effectively, </a:t>
            </a:r>
            <a:r>
              <a:rPr lang="en-US" dirty="0" smtClean="0">
                <a:latin typeface="Verdana" charset="0"/>
                <a:ea typeface="Verdana" charset="0"/>
                <a:cs typeface="Verdana" charset="0"/>
              </a:rPr>
              <a:t>personnel are familiar </a:t>
            </a:r>
            <a:r>
              <a:rPr lang="en-US" dirty="0">
                <a:latin typeface="Verdana" charset="0"/>
                <a:ea typeface="Verdana" charset="0"/>
                <a:cs typeface="Verdana" charset="0"/>
              </a:rPr>
              <a:t>with proper </a:t>
            </a:r>
            <a:r>
              <a:rPr lang="en-US" dirty="0" smtClean="0">
                <a:latin typeface="Verdana" charset="0"/>
                <a:ea typeface="Verdana" charset="0"/>
                <a:cs typeface="Verdana" charset="0"/>
              </a:rPr>
              <a:t>techniques</a:t>
            </a:r>
            <a:endParaRPr lang="en-US" dirty="0">
              <a:latin typeface="Verdana" charset="0"/>
              <a:ea typeface="Verdana" charset="0"/>
              <a:cs typeface="Verdana" charset="0"/>
            </a:endParaRPr>
          </a:p>
        </p:txBody>
      </p:sp>
      <p:sp>
        <p:nvSpPr>
          <p:cNvPr id="8" name="Date Placeholder 7"/>
          <p:cNvSpPr>
            <a:spLocks noGrp="1"/>
          </p:cNvSpPr>
          <p:nvPr>
            <p:ph type="dt" sz="half" idx="2"/>
          </p:nvPr>
        </p:nvSpPr>
        <p:spPr/>
        <p:txBody>
          <a:bodyPr vert="horz" lIns="91440" tIns="45720" rIns="91440" bIns="45720" rtlCol="0" anchor="b"/>
          <a:lstStyle/>
          <a:p>
            <a:pPr algn="r"/>
            <a:r>
              <a:rPr lang="en-US" dirty="0">
                <a:latin typeface="+mn-lt"/>
              </a:rPr>
              <a:t>USDA APHIS and CFSPH</a:t>
            </a:r>
          </a:p>
        </p:txBody>
      </p:sp>
      <p:sp>
        <p:nvSpPr>
          <p:cNvPr id="9" name="Footer Placeholder 8"/>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 - Personnel Responsibilities</a:t>
            </a:r>
          </a:p>
        </p:txBody>
      </p:sp>
      <p:sp>
        <p:nvSpPr>
          <p:cNvPr id="27649" name="Rectangle 2"/>
          <p:cNvSpPr>
            <a:spLocks noGrp="1"/>
          </p:cNvSpPr>
          <p:nvPr>
            <p:ph type="title"/>
          </p:nvPr>
        </p:nvSpPr>
        <p:spPr/>
        <p:txBody>
          <a:bodyPr/>
          <a:lstStyle/>
          <a:p>
            <a:r>
              <a:rPr lang="en-US">
                <a:latin typeface="Verdana" charset="0"/>
                <a:ea typeface="Verdana" charset="0"/>
                <a:cs typeface="Verdana" charset="0"/>
              </a:rPr>
              <a:t>Group Supervisor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p:cNvSpPr>
          <p:nvPr>
            <p:ph idx="1"/>
          </p:nvPr>
        </p:nvSpPr>
        <p:spPr/>
        <p:txBody>
          <a:bodyPr/>
          <a:lstStyle/>
          <a:p>
            <a:pPr>
              <a:lnSpc>
                <a:spcPct val="90000"/>
              </a:lnSpc>
            </a:pPr>
            <a:r>
              <a:rPr lang="en-US" dirty="0">
                <a:latin typeface="Verdana" charset="0"/>
                <a:ea typeface="Verdana" charset="0"/>
                <a:cs typeface="Verdana" charset="0"/>
              </a:rPr>
              <a:t>Additional duties include:</a:t>
            </a:r>
          </a:p>
          <a:p>
            <a:pPr lvl="1">
              <a:lnSpc>
                <a:spcPct val="90000"/>
              </a:lnSpc>
            </a:pPr>
            <a:r>
              <a:rPr lang="en-US" dirty="0" smtClean="0">
                <a:latin typeface="Verdana" charset="0"/>
                <a:ea typeface="Verdana" charset="0"/>
                <a:cs typeface="Verdana" charset="0"/>
              </a:rPr>
              <a:t>Determines </a:t>
            </a:r>
            <a:r>
              <a:rPr lang="en-US" dirty="0">
                <a:latin typeface="Verdana" charset="0"/>
                <a:ea typeface="Verdana" charset="0"/>
                <a:cs typeface="Verdana" charset="0"/>
              </a:rPr>
              <a:t>number, type of personnel, equipment needed</a:t>
            </a:r>
          </a:p>
          <a:p>
            <a:pPr lvl="1">
              <a:lnSpc>
                <a:spcPct val="90000"/>
              </a:lnSpc>
            </a:pPr>
            <a:r>
              <a:rPr lang="en-US" dirty="0" smtClean="0">
                <a:latin typeface="Verdana" charset="0"/>
                <a:ea typeface="Verdana" charset="0"/>
                <a:cs typeface="Verdana" charset="0"/>
              </a:rPr>
              <a:t>Identifies training requirements</a:t>
            </a:r>
            <a:endParaRPr lang="en-US" dirty="0">
              <a:latin typeface="Verdana" charset="0"/>
              <a:ea typeface="Verdana" charset="0"/>
              <a:cs typeface="Verdana" charset="0"/>
            </a:endParaRPr>
          </a:p>
          <a:p>
            <a:pPr lvl="1">
              <a:lnSpc>
                <a:spcPct val="90000"/>
              </a:lnSpc>
            </a:pPr>
            <a:r>
              <a:rPr lang="en-US" dirty="0" smtClean="0">
                <a:latin typeface="Verdana" charset="0"/>
                <a:ea typeface="Verdana" charset="0"/>
                <a:cs typeface="Verdana" charset="0"/>
              </a:rPr>
              <a:t>Coordinates </a:t>
            </a:r>
            <a:r>
              <a:rPr lang="en-US" dirty="0">
                <a:latin typeface="Verdana" charset="0"/>
                <a:ea typeface="Verdana" charset="0"/>
                <a:cs typeface="Verdana" charset="0"/>
              </a:rPr>
              <a:t>Group </a:t>
            </a:r>
            <a:r>
              <a:rPr lang="en-US" dirty="0" smtClean="0">
                <a:latin typeface="Verdana" charset="0"/>
                <a:ea typeface="Verdana" charset="0"/>
                <a:cs typeface="Verdana" charset="0"/>
              </a:rPr>
              <a:t>activities with other groups</a:t>
            </a:r>
            <a:endParaRPr lang="en-US" dirty="0">
              <a:latin typeface="Verdana" charset="0"/>
              <a:ea typeface="Verdana" charset="0"/>
              <a:cs typeface="Verdana" charset="0"/>
            </a:endParaRPr>
          </a:p>
          <a:p>
            <a:pPr lvl="1">
              <a:lnSpc>
                <a:spcPct val="90000"/>
              </a:lnSpc>
            </a:pPr>
            <a:r>
              <a:rPr lang="en-US" dirty="0" smtClean="0">
                <a:latin typeface="Verdana" charset="0"/>
                <a:ea typeface="Verdana" charset="0"/>
                <a:cs typeface="Verdana" charset="0"/>
              </a:rPr>
              <a:t>Prepares briefings and reports and </a:t>
            </a:r>
            <a:r>
              <a:rPr lang="en-US" dirty="0">
                <a:latin typeface="Verdana" charset="0"/>
                <a:ea typeface="Verdana" charset="0"/>
                <a:cs typeface="Verdana" charset="0"/>
              </a:rPr>
              <a:t>v</a:t>
            </a:r>
            <a:r>
              <a:rPr lang="en-US" dirty="0" smtClean="0">
                <a:latin typeface="Verdana" charset="0"/>
                <a:ea typeface="Verdana" charset="0"/>
                <a:cs typeface="Verdana" charset="0"/>
              </a:rPr>
              <a:t>erifies </a:t>
            </a:r>
            <a:r>
              <a:rPr lang="en-US" dirty="0">
                <a:latin typeface="Verdana" charset="0"/>
                <a:ea typeface="Verdana" charset="0"/>
                <a:cs typeface="Verdana" charset="0"/>
              </a:rPr>
              <a:t>all </a:t>
            </a:r>
            <a:r>
              <a:rPr lang="en-US" dirty="0" smtClean="0">
                <a:latin typeface="Verdana" charset="0"/>
                <a:ea typeface="Verdana" charset="0"/>
                <a:cs typeface="Verdana" charset="0"/>
              </a:rPr>
              <a:t>reports</a:t>
            </a:r>
            <a:endParaRPr lang="en-US" dirty="0">
              <a:latin typeface="Verdana" charset="0"/>
              <a:ea typeface="Verdana" charset="0"/>
              <a:cs typeface="Verdana" charset="0"/>
            </a:endParaRPr>
          </a:p>
        </p:txBody>
      </p:sp>
      <p:sp>
        <p:nvSpPr>
          <p:cNvPr id="8" name="Date Placeholder 7"/>
          <p:cNvSpPr>
            <a:spLocks noGrp="1"/>
          </p:cNvSpPr>
          <p:nvPr>
            <p:ph type="dt" sz="half" idx="2"/>
          </p:nvPr>
        </p:nvSpPr>
        <p:spPr/>
        <p:txBody>
          <a:bodyPr/>
          <a:lstStyle/>
          <a:p>
            <a:pPr algn="r">
              <a:defRPr/>
            </a:pPr>
            <a:r>
              <a:rPr lang="en-US" dirty="0">
                <a:latin typeface="+mn-lt"/>
              </a:rPr>
              <a:t>USDA APHIS and CFSPH</a:t>
            </a:r>
          </a:p>
        </p:txBody>
      </p:sp>
      <p:sp>
        <p:nvSpPr>
          <p:cNvPr id="9" name="Footer Placeholder 8"/>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 - Personnel Responsibilities</a:t>
            </a:r>
          </a:p>
        </p:txBody>
      </p:sp>
      <p:sp>
        <p:nvSpPr>
          <p:cNvPr id="29697" name="Rectangle 2"/>
          <p:cNvSpPr>
            <a:spLocks noGrp="1"/>
          </p:cNvSpPr>
          <p:nvPr>
            <p:ph type="title"/>
          </p:nvPr>
        </p:nvSpPr>
        <p:spPr/>
        <p:txBody>
          <a:bodyPr/>
          <a:lstStyle/>
          <a:p>
            <a:r>
              <a:rPr lang="en-US" dirty="0">
                <a:latin typeface="Verdana" charset="0"/>
                <a:ea typeface="Verdana" charset="0"/>
                <a:cs typeface="Verdana" charset="0"/>
              </a:rPr>
              <a:t>Group </a:t>
            </a:r>
            <a:r>
              <a:rPr lang="en-US" dirty="0" smtClean="0">
                <a:latin typeface="Verdana" charset="0"/>
                <a:ea typeface="Verdana" charset="0"/>
                <a:cs typeface="Verdana" charset="0"/>
              </a:rPr>
              <a:t>Supervisor (cont’d)</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p:cNvSpPr>
          <p:nvPr>
            <p:ph idx="1"/>
          </p:nvPr>
        </p:nvSpPr>
        <p:spPr/>
        <p:txBody>
          <a:bodyPr/>
          <a:lstStyle/>
          <a:p>
            <a:r>
              <a:rPr lang="en-US" dirty="0">
                <a:latin typeface="Verdana" charset="0"/>
                <a:ea typeface="Verdana" charset="0"/>
                <a:cs typeface="Verdana" charset="0"/>
              </a:rPr>
              <a:t>D</a:t>
            </a:r>
            <a:r>
              <a:rPr lang="en-US" dirty="0" smtClean="0">
                <a:latin typeface="Verdana" charset="0"/>
                <a:ea typeface="Verdana" charset="0"/>
                <a:cs typeface="Verdana" charset="0"/>
              </a:rPr>
              <a:t>uties:</a:t>
            </a:r>
          </a:p>
          <a:p>
            <a:pPr lvl="1"/>
            <a:r>
              <a:rPr lang="en-US" dirty="0" smtClean="0">
                <a:latin typeface="Verdana" charset="0"/>
                <a:ea typeface="Verdana" charset="0"/>
                <a:cs typeface="Verdana" charset="0"/>
              </a:rPr>
              <a:t>Ensures </a:t>
            </a:r>
            <a:r>
              <a:rPr lang="en-US" dirty="0">
                <a:latin typeface="Verdana" charset="0"/>
                <a:ea typeface="Verdana" charset="0"/>
                <a:cs typeface="Verdana" charset="0"/>
              </a:rPr>
              <a:t>safe, humane, effective procedures are performed</a:t>
            </a:r>
          </a:p>
          <a:p>
            <a:pPr lvl="1"/>
            <a:r>
              <a:rPr lang="en-US" dirty="0">
                <a:latin typeface="Verdana" charset="0"/>
                <a:ea typeface="Verdana" charset="0"/>
                <a:cs typeface="Verdana" charset="0"/>
              </a:rPr>
              <a:t>Assists Group Supervisor</a:t>
            </a:r>
          </a:p>
          <a:p>
            <a:pPr lvl="1"/>
            <a:r>
              <a:rPr lang="en-US" dirty="0">
                <a:latin typeface="Verdana" charset="0"/>
                <a:ea typeface="Verdana" charset="0"/>
                <a:cs typeface="Verdana" charset="0"/>
              </a:rPr>
              <a:t>Instructs and trains </a:t>
            </a:r>
            <a:br>
              <a:rPr lang="en-US" dirty="0">
                <a:latin typeface="Verdana" charset="0"/>
                <a:ea typeface="Verdana" charset="0"/>
                <a:cs typeface="Verdana" charset="0"/>
              </a:rPr>
            </a:br>
            <a:r>
              <a:rPr lang="en-US" dirty="0">
                <a:latin typeface="Verdana" charset="0"/>
                <a:ea typeface="Verdana" charset="0"/>
                <a:cs typeface="Verdana" charset="0"/>
              </a:rPr>
              <a:t>Team Members</a:t>
            </a:r>
          </a:p>
          <a:p>
            <a:pPr lvl="1"/>
            <a:r>
              <a:rPr lang="en-US" dirty="0">
                <a:latin typeface="Verdana" charset="0"/>
                <a:ea typeface="Verdana" charset="0"/>
                <a:cs typeface="Verdana" charset="0"/>
              </a:rPr>
              <a:t>Assigns tasks to </a:t>
            </a:r>
            <a:br>
              <a:rPr lang="en-US" dirty="0">
                <a:latin typeface="Verdana" charset="0"/>
                <a:ea typeface="Verdana" charset="0"/>
                <a:cs typeface="Verdana" charset="0"/>
              </a:rPr>
            </a:br>
            <a:r>
              <a:rPr lang="en-US" dirty="0">
                <a:latin typeface="Verdana" charset="0"/>
                <a:ea typeface="Verdana" charset="0"/>
                <a:cs typeface="Verdana" charset="0"/>
              </a:rPr>
              <a:t>Team Members </a:t>
            </a:r>
          </a:p>
        </p:txBody>
      </p:sp>
      <p:sp>
        <p:nvSpPr>
          <p:cNvPr id="8" name="Date Placeholder 7"/>
          <p:cNvSpPr>
            <a:spLocks noGrp="1"/>
          </p:cNvSpPr>
          <p:nvPr>
            <p:ph type="dt" sz="half" idx="2"/>
          </p:nvPr>
        </p:nvSpPr>
        <p:spPr/>
        <p:txBody>
          <a:bodyPr/>
          <a:lstStyle/>
          <a:p>
            <a:pPr algn="r">
              <a:defRPr/>
            </a:pPr>
            <a:r>
              <a:rPr lang="en-US" dirty="0" smtClean="0">
                <a:latin typeface="+mn-lt"/>
              </a:rPr>
              <a:t>USDA </a:t>
            </a:r>
            <a:r>
              <a:rPr lang="en-US" dirty="0">
                <a:latin typeface="+mn-lt"/>
              </a:rPr>
              <a:t>APHIS</a:t>
            </a:r>
            <a:r>
              <a:rPr lang="en-US" dirty="0" smtClean="0">
                <a:latin typeface="+mn-lt"/>
              </a:rPr>
              <a:t> and CFSPH</a:t>
            </a:r>
            <a:endParaRPr lang="en-US" dirty="0">
              <a:latin typeface="+mn-lt"/>
            </a:endParaRPr>
          </a:p>
        </p:txBody>
      </p:sp>
      <p:sp>
        <p:nvSpPr>
          <p:cNvPr id="9" name="Footer Placeholder 8"/>
          <p:cNvSpPr>
            <a:spLocks noGrp="1"/>
          </p:cNvSpPr>
          <p:nvPr>
            <p:ph type="ftr" sz="quarter" idx="3"/>
          </p:nvPr>
        </p:nvSpPr>
        <p:spPr/>
        <p:txBody>
          <a:bodyPr/>
          <a:lstStyle/>
          <a:p>
            <a:pPr algn="l">
              <a:defRPr/>
            </a:pPr>
            <a:r>
              <a:rPr lang="en-US" dirty="0" smtClean="0">
                <a:latin typeface="+mn-lt"/>
              </a:rPr>
              <a:t>FAD </a:t>
            </a:r>
            <a:r>
              <a:rPr lang="en-US" dirty="0" err="1">
                <a:latin typeface="+mn-lt"/>
              </a:rPr>
              <a:t>PReP</a:t>
            </a:r>
            <a:r>
              <a:rPr lang="en-US" dirty="0">
                <a:latin typeface="+mn-lt"/>
              </a:rPr>
              <a:t>/NAHEMS Guidelines: MDE - Personnel Responsibilities</a:t>
            </a:r>
          </a:p>
        </p:txBody>
      </p:sp>
      <p:sp>
        <p:nvSpPr>
          <p:cNvPr id="31745" name="Rectangle 2"/>
          <p:cNvSpPr>
            <a:spLocks noGrp="1"/>
          </p:cNvSpPr>
          <p:nvPr>
            <p:ph type="title"/>
          </p:nvPr>
        </p:nvSpPr>
        <p:spPr/>
        <p:txBody>
          <a:bodyPr/>
          <a:lstStyle/>
          <a:p>
            <a:r>
              <a:rPr lang="en-US">
                <a:latin typeface="Verdana" charset="0"/>
                <a:ea typeface="Verdana" charset="0"/>
                <a:cs typeface="Verdana" charset="0"/>
              </a:rPr>
              <a:t>Team Leaders</a:t>
            </a:r>
          </a:p>
        </p:txBody>
      </p:sp>
      <p:pic>
        <p:nvPicPr>
          <p:cNvPr id="31747" name="Picture 4"/>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746948" y="3429000"/>
            <a:ext cx="3001962" cy="2647950"/>
          </a:xfrm>
          <a:prstGeom prst="rect">
            <a:avLst/>
          </a:prstGeom>
          <a:noFill/>
          <a:ln w="38100">
            <a:solidFill>
              <a:srgbClr val="17375E"/>
            </a:solid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p:cNvSpPr>
          <p:nvPr>
            <p:ph idx="1"/>
          </p:nvPr>
        </p:nvSpPr>
        <p:spPr/>
        <p:txBody>
          <a:bodyPr/>
          <a:lstStyle/>
          <a:p>
            <a:r>
              <a:rPr lang="en-US" dirty="0">
                <a:latin typeface="Verdana" charset="0"/>
                <a:ea typeface="Verdana" charset="0"/>
                <a:cs typeface="Verdana" charset="0"/>
              </a:rPr>
              <a:t>Additional duties include:</a:t>
            </a:r>
          </a:p>
          <a:p>
            <a:pPr lvl="1"/>
            <a:r>
              <a:rPr lang="en-US" dirty="0">
                <a:latin typeface="Verdana" charset="0"/>
                <a:ea typeface="Verdana" charset="0"/>
                <a:cs typeface="Verdana" charset="0"/>
              </a:rPr>
              <a:t>Serves as liaison to various premises</a:t>
            </a:r>
          </a:p>
          <a:p>
            <a:pPr lvl="1"/>
            <a:r>
              <a:rPr lang="en-US" dirty="0">
                <a:latin typeface="Verdana" charset="0"/>
                <a:ea typeface="Verdana" charset="0"/>
                <a:cs typeface="Verdana" charset="0"/>
              </a:rPr>
              <a:t>Serves as technical resource for information on methods, procedures</a:t>
            </a:r>
          </a:p>
          <a:p>
            <a:pPr lvl="1"/>
            <a:r>
              <a:rPr lang="en-US" dirty="0">
                <a:latin typeface="Verdana" charset="0"/>
                <a:ea typeface="Verdana" charset="0"/>
                <a:cs typeface="Verdana" charset="0"/>
              </a:rPr>
              <a:t>Prepares briefings and reports</a:t>
            </a:r>
          </a:p>
          <a:p>
            <a:pPr lvl="1"/>
            <a:r>
              <a:rPr lang="en-US" dirty="0">
                <a:latin typeface="Verdana" charset="0"/>
                <a:ea typeface="Verdana" charset="0"/>
                <a:cs typeface="Verdana" charset="0"/>
              </a:rPr>
              <a:t>Works closely </a:t>
            </a:r>
            <a:r>
              <a:rPr lang="en-US" dirty="0" smtClean="0">
                <a:latin typeface="Verdana" charset="0"/>
                <a:ea typeface="Verdana" charset="0"/>
                <a:cs typeface="Verdana" charset="0"/>
              </a:rPr>
              <a:t>with:</a:t>
            </a:r>
          </a:p>
          <a:p>
            <a:pPr lvl="2"/>
            <a:r>
              <a:rPr lang="en-US" dirty="0" smtClean="0">
                <a:latin typeface="Verdana" charset="0"/>
                <a:ea typeface="Verdana" charset="0"/>
                <a:cs typeface="Verdana" charset="0"/>
              </a:rPr>
              <a:t>Appraisal Group</a:t>
            </a:r>
          </a:p>
          <a:p>
            <a:pPr lvl="2"/>
            <a:r>
              <a:rPr lang="en-US" dirty="0" smtClean="0">
                <a:latin typeface="Verdana" charset="0"/>
                <a:ea typeface="Verdana" charset="0"/>
                <a:cs typeface="Verdana" charset="0"/>
              </a:rPr>
              <a:t>Compensation/Claims Unit</a:t>
            </a:r>
          </a:p>
          <a:p>
            <a:pPr lvl="2"/>
            <a:r>
              <a:rPr lang="en-US" dirty="0" smtClean="0">
                <a:latin typeface="Verdana" charset="0"/>
                <a:ea typeface="Verdana" charset="0"/>
                <a:cs typeface="Verdana" charset="0"/>
              </a:rPr>
              <a:t>Disposal </a:t>
            </a:r>
            <a:r>
              <a:rPr lang="en-US" dirty="0">
                <a:latin typeface="Verdana" charset="0"/>
                <a:ea typeface="Verdana" charset="0"/>
                <a:cs typeface="Verdana" charset="0"/>
              </a:rPr>
              <a:t>Group</a:t>
            </a:r>
          </a:p>
        </p:txBody>
      </p:sp>
      <p:sp>
        <p:nvSpPr>
          <p:cNvPr id="8" name="Date Placeholder 7"/>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9" name="Footer Placeholder 8"/>
          <p:cNvSpPr>
            <a:spLocks noGrp="1"/>
          </p:cNvSpPr>
          <p:nvPr>
            <p:ph type="ftr" sz="quarter" idx="3"/>
          </p:nvPr>
        </p:nvSpPr>
        <p:spPr/>
        <p:txBody>
          <a:bodyPr/>
          <a:lstStyle/>
          <a:p>
            <a:pPr algn="l">
              <a:defRPr/>
            </a:pPr>
            <a:r>
              <a:rPr lang="en-US" dirty="0" smtClean="0">
                <a:latin typeface="+mn-lt"/>
              </a:rPr>
              <a:t>FAD </a:t>
            </a:r>
            <a:r>
              <a:rPr lang="en-US" dirty="0" err="1">
                <a:latin typeface="+mn-lt"/>
              </a:rPr>
              <a:t>PReP</a:t>
            </a:r>
            <a:r>
              <a:rPr lang="en-US" dirty="0">
                <a:latin typeface="+mn-lt"/>
              </a:rPr>
              <a:t>/NAHEMS Guidelines: MDE - Personnel Responsibilities</a:t>
            </a:r>
          </a:p>
        </p:txBody>
      </p:sp>
      <p:sp>
        <p:nvSpPr>
          <p:cNvPr id="33793" name="Rectangle 2"/>
          <p:cNvSpPr>
            <a:spLocks noGrp="1"/>
          </p:cNvSpPr>
          <p:nvPr>
            <p:ph type="title"/>
          </p:nvPr>
        </p:nvSpPr>
        <p:spPr/>
        <p:txBody>
          <a:bodyPr/>
          <a:lstStyle/>
          <a:p>
            <a:r>
              <a:rPr lang="en-US" dirty="0">
                <a:latin typeface="Verdana" charset="0"/>
                <a:ea typeface="Verdana" charset="0"/>
                <a:cs typeface="Verdana" charset="0"/>
              </a:rPr>
              <a:t>Team Leaders </a:t>
            </a:r>
            <a:r>
              <a:rPr lang="en-US" dirty="0" smtClean="0">
                <a:latin typeface="Verdana" charset="0"/>
                <a:ea typeface="Verdana" charset="0"/>
                <a:cs typeface="Verdana" charset="0"/>
              </a:rPr>
              <a:t>(cont’d)</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842" name="Rectangle 3"/>
          <p:cNvSpPr>
            <a:spLocks noGrp="1"/>
          </p:cNvSpPr>
          <p:nvPr>
            <p:ph idx="1"/>
          </p:nvPr>
        </p:nvSpPr>
        <p:spPr/>
        <p:txBody>
          <a:bodyPr/>
          <a:lstStyle/>
          <a:p>
            <a:r>
              <a:rPr lang="en-US" dirty="0">
                <a:latin typeface="Verdana" charset="0"/>
                <a:ea typeface="Verdana" charset="0"/>
                <a:cs typeface="Verdana" charset="0"/>
              </a:rPr>
              <a:t>A</a:t>
            </a:r>
            <a:r>
              <a:rPr lang="en-US" dirty="0" smtClean="0">
                <a:latin typeface="Verdana" charset="0"/>
                <a:ea typeface="Verdana" charset="0"/>
                <a:cs typeface="Verdana" charset="0"/>
              </a:rPr>
              <a:t>ssigned </a:t>
            </a:r>
            <a:r>
              <a:rPr lang="en-US" dirty="0">
                <a:latin typeface="Verdana" charset="0"/>
                <a:ea typeface="Verdana" charset="0"/>
                <a:cs typeface="Verdana" charset="0"/>
              </a:rPr>
              <a:t>to </a:t>
            </a:r>
            <a:r>
              <a:rPr lang="en-US" dirty="0" smtClean="0">
                <a:latin typeface="Verdana" charset="0"/>
                <a:ea typeface="Verdana" charset="0"/>
                <a:cs typeface="Verdana" charset="0"/>
              </a:rPr>
              <a:t>defined area or premises</a:t>
            </a:r>
          </a:p>
          <a:p>
            <a:r>
              <a:rPr lang="en-US" dirty="0" smtClean="0">
                <a:latin typeface="Verdana" charset="0"/>
                <a:ea typeface="Verdana" charset="0"/>
                <a:cs typeface="Verdana" charset="0"/>
              </a:rPr>
              <a:t>Experienced and trained</a:t>
            </a:r>
          </a:p>
          <a:p>
            <a:r>
              <a:rPr lang="en-US" dirty="0" smtClean="0">
                <a:latin typeface="Verdana" charset="0"/>
                <a:ea typeface="Verdana" charset="0"/>
                <a:cs typeface="Verdana" charset="0"/>
              </a:rPr>
              <a:t>Perform euthanasia activities  </a:t>
            </a:r>
          </a:p>
          <a:p>
            <a:r>
              <a:rPr lang="en-US" dirty="0" smtClean="0">
                <a:latin typeface="Verdana" charset="0"/>
                <a:ea typeface="Verdana" charset="0"/>
                <a:cs typeface="Verdana" charset="0"/>
              </a:rPr>
              <a:t>Work to contain and control</a:t>
            </a:r>
          </a:p>
        </p:txBody>
      </p:sp>
      <p:sp>
        <p:nvSpPr>
          <p:cNvPr id="8" name="Date Placeholder 7"/>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9" name="Footer Placeholder 8"/>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 - Personnel Responsibilities</a:t>
            </a:r>
            <a:endParaRPr lang="en-US" dirty="0">
              <a:latin typeface="+mn-lt"/>
            </a:endParaRPr>
          </a:p>
        </p:txBody>
      </p:sp>
      <p:sp>
        <p:nvSpPr>
          <p:cNvPr id="35841" name="Rectangle 2"/>
          <p:cNvSpPr>
            <a:spLocks noGrp="1"/>
          </p:cNvSpPr>
          <p:nvPr>
            <p:ph type="title"/>
          </p:nvPr>
        </p:nvSpPr>
        <p:spPr/>
        <p:txBody>
          <a:bodyPr/>
          <a:lstStyle/>
          <a:p>
            <a:r>
              <a:rPr lang="en-US">
                <a:latin typeface="Verdana" charset="0"/>
                <a:ea typeface="Verdana" charset="0"/>
                <a:cs typeface="Verdana" charset="0"/>
              </a:rPr>
              <a:t>Team Members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8611" name="Rectangle 3"/>
          <p:cNvSpPr>
            <a:spLocks noGrp="1"/>
          </p:cNvSpPr>
          <p:nvPr>
            <p:ph idx="1"/>
          </p:nvPr>
        </p:nvSpPr>
        <p:spPr/>
        <p:txBody>
          <a:bodyPr/>
          <a:lstStyle/>
          <a:p>
            <a:r>
              <a:rPr lang="en-US" dirty="0" smtClean="0">
                <a:latin typeface="Verdana" charset="0"/>
                <a:ea typeface="Verdana" charset="0"/>
                <a:cs typeface="Verdana" charset="0"/>
              </a:rPr>
              <a:t>Review hazards associated with methods used</a:t>
            </a:r>
            <a:endParaRPr lang="en-US" dirty="0">
              <a:latin typeface="Verdana" charset="0"/>
              <a:ea typeface="Verdana" charset="0"/>
              <a:cs typeface="Verdana" charset="0"/>
            </a:endParaRPr>
          </a:p>
          <a:p>
            <a:r>
              <a:rPr lang="en-US" dirty="0" smtClean="0">
                <a:latin typeface="Verdana" charset="0"/>
                <a:ea typeface="Verdana" charset="0"/>
                <a:cs typeface="Verdana" charset="0"/>
              </a:rPr>
              <a:t>Explain specific safety precautions, hygiene requirements</a:t>
            </a:r>
            <a:r>
              <a:rPr lang="en-US" dirty="0">
                <a:latin typeface="Verdana" charset="0"/>
                <a:ea typeface="Verdana" charset="0"/>
                <a:cs typeface="Verdana" charset="0"/>
              </a:rPr>
              <a:t> </a:t>
            </a:r>
            <a:r>
              <a:rPr lang="en-US" dirty="0" smtClean="0">
                <a:latin typeface="Verdana" charset="0"/>
                <a:ea typeface="Verdana" charset="0"/>
                <a:cs typeface="Verdana" charset="0"/>
              </a:rPr>
              <a:t>to </a:t>
            </a:r>
            <a:r>
              <a:rPr lang="en-US" dirty="0">
                <a:latin typeface="Verdana" charset="0"/>
                <a:ea typeface="Verdana" charset="0"/>
                <a:cs typeface="Verdana" charset="0"/>
              </a:rPr>
              <a:t>witnesses, </a:t>
            </a:r>
            <a:r>
              <a:rPr lang="en-US" dirty="0" smtClean="0">
                <a:latin typeface="Verdana" charset="0"/>
                <a:ea typeface="Verdana" charset="0"/>
                <a:cs typeface="Verdana" charset="0"/>
              </a:rPr>
              <a:t>stakeholders</a:t>
            </a:r>
            <a:endParaRPr lang="en-US" dirty="0">
              <a:latin typeface="Verdana" charset="0"/>
              <a:ea typeface="Verdana" charset="0"/>
              <a:cs typeface="Verdana" charset="0"/>
            </a:endParaRPr>
          </a:p>
          <a:p>
            <a:r>
              <a:rPr lang="en-US" dirty="0" smtClean="0">
                <a:latin typeface="Verdana" charset="0"/>
                <a:ea typeface="Verdana" charset="0"/>
                <a:cs typeface="Verdana" charset="0"/>
              </a:rPr>
              <a:t>Use required PPE required </a:t>
            </a:r>
          </a:p>
          <a:p>
            <a:r>
              <a:rPr lang="en-US" dirty="0" smtClean="0">
                <a:latin typeface="Verdana" charset="0"/>
                <a:ea typeface="Verdana" charset="0"/>
                <a:cs typeface="Verdana" charset="0"/>
              </a:rPr>
              <a:t>Special procedures may be needed for zoonotic disease</a:t>
            </a:r>
            <a:endParaRPr lang="en-US" dirty="0">
              <a:latin typeface="Verdana" charset="0"/>
              <a:ea typeface="Verdana" charset="0"/>
              <a:cs typeface="Verdana" charset="0"/>
            </a:endParaRPr>
          </a:p>
        </p:txBody>
      </p:sp>
      <p:sp>
        <p:nvSpPr>
          <p:cNvPr id="8" name="Date Placeholder 7"/>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9" name="Footer Placeholder 8"/>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 - Personnel Responsibilities</a:t>
            </a:r>
            <a:endParaRPr lang="en-US" dirty="0">
              <a:latin typeface="+mn-lt"/>
            </a:endParaRPr>
          </a:p>
        </p:txBody>
      </p:sp>
      <p:sp>
        <p:nvSpPr>
          <p:cNvPr id="68610" name="Rectangle 2"/>
          <p:cNvSpPr>
            <a:spLocks noGrp="1"/>
          </p:cNvSpPr>
          <p:nvPr>
            <p:ph type="title"/>
          </p:nvPr>
        </p:nvSpPr>
        <p:spPr/>
        <p:txBody>
          <a:bodyPr/>
          <a:lstStyle/>
          <a:p>
            <a:r>
              <a:rPr lang="en-US">
                <a:latin typeface="Verdana" charset="0"/>
                <a:ea typeface="Verdana" charset="0"/>
                <a:cs typeface="Verdana" charset="0"/>
              </a:rPr>
              <a:t>Hazard Communication</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938" name="Rectangle 3"/>
          <p:cNvSpPr>
            <a:spLocks noGrp="1"/>
          </p:cNvSpPr>
          <p:nvPr>
            <p:ph idx="1"/>
          </p:nvPr>
        </p:nvSpPr>
        <p:spPr>
          <a:xfrm>
            <a:off x="457200" y="1196752"/>
            <a:ext cx="6563072" cy="5051648"/>
          </a:xfrm>
        </p:spPr>
        <p:txBody>
          <a:bodyPr>
            <a:normAutofit/>
          </a:bodyPr>
          <a:lstStyle/>
          <a:p>
            <a:r>
              <a:rPr lang="en-US" dirty="0" smtClean="0">
                <a:latin typeface="Verdana" charset="0"/>
                <a:ea typeface="Verdana" charset="0"/>
                <a:cs typeface="Verdana" charset="0"/>
              </a:rPr>
              <a:t>Euthanasia group works to:</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Ensure </a:t>
            </a:r>
            <a:r>
              <a:rPr lang="en-US" dirty="0">
                <a:latin typeface="Verdana" charset="0"/>
                <a:ea typeface="Verdana" charset="0"/>
                <a:cs typeface="Verdana" charset="0"/>
              </a:rPr>
              <a:t>animals are appropriately housed, maintained, euthanized</a:t>
            </a:r>
          </a:p>
          <a:p>
            <a:pPr lvl="1"/>
            <a:r>
              <a:rPr lang="en-US" dirty="0" smtClean="0">
                <a:latin typeface="Verdana" charset="0"/>
                <a:ea typeface="Verdana" charset="0"/>
                <a:cs typeface="Verdana" charset="0"/>
              </a:rPr>
              <a:t>Consult on animal welfare </a:t>
            </a:r>
            <a:r>
              <a:rPr lang="en-US" dirty="0">
                <a:latin typeface="Verdana" charset="0"/>
                <a:ea typeface="Verdana" charset="0"/>
                <a:cs typeface="Verdana" charset="0"/>
              </a:rPr>
              <a:t>issues</a:t>
            </a:r>
          </a:p>
          <a:p>
            <a:pPr lvl="1"/>
            <a:r>
              <a:rPr lang="en-US" dirty="0" smtClean="0">
                <a:latin typeface="Verdana" charset="0"/>
                <a:ea typeface="Verdana" charset="0"/>
                <a:cs typeface="Verdana" charset="0"/>
              </a:rPr>
              <a:t>Make effort to comply </a:t>
            </a:r>
            <a:r>
              <a:rPr lang="en-US" dirty="0">
                <a:latin typeface="Verdana" charset="0"/>
                <a:ea typeface="Verdana" charset="0"/>
                <a:cs typeface="Verdana" charset="0"/>
              </a:rPr>
              <a:t>with </a:t>
            </a:r>
            <a:r>
              <a:rPr lang="en-US" dirty="0" smtClean="0">
                <a:latin typeface="Verdana" charset="0"/>
                <a:ea typeface="Verdana" charset="0"/>
                <a:cs typeface="Verdana" charset="0"/>
              </a:rPr>
              <a:t>counsel of APHIS Animal </a:t>
            </a:r>
            <a:r>
              <a:rPr lang="en-US" dirty="0">
                <a:latin typeface="Verdana" charset="0"/>
                <a:ea typeface="Verdana" charset="0"/>
                <a:cs typeface="Verdana" charset="0"/>
              </a:rPr>
              <a:t>Welfare </a:t>
            </a:r>
            <a:r>
              <a:rPr lang="en-US" dirty="0" smtClean="0">
                <a:latin typeface="Verdana" charset="0"/>
                <a:ea typeface="Verdana" charset="0"/>
                <a:cs typeface="Verdana" charset="0"/>
              </a:rPr>
              <a:t>personnel</a:t>
            </a:r>
            <a:endParaRPr lang="en-US" dirty="0">
              <a:latin typeface="Verdana" charset="0"/>
              <a:ea typeface="Verdana" charset="0"/>
              <a:cs typeface="Verdana" charset="0"/>
            </a:endParaRPr>
          </a:p>
        </p:txBody>
      </p:sp>
      <p:sp>
        <p:nvSpPr>
          <p:cNvPr id="8" name="Date Placeholder 7"/>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9" name="Footer Placeholder 8"/>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 </a:t>
            </a:r>
            <a:r>
              <a:rPr lang="en-US" dirty="0">
                <a:latin typeface="+mn-lt"/>
              </a:rPr>
              <a:t>-</a:t>
            </a:r>
            <a:r>
              <a:rPr lang="en-US" dirty="0" smtClean="0">
                <a:latin typeface="+mn-lt"/>
              </a:rPr>
              <a:t> Personnel Responsibilities</a:t>
            </a:r>
            <a:endParaRPr lang="en-US" dirty="0">
              <a:latin typeface="+mn-lt"/>
            </a:endParaRPr>
          </a:p>
        </p:txBody>
      </p:sp>
      <p:sp>
        <p:nvSpPr>
          <p:cNvPr id="39937" name="Rectangle 2"/>
          <p:cNvSpPr>
            <a:spLocks noGrp="1"/>
          </p:cNvSpPr>
          <p:nvPr>
            <p:ph type="title"/>
          </p:nvPr>
        </p:nvSpPr>
        <p:spPr/>
        <p:txBody>
          <a:bodyPr/>
          <a:lstStyle/>
          <a:p>
            <a:r>
              <a:rPr lang="en-US" dirty="0" smtClean="0">
                <a:latin typeface="Verdana" charset="0"/>
                <a:ea typeface="Verdana" charset="0"/>
                <a:cs typeface="Verdana" charset="0"/>
              </a:rPr>
              <a:t>Animal Welfare Issues</a:t>
            </a:r>
            <a:endParaRPr lang="en-US" dirty="0">
              <a:latin typeface="Verdana" charset="0"/>
              <a:ea typeface="Verdana" charset="0"/>
              <a:cs typeface="Verdana" charset="0"/>
            </a:endParaRPr>
          </a:p>
        </p:txBody>
      </p:sp>
      <p:pic>
        <p:nvPicPr>
          <p:cNvPr id="7170"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372200" y="2391590"/>
            <a:ext cx="2370483" cy="2064906"/>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69161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98F84ED-46BE-4C0B-AF9F-DC9592DFEB25}"/>
</file>

<file path=customXml/itemProps2.xml><?xml version="1.0" encoding="utf-8"?>
<ds:datastoreItem xmlns:ds="http://schemas.openxmlformats.org/officeDocument/2006/customXml" ds:itemID="{D586CBEC-E32E-4C19-881B-8D32D2CCF425}"/>
</file>

<file path=customXml/itemProps3.xml><?xml version="1.0" encoding="utf-8"?>
<ds:datastoreItem xmlns:ds="http://schemas.openxmlformats.org/officeDocument/2006/customXml" ds:itemID="{930E2D59-4C8D-4947-AD02-093E079401DC}"/>
</file>

<file path=docProps/app.xml><?xml version="1.0" encoding="utf-8"?>
<Properties xmlns="http://schemas.openxmlformats.org/officeDocument/2006/extended-properties" xmlns:vt="http://schemas.openxmlformats.org/officeDocument/2006/docPropsVTypes">
  <Template>FAD_PReP_NAHEMS_PPT_2013-11 LogoFix</Template>
  <TotalTime>4315</TotalTime>
  <Words>2115</Words>
  <Application>Microsoft Office PowerPoint</Application>
  <PresentationFormat>On-screen Show (4:3)</PresentationFormat>
  <Paragraphs>139</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Calibri</vt:lpstr>
      <vt:lpstr>Symbol</vt:lpstr>
      <vt:lpstr>Times New Roman</vt:lpstr>
      <vt:lpstr>Verdana</vt:lpstr>
      <vt:lpstr>FAD PReP PPT Template 2011-10</vt:lpstr>
      <vt:lpstr>Mass Depopulation &amp; Euthanasia</vt:lpstr>
      <vt:lpstr>Euthanasia Group</vt:lpstr>
      <vt:lpstr>Group Supervisor</vt:lpstr>
      <vt:lpstr>Group Supervisor (cont’d)</vt:lpstr>
      <vt:lpstr>Team Leaders</vt:lpstr>
      <vt:lpstr>Team Leaders (cont’d)</vt:lpstr>
      <vt:lpstr>Team Members</vt:lpstr>
      <vt:lpstr>Hazard Communication</vt:lpstr>
      <vt:lpstr>Animal Welfare Issues</vt:lpstr>
      <vt:lpstr>Euthanasia Group Safety</vt:lpstr>
      <vt:lpstr>NVS 3D Teams </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Depopulation and Euthanasia - Personnel Responsibilities</dc:title>
  <dc:creator>dmbailey@iastate.edu;kleedom@mail.iastate.edu</dc:creator>
  <cp:keywords>FAD PReP/NAHEMS</cp:keywords>
  <cp:lastModifiedBy>Mogan-King, Janice P [CFSPH]</cp:lastModifiedBy>
  <cp:revision>216</cp:revision>
  <cp:lastPrinted>2011-03-29T19:20:30Z</cp:lastPrinted>
  <dcterms:created xsi:type="dcterms:W3CDTF">2011-04-11T21:56:02Z</dcterms:created>
  <dcterms:modified xsi:type="dcterms:W3CDTF">2015-08-17T22:04:36Z</dcterms:modified>
  <cp:category>FAD PReP/NAHEMS</cp:category>
</cp:coreProperties>
</file>