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7.xml" ContentType="application/vnd.openxmlformats-officedocument.presentationml.notes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20"/>
  </p:notesMasterIdLst>
  <p:handoutMasterIdLst>
    <p:handoutMasterId r:id="rId21"/>
  </p:handoutMasterIdLst>
  <p:sldIdLst>
    <p:sldId id="260" r:id="rId2"/>
    <p:sldId id="296" r:id="rId3"/>
    <p:sldId id="324" r:id="rId4"/>
    <p:sldId id="323" r:id="rId5"/>
    <p:sldId id="312" r:id="rId6"/>
    <p:sldId id="300" r:id="rId7"/>
    <p:sldId id="310" r:id="rId8"/>
    <p:sldId id="311" r:id="rId9"/>
    <p:sldId id="313" r:id="rId10"/>
    <p:sldId id="303" r:id="rId11"/>
    <p:sldId id="315" r:id="rId12"/>
    <p:sldId id="297" r:id="rId13"/>
    <p:sldId id="319" r:id="rId14"/>
    <p:sldId id="305" r:id="rId15"/>
    <p:sldId id="314" r:id="rId16"/>
    <p:sldId id="320" r:id="rId17"/>
    <p:sldId id="325" r:id="rId18"/>
    <p:sldId id="322" r:id="rId19"/>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toma, Patricia J" initials="FP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76" autoAdjust="0"/>
    <p:restoredTop sz="61675" autoAdjust="0"/>
  </p:normalViewPr>
  <p:slideViewPr>
    <p:cSldViewPr>
      <p:cViewPr varScale="1">
        <p:scale>
          <a:sx n="48" d="100"/>
          <a:sy n="48" d="100"/>
        </p:scale>
        <p:origin x="239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5" d="100"/>
        <a:sy n="8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D42D7006-EDFC-44AA-934C-6F4244239A0B}" type="datetimeFigureOut">
              <a:rPr lang="en-US"/>
              <a:pPr>
                <a:defRPr/>
              </a:pPr>
              <a:t>8/17/2015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DBC4B9E1-F854-4A92-AE80-943CD77CA653}" type="slidenum">
              <a:rPr lang="en-US"/>
              <a:pPr>
                <a:defRPr/>
              </a:pPr>
              <a:t>‹#›</a:t>
            </a:fld>
            <a:endParaRPr lang="en-US"/>
          </a:p>
        </p:txBody>
      </p:sp>
    </p:spTree>
    <p:extLst>
      <p:ext uri="{BB962C8B-B14F-4D97-AF65-F5344CB8AC3E}">
        <p14:creationId xmlns:p14="http://schemas.microsoft.com/office/powerpoint/2010/main" val="35004634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AF63E82B-EC93-4A29-8F95-FE0999675F77}" type="datetimeFigureOut">
              <a:rPr lang="en-US"/>
              <a:pPr>
                <a:defRPr/>
              </a:pPr>
              <a:t>8/17/2015</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5B05F192-C891-499A-9314-770D70BE5485}" type="slidenum">
              <a:rPr lang="en-US"/>
              <a:pPr>
                <a:defRPr/>
              </a:pPr>
              <a:t>‹#›</a:t>
            </a:fld>
            <a:endParaRPr lang="en-US"/>
          </a:p>
        </p:txBody>
      </p:sp>
    </p:spTree>
    <p:extLst>
      <p:ext uri="{BB962C8B-B14F-4D97-AF65-F5344CB8AC3E}">
        <p14:creationId xmlns:p14="http://schemas.microsoft.com/office/powerpoint/2010/main" val="908095342"/>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presentation outlines </a:t>
            </a:r>
            <a:r>
              <a:rPr lang="en-US" dirty="0" smtClean="0">
                <a:solidFill>
                  <a:schemeClr val="accent2"/>
                </a:solidFill>
                <a:latin typeface="+mn-lt"/>
              </a:rPr>
              <a:t>general methods of non-domestic and aquatic animal euthanasia that may be appropriate during a response to an animal health emergency. This information was derived from </a:t>
            </a:r>
            <a:r>
              <a:rPr lang="en-US" i="0" dirty="0" smtClean="0">
                <a:solidFill>
                  <a:schemeClr val="accent2"/>
                </a:solidFill>
                <a:latin typeface="+mn-lt"/>
              </a:rPr>
              <a:t>the Foreign Animal Disease Preparedness and Response</a:t>
            </a:r>
            <a:r>
              <a:rPr lang="en-US" i="0" dirty="0" smtClean="0">
                <a:latin typeface="+mn-lt"/>
              </a:rPr>
              <a:t> (FAD PReP)/National Animal Health Emergency Management System (NAHEMS) Guidelines: Mass Depopulation and Euthanasia (2015) </a:t>
            </a:r>
            <a:r>
              <a:rPr lang="en-US" dirty="0" smtClean="0">
                <a:latin typeface="+mn-lt"/>
              </a:rPr>
              <a:t>and also the web-based training module.</a:t>
            </a: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2B53880-9657-48DD-A369-FCF6AF26C650}" type="slidenum">
              <a:rPr lang="en-US">
                <a:ea typeface="ＭＳ Ｐゴシック" charset="-128"/>
                <a:cs typeface="ＭＳ Ｐゴシック" charset="-128"/>
              </a:rPr>
              <a:pPr fontAlgn="base">
                <a:spcBef>
                  <a:spcPct val="0"/>
                </a:spcBef>
                <a:spcAft>
                  <a:spcPct val="0"/>
                </a:spcAft>
                <a:defRPr/>
              </a:pPr>
              <a:t>1</a:t>
            </a:fld>
            <a:endParaRPr lang="en-US">
              <a:ea typeface="ＭＳ Ｐゴシック" charset="-128"/>
              <a:cs typeface="ＭＳ Ｐゴシック" charset="-128"/>
            </a:endParaRPr>
          </a:p>
        </p:txBody>
      </p:sp>
      <p:sp>
        <p:nvSpPr>
          <p:cNvPr id="17412" name="Header Placeholder 1"/>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ea typeface="ＭＳ Ｐゴシック" charset="-128"/>
                <a:cs typeface="ＭＳ Ｐゴシック" charset="-128"/>
              </a:rPr>
              <a:t>Test Template HANDS 2011-03</a:t>
            </a:r>
          </a:p>
        </p:txBody>
      </p:sp>
    </p:spTree>
    <p:extLst>
      <p:ext uri="{BB962C8B-B14F-4D97-AF65-F5344CB8AC3E}">
        <p14:creationId xmlns:p14="http://schemas.microsoft.com/office/powerpoint/2010/main" val="3512786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A wide variety of projectile </a:t>
            </a:r>
            <a:r>
              <a:rPr lang="en-US" dirty="0" smtClean="0">
                <a:latin typeface="+mn-lt"/>
              </a:rPr>
              <a:t>equipment, sometimes called dart guns, utilizing </a:t>
            </a:r>
            <a:r>
              <a:rPr lang="en-US" dirty="0">
                <a:latin typeface="+mn-lt"/>
              </a:rPr>
              <a:t>very powerful </a:t>
            </a:r>
            <a:r>
              <a:rPr lang="en-US" dirty="0" smtClean="0">
                <a:latin typeface="+mn-lt"/>
              </a:rPr>
              <a:t>chemical restraint </a:t>
            </a:r>
            <a:r>
              <a:rPr lang="en-US" dirty="0">
                <a:latin typeface="+mn-lt"/>
              </a:rPr>
              <a:t>agents is </a:t>
            </a:r>
            <a:r>
              <a:rPr lang="en-US" dirty="0" smtClean="0">
                <a:latin typeface="+mn-lt"/>
              </a:rPr>
              <a:t>sometimes used by</a:t>
            </a:r>
            <a:r>
              <a:rPr lang="en-US" baseline="0" dirty="0" smtClean="0">
                <a:latin typeface="+mn-lt"/>
              </a:rPr>
              <a:t> veterinarians and personnel </a:t>
            </a:r>
            <a:r>
              <a:rPr lang="en-US" dirty="0" smtClean="0">
                <a:latin typeface="+mn-lt"/>
              </a:rPr>
              <a:t>specializing </a:t>
            </a:r>
            <a:r>
              <a:rPr lang="en-US" dirty="0">
                <a:latin typeface="+mn-lt"/>
              </a:rPr>
              <a:t>in zoo animal or wildlife practice</a:t>
            </a:r>
            <a:r>
              <a:rPr lang="en-US" dirty="0" smtClean="0">
                <a:latin typeface="+mn-lt"/>
              </a:rPr>
              <a:t>. </a:t>
            </a:r>
            <a:r>
              <a:rPr lang="en-US" dirty="0">
                <a:latin typeface="+mn-lt"/>
              </a:rPr>
              <a:t>I</a:t>
            </a:r>
            <a:r>
              <a:rPr lang="en-US" dirty="0" smtClean="0">
                <a:latin typeface="+mn-lt"/>
              </a:rPr>
              <a:t>f </a:t>
            </a:r>
            <a:r>
              <a:rPr lang="en-US" dirty="0">
                <a:latin typeface="+mn-lt"/>
              </a:rPr>
              <a:t>this equipment and these agents </a:t>
            </a:r>
            <a:r>
              <a:rPr lang="en-US" dirty="0" smtClean="0">
                <a:latin typeface="+mn-lt"/>
              </a:rPr>
              <a:t>are </a:t>
            </a:r>
            <a:r>
              <a:rPr lang="en-US" dirty="0">
                <a:latin typeface="+mn-lt"/>
              </a:rPr>
              <a:t>used, veterinarians with the specialized training to use them safely should be employed. In an animal health crisis event when a decision to euthanize captive ruminants, or wild, exotic, or zoo animals has occurred, expert opinion is critical for success.</a:t>
            </a:r>
          </a:p>
          <a:p>
            <a:endParaRPr lang="en-US" dirty="0">
              <a:latin typeface="+mn-lt"/>
            </a:endParaRPr>
          </a:p>
        </p:txBody>
      </p:sp>
    </p:spTree>
    <p:extLst>
      <p:ext uri="{BB962C8B-B14F-4D97-AF65-F5344CB8AC3E}">
        <p14:creationId xmlns:p14="http://schemas.microsoft.com/office/powerpoint/2010/main" val="2712489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Following the application of a euthanasia method, death must be confirmed. Lack of a heartbeat and respiration (at least 10 minutes) as well as onset of rigor mortis are indicators that death has occurred. Animals should be evaluated for confirmation of death by competent and experienced personnel. </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11</a:t>
            </a:fld>
            <a:endParaRPr lang="en-US"/>
          </a:p>
        </p:txBody>
      </p:sp>
    </p:spTree>
    <p:extLst>
      <p:ext uri="{BB962C8B-B14F-4D97-AF65-F5344CB8AC3E}">
        <p14:creationId xmlns:p14="http://schemas.microsoft.com/office/powerpoint/2010/main" val="2857389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r>
              <a:rPr lang="en-US" dirty="0" smtClean="0"/>
              <a:t>The farmed fish</a:t>
            </a:r>
            <a:r>
              <a:rPr lang="en-US" baseline="0" dirty="0" smtClean="0"/>
              <a:t> industry is a growing industry in the United States. As with exotic mammals, expert opinion should be sought when making decisions to depopulate farmed fish/aquatic species.</a:t>
            </a:r>
            <a:endParaRPr lang="en-US" dirty="0" smtClean="0"/>
          </a:p>
        </p:txBody>
      </p:sp>
      <p:sp>
        <p:nvSpPr>
          <p:cNvPr id="4" name="Header Placeholder 3"/>
          <p:cNvSpPr txBox="1">
            <a:spLocks noGrp="1"/>
          </p:cNvSpPr>
          <p:nvPr/>
        </p:nvSpPr>
        <p:spPr>
          <a:xfrm>
            <a:off x="0" y="0"/>
            <a:ext cx="3038475" cy="465138"/>
          </a:xfrm>
          <a:prstGeom prst="rect">
            <a:avLst/>
          </a:prstGeom>
          <a:noFill/>
        </p:spPr>
        <p:txBody>
          <a:bodyPr lIns="93609" tIns="46807" rIns="93609" bIns="46807"/>
          <a:lstStyle/>
          <a:p>
            <a:pPr fontAlgn="auto">
              <a:spcBef>
                <a:spcPts val="0"/>
              </a:spcBef>
              <a:spcAft>
                <a:spcPts val="0"/>
              </a:spcAft>
              <a:defRPr/>
            </a:pPr>
            <a:r>
              <a:rPr lang="en-US" sz="1200">
                <a:latin typeface="+mn-lt"/>
                <a:ea typeface="+mn-ea"/>
                <a:cs typeface="+mn-cs"/>
              </a:rPr>
              <a:t>Test Template HANDS 2011-03</a:t>
            </a:r>
          </a:p>
        </p:txBody>
      </p:sp>
      <p:sp>
        <p:nvSpPr>
          <p:cNvPr id="5" name="Slide Number Placeholder 4"/>
          <p:cNvSpPr txBox="1">
            <a:spLocks noGrp="1"/>
          </p:cNvSpPr>
          <p:nvPr/>
        </p:nvSpPr>
        <p:spPr>
          <a:xfrm>
            <a:off x="3970338" y="8829675"/>
            <a:ext cx="3038475" cy="465138"/>
          </a:xfrm>
          <a:prstGeom prst="rect">
            <a:avLst/>
          </a:prstGeom>
          <a:noFill/>
        </p:spPr>
        <p:txBody>
          <a:bodyPr lIns="93609" tIns="46807" rIns="93609" bIns="46807" anchor="b"/>
          <a:lstStyle/>
          <a:p>
            <a:pPr algn="r" fontAlgn="auto">
              <a:spcBef>
                <a:spcPts val="0"/>
              </a:spcBef>
              <a:spcAft>
                <a:spcPts val="0"/>
              </a:spcAft>
              <a:defRPr/>
            </a:pPr>
            <a:fld id="{6CAFD31A-25FB-49A5-97CD-BDEFEC9806F8}" type="slidenum">
              <a:rPr lang="en-US" sz="1200">
                <a:latin typeface="+mn-lt"/>
                <a:ea typeface="+mn-ea"/>
                <a:cs typeface="+mn-cs"/>
              </a:rPr>
              <a:pPr algn="r" fontAlgn="auto">
                <a:spcBef>
                  <a:spcPts val="0"/>
                </a:spcBef>
                <a:spcAft>
                  <a:spcPts val="0"/>
                </a:spcAft>
                <a:defRPr/>
              </a:pPr>
              <a:t>12</a:t>
            </a:fld>
            <a:endParaRPr lang="en-US" sz="1200">
              <a:latin typeface="+mn-lt"/>
              <a:ea typeface="+mn-ea"/>
              <a:cs typeface="+mn-cs"/>
            </a:endParaRPr>
          </a:p>
        </p:txBody>
      </p:sp>
    </p:spTree>
    <p:extLst>
      <p:ext uri="{BB962C8B-B14F-4D97-AF65-F5344CB8AC3E}">
        <p14:creationId xmlns:p14="http://schemas.microsoft.com/office/powerpoint/2010/main" val="2601401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Placeholder 2"/>
          <p:cNvSpPr>
            <a:spLocks noGrp="1" noRot="1" noChangeAspec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mn-lt"/>
              </a:rPr>
              <a:t>Currently, there is little published concerning humane euthanasia procedures for aquatic species, particularly fish. </a:t>
            </a:r>
            <a:r>
              <a:rPr lang="en-US" dirty="0" smtClean="0">
                <a:latin typeface="+mn-lt"/>
              </a:rPr>
              <a:t>In </a:t>
            </a:r>
            <a:r>
              <a:rPr lang="en-US" dirty="0">
                <a:latin typeface="+mn-lt"/>
              </a:rPr>
              <a:t>an event involving depopulation of farmed fish/aquatic species, veterinary and husbandry experts in these fields should be consulted for expertise and guidance</a:t>
            </a:r>
            <a:r>
              <a:rPr lang="en-US" dirty="0" smtClean="0">
                <a:latin typeface="+mn-lt"/>
              </a:rPr>
              <a:t>. </a:t>
            </a:r>
            <a:r>
              <a:rPr lang="en-US" sz="1200" b="0" i="1" u="none" strike="noStrike" kern="1200" baseline="0" dirty="0" smtClean="0">
                <a:solidFill>
                  <a:schemeClr val="tx1"/>
                </a:solidFill>
                <a:latin typeface="+mn-lt"/>
                <a:ea typeface="ＭＳ Ｐゴシック" charset="-128"/>
                <a:cs typeface="ＭＳ Ｐゴシック" charset="-128"/>
              </a:rPr>
              <a:t>[This photo shows pond-reared fish ready for harvest. Photo source: Peggy </a:t>
            </a:r>
            <a:r>
              <a:rPr lang="en-US" sz="1200" b="0" i="1" u="none" strike="noStrike" kern="1200" baseline="0" dirty="0" err="1" smtClean="0">
                <a:solidFill>
                  <a:schemeClr val="tx1"/>
                </a:solidFill>
                <a:latin typeface="+mn-lt"/>
                <a:ea typeface="ＭＳ Ｐゴシック" charset="-128"/>
                <a:cs typeface="ＭＳ Ｐゴシック" charset="-128"/>
              </a:rPr>
              <a:t>Greb</a:t>
            </a:r>
            <a:r>
              <a:rPr lang="en-US" sz="1200" b="0" i="1" u="none" strike="noStrike" kern="1200" baseline="0" dirty="0" smtClean="0">
                <a:solidFill>
                  <a:schemeClr val="tx1"/>
                </a:solidFill>
                <a:latin typeface="+mn-lt"/>
                <a:ea typeface="ＭＳ Ｐゴシック" charset="-128"/>
                <a:cs typeface="ＭＳ Ｐゴシック" charset="-128"/>
              </a:rPr>
              <a:t>, USDA]</a:t>
            </a:r>
            <a:endParaRPr lang="en-US" dirty="0" smtClean="0">
              <a:latin typeface="+mn-lt"/>
            </a:endParaRPr>
          </a:p>
          <a:p>
            <a:endParaRPr lang="en-US" dirty="0" smtClean="0">
              <a:latin typeface="+mn-lt"/>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latin typeface="+mn-lt"/>
            </a:endParaRPr>
          </a:p>
        </p:txBody>
      </p:sp>
    </p:spTree>
    <p:extLst>
      <p:ext uri="{BB962C8B-B14F-4D97-AF65-F5344CB8AC3E}">
        <p14:creationId xmlns:p14="http://schemas.microsoft.com/office/powerpoint/2010/main" val="3007467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Placeholder 2"/>
          <p:cNvSpPr>
            <a:spLocks noGrp="1" noRot="1" noChangeAspec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The AVMA</a:t>
            </a:r>
            <a:r>
              <a:rPr lang="en-US" baseline="0" dirty="0" smtClean="0">
                <a:latin typeface="+mn-lt"/>
              </a:rPr>
              <a:t> considers several physical methods of euthanasia </a:t>
            </a:r>
            <a:r>
              <a:rPr lang="en-US" sz="1200" b="0" i="0" u="none" strike="noStrike" baseline="0" dirty="0" smtClean="0">
                <a:solidFill>
                  <a:srgbClr val="221E1F"/>
                </a:solidFill>
                <a:latin typeface="+mn-lt"/>
              </a:rPr>
              <a:t>acceptable with conditions and include manually applied blunt force trauma to the head, decapitation, and cervical transaction. Each of these physical methods should be followed by pithing. Other physical methods that may be considered include the use of a captive bolt, rapid chilling, and maceration. </a:t>
            </a:r>
            <a:r>
              <a:rPr lang="en-US" sz="1200" b="0" i="0" u="none" strike="noStrike" kern="1200" baseline="0" dirty="0" err="1" smtClean="0">
                <a:solidFill>
                  <a:schemeClr val="tx1"/>
                </a:solidFill>
                <a:latin typeface="+mn-lt"/>
                <a:ea typeface="ＭＳ Ｐゴシック" charset="-128"/>
              </a:rPr>
              <a:t>N</a:t>
            </a:r>
            <a:r>
              <a:rPr lang="en-US" sz="1200" b="0" i="0" u="none" strike="noStrike" kern="1200" baseline="0" dirty="0" err="1" smtClean="0">
                <a:solidFill>
                  <a:schemeClr val="tx1"/>
                </a:solidFill>
                <a:latin typeface="+mn-lt"/>
                <a:ea typeface="ＭＳ Ｐゴシック" charset="-128"/>
                <a:cs typeface="ＭＳ Ｐゴシック" charset="-128"/>
              </a:rPr>
              <a:t>oninhaled</a:t>
            </a:r>
            <a:r>
              <a:rPr lang="en-US" sz="1200" b="0" i="0" u="none" strike="noStrike" kern="1200" baseline="0" dirty="0" smtClean="0">
                <a:solidFill>
                  <a:schemeClr val="tx1"/>
                </a:solidFill>
                <a:latin typeface="+mn-lt"/>
                <a:ea typeface="ＭＳ Ｐゴシック" charset="-128"/>
                <a:cs typeface="ＭＳ Ｐゴシック" charset="-128"/>
              </a:rPr>
              <a:t> methods such as immersion in an overdose of anesthetic solution or carbon dioxide saturated water, or injection of euthanasia solution or an overdose of anesthetic are also acceptable. Pithing, freezing and decapitation may also be used as a second, or adjunctive, depopulation method of to ensure death. </a:t>
            </a:r>
            <a:endParaRPr lang="en-US" dirty="0">
              <a:latin typeface="Times New Roman" charset="0"/>
            </a:endParaRPr>
          </a:p>
        </p:txBody>
      </p:sp>
    </p:spTree>
    <p:extLst>
      <p:ext uri="{BB962C8B-B14F-4D97-AF65-F5344CB8AC3E}">
        <p14:creationId xmlns:p14="http://schemas.microsoft.com/office/powerpoint/2010/main" val="32762620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Placeholder 2"/>
          <p:cNvSpPr>
            <a:spLocks noGrp="1" noRot="1" noChangeAspec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Death in aquatic species can be difficult to determine, in part because of anatomic and physiologic adaptations. Indicators of death include: loss of </a:t>
            </a:r>
            <a:r>
              <a:rPr lang="en-US" sz="1200" b="0" i="0" u="none" strike="noStrike" kern="1200" baseline="0" dirty="0" err="1" smtClean="0">
                <a:solidFill>
                  <a:schemeClr val="tx1"/>
                </a:solidFill>
                <a:latin typeface="+mn-lt"/>
                <a:ea typeface="ＭＳ Ｐゴシック" charset="-128"/>
                <a:cs typeface="ＭＳ Ｐゴシック" charset="-128"/>
              </a:rPr>
              <a:t>eyeroll</a:t>
            </a:r>
            <a:r>
              <a:rPr lang="en-US" sz="1200" b="0" i="0" u="none" strike="noStrike" kern="1200" baseline="0" dirty="0" smtClean="0">
                <a:solidFill>
                  <a:schemeClr val="tx1"/>
                </a:solidFill>
                <a:latin typeface="+mn-lt"/>
                <a:ea typeface="ＭＳ Ｐゴシック" charset="-128"/>
                <a:cs typeface="ＭＳ Ｐゴシック" charset="-128"/>
              </a:rPr>
              <a:t>; the </a:t>
            </a:r>
            <a:r>
              <a:rPr lang="en-US" sz="1200" b="0" i="0" u="none" strike="noStrike" kern="1200" baseline="0" dirty="0" err="1" smtClean="0">
                <a:solidFill>
                  <a:schemeClr val="tx1"/>
                </a:solidFill>
                <a:latin typeface="+mn-lt"/>
                <a:ea typeface="ＭＳ Ｐゴシック" charset="-128"/>
                <a:cs typeface="ＭＳ Ｐゴシック" charset="-128"/>
              </a:rPr>
              <a:t>eyeroll</a:t>
            </a:r>
            <a:r>
              <a:rPr lang="en-US" sz="1200" b="0" i="0" u="none" strike="noStrike" kern="1200" baseline="0" dirty="0" smtClean="0">
                <a:solidFill>
                  <a:schemeClr val="tx1"/>
                </a:solidFill>
                <a:latin typeface="+mn-lt"/>
                <a:ea typeface="ＭＳ Ｐゴシック" charset="-128"/>
                <a:cs typeface="ＭＳ Ｐゴシック" charset="-128"/>
              </a:rPr>
              <a:t> is also known as the </a:t>
            </a:r>
            <a:r>
              <a:rPr lang="en-US" sz="1200" b="0" i="0" u="none" strike="noStrike" kern="1200" baseline="0" dirty="0" err="1" smtClean="0">
                <a:solidFill>
                  <a:schemeClr val="tx1"/>
                </a:solidFill>
                <a:latin typeface="+mn-lt"/>
                <a:ea typeface="ＭＳ Ｐゴシック" charset="-128"/>
                <a:cs typeface="ＭＳ Ｐゴシック" charset="-128"/>
              </a:rPr>
              <a:t>vestibulo</a:t>
            </a:r>
            <a:r>
              <a:rPr lang="en-US" sz="1200" b="0" i="0" u="none" strike="noStrike" kern="1200" baseline="0" dirty="0" smtClean="0">
                <a:solidFill>
                  <a:schemeClr val="tx1"/>
                </a:solidFill>
                <a:latin typeface="+mn-lt"/>
                <a:ea typeface="ＭＳ Ｐゴシック" charset="-128"/>
                <a:cs typeface="ＭＳ Ｐゴシック" charset="-128"/>
              </a:rPr>
              <a:t>-ocular reflex and describes the eye movement when a finfish is moved or manipulated from side to side. Loss of cardiac activity (heart beat) and no movement or reactivity to stimulus is also a strong indicator. Body flaccidity and respiratory arrest (cessation of rhythmic </a:t>
            </a:r>
            <a:r>
              <a:rPr lang="en-US" sz="1200" b="0" i="0" u="none" strike="noStrike" kern="1200" baseline="0" dirty="0" err="1" smtClean="0">
                <a:solidFill>
                  <a:schemeClr val="tx1"/>
                </a:solidFill>
                <a:latin typeface="+mn-lt"/>
                <a:ea typeface="ＭＳ Ｐゴシック" charset="-128"/>
                <a:cs typeface="ＭＳ Ｐゴシック" charset="-128"/>
              </a:rPr>
              <a:t>opercular</a:t>
            </a:r>
            <a:r>
              <a:rPr lang="en-US" sz="1200" b="0" i="0" u="none" strike="noStrike" kern="1200" baseline="0" dirty="0" smtClean="0">
                <a:solidFill>
                  <a:schemeClr val="tx1"/>
                </a:solidFill>
                <a:latin typeface="+mn-lt"/>
                <a:ea typeface="ＭＳ Ｐゴシック" charset="-128"/>
                <a:cs typeface="ＭＳ Ｐゴシック" charset="-128"/>
              </a:rPr>
              <a:t> activity) for at least 10 minutes are strong indicators death has occurred.</a:t>
            </a:r>
            <a:endParaRPr lang="en-US" dirty="0">
              <a:latin typeface="Times New Roman" charset="0"/>
            </a:endParaRPr>
          </a:p>
        </p:txBody>
      </p:sp>
    </p:spTree>
    <p:extLst>
      <p:ext uri="{BB962C8B-B14F-4D97-AF65-F5344CB8AC3E}">
        <p14:creationId xmlns:p14="http://schemas.microsoft.com/office/powerpoint/2010/main" val="3805896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a:t>
            </a:r>
            <a:r>
              <a:rPr lang="en-US" smtClean="0">
                <a:ea typeface="ＭＳ Ｐゴシック" charset="-128"/>
                <a:cs typeface="ＭＳ Ｐゴシック" charset="-128"/>
              </a:rPr>
              <a:t>website </a:t>
            </a:r>
            <a:r>
              <a:rPr lang="en-US" smtClean="0">
                <a:ea typeface="ＭＳ Ｐゴシック" charset="-128"/>
                <a:cs typeface="ＭＳ Ｐゴシック" charset="-128"/>
              </a:rPr>
              <a:t>(http://www.aphis.usda.gov/fadprep) and </a:t>
            </a:r>
            <a:r>
              <a:rPr lang="en-US" dirty="0" smtClean="0">
                <a:ea typeface="ＭＳ Ｐゴシック" charset="-128"/>
                <a:cs typeface="ＭＳ Ｐゴシック" charset="-128"/>
              </a:rPr>
              <a:t>the NAHERC Training Site (http://naherc.sws.iastate.edu/).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16</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9979707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a:t>
            </a:r>
            <a:r>
              <a:rPr lang="en-US" baseline="0" dirty="0" smtClean="0">
                <a:ea typeface="ＭＳ Ｐゴシック" charset="-128"/>
                <a:cs typeface="ＭＳ Ｐゴシック" charset="-128"/>
              </a:rPr>
              <a:t> contribution to the content </a:t>
            </a:r>
            <a:r>
              <a:rPr lang="en-US" dirty="0" smtClean="0">
                <a:ea typeface="ＭＳ Ｐゴシック" charset="-128"/>
                <a:cs typeface="ＭＳ Ｐゴシック" charset="-128"/>
              </a:rPr>
              <a:t>of the FAD </a:t>
            </a:r>
            <a:r>
              <a:rPr lang="en-US" dirty="0" err="1" smtClean="0">
                <a:ea typeface="ＭＳ Ｐゴシック" charset="-128"/>
                <a:cs typeface="ＭＳ Ｐゴシック" charset="-128"/>
              </a:rPr>
              <a:t>PReP</a:t>
            </a:r>
            <a:r>
              <a:rPr lang="en-US" baseline="0" dirty="0" smtClean="0">
                <a:ea typeface="ＭＳ Ｐゴシック" charset="-128"/>
                <a:cs typeface="ＭＳ Ｐゴシック" charset="-128"/>
              </a:rPr>
              <a:t>/NAHEMS </a:t>
            </a:r>
            <a:r>
              <a:rPr lang="en-US" dirty="0" smtClean="0">
                <a:ea typeface="ＭＳ Ｐゴシック" charset="-128"/>
                <a:cs typeface="ＭＳ Ｐゴシック" charset="-128"/>
              </a:rPr>
              <a:t>Guidelines: Mass Depopulation and Euthanasia document. Please see the Guidelines document for others who also provided additional assistance with content development.</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995418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18</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4207602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r>
              <a:rPr lang="en-US" dirty="0" smtClean="0"/>
              <a:t>The purpose of this presentation will review</a:t>
            </a:r>
            <a:r>
              <a:rPr lang="en-US" baseline="0" dirty="0" smtClean="0"/>
              <a:t> techniques for the euthanasia of</a:t>
            </a:r>
            <a:r>
              <a:rPr lang="en-US" dirty="0" smtClean="0"/>
              <a:t> non-domestic zoological and exhibition animals. This guidance focuses on emergency situations, and considerations could be different in non-emergency euthanasia protocols. </a:t>
            </a:r>
          </a:p>
        </p:txBody>
      </p:sp>
      <p:sp>
        <p:nvSpPr>
          <p:cNvPr id="4" name="Header Placeholder 3"/>
          <p:cNvSpPr txBox="1">
            <a:spLocks noGrp="1"/>
          </p:cNvSpPr>
          <p:nvPr/>
        </p:nvSpPr>
        <p:spPr>
          <a:xfrm>
            <a:off x="0" y="0"/>
            <a:ext cx="3038475" cy="465138"/>
          </a:xfrm>
          <a:prstGeom prst="rect">
            <a:avLst/>
          </a:prstGeom>
          <a:noFill/>
        </p:spPr>
        <p:txBody>
          <a:bodyPr lIns="93609" tIns="46807" rIns="93609" bIns="46807"/>
          <a:lstStyle/>
          <a:p>
            <a:pPr fontAlgn="auto">
              <a:spcBef>
                <a:spcPts val="0"/>
              </a:spcBef>
              <a:spcAft>
                <a:spcPts val="0"/>
              </a:spcAft>
              <a:defRPr/>
            </a:pPr>
            <a:r>
              <a:rPr lang="en-US" sz="1200">
                <a:latin typeface="+mn-lt"/>
                <a:ea typeface="+mn-ea"/>
                <a:cs typeface="+mn-cs"/>
              </a:rPr>
              <a:t>Test Template HANDS 2011-03</a:t>
            </a:r>
          </a:p>
        </p:txBody>
      </p:sp>
      <p:sp>
        <p:nvSpPr>
          <p:cNvPr id="5" name="Slide Number Placeholder 4"/>
          <p:cNvSpPr txBox="1">
            <a:spLocks noGrp="1"/>
          </p:cNvSpPr>
          <p:nvPr/>
        </p:nvSpPr>
        <p:spPr>
          <a:xfrm>
            <a:off x="3970338" y="8829675"/>
            <a:ext cx="3038475" cy="465138"/>
          </a:xfrm>
          <a:prstGeom prst="rect">
            <a:avLst/>
          </a:prstGeom>
          <a:noFill/>
        </p:spPr>
        <p:txBody>
          <a:bodyPr lIns="93609" tIns="46807" rIns="93609" bIns="46807" anchor="b"/>
          <a:lstStyle/>
          <a:p>
            <a:pPr algn="r" fontAlgn="auto">
              <a:spcBef>
                <a:spcPts val="0"/>
              </a:spcBef>
              <a:spcAft>
                <a:spcPts val="0"/>
              </a:spcAft>
              <a:defRPr/>
            </a:pPr>
            <a:fld id="{BE486F8A-F45A-4107-8124-64ED9851552D}" type="slidenum">
              <a:rPr lang="en-US" sz="1200">
                <a:latin typeface="+mn-lt"/>
                <a:ea typeface="+mn-ea"/>
                <a:cs typeface="+mn-cs"/>
              </a:rPr>
              <a:pPr algn="r" fontAlgn="auto">
                <a:spcBef>
                  <a:spcPts val="0"/>
                </a:spcBef>
                <a:spcAft>
                  <a:spcPts val="0"/>
                </a:spcAft>
                <a:defRPr/>
              </a:pPr>
              <a:t>2</a:t>
            </a:fld>
            <a:endParaRPr lang="en-US" sz="1200">
              <a:latin typeface="+mn-lt"/>
              <a:ea typeface="+mn-ea"/>
              <a:cs typeface="+mn-cs"/>
            </a:endParaRPr>
          </a:p>
        </p:txBody>
      </p:sp>
    </p:spTree>
    <p:extLst>
      <p:ext uri="{BB962C8B-B14F-4D97-AF65-F5344CB8AC3E}">
        <p14:creationId xmlns:p14="http://schemas.microsoft.com/office/powerpoint/2010/main" val="3506146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It is important to understand that USDA APHIS recognizes a difference between euthanasia and depopulation. Euthanasia involves transitioning an animal to death as painlessly and stress-free as possible. Mass depopulation is a method by which large numbers of animals must be destroyed quickly and efficiently with as much consideration given to the welfare of the animals as practicable. However, for the purposes of this presentation, the terms mass depopulation and euthanasia may be used interchangeably or simply be referred to as “euthanasia,” regardless of whether they are actually considered euthanasia or depopulation.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mn-lt"/>
              <a:ea typeface="ＭＳ Ｐゴシック" charset="-128"/>
              <a:cs typeface="ＭＳ Ｐゴシック" charset="-128"/>
              <a:sym typeface="Symbol" charset="2"/>
            </a:endParaRPr>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Euthanasia and depopulation may be practiced during an animal health emergency, such as a major disease outbreak or a foreign animal disease (FAD), to help prevent or mitigate the spread of the disease through the elimination of infected, exposed, or potentially exposed animals. It also serves to remove contaminated livestock from the food supply, protect the nation‘s agricultural and national economy, and safeguard public health. The overall goals of euthanasia are to: provide humane treatment of animals at all times until they are euthanized; select and use an acceptable method of depopulation/euthanasia to be executed as quickly, efficiently, and humanely as possible; minimize the negative emotional and psychological impact on animal owners, caretakers, and the public; prevent adulterated or potentially adulterated meat products from entering the food chain; and prevent or mitigate disease spread in the event of the introduction of a FAD within the U.S.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One of the overall goals in conducting euthanasia is to provide humane treatment of animals at all times until they are euthanized. Euthanasia must be performed by competent personnel who are trained and experienced in species-specific euthanasia</a:t>
            </a:r>
            <a:r>
              <a:rPr lang="en-US" baseline="0" dirty="0" smtClean="0"/>
              <a:t> methods. In all cases, the animal must be restrained and handled in a manner that minimizes stress and risk of injury or undue pain. The procedures and facilities used for the restraint and euthanasia of these animals must be humane and compatible with the needs of the species involved. </a:t>
            </a:r>
            <a:r>
              <a:rPr lang="en-US" dirty="0" smtClean="0"/>
              <a:t>Equally</a:t>
            </a:r>
            <a:r>
              <a:rPr lang="en-US" baseline="0" dirty="0" smtClean="0"/>
              <a:t> important is the safety of responders. The Safety Officer should be consulted where handling the animals may cause significant danger to personnel. </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5</a:t>
            </a:fld>
            <a:endParaRPr lang="en-US"/>
          </a:p>
        </p:txBody>
      </p:sp>
    </p:spTree>
    <p:extLst>
      <p:ext uri="{BB962C8B-B14F-4D97-AF65-F5344CB8AC3E}">
        <p14:creationId xmlns:p14="http://schemas.microsoft.com/office/powerpoint/2010/main" val="2857389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128"/>
                <a:cs typeface="ＭＳ Ｐゴシック" charset="-128"/>
              </a:rPr>
              <a:t>When selecting and developing a practical and humane euthanasia plan</a:t>
            </a:r>
            <a:r>
              <a:rPr lang="en-US" sz="1200" kern="1200" baseline="0" dirty="0" smtClean="0">
                <a:solidFill>
                  <a:schemeClr val="tx1"/>
                </a:solidFill>
                <a:effectLst/>
                <a:latin typeface="+mn-lt"/>
                <a:ea typeface="ＭＳ Ｐゴシック" charset="-128"/>
                <a:cs typeface="ＭＳ Ｐゴシック" charset="-128"/>
              </a:rPr>
              <a:t> for non-domestic or game park animals, c</a:t>
            </a:r>
            <a:r>
              <a:rPr lang="en-US" sz="1200" kern="1200" dirty="0" smtClean="0">
                <a:solidFill>
                  <a:schemeClr val="tx1"/>
                </a:solidFill>
                <a:effectLst/>
                <a:latin typeface="+mn-lt"/>
                <a:ea typeface="ＭＳ Ｐゴシック" charset="-128"/>
                <a:cs typeface="ＭＳ Ｐゴシック" charset="-128"/>
              </a:rPr>
              <a:t>onsult with experienced personnel</a:t>
            </a:r>
            <a:r>
              <a:rPr lang="en-US" sz="1200"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from a recognized facility, institution, agency or association. The American Association of Zoo Veterinarians (AAZV) has published a comprehensive document of guidelines for euthanasia of non-domestic animals. Euthanasia</a:t>
            </a:r>
            <a:r>
              <a:rPr lang="en-US" sz="1200" kern="1200" baseline="0" dirty="0" smtClean="0">
                <a:solidFill>
                  <a:schemeClr val="tx1"/>
                </a:solidFill>
                <a:effectLst/>
                <a:latin typeface="+mn-lt"/>
                <a:ea typeface="ＭＳ Ｐゴシック" charset="-128"/>
                <a:cs typeface="ＭＳ Ｐゴシック" charset="-128"/>
              </a:rPr>
              <a:t> of non-domestic animals is also discussed in the American Veterinary Medical Association (</a:t>
            </a:r>
            <a:r>
              <a:rPr lang="en-US" sz="1200" b="0" i="0" u="none" strike="noStrike" kern="1200" baseline="0" dirty="0" smtClean="0">
                <a:solidFill>
                  <a:schemeClr val="tx1"/>
                </a:solidFill>
                <a:latin typeface="+mn-lt"/>
                <a:ea typeface="ＭＳ Ｐゴシック" charset="-128"/>
                <a:cs typeface="ＭＳ Ｐゴシック" charset="-128"/>
              </a:rPr>
              <a:t>AVMA) Guidelines for the Euthanasia of Animals: 2013 Edition. </a:t>
            </a:r>
            <a:r>
              <a:rPr lang="en-US" sz="1200" kern="1200" dirty="0" smtClean="0">
                <a:solidFill>
                  <a:schemeClr val="tx1"/>
                </a:solidFill>
                <a:effectLst/>
                <a:latin typeface="+mn-lt"/>
                <a:ea typeface="ＭＳ Ｐゴシック" charset="-128"/>
                <a:cs typeface="ＭＳ Ｐゴシック" charset="-128"/>
              </a:rPr>
              <a:t>When zoological collections must be euthanized, the USDA will provide support and assistance to staff veterinarians to develop and carry out euthanasia activities.</a:t>
            </a:r>
            <a:r>
              <a:rPr lang="en-US" sz="1200"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For other facilities, such captive game hunting ranches, the USDA will assume the lead role in making euthanasia decisions.</a:t>
            </a:r>
            <a:r>
              <a:rPr lang="en-US" sz="1200"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Non-domestic species should be handled</a:t>
            </a:r>
            <a:r>
              <a:rPr lang="en-US" sz="1200" kern="1200" baseline="0" dirty="0" smtClean="0">
                <a:solidFill>
                  <a:schemeClr val="tx1"/>
                </a:solidFill>
                <a:effectLst/>
                <a:latin typeface="+mn-lt"/>
                <a:ea typeface="ＭＳ Ｐゴシック" charset="-128"/>
                <a:cs typeface="ＭＳ Ｐゴシック" charset="-128"/>
              </a:rPr>
              <a:t> by personnel with experience and training with non-domestic animals</a:t>
            </a:r>
            <a:r>
              <a:rPr lang="en-US" sz="1200" kern="1200" dirty="0" smtClean="0">
                <a:solidFill>
                  <a:schemeClr val="tx1"/>
                </a:solidFill>
                <a:effectLst/>
                <a:latin typeface="+mn-lt"/>
                <a:ea typeface="ＭＳ Ｐゴシック" charset="-128"/>
                <a:cs typeface="ＭＳ Ｐゴシック" charset="-128"/>
              </a:rPr>
              <a:t>. If similar domestic species exist, a good starting point in selection of the euthanasia method for non-domestic animals may be methods approved for similar domestic species. However, even if non-domestic animals appear similar to domestic species, there may be differences in the way these animals metabolize drugs or handle stress. </a:t>
            </a:r>
            <a:r>
              <a:rPr lang="en-US" sz="1200" b="0" i="1" u="none" strike="noStrike" kern="1200" baseline="0" dirty="0" smtClean="0">
                <a:solidFill>
                  <a:schemeClr val="tx1"/>
                </a:solidFill>
                <a:latin typeface="+mn-lt"/>
                <a:ea typeface="ＭＳ Ｐゴシック" charset="-128"/>
                <a:cs typeface="ＭＳ Ｐゴシック" charset="-128"/>
              </a:rPr>
              <a:t>[This photo shows a bull elk housed in a pen. Photo source: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dirty="0" smtClean="0">
              <a:latin typeface="+mn-lt"/>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ＭＳ Ｐゴシック" charset="-128"/>
              <a:cs typeface="ＭＳ Ｐゴシック" charset="-128"/>
            </a:endParaRPr>
          </a:p>
        </p:txBody>
      </p:sp>
    </p:spTree>
    <p:extLst>
      <p:ext uri="{BB962C8B-B14F-4D97-AF65-F5344CB8AC3E}">
        <p14:creationId xmlns:p14="http://schemas.microsoft.com/office/powerpoint/2010/main" val="1043101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Acceptable</a:t>
            </a:r>
            <a:r>
              <a:rPr lang="en-US" baseline="0" dirty="0" smtClean="0"/>
              <a:t> and conditionally acceptable methods of euthanasia have been outlined in the </a:t>
            </a:r>
            <a:r>
              <a:rPr lang="en-US" sz="1200" b="0" i="0" u="none" strike="noStrike" kern="1200" baseline="0" dirty="0" smtClean="0">
                <a:solidFill>
                  <a:schemeClr val="tx1"/>
                </a:solidFill>
                <a:latin typeface="+mn-lt"/>
                <a:ea typeface="ＭＳ Ｐゴシック" charset="-128"/>
                <a:cs typeface="ＭＳ Ｐゴシック" charset="-128"/>
              </a:rPr>
              <a:t>AVMA Guidelines for the Euthanasia of Animals: 2013 Edition. </a:t>
            </a:r>
            <a:endParaRPr lang="en-US" sz="1200" kern="1200" dirty="0" smtClean="0">
              <a:solidFill>
                <a:schemeClr val="tx1"/>
              </a:solidFill>
              <a:effectLst/>
              <a:latin typeface="+mn-lt"/>
              <a:ea typeface="ＭＳ Ｐゴシック" charset="-128"/>
              <a:cs typeface="ＭＳ Ｐゴシック" charset="-128"/>
            </a:endParaRPr>
          </a:p>
          <a:p>
            <a:r>
              <a:rPr lang="en-US" baseline="0" dirty="0" smtClean="0"/>
              <a:t>For free-ranging wildlife, the AVMA has stated that overdoses of injectable anesthetic agents are acceptable means of euthanasia. Conditionally acceptable methods of anesthesia for free ranging wildlife are the administration of inhaled anesthetics or inert gas such as carbon dioxide or carbon monoxide. Gunshot is also conditionally acceptable. Kill traps are not considered consistently humane but, in some cases, may be used to humanely kill free-ranging wildlife- particularly small mammals. In some cases where animals can be restrained without undue stress, the use of a captive bolt may be acceptable.</a:t>
            </a:r>
          </a:p>
          <a:p>
            <a:endParaRPr lang="en-US" baseline="0" dirty="0" smtClean="0"/>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7</a:t>
            </a:fld>
            <a:endParaRPr lang="en-US"/>
          </a:p>
        </p:txBody>
      </p:sp>
    </p:spTree>
    <p:extLst>
      <p:ext uri="{BB962C8B-B14F-4D97-AF65-F5344CB8AC3E}">
        <p14:creationId xmlns:p14="http://schemas.microsoft.com/office/powerpoint/2010/main" val="1666343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Zoos are often comprised of a diverse animal population. Euthanasia methods should be adapted to the specific species of concern. It is likely that overdoses of injectable anesthetic agents or administration of inhaled anesthetics or inert gas are acceptable for some species. Gunshot is also conditionally acceptable for some species. In some cases where zoo animals can be restrained without undue stress, the use of a captive bolt may be acceptable.</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8</a:t>
            </a:fld>
            <a:endParaRPr lang="en-US"/>
          </a:p>
        </p:txBody>
      </p:sp>
    </p:spTree>
    <p:extLst>
      <p:ext uri="{BB962C8B-B14F-4D97-AF65-F5344CB8AC3E}">
        <p14:creationId xmlns:p14="http://schemas.microsoft.com/office/powerpoint/2010/main" val="2681230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When selecting a euthanasia method, consider that non-domestic animals may experience extreme stress when</a:t>
            </a:r>
            <a:r>
              <a:rPr lang="en-US" baseline="0" dirty="0" smtClean="0">
                <a:latin typeface="+mn-lt"/>
              </a:rPr>
              <a:t> handled or restrained for certain types of anesthesia, often making gunshot the choice method. If it is not feasible to capture and restrain the animal to be euthanized, gunshot may be the only practical option. For </a:t>
            </a:r>
            <a:r>
              <a:rPr lang="en-US" baseline="0" dirty="0" err="1" smtClean="0">
                <a:latin typeface="+mn-lt"/>
              </a:rPr>
              <a:t>cervids</a:t>
            </a:r>
            <a:r>
              <a:rPr lang="en-US" baseline="0" dirty="0" smtClean="0">
                <a:latin typeface="+mn-lt"/>
              </a:rPr>
              <a:t>, such as deer and elk, if the animal can be chemically or physically restrained, captive bolt or free bullet are acceptable euthanasia methods. In </a:t>
            </a:r>
            <a:r>
              <a:rPr lang="en-US" baseline="0" dirty="0" err="1" smtClean="0">
                <a:latin typeface="+mn-lt"/>
              </a:rPr>
              <a:t>cervids</a:t>
            </a:r>
            <a:r>
              <a:rPr lang="en-US" baseline="0" dirty="0" smtClean="0">
                <a:latin typeface="+mn-lt"/>
              </a:rPr>
              <a:t>, aim the</a:t>
            </a:r>
            <a:r>
              <a:rPr lang="en-US" dirty="0" smtClean="0">
                <a:latin typeface="+mn-lt"/>
              </a:rPr>
              <a:t> captive bolt or gun at the intersection point of two imaginary lines drawn from the middle of the base of the ear to the lateral canthus of the opposite eye. You may also aim the bolt or bullet down the center of the horn ridge aiming at the base of the tongue, similar to horned sheep. Practice extreme caution in the use of free bullets to avoid injury to the gun operator or damage or injury to property or persons in the background beyond the animal. </a:t>
            </a:r>
            <a:r>
              <a:rPr lang="en-US" sz="1200" b="0" i="1" u="none" strike="noStrike" kern="1200" baseline="0" dirty="0" smtClean="0">
                <a:solidFill>
                  <a:schemeClr val="tx1"/>
                </a:solidFill>
                <a:latin typeface="+mn-lt"/>
                <a:ea typeface="ＭＳ Ｐゴシック" charset="-128"/>
                <a:cs typeface="ＭＳ Ｐゴシック" charset="-128"/>
              </a:rPr>
              <a:t>[This illustration shows the proper aiming point for a captive bolt or gunshot euthanasia in a </a:t>
            </a:r>
            <a:r>
              <a:rPr lang="en-US" sz="1200" b="0" i="1" u="none" strike="noStrike" kern="1200" baseline="0" dirty="0" err="1" smtClean="0">
                <a:solidFill>
                  <a:schemeClr val="tx1"/>
                </a:solidFill>
                <a:latin typeface="+mn-lt"/>
                <a:ea typeface="ＭＳ Ｐゴシック" charset="-128"/>
                <a:cs typeface="ＭＳ Ｐゴシック" charset="-128"/>
              </a:rPr>
              <a:t>cervid</a:t>
            </a:r>
            <a:r>
              <a:rPr lang="en-US" sz="1200" b="0" i="1" u="none" strike="noStrike" kern="1200" baseline="0" dirty="0" smtClean="0">
                <a:solidFill>
                  <a:schemeClr val="tx1"/>
                </a:solidFill>
                <a:latin typeface="+mn-lt"/>
                <a:ea typeface="ＭＳ Ｐゴシック" charset="-128"/>
                <a:cs typeface="ＭＳ Ｐゴシック" charset="-128"/>
              </a:rPr>
              <a:t>. Photo source: JK Shearer, Iowa State University]</a:t>
            </a: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9</a:t>
            </a:fld>
            <a:endParaRPr lang="en-US"/>
          </a:p>
        </p:txBody>
      </p:sp>
    </p:spTree>
    <p:extLst>
      <p:ext uri="{BB962C8B-B14F-4D97-AF65-F5344CB8AC3E}">
        <p14:creationId xmlns:p14="http://schemas.microsoft.com/office/powerpoint/2010/main" val="13590299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defRPr/>
            </a:pPr>
            <a:r>
              <a:rPr lang="en-US" smtClean="0"/>
              <a:t>FAD PReP/NAHEMS Guidelines: MDE-Non-Domestic Animals</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3AE7C03D-09ED-4BF7-9C2F-DDD448EABAE4}"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MDE-Non-Domestic Animals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E6ADF08B-10EA-45BA-8F2D-D770206B47FD}"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t>FAD PReP/NAHEMS Guidelines: MDE-Non-Domestic Animals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3AE7C03D-09ED-4BF7-9C2F-DDD448EABAE4}"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defRPr/>
            </a:pPr>
            <a:r>
              <a:rPr lang="en-US" smtClean="0"/>
              <a:t>USDA APHIS and CFSPH</a:t>
            </a:r>
            <a:endParaRPr lang="en-US" dirty="0"/>
          </a:p>
        </p:txBody>
      </p:sp>
      <p:sp>
        <p:nvSpPr>
          <p:cNvPr id="6" name="Footer Placeholder 5"/>
          <p:cNvSpPr>
            <a:spLocks noGrp="1"/>
          </p:cNvSpPr>
          <p:nvPr>
            <p:ph type="ftr" sz="quarter" idx="11"/>
          </p:nvPr>
        </p:nvSpPr>
        <p:spPr/>
        <p:txBody>
          <a:bodyPr/>
          <a:lstStyle/>
          <a:p>
            <a:pPr algn="l">
              <a:defRPr/>
            </a:pPr>
            <a:r>
              <a:rPr lang="en-US" smtClean="0"/>
              <a:t>FAD PReP/NAHEMS Guidelines: MDE-Non-Domestic Animals</a:t>
            </a:r>
            <a:endParaRPr lang="en-US" dirty="0"/>
          </a:p>
        </p:txBody>
      </p:sp>
      <p:sp>
        <p:nvSpPr>
          <p:cNvPr id="7" name="Slide Number Placeholder 6"/>
          <p:cNvSpPr>
            <a:spLocks noGrp="1"/>
          </p:cNvSpPr>
          <p:nvPr>
            <p:ph type="sldNum" sz="quarter" idx="12"/>
          </p:nvPr>
        </p:nvSpPr>
        <p:spPr/>
        <p:txBody>
          <a:bodyPr/>
          <a:lstStyle/>
          <a:p>
            <a:pPr>
              <a:defRPr/>
            </a:pPr>
            <a:fld id="{629F1977-C8FE-49BC-B271-825B3AF9A2A7}"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defRPr/>
            </a:pP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defRPr/>
            </a:pPr>
            <a:r>
              <a:rPr lang="en-US" smtClean="0"/>
              <a:t>FAD PReP/NAHEMS Guidelines: MDE-Non-Domestic Animals</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18EA5197-2FEF-44E2-9D71-4341C763FBD5}"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a:defRPr/>
            </a:pPr>
            <a:r>
              <a:rPr lang="en-US" smtClean="0"/>
              <a:t>USDA APHIS and CFSPH</a:t>
            </a:r>
            <a:endParaRPr lang="en-US" dirty="0"/>
          </a:p>
        </p:txBody>
      </p:sp>
      <p:sp>
        <p:nvSpPr>
          <p:cNvPr id="4" name="Footer Placeholder 3"/>
          <p:cNvSpPr>
            <a:spLocks noGrp="1"/>
          </p:cNvSpPr>
          <p:nvPr>
            <p:ph type="ftr" sz="quarter" idx="11"/>
          </p:nvPr>
        </p:nvSpPr>
        <p:spPr/>
        <p:txBody>
          <a:bodyPr/>
          <a:lstStyle/>
          <a:p>
            <a:pPr algn="l">
              <a:defRPr/>
            </a:pPr>
            <a:r>
              <a:rPr lang="en-US" smtClean="0"/>
              <a:t>FAD PReP/NAHEMS Guidelines: MDE-Non-Domestic Animals</a:t>
            </a:r>
            <a:endParaRPr lang="en-US" dirty="0"/>
          </a:p>
        </p:txBody>
      </p:sp>
      <p:sp>
        <p:nvSpPr>
          <p:cNvPr id="5" name="Slide Number Placeholder 4"/>
          <p:cNvSpPr>
            <a:spLocks noGrp="1"/>
          </p:cNvSpPr>
          <p:nvPr>
            <p:ph type="sldNum" sz="quarter" idx="12"/>
          </p:nvPr>
        </p:nvSpPr>
        <p:spPr/>
        <p:txBody>
          <a:bodyPr/>
          <a:lstStyle/>
          <a:p>
            <a:pPr>
              <a:defRPr/>
            </a:pPr>
            <a:fld id="{472163A1-E4F6-4E60-B576-51DCDDD57162}"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defRPr/>
            </a:pPr>
            <a:r>
              <a:rPr lang="en-US" smtClean="0"/>
              <a:t>USDA APHIS and CFSPH</a:t>
            </a:r>
            <a:endParaRPr lang="en-US" dirty="0"/>
          </a:p>
        </p:txBody>
      </p:sp>
      <p:sp>
        <p:nvSpPr>
          <p:cNvPr id="3" name="Footer Placeholder 2"/>
          <p:cNvSpPr>
            <a:spLocks noGrp="1"/>
          </p:cNvSpPr>
          <p:nvPr>
            <p:ph type="ftr" sz="quarter" idx="11"/>
          </p:nvPr>
        </p:nvSpPr>
        <p:spPr/>
        <p:txBody>
          <a:bodyPr/>
          <a:lstStyle/>
          <a:p>
            <a:pPr algn="l">
              <a:defRPr/>
            </a:pPr>
            <a:r>
              <a:rPr lang="en-US" smtClean="0"/>
              <a:t>FAD PReP/NAHEMS Guidelines: MDE-Non-Domestic Animals</a:t>
            </a:r>
            <a:endParaRPr lang="en-US" dirty="0"/>
          </a:p>
        </p:txBody>
      </p:sp>
      <p:sp>
        <p:nvSpPr>
          <p:cNvPr id="4" name="Slide Number Placeholder 3"/>
          <p:cNvSpPr>
            <a:spLocks noGrp="1"/>
          </p:cNvSpPr>
          <p:nvPr>
            <p:ph type="sldNum" sz="quarter" idx="12"/>
          </p:nvPr>
        </p:nvSpPr>
        <p:spPr/>
        <p:txBody>
          <a:bodyPr/>
          <a:lstStyle/>
          <a:p>
            <a:pPr>
              <a:defRPr/>
            </a:pPr>
            <a:fld id="{4C5D0FB5-A50F-4B1E-A0D7-2BF7A09D9550}"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MDE-Non-Domestic Animals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3AE7C03D-09ED-4BF7-9C2F-DDD448EABAE4}"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hf sldNum="0"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MDE-Non-Domestic Animals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3AE7C03D-09ED-4BF7-9C2F-DDD448EABAE4}" type="slidenum">
              <a:rPr lang="en-US" smtClean="0"/>
              <a:pPr>
                <a:defRPr/>
              </a:pPr>
              <a:t>‹#›</a:t>
            </a:fld>
            <a:endParaRPr lang="en-US" dirty="0"/>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r>
              <a:rPr lang="en-US" smtClean="0"/>
              <a:t>Mass Depopulation </a:t>
            </a:r>
            <a:br>
              <a:rPr lang="en-US" smtClean="0"/>
            </a:br>
            <a:r>
              <a:rPr lang="en-US" smtClean="0"/>
              <a:t>&amp; Euthanasia</a:t>
            </a:r>
            <a:endParaRPr lang="en-US" dirty="0" smtClean="0"/>
          </a:p>
        </p:txBody>
      </p:sp>
      <p:sp>
        <p:nvSpPr>
          <p:cNvPr id="19458" name="Subtitle 2"/>
          <p:cNvSpPr>
            <a:spLocks noGrp="1"/>
          </p:cNvSpPr>
          <p:nvPr>
            <p:ph type="subTitle" idx="1"/>
          </p:nvPr>
        </p:nvSpPr>
        <p:spPr>
          <a:xfrm>
            <a:off x="2590800" y="3789040"/>
            <a:ext cx="5867400" cy="1219200"/>
          </a:xfrm>
        </p:spPr>
        <p:txBody>
          <a:bodyPr/>
          <a:lstStyle/>
          <a:p>
            <a:r>
              <a:rPr lang="en-US" dirty="0" smtClean="0"/>
              <a:t>Non-Domestic and </a:t>
            </a:r>
          </a:p>
          <a:p>
            <a:r>
              <a:rPr lang="en-US" dirty="0" smtClean="0"/>
              <a:t>Aquatic Animal Euthanasia</a:t>
            </a:r>
          </a:p>
        </p:txBody>
      </p:sp>
      <p:sp>
        <p:nvSpPr>
          <p:cNvPr id="4" name="TextBox 3"/>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n-lt"/>
              </a:rPr>
              <a:t>Adapted from the FAD </a:t>
            </a:r>
            <a:r>
              <a:rPr lang="en-US" sz="1800" i="1" dirty="0" err="1" smtClean="0">
                <a:latin typeface="+mn-lt"/>
              </a:rPr>
              <a:t>PReP</a:t>
            </a:r>
            <a:r>
              <a:rPr lang="en-US" sz="1800" i="1" dirty="0" smtClean="0">
                <a:latin typeface="+mn-lt"/>
              </a:rPr>
              <a:t>/NAHEMS </a:t>
            </a:r>
            <a:br>
              <a:rPr lang="en-US" sz="1800" i="1" dirty="0" smtClean="0">
                <a:latin typeface="+mn-lt"/>
              </a:rPr>
            </a:br>
            <a:r>
              <a:rPr lang="en-US" sz="1800" i="1" dirty="0" smtClean="0">
                <a:latin typeface="+mn-lt"/>
              </a:rPr>
              <a:t>Guidelines: Mass Depopulation and Euthanasia (2015)</a:t>
            </a:r>
            <a:endParaRPr lang="en-US" sz="18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lstStyle/>
          <a:p>
            <a:r>
              <a:rPr lang="en-US" dirty="0">
                <a:latin typeface="Verdana" charset="0"/>
                <a:ea typeface="Verdana" charset="0"/>
                <a:cs typeface="Verdana" charset="0"/>
              </a:rPr>
              <a:t>P</a:t>
            </a:r>
            <a:r>
              <a:rPr lang="en-US" dirty="0" smtClean="0">
                <a:latin typeface="Verdana" charset="0"/>
                <a:ea typeface="Verdana" charset="0"/>
                <a:cs typeface="Verdana" charset="0"/>
              </a:rPr>
              <a:t>rojectile equipment (dart guns) </a:t>
            </a:r>
          </a:p>
          <a:p>
            <a:pPr lvl="1"/>
            <a:r>
              <a:rPr lang="en-US" dirty="0" smtClean="0">
                <a:latin typeface="Verdana" charset="0"/>
                <a:ea typeface="Verdana" charset="0"/>
                <a:cs typeface="Verdana" charset="0"/>
              </a:rPr>
              <a:t>Wide variety available</a:t>
            </a:r>
          </a:p>
          <a:p>
            <a:pPr lvl="1"/>
            <a:r>
              <a:rPr lang="en-US" dirty="0" smtClean="0">
                <a:latin typeface="Verdana" charset="0"/>
                <a:ea typeface="Verdana" charset="0"/>
                <a:cs typeface="Verdana" charset="0"/>
              </a:rPr>
              <a:t>Utilize powerful </a:t>
            </a:r>
            <a:r>
              <a:rPr lang="en-US" dirty="0">
                <a:latin typeface="Verdana" charset="0"/>
                <a:ea typeface="Verdana" charset="0"/>
                <a:cs typeface="Verdana" charset="0"/>
              </a:rPr>
              <a:t>restraint </a:t>
            </a:r>
            <a:r>
              <a:rPr lang="en-US" dirty="0" smtClean="0">
                <a:latin typeface="Verdana" charset="0"/>
                <a:ea typeface="Verdana" charset="0"/>
                <a:cs typeface="Verdana" charset="0"/>
              </a:rPr>
              <a:t>agents</a:t>
            </a:r>
          </a:p>
          <a:p>
            <a:r>
              <a:rPr lang="en-US" dirty="0" smtClean="0">
                <a:latin typeface="Verdana" charset="0"/>
                <a:ea typeface="Verdana" charset="0"/>
                <a:cs typeface="Verdana" charset="0"/>
              </a:rPr>
              <a:t>Used by veterinarians with specialized training</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64514" name="Rectangle 2"/>
          <p:cNvSpPr>
            <a:spLocks noGrp="1"/>
          </p:cNvSpPr>
          <p:nvPr>
            <p:ph type="title"/>
          </p:nvPr>
        </p:nvSpPr>
        <p:spPr/>
        <p:txBody>
          <a:bodyPr/>
          <a:lstStyle/>
          <a:p>
            <a:r>
              <a:rPr lang="en-US">
                <a:latin typeface="Verdana" charset="0"/>
                <a:ea typeface="Verdana" charset="0"/>
                <a:cs typeface="Verdana" charset="0"/>
              </a:rPr>
              <a:t>Injectable Agents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Confirmation of death can be difficult</a:t>
            </a:r>
          </a:p>
          <a:p>
            <a:pPr lvl="1"/>
            <a:r>
              <a:rPr lang="en-US" dirty="0" smtClean="0"/>
              <a:t>Sustained lack of heartbeat and respiration</a:t>
            </a:r>
          </a:p>
          <a:p>
            <a:pPr lvl="1"/>
            <a:r>
              <a:rPr lang="en-US" dirty="0" smtClean="0"/>
              <a:t>Rigor mortis</a:t>
            </a:r>
            <a:endParaRPr lang="en-US" dirty="0"/>
          </a:p>
          <a:p>
            <a:pPr lvl="1"/>
            <a:r>
              <a:rPr lang="en-US" dirty="0"/>
              <a:t>Evaluate by competent, experienced personnel</a:t>
            </a:r>
          </a:p>
          <a:p>
            <a:pPr lvl="1"/>
            <a:endParaRPr lang="en-US" dirty="0" smtClean="0"/>
          </a:p>
          <a:p>
            <a:pPr lvl="1"/>
            <a:endParaRPr lang="en-US" dirty="0" smtClean="0"/>
          </a:p>
          <a:p>
            <a:endParaRPr lang="en-US" dirty="0" smtClean="0"/>
          </a:p>
          <a:p>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lstStyle/>
          <a:p>
            <a:r>
              <a:rPr lang="en-US" dirty="0" smtClean="0"/>
              <a:t>Confirmation of Death</a:t>
            </a:r>
            <a:endParaRPr lang="en-US" dirty="0"/>
          </a:p>
        </p:txBody>
      </p:sp>
    </p:spTree>
    <p:extLst>
      <p:ext uri="{BB962C8B-B14F-4D97-AF65-F5344CB8AC3E}">
        <p14:creationId xmlns:p14="http://schemas.microsoft.com/office/powerpoint/2010/main" val="3976372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722313" y="2743200"/>
            <a:ext cx="7772400" cy="2644775"/>
          </a:xfrm>
        </p:spPr>
        <p:txBody>
          <a:bodyPr anchor="t"/>
          <a:lstStyle/>
          <a:p>
            <a:pPr algn="ctr">
              <a:spcBef>
                <a:spcPct val="20000"/>
              </a:spcBef>
            </a:pPr>
            <a:r>
              <a:rPr lang="en-US" sz="4400" dirty="0">
                <a:latin typeface="Verdana" charset="0"/>
                <a:ea typeface="Verdana" charset="0"/>
                <a:cs typeface="Verdana" charset="0"/>
              </a:rPr>
              <a:t>Finfish/Aquatic I</a:t>
            </a:r>
            <a:r>
              <a:rPr lang="en-US" sz="4400" dirty="0" smtClean="0">
                <a:latin typeface="Verdana" charset="0"/>
                <a:ea typeface="Verdana" charset="0"/>
                <a:cs typeface="Verdana" charset="0"/>
              </a:rPr>
              <a:t>nvertebrates</a:t>
            </a:r>
            <a:endParaRPr lang="en-US" sz="4400" i="1" dirty="0" smtClean="0">
              <a:solidFill>
                <a:srgbClr val="083984"/>
              </a:solidFill>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p:cNvSpPr>
          <p:nvPr>
            <p:ph idx="1"/>
          </p:nvPr>
        </p:nvSpPr>
        <p:spPr>
          <a:xfrm>
            <a:off x="457200" y="1268760"/>
            <a:ext cx="4618856" cy="4979640"/>
          </a:xfrm>
        </p:spPr>
        <p:txBody>
          <a:bodyPr>
            <a:normAutofit/>
          </a:bodyPr>
          <a:lstStyle/>
          <a:p>
            <a:r>
              <a:rPr lang="en-US" dirty="0">
                <a:latin typeface="Verdana" charset="0"/>
                <a:ea typeface="Verdana" charset="0"/>
                <a:cs typeface="Verdana" charset="0"/>
              </a:rPr>
              <a:t>Little published </a:t>
            </a:r>
            <a:r>
              <a:rPr lang="en-US" dirty="0" smtClean="0">
                <a:latin typeface="Verdana" charset="0"/>
                <a:ea typeface="Verdana" charset="0"/>
                <a:cs typeface="Verdana" charset="0"/>
              </a:rPr>
              <a:t>information on </a:t>
            </a:r>
            <a:r>
              <a:rPr lang="en-US" dirty="0">
                <a:latin typeface="Verdana" charset="0"/>
                <a:ea typeface="Verdana" charset="0"/>
                <a:cs typeface="Verdana" charset="0"/>
              </a:rPr>
              <a:t>aquatic euthanasia </a:t>
            </a:r>
            <a:r>
              <a:rPr lang="en-US" dirty="0" smtClean="0">
                <a:latin typeface="Verdana" charset="0"/>
                <a:ea typeface="Verdana" charset="0"/>
                <a:cs typeface="Verdana" charset="0"/>
              </a:rPr>
              <a:t>techniques</a:t>
            </a:r>
            <a:endParaRPr lang="en-US" dirty="0">
              <a:latin typeface="Verdana" charset="0"/>
              <a:ea typeface="Verdana" charset="0"/>
              <a:cs typeface="Verdana" charset="0"/>
            </a:endParaRPr>
          </a:p>
          <a:p>
            <a:r>
              <a:rPr lang="en-US" dirty="0" smtClean="0">
                <a:latin typeface="Verdana" charset="0"/>
                <a:ea typeface="Verdana" charset="0"/>
                <a:cs typeface="Verdana" charset="0"/>
              </a:rPr>
              <a:t>Seek expertise</a:t>
            </a:r>
          </a:p>
          <a:p>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68610" name="Rectangle 2"/>
          <p:cNvSpPr>
            <a:spLocks noGrp="1"/>
          </p:cNvSpPr>
          <p:nvPr>
            <p:ph type="title"/>
          </p:nvPr>
        </p:nvSpPr>
        <p:spPr/>
        <p:txBody>
          <a:bodyPr>
            <a:normAutofit/>
          </a:bodyPr>
          <a:lstStyle/>
          <a:p>
            <a:r>
              <a:rPr lang="en-US" dirty="0">
                <a:latin typeface="Verdana" charset="0"/>
                <a:ea typeface="Verdana" charset="0"/>
                <a:cs typeface="Verdana" charset="0"/>
              </a:rPr>
              <a:t>Finfish/Aquatic </a:t>
            </a:r>
            <a:r>
              <a:rPr lang="en-US" dirty="0" smtClean="0">
                <a:latin typeface="Verdana" charset="0"/>
                <a:ea typeface="Verdana" charset="0"/>
                <a:cs typeface="Verdana" charset="0"/>
              </a:rPr>
              <a:t>Invertebrates</a:t>
            </a:r>
            <a:endParaRPr lang="en-US" dirty="0">
              <a:latin typeface="Verdana" charset="0"/>
              <a:ea typeface="Verdana" charset="0"/>
              <a:cs typeface="Verdana" charset="0"/>
            </a:endParaRPr>
          </a:p>
        </p:txBody>
      </p:sp>
      <p:pic>
        <p:nvPicPr>
          <p:cNvPr id="68615" name="Picture 7"/>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508104" y="1700808"/>
            <a:ext cx="3068637" cy="2899954"/>
          </a:xfrm>
          <a:prstGeom prst="rect">
            <a:avLst/>
          </a:prstGeom>
          <a:noFill/>
          <a:ln w="38100">
            <a:solidFill>
              <a:srgbClr val="17375E"/>
            </a:solidFill>
            <a:miter lim="800000"/>
            <a:headEnd/>
            <a:tailEnd/>
          </a:ln>
          <a:effectLst/>
        </p:spPr>
      </p:pic>
    </p:spTree>
    <p:extLst>
      <p:ext uri="{BB962C8B-B14F-4D97-AF65-F5344CB8AC3E}">
        <p14:creationId xmlns:p14="http://schemas.microsoft.com/office/powerpoint/2010/main" val="3743532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p:cNvSpPr>
          <p:nvPr>
            <p:ph idx="1"/>
          </p:nvPr>
        </p:nvSpPr>
        <p:spPr/>
        <p:txBody>
          <a:bodyPr>
            <a:normAutofit/>
          </a:bodyPr>
          <a:lstStyle/>
          <a:p>
            <a:r>
              <a:rPr lang="en-US" dirty="0" smtClean="0">
                <a:latin typeface="Verdana" charset="0"/>
                <a:ea typeface="Verdana" charset="0"/>
                <a:cs typeface="Verdana" charset="0"/>
              </a:rPr>
              <a:t>Physical methods</a:t>
            </a:r>
          </a:p>
          <a:p>
            <a:r>
              <a:rPr lang="en-US" dirty="0" err="1"/>
              <a:t>N</a:t>
            </a:r>
            <a:r>
              <a:rPr lang="en-US" dirty="0" err="1" smtClean="0"/>
              <a:t>oninhaled</a:t>
            </a:r>
            <a:r>
              <a:rPr lang="en-US" dirty="0" smtClean="0"/>
              <a:t> methods</a:t>
            </a:r>
          </a:p>
          <a:p>
            <a:r>
              <a:rPr lang="en-US" dirty="0" smtClean="0">
                <a:latin typeface="Verdana" charset="0"/>
                <a:ea typeface="Verdana" charset="0"/>
                <a:cs typeface="Verdana" charset="0"/>
              </a:rPr>
              <a:t>Adjunctive methods</a:t>
            </a:r>
          </a:p>
          <a:p>
            <a:endParaRPr lang="en-US" dirty="0" smtClean="0">
              <a:latin typeface="Verdana" charset="0"/>
              <a:ea typeface="Verdana" charset="0"/>
              <a:cs typeface="Verdana" charset="0"/>
            </a:endParaRPr>
          </a:p>
          <a:p>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68610" name="Rectangle 2"/>
          <p:cNvSpPr>
            <a:spLocks noGrp="1"/>
          </p:cNvSpPr>
          <p:nvPr>
            <p:ph type="title"/>
          </p:nvPr>
        </p:nvSpPr>
        <p:spPr/>
        <p:txBody>
          <a:bodyPr/>
          <a:lstStyle/>
          <a:p>
            <a:r>
              <a:rPr lang="en-US" dirty="0" smtClean="0">
                <a:latin typeface="Verdana" charset="0"/>
                <a:ea typeface="Verdana" charset="0"/>
                <a:cs typeface="Verdana" charset="0"/>
              </a:rPr>
              <a:t>Euthanasia Methods</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p:cNvSpPr>
          <p:nvPr>
            <p:ph idx="1"/>
          </p:nvPr>
        </p:nvSpPr>
        <p:spPr/>
        <p:txBody>
          <a:bodyPr>
            <a:normAutofit/>
          </a:bodyPr>
          <a:lstStyle/>
          <a:p>
            <a:r>
              <a:rPr lang="en-US" dirty="0" smtClean="0">
                <a:latin typeface="Verdana" charset="0"/>
                <a:ea typeface="Verdana" charset="0"/>
                <a:cs typeface="Verdana" charset="0"/>
              </a:rPr>
              <a:t>Confirmation of death difficult </a:t>
            </a:r>
            <a:r>
              <a:rPr lang="en-US" dirty="0">
                <a:latin typeface="Verdana" charset="0"/>
                <a:ea typeface="Verdana" charset="0"/>
                <a:cs typeface="Verdana" charset="0"/>
              </a:rPr>
              <a:t>in </a:t>
            </a:r>
            <a:r>
              <a:rPr lang="en-US" dirty="0" smtClean="0">
                <a:latin typeface="Verdana" charset="0"/>
                <a:ea typeface="Verdana" charset="0"/>
                <a:cs typeface="Verdana" charset="0"/>
              </a:rPr>
              <a:t>finfish/aquatic invertebrates </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Loss of </a:t>
            </a:r>
            <a:r>
              <a:rPr lang="en-US" dirty="0" err="1" smtClean="0">
                <a:latin typeface="Verdana" charset="0"/>
                <a:ea typeface="Verdana" charset="0"/>
                <a:cs typeface="Verdana" charset="0"/>
              </a:rPr>
              <a:t>eyeroll</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Sustained absence of cardiac activity</a:t>
            </a:r>
          </a:p>
          <a:p>
            <a:pPr lvl="1"/>
            <a:r>
              <a:rPr lang="en-US" dirty="0" smtClean="0">
                <a:latin typeface="Verdana" charset="0"/>
                <a:ea typeface="Verdana" charset="0"/>
                <a:cs typeface="Verdana" charset="0"/>
              </a:rPr>
              <a:t>Loss of movement/reactivity</a:t>
            </a:r>
          </a:p>
          <a:p>
            <a:pPr lvl="1"/>
            <a:r>
              <a:rPr lang="en-US" dirty="0" smtClean="0">
                <a:latin typeface="Verdana" charset="0"/>
                <a:ea typeface="Verdana" charset="0"/>
                <a:cs typeface="Verdana" charset="0"/>
              </a:rPr>
              <a:t>Flaccidity of body</a:t>
            </a:r>
          </a:p>
          <a:p>
            <a:pPr lvl="1"/>
            <a:r>
              <a:rPr lang="en-US" dirty="0" smtClean="0">
                <a:latin typeface="Verdana" charset="0"/>
                <a:ea typeface="Verdana" charset="0"/>
                <a:cs typeface="Verdana" charset="0"/>
              </a:rPr>
              <a:t>Respiratory arrest</a:t>
            </a:r>
          </a:p>
          <a:p>
            <a:endParaRPr lang="en-US" dirty="0" smtClean="0">
              <a:latin typeface="Verdana" charset="0"/>
              <a:ea typeface="Verdana" charset="0"/>
              <a:cs typeface="Verdana" charset="0"/>
            </a:endParaRPr>
          </a:p>
          <a:p>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68610" name="Rectangle 2"/>
          <p:cNvSpPr>
            <a:spLocks noGrp="1"/>
          </p:cNvSpPr>
          <p:nvPr>
            <p:ph type="title"/>
          </p:nvPr>
        </p:nvSpPr>
        <p:spPr/>
        <p:txBody>
          <a:bodyPr>
            <a:normAutofit/>
          </a:bodyPr>
          <a:lstStyle/>
          <a:p>
            <a:r>
              <a:rPr lang="en-US" dirty="0">
                <a:latin typeface="Verdana" charset="0"/>
                <a:ea typeface="Verdana" charset="0"/>
                <a:cs typeface="Verdana" charset="0"/>
              </a:rPr>
              <a:t>Confirmation of Death</a:t>
            </a:r>
          </a:p>
        </p:txBody>
      </p:sp>
    </p:spTree>
    <p:extLst>
      <p:ext uri="{BB962C8B-B14F-4D97-AF65-F5344CB8AC3E}">
        <p14:creationId xmlns:p14="http://schemas.microsoft.com/office/powerpoint/2010/main" val="1247653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51520" y="1556792"/>
            <a:ext cx="5616624" cy="4876800"/>
          </a:xfrm>
        </p:spPr>
        <p:txBody>
          <a:bodyPr>
            <a:noAutofit/>
          </a:bodyPr>
          <a:lstStyle/>
          <a:p>
            <a:r>
              <a:rPr lang="en-US" sz="2400" dirty="0" smtClean="0"/>
              <a:t>FAD </a:t>
            </a:r>
            <a:r>
              <a:rPr lang="en-US" sz="2400" dirty="0" err="1" smtClean="0"/>
              <a:t>PReP</a:t>
            </a:r>
            <a:r>
              <a:rPr lang="en-US" sz="2400" smtClean="0"/>
              <a:t>/NAHEMS Guidelines: Mass Depopulation and </a:t>
            </a:r>
            <a:r>
              <a:rPr lang="en-US" sz="2400" dirty="0" smtClean="0"/>
              <a:t>Euthanasia (MDE) (2015)</a:t>
            </a:r>
          </a:p>
          <a:p>
            <a:pPr lvl="1"/>
            <a:r>
              <a:rPr lang="en-US" sz="2000" dirty="0">
                <a:hlinkClick r:id="rId3"/>
              </a:rPr>
              <a:t>http://</a:t>
            </a:r>
            <a:r>
              <a:rPr lang="en-US" sz="2000" dirty="0" smtClean="0">
                <a:hlinkClick r:id="rId3"/>
              </a:rPr>
              <a:t>www.aphis.usda.gov/fadprep</a:t>
            </a:r>
            <a:endParaRPr lang="en-US" sz="2000" dirty="0" smtClean="0"/>
          </a:p>
          <a:p>
            <a:pPr marL="457200" lvl="1" indent="0">
              <a:buNone/>
            </a:pPr>
            <a:endParaRPr lang="en-US" sz="2000" dirty="0"/>
          </a:p>
          <a:p>
            <a:r>
              <a:rPr lang="en-US" sz="2400" dirty="0" smtClean="0"/>
              <a:t>MDE web-based training module</a:t>
            </a:r>
          </a:p>
          <a:p>
            <a:pPr lvl="1"/>
            <a:r>
              <a:rPr lang="en-US" sz="2000" dirty="0" smtClean="0">
                <a:hlinkClick r:id="rId4"/>
              </a:rPr>
              <a:t>http://naherc.sws.iastate.edu/</a:t>
            </a:r>
            <a:endParaRPr lang="en-US" sz="2000" dirty="0" smtClean="0"/>
          </a:p>
        </p:txBody>
      </p:sp>
      <p:sp>
        <p:nvSpPr>
          <p:cNvPr id="2" name="Date Placeholder 1"/>
          <p:cNvSpPr>
            <a:spLocks noGrp="1"/>
          </p:cNvSpPr>
          <p:nvPr>
            <p:ph type="dt" sz="half" idx="2"/>
          </p:nvPr>
        </p:nvSpPr>
        <p:spPr/>
        <p:txBody>
          <a:bodyPr/>
          <a:lstStyle/>
          <a:p>
            <a:pPr algn="r">
              <a:defRPr/>
            </a:pPr>
            <a:r>
              <a:rPr lang="en-US"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smtClean="0">
                <a:solidFill>
                  <a:prstClr val="black">
                    <a:tint val="75000"/>
                  </a:prstClr>
                </a:solidFill>
                <a:latin typeface="Calibri"/>
              </a:rPr>
              <a:t>FAD PReP/NAHEMS Guidelines: MDE-Non-Domestic Animals</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smtClean="0"/>
              <a:t>For More Information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3110106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9492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r>
              <a:rPr lang="en-US" sz="2400" dirty="0" smtClean="0">
                <a:solidFill>
                  <a:prstClr val="black"/>
                </a:solidFill>
              </a:rPr>
              <a:t>):</a:t>
            </a:r>
            <a:endParaRPr lang="en-US" sz="2400" dirty="0">
              <a:solidFill>
                <a:prstClr val="black"/>
              </a:solidFill>
            </a:endParaRPr>
          </a:p>
          <a:p>
            <a:pPr marL="171450" lvl="0" indent="-173038">
              <a:spcBef>
                <a:spcPts val="600"/>
              </a:spcBef>
              <a:tabLst>
                <a:tab pos="1149350" algn="l"/>
              </a:tabLst>
            </a:pPr>
            <a:r>
              <a:rPr lang="en-US" sz="2000" dirty="0" err="1">
                <a:solidFill>
                  <a:prstClr val="black"/>
                </a:solidFill>
              </a:rPr>
              <a:t>Reneé</a:t>
            </a:r>
            <a:r>
              <a:rPr lang="en-US" sz="2000" dirty="0">
                <a:solidFill>
                  <a:prstClr val="black"/>
                </a:solidFill>
              </a:rPr>
              <a:t> </a:t>
            </a:r>
            <a:r>
              <a:rPr lang="en-US" sz="2000" dirty="0" err="1">
                <a:solidFill>
                  <a:prstClr val="black"/>
                </a:solidFill>
              </a:rPr>
              <a:t>Dewell</a:t>
            </a:r>
            <a:r>
              <a:rPr lang="en-US" sz="2000" dirty="0">
                <a:solidFill>
                  <a:prstClr val="black"/>
                </a:solidFill>
              </a:rPr>
              <a:t> DVM,MS</a:t>
            </a:r>
          </a:p>
          <a:p>
            <a:pPr marL="171450" lvl="0" indent="-173038">
              <a:spcBef>
                <a:spcPts val="600"/>
              </a:spcBef>
              <a:tabLst>
                <a:tab pos="1149350" algn="l"/>
              </a:tabLst>
            </a:pPr>
            <a:r>
              <a:rPr lang="en-US" sz="2000" dirty="0" err="1">
                <a:solidFill>
                  <a:prstClr val="black"/>
                </a:solidFill>
                <a:latin typeface="Verdana" charset="0"/>
                <a:ea typeface="Verdana" charset="0"/>
                <a:cs typeface="Verdana" charset="0"/>
              </a:rPr>
              <a:t>Nichollette</a:t>
            </a:r>
            <a:r>
              <a:rPr lang="en-US" sz="2000" dirty="0">
                <a:solidFill>
                  <a:prstClr val="black"/>
                </a:solidFill>
                <a:latin typeface="Verdana" charset="0"/>
                <a:ea typeface="Verdana" charset="0"/>
                <a:cs typeface="Verdana" charset="0"/>
              </a:rPr>
              <a:t> Rider, Veterinary Student</a:t>
            </a:r>
          </a:p>
          <a:p>
            <a:pPr marL="0" lvl="0" indent="0">
              <a:spcBef>
                <a:spcPts val="600"/>
              </a:spcBef>
              <a:buNone/>
              <a:tabLst>
                <a:tab pos="1149350" algn="l"/>
              </a:tabLst>
            </a:pPr>
            <a:endParaRPr lang="en-US" sz="2000" dirty="0">
              <a:solidFill>
                <a:prstClr val="black"/>
              </a:solidFill>
            </a:endParaRPr>
          </a:p>
          <a:p>
            <a:pPr marL="0" lvl="0" indent="0">
              <a:spcBef>
                <a:spcPts val="600"/>
              </a:spcBef>
              <a:buNone/>
              <a:tabLst>
                <a:tab pos="1149350" algn="l"/>
              </a:tabLst>
            </a:pPr>
            <a:r>
              <a:rPr lang="en-US" sz="2400" dirty="0">
                <a:solidFill>
                  <a:prstClr val="black"/>
                </a:solidFill>
              </a:rPr>
              <a:t>Significant contributions to the content were provided </a:t>
            </a:r>
            <a:r>
              <a:rPr lang="en-US" sz="2400">
                <a:solidFill>
                  <a:prstClr val="black"/>
                </a:solidFill>
              </a:rPr>
              <a:t>by </a:t>
            </a:r>
            <a:r>
              <a:rPr lang="en-US" sz="2400" smtClean="0">
                <a:solidFill>
                  <a:prstClr val="black"/>
                </a:solidFill>
              </a:rPr>
              <a:t/>
            </a:r>
            <a:br>
              <a:rPr lang="en-US" sz="2400" smtClean="0">
                <a:solidFill>
                  <a:prstClr val="black"/>
                </a:solidFill>
              </a:rPr>
            </a:br>
            <a:r>
              <a:rPr lang="en-US" sz="2400" smtClean="0">
                <a:solidFill>
                  <a:prstClr val="black"/>
                </a:solidFill>
              </a:rPr>
              <a:t>USDA </a:t>
            </a:r>
            <a:r>
              <a:rPr lang="en-US" sz="2400" dirty="0" smtClean="0">
                <a:solidFill>
                  <a:prstClr val="black"/>
                </a:solidFill>
              </a:rPr>
              <a:t>APHIS VS:</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Lori P. Miller, PE</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Darrel </a:t>
            </a:r>
            <a:r>
              <a:rPr lang="en-US" sz="2000" dirty="0">
                <a:solidFill>
                  <a:prstClr val="black"/>
                </a:solidFill>
                <a:latin typeface="Verdana" charset="0"/>
                <a:ea typeface="Verdana" charset="0"/>
                <a:cs typeface="Verdana" charset="0"/>
              </a:rPr>
              <a:t>K. Styles, DVM, PhD</a:t>
            </a:r>
            <a:endParaRPr lang="en-US" sz="2000"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defRPr/>
            </a:pPr>
            <a:r>
              <a:rPr lang="en-US"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smtClean="0">
                <a:solidFill>
                  <a:prstClr val="black">
                    <a:tint val="75000"/>
                  </a:prstClr>
                </a:solidFill>
                <a:latin typeface="Calibri"/>
              </a:rPr>
              <a:t>FAD PReP/NAHEMS Guidelines: MDE-Non-Domestic Animals</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a:t>Guidelines Content</a:t>
            </a:r>
            <a:endParaRPr lang="en-US"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520449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fontAlgn="auto">
              <a:lnSpc>
                <a:spcPct val="170000"/>
              </a:lnSpc>
              <a:spcAft>
                <a:spcPts val="0"/>
              </a:spcAft>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cs typeface="+mn-cs"/>
              </a:rPr>
              <a:t>PPT Authors: Dawn Bailey, BS; Kerry </a:t>
            </a:r>
            <a:r>
              <a:rPr lang="en-US" sz="4800" dirty="0" err="1" smtClean="0">
                <a:solidFill>
                  <a:prstClr val="black">
                    <a:lumMod val="85000"/>
                    <a:lumOff val="15000"/>
                  </a:prstClr>
                </a:solidFill>
                <a:latin typeface="Verdana" pitchFamily="34" charset="0"/>
                <a:cs typeface="+mn-cs"/>
              </a:rPr>
              <a:t>Leedom</a:t>
            </a:r>
            <a:r>
              <a:rPr lang="en-US" sz="4800" dirty="0" smtClean="0">
                <a:solidFill>
                  <a:prstClr val="black">
                    <a:lumMod val="85000"/>
                    <a:lumOff val="15000"/>
                  </a:prstClr>
                </a:solidFill>
                <a:latin typeface="Verdana" pitchFamily="34" charset="0"/>
                <a:cs typeface="+mn-cs"/>
              </a:rPr>
              <a:t> Larson, DVM, </a:t>
            </a:r>
            <a:r>
              <a:rPr lang="en-US" sz="4800" dirty="0" smtClean="0">
                <a:solidFill>
                  <a:prstClr val="black">
                    <a:lumMod val="85000"/>
                    <a:lumOff val="15000"/>
                  </a:prstClr>
                </a:solidFill>
                <a:latin typeface="Verdana" pitchFamily="34" charset="0"/>
              </a:rPr>
              <a:t>MPH, PhD, DACVPM</a:t>
            </a:r>
          </a:p>
          <a:p>
            <a:pPr>
              <a:lnSpc>
                <a:spcPct val="170000"/>
              </a:lnSpc>
              <a:buClr>
                <a:srgbClr val="F47D5A"/>
              </a:buClr>
              <a:buSzPct val="100000"/>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Cheryl L. Eia, JD, DVM, MPH, Patricia </a:t>
            </a:r>
            <a:r>
              <a:rPr lang="en-US" sz="4800" dirty="0" err="1" smtClean="0">
                <a:solidFill>
                  <a:prstClr val="black">
                    <a:lumMod val="85000"/>
                    <a:lumOff val="15000"/>
                  </a:prstClr>
                </a:solidFill>
                <a:latin typeface="Verdana" pitchFamily="34" charset="0"/>
              </a:rPr>
              <a:t>Futoma</a:t>
            </a:r>
            <a:r>
              <a:rPr lang="en-US" sz="4800" dirty="0" smtClean="0">
                <a:solidFill>
                  <a:prstClr val="black">
                    <a:lumMod val="85000"/>
                    <a:lumOff val="15000"/>
                  </a:prstClr>
                </a:solidFill>
                <a:latin typeface="Verdana" pitchFamily="34" charset="0"/>
              </a:rPr>
              <a:t>, BS, </a:t>
            </a:r>
            <a:r>
              <a:rPr lang="en-US" sz="4800" dirty="0" smtClean="0">
                <a:solidFill>
                  <a:prstClr val="black">
                    <a:lumMod val="85000"/>
                    <a:lumOff val="15000"/>
                  </a:prstClr>
                </a:solidFill>
                <a:latin typeface="Verdana" pitchFamily="34" charset="0"/>
                <a:ea typeface="Verdana" pitchFamily="34" charset="0"/>
                <a:cs typeface="Verdana" pitchFamily="34" charset="0"/>
              </a:rPr>
              <a:t>Veterinary Student, </a:t>
            </a:r>
            <a:r>
              <a:rPr lang="en-US" sz="4800" dirty="0" err="1">
                <a:solidFill>
                  <a:prstClr val="black"/>
                </a:solidFill>
                <a:latin typeface="Verdana" pitchFamily="34" charset="0"/>
                <a:ea typeface="Verdana" pitchFamily="34" charset="0"/>
                <a:cs typeface="Verdana" pitchFamily="34" charset="0"/>
              </a:rPr>
              <a:t>Reneé</a:t>
            </a:r>
            <a:r>
              <a:rPr lang="en-US" sz="4800" dirty="0">
                <a:solidFill>
                  <a:prstClr val="black"/>
                </a:solidFill>
                <a:latin typeface="Verdana" pitchFamily="34" charset="0"/>
                <a:ea typeface="Verdana" pitchFamily="34" charset="0"/>
                <a:cs typeface="Verdana" pitchFamily="34" charset="0"/>
              </a:rPr>
              <a:t> </a:t>
            </a:r>
            <a:r>
              <a:rPr lang="en-US" sz="4800" dirty="0" err="1">
                <a:solidFill>
                  <a:prstClr val="black"/>
                </a:solidFill>
                <a:latin typeface="Verdana" pitchFamily="34" charset="0"/>
                <a:ea typeface="Verdana" pitchFamily="34" charset="0"/>
                <a:cs typeface="Verdana" pitchFamily="34" charset="0"/>
              </a:rPr>
              <a:t>Dewell</a:t>
            </a:r>
            <a:r>
              <a:rPr lang="en-US" sz="4800" dirty="0">
                <a:solidFill>
                  <a:prstClr val="black"/>
                </a:solidFill>
                <a:latin typeface="Verdana" pitchFamily="34" charset="0"/>
                <a:ea typeface="Verdana" pitchFamily="34" charset="0"/>
                <a:cs typeface="Verdana" pitchFamily="34" charset="0"/>
              </a:rPr>
              <a:t> DVM,MS</a:t>
            </a: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270396796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722313" y="2743200"/>
            <a:ext cx="7772400" cy="2644775"/>
          </a:xfrm>
        </p:spPr>
        <p:txBody>
          <a:bodyPr anchor="t"/>
          <a:lstStyle/>
          <a:p>
            <a:pPr algn="ctr" eaLnBrk="1" hangingPunct="1">
              <a:spcBef>
                <a:spcPct val="20000"/>
              </a:spcBef>
            </a:pPr>
            <a:r>
              <a:rPr lang="en-US" sz="4400" dirty="0" smtClean="0">
                <a:solidFill>
                  <a:srgbClr val="083984"/>
                </a:solidFill>
                <a:latin typeface="Verdana" charset="0"/>
                <a:ea typeface="Verdana" charset="0"/>
                <a:cs typeface="Verdana" charset="0"/>
              </a:rPr>
              <a:t>Non-Domestic Zoological and Exhibition Animals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Euthanasia</a:t>
            </a:r>
          </a:p>
          <a:p>
            <a:pPr lvl="1"/>
            <a:r>
              <a:rPr lang="en-US" dirty="0" smtClean="0"/>
              <a:t>Transitioning painlessly and stress-free as possible</a:t>
            </a:r>
          </a:p>
          <a:p>
            <a:r>
              <a:rPr lang="en-US" dirty="0" smtClean="0"/>
              <a:t>Mass Depopulation</a:t>
            </a:r>
          </a:p>
          <a:p>
            <a:pPr lvl="1"/>
            <a:r>
              <a:rPr lang="en-US" dirty="0" smtClean="0"/>
              <a:t>Large numbers, quickly and efficiently</a:t>
            </a:r>
          </a:p>
          <a:p>
            <a:pPr lvl="1"/>
            <a:r>
              <a:rPr lang="en-US" dirty="0" smtClean="0"/>
              <a:t>Consideration to welfare as practicable</a:t>
            </a:r>
          </a:p>
          <a:p>
            <a:pPr marL="342900" lvl="1" indent="-342900">
              <a:buFont typeface="Arial" pitchFamily="34" charset="0"/>
              <a:buChar char="•"/>
            </a:pPr>
            <a:r>
              <a:rPr lang="en-US" sz="3200" dirty="0"/>
              <a:t>Terms used interchangeably here</a:t>
            </a:r>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smtClean="0">
                <a:solidFill>
                  <a:prstClr val="black">
                    <a:tint val="75000"/>
                  </a:prstClr>
                </a:solidFill>
                <a:latin typeface="+mn-lt"/>
              </a:rPr>
              <a:t>FAD PReP/NAHEMS Guidelines: MDE-Non-Domestic Animals</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3993572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 be practiced during an animal health emergency</a:t>
            </a:r>
          </a:p>
          <a:p>
            <a:r>
              <a:rPr lang="en-US" dirty="0" smtClean="0"/>
              <a:t>Goals of Euthanasia </a:t>
            </a:r>
          </a:p>
          <a:p>
            <a:pPr lvl="1"/>
            <a:r>
              <a:rPr lang="en-US" dirty="0" smtClean="0">
                <a:latin typeface="Verdana" charset="0"/>
                <a:ea typeface="Verdana" charset="0"/>
                <a:cs typeface="Verdana" charset="0"/>
              </a:rPr>
              <a:t>Provide </a:t>
            </a:r>
            <a:r>
              <a:rPr lang="en-US" dirty="0">
                <a:latin typeface="Verdana" charset="0"/>
                <a:ea typeface="Verdana" charset="0"/>
                <a:cs typeface="Verdana" charset="0"/>
              </a:rPr>
              <a:t>humane treatment</a:t>
            </a:r>
          </a:p>
          <a:p>
            <a:pPr lvl="1"/>
            <a:r>
              <a:rPr lang="en-US" dirty="0" smtClean="0">
                <a:latin typeface="Verdana" charset="0"/>
                <a:ea typeface="Verdana" charset="0"/>
                <a:cs typeface="Verdana" charset="0"/>
              </a:rPr>
              <a:t>Select </a:t>
            </a:r>
            <a:r>
              <a:rPr lang="en-US" dirty="0">
                <a:latin typeface="Verdana" charset="0"/>
                <a:ea typeface="Verdana" charset="0"/>
                <a:cs typeface="Verdana" charset="0"/>
              </a:rPr>
              <a:t>acceptable method</a:t>
            </a:r>
          </a:p>
          <a:p>
            <a:pPr lvl="1"/>
            <a:r>
              <a:rPr lang="en-US" dirty="0">
                <a:latin typeface="Verdana" charset="0"/>
                <a:ea typeface="Verdana" charset="0"/>
                <a:cs typeface="Verdana" charset="0"/>
              </a:rPr>
              <a:t>Minimize negative </a:t>
            </a:r>
            <a:r>
              <a:rPr lang="en-US" dirty="0" smtClean="0">
                <a:latin typeface="Verdana" charset="0"/>
                <a:ea typeface="Verdana" charset="0"/>
                <a:cs typeface="Verdana" charset="0"/>
              </a:rPr>
              <a:t>emotional impact</a:t>
            </a:r>
            <a:endParaRPr lang="en-US" dirty="0">
              <a:latin typeface="Verdana" charset="0"/>
              <a:ea typeface="Verdana" charset="0"/>
              <a:cs typeface="Verdana" charset="0"/>
            </a:endParaRPr>
          </a:p>
          <a:p>
            <a:pPr lvl="1"/>
            <a:r>
              <a:rPr lang="en-US" dirty="0">
                <a:latin typeface="Verdana" charset="0"/>
                <a:ea typeface="Verdana" charset="0"/>
                <a:cs typeface="Verdana" charset="0"/>
              </a:rPr>
              <a:t>Safeguard food chain</a:t>
            </a:r>
          </a:p>
          <a:p>
            <a:pPr lvl="1"/>
            <a:r>
              <a:rPr lang="en-US" dirty="0">
                <a:latin typeface="Verdana" charset="0"/>
                <a:ea typeface="Verdana" charset="0"/>
                <a:cs typeface="Verdana" charset="0"/>
              </a:rPr>
              <a:t>Prevent or mitigate disease spread</a:t>
            </a:r>
          </a:p>
          <a:p>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6537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Goal: Humane Treatment</a:t>
            </a:r>
          </a:p>
          <a:p>
            <a:r>
              <a:rPr lang="en-US" dirty="0" smtClean="0"/>
              <a:t>Careful restraint and handling to minimize distress, pain, and injury</a:t>
            </a:r>
          </a:p>
          <a:p>
            <a:r>
              <a:rPr lang="en-US" dirty="0" smtClean="0"/>
              <a:t>Appropriate facilities</a:t>
            </a:r>
          </a:p>
          <a:p>
            <a:pPr lvl="1"/>
            <a:r>
              <a:rPr lang="en-US" dirty="0" smtClean="0"/>
              <a:t>Humane and compatible with species involved</a:t>
            </a:r>
            <a:endParaRPr lang="en-US" dirty="0"/>
          </a:p>
          <a:p>
            <a:r>
              <a:rPr lang="en-US" dirty="0" smtClean="0"/>
              <a:t>Competent, experienced personnel</a:t>
            </a:r>
          </a:p>
          <a:p>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lstStyle/>
          <a:p>
            <a:r>
              <a:rPr lang="en-US" dirty="0" smtClean="0"/>
              <a:t>Handling</a:t>
            </a:r>
            <a:endParaRPr lang="en-US" dirty="0"/>
          </a:p>
        </p:txBody>
      </p:sp>
    </p:spTree>
    <p:extLst>
      <p:ext uri="{BB962C8B-B14F-4D97-AF65-F5344CB8AC3E}">
        <p14:creationId xmlns:p14="http://schemas.microsoft.com/office/powerpoint/2010/main" val="1512982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idx="1"/>
          </p:nvPr>
        </p:nvSpPr>
        <p:spPr/>
        <p:txBody>
          <a:bodyPr>
            <a:normAutofit/>
          </a:bodyPr>
          <a:lstStyle/>
          <a:p>
            <a:pPr>
              <a:lnSpc>
                <a:spcPct val="90000"/>
              </a:lnSpc>
            </a:pPr>
            <a:r>
              <a:rPr lang="en-US" dirty="0" smtClean="0">
                <a:latin typeface="Verdana" charset="0"/>
                <a:ea typeface="Verdana" charset="0"/>
                <a:cs typeface="Verdana" charset="0"/>
              </a:rPr>
              <a:t>Consult with experts when designing euthanasia plan</a:t>
            </a:r>
          </a:p>
          <a:p>
            <a:pPr lvl="1">
              <a:lnSpc>
                <a:spcPct val="90000"/>
              </a:lnSpc>
            </a:pPr>
            <a:r>
              <a:rPr lang="en-US" dirty="0" smtClean="0">
                <a:latin typeface="Verdana" charset="0"/>
                <a:ea typeface="Verdana" charset="0"/>
                <a:cs typeface="Verdana" charset="0"/>
              </a:rPr>
              <a:t>Zoo animals: USDA support </a:t>
            </a:r>
          </a:p>
          <a:p>
            <a:pPr lvl="1">
              <a:lnSpc>
                <a:spcPct val="90000"/>
              </a:lnSpc>
            </a:pPr>
            <a:r>
              <a:rPr lang="en-US" dirty="0" smtClean="0">
                <a:latin typeface="Verdana" charset="0"/>
                <a:ea typeface="Verdana" charset="0"/>
                <a:cs typeface="Verdana" charset="0"/>
              </a:rPr>
              <a:t>Game park animals: USDA lead</a:t>
            </a:r>
          </a:p>
          <a:p>
            <a:pPr>
              <a:lnSpc>
                <a:spcPct val="90000"/>
              </a:lnSpc>
            </a:pPr>
            <a:r>
              <a:rPr lang="en-US" dirty="0" smtClean="0">
                <a:latin typeface="Verdana" charset="0"/>
                <a:ea typeface="Verdana" charset="0"/>
                <a:cs typeface="Verdana" charset="0"/>
              </a:rPr>
              <a:t>Handled only by trained </a:t>
            </a:r>
            <a:br>
              <a:rPr lang="en-US" dirty="0" smtClean="0">
                <a:latin typeface="Verdana" charset="0"/>
                <a:ea typeface="Verdana" charset="0"/>
                <a:cs typeface="Verdana" charset="0"/>
              </a:rPr>
            </a:br>
            <a:r>
              <a:rPr lang="en-US" dirty="0" smtClean="0">
                <a:latin typeface="Verdana" charset="0"/>
                <a:ea typeface="Verdana" charset="0"/>
                <a:cs typeface="Verdana" charset="0"/>
              </a:rPr>
              <a:t>personnel</a:t>
            </a:r>
            <a:endParaRPr lang="en-US" dirty="0">
              <a:latin typeface="Verdana" charset="0"/>
              <a:ea typeface="Verdana" charset="0"/>
              <a:cs typeface="Verdana" charset="0"/>
            </a:endParaRPr>
          </a:p>
          <a:p>
            <a:pPr>
              <a:lnSpc>
                <a:spcPct val="90000"/>
              </a:lnSpc>
            </a:pPr>
            <a:r>
              <a:rPr lang="en-US" dirty="0">
                <a:latin typeface="Verdana" charset="0"/>
                <a:ea typeface="Verdana" charset="0"/>
                <a:cs typeface="Verdana" charset="0"/>
              </a:rPr>
              <a:t>M</a:t>
            </a:r>
            <a:r>
              <a:rPr lang="en-US" dirty="0" smtClean="0">
                <a:latin typeface="Verdana" charset="0"/>
                <a:ea typeface="Verdana" charset="0"/>
                <a:cs typeface="Verdana" charset="0"/>
              </a:rPr>
              <a:t>ay </a:t>
            </a:r>
            <a:r>
              <a:rPr lang="en-US" dirty="0">
                <a:latin typeface="Verdana" charset="0"/>
                <a:ea typeface="Verdana" charset="0"/>
                <a:cs typeface="Verdana" charset="0"/>
              </a:rPr>
              <a:t>not metabolize </a:t>
            </a:r>
            <a:r>
              <a:rPr lang="en-US" dirty="0" smtClean="0">
                <a:latin typeface="Verdana" charset="0"/>
                <a:ea typeface="Verdana" charset="0"/>
                <a:cs typeface="Verdana" charset="0"/>
              </a:rPr>
              <a:t/>
            </a:r>
            <a:br>
              <a:rPr lang="en-US" dirty="0" smtClean="0">
                <a:latin typeface="Verdana" charset="0"/>
                <a:ea typeface="Verdana" charset="0"/>
                <a:cs typeface="Verdana" charset="0"/>
              </a:rPr>
            </a:br>
            <a:r>
              <a:rPr lang="en-US" dirty="0" smtClean="0">
                <a:latin typeface="Verdana" charset="0"/>
                <a:ea typeface="Verdana" charset="0"/>
                <a:cs typeface="Verdana" charset="0"/>
              </a:rPr>
              <a:t>drugs</a:t>
            </a:r>
            <a:r>
              <a:rPr lang="en-US" dirty="0">
                <a:latin typeface="Verdana" charset="0"/>
                <a:ea typeface="Verdana" charset="0"/>
                <a:cs typeface="Verdana" charset="0"/>
              </a:rPr>
              <a:t>, handle </a:t>
            </a:r>
            <a:r>
              <a:rPr lang="en-US" dirty="0" smtClean="0">
                <a:latin typeface="Verdana" charset="0"/>
                <a:ea typeface="Verdana" charset="0"/>
                <a:cs typeface="Verdana" charset="0"/>
              </a:rPr>
              <a:t>stress </a:t>
            </a:r>
            <a:br>
              <a:rPr lang="en-US" dirty="0" smtClean="0">
                <a:latin typeface="Verdana" charset="0"/>
                <a:ea typeface="Verdana" charset="0"/>
                <a:cs typeface="Verdana" charset="0"/>
              </a:rPr>
            </a:br>
            <a:r>
              <a:rPr lang="en-US" dirty="0" smtClean="0">
                <a:latin typeface="Verdana" charset="0"/>
                <a:ea typeface="Verdana" charset="0"/>
                <a:cs typeface="Verdana" charset="0"/>
              </a:rPr>
              <a:t>like domestic species</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23553" name="Rectangle 2"/>
          <p:cNvSpPr>
            <a:spLocks noGrp="1"/>
          </p:cNvSpPr>
          <p:nvPr>
            <p:ph type="title"/>
          </p:nvPr>
        </p:nvSpPr>
        <p:spPr/>
        <p:txBody>
          <a:bodyPr/>
          <a:lstStyle/>
          <a:p>
            <a:r>
              <a:rPr lang="en-US">
                <a:latin typeface="Verdana" charset="0"/>
                <a:ea typeface="Verdana" charset="0"/>
                <a:cs typeface="Verdana" charset="0"/>
              </a:rPr>
              <a:t>Non-Domestic Animals</a:t>
            </a: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84168" y="3439140"/>
            <a:ext cx="2719387" cy="247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Acceptable</a:t>
            </a:r>
          </a:p>
          <a:p>
            <a:pPr lvl="1"/>
            <a:r>
              <a:rPr lang="en-US" dirty="0" err="1" smtClean="0"/>
              <a:t>Noninhaled</a:t>
            </a:r>
            <a:r>
              <a:rPr lang="en-US" dirty="0" smtClean="0"/>
              <a:t> </a:t>
            </a:r>
            <a:r>
              <a:rPr lang="en-US" dirty="0"/>
              <a:t>anesthetic</a:t>
            </a:r>
          </a:p>
          <a:p>
            <a:r>
              <a:rPr lang="en-US" smtClean="0"/>
              <a:t>Conditionally </a:t>
            </a:r>
            <a:r>
              <a:rPr lang="en-US" dirty="0" smtClean="0"/>
              <a:t>Acceptable</a:t>
            </a:r>
          </a:p>
          <a:p>
            <a:pPr lvl="1"/>
            <a:r>
              <a:rPr lang="en-US" dirty="0" smtClean="0"/>
              <a:t>Inhaled agents (anesthetics, inert gas)</a:t>
            </a:r>
          </a:p>
          <a:p>
            <a:pPr lvl="1"/>
            <a:r>
              <a:rPr lang="en-US" dirty="0" smtClean="0"/>
              <a:t>Gunshot</a:t>
            </a:r>
          </a:p>
          <a:p>
            <a:r>
              <a:rPr lang="en-US" dirty="0" smtClean="0"/>
              <a:t>Kill traps</a:t>
            </a:r>
          </a:p>
          <a:p>
            <a:r>
              <a:rPr lang="en-US" dirty="0" smtClean="0"/>
              <a:t>Captive bolt</a:t>
            </a:r>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lstStyle/>
          <a:p>
            <a:r>
              <a:rPr lang="en-US" dirty="0" smtClean="0"/>
              <a:t>Euthanasia- Free Ranging</a:t>
            </a:r>
            <a:endParaRPr lang="en-US" dirty="0"/>
          </a:p>
        </p:txBody>
      </p:sp>
    </p:spTree>
    <p:extLst>
      <p:ext uri="{BB962C8B-B14F-4D97-AF65-F5344CB8AC3E}">
        <p14:creationId xmlns:p14="http://schemas.microsoft.com/office/powerpoint/2010/main" val="356197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Potentially </a:t>
            </a:r>
            <a:r>
              <a:rPr lang="en-US" dirty="0"/>
              <a:t>A</a:t>
            </a:r>
            <a:r>
              <a:rPr lang="en-US" dirty="0" smtClean="0"/>
              <a:t>cceptable</a:t>
            </a:r>
            <a:endParaRPr lang="en-US" dirty="0"/>
          </a:p>
          <a:p>
            <a:pPr lvl="1"/>
            <a:r>
              <a:rPr lang="en-US" dirty="0" err="1" smtClean="0"/>
              <a:t>Noninhaled</a:t>
            </a:r>
            <a:r>
              <a:rPr lang="en-US" dirty="0" smtClean="0"/>
              <a:t> </a:t>
            </a:r>
            <a:r>
              <a:rPr lang="en-US" dirty="0"/>
              <a:t>anesthetic</a:t>
            </a:r>
          </a:p>
          <a:p>
            <a:r>
              <a:rPr lang="en-US" dirty="0" smtClean="0"/>
              <a:t>Potentially Conditionally </a:t>
            </a:r>
            <a:r>
              <a:rPr lang="en-US" dirty="0"/>
              <a:t>Acceptable</a:t>
            </a:r>
          </a:p>
          <a:p>
            <a:pPr lvl="1"/>
            <a:r>
              <a:rPr lang="en-US" dirty="0"/>
              <a:t>Inhaled agents (anesthetics, inert gas)</a:t>
            </a:r>
          </a:p>
          <a:p>
            <a:pPr lvl="1"/>
            <a:r>
              <a:rPr lang="en-US" dirty="0"/>
              <a:t>Gunshot</a:t>
            </a:r>
          </a:p>
          <a:p>
            <a:r>
              <a:rPr lang="en-US" dirty="0" smtClean="0"/>
              <a:t>Captive </a:t>
            </a:r>
            <a:r>
              <a:rPr lang="en-US" dirty="0"/>
              <a:t>bolt</a:t>
            </a:r>
          </a:p>
          <a:p>
            <a:pPr lvl="1"/>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normAutofit/>
          </a:bodyPr>
          <a:lstStyle/>
          <a:p>
            <a:r>
              <a:rPr lang="en-US" dirty="0" smtClean="0"/>
              <a:t>Euthanasia- Zoo Animals</a:t>
            </a:r>
            <a:endParaRPr lang="en-US" dirty="0"/>
          </a:p>
        </p:txBody>
      </p:sp>
    </p:spTree>
    <p:extLst>
      <p:ext uri="{BB962C8B-B14F-4D97-AF65-F5344CB8AC3E}">
        <p14:creationId xmlns:p14="http://schemas.microsoft.com/office/powerpoint/2010/main" val="345910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Handling and restraint may cause extreme stress</a:t>
            </a:r>
          </a:p>
          <a:p>
            <a:r>
              <a:rPr lang="en-US" dirty="0" smtClean="0"/>
              <a:t>Gunshot may be most practical</a:t>
            </a:r>
          </a:p>
          <a:p>
            <a:r>
              <a:rPr lang="en-US" dirty="0" err="1" smtClean="0"/>
              <a:t>Cervids</a:t>
            </a:r>
            <a:endParaRPr lang="en-US" dirty="0" smtClean="0"/>
          </a:p>
          <a:p>
            <a:pPr lvl="1"/>
            <a:r>
              <a:rPr lang="en-US" dirty="0"/>
              <a:t>C</a:t>
            </a:r>
            <a:r>
              <a:rPr lang="en-US" dirty="0" smtClean="0"/>
              <a:t>aptive bolt if able to </a:t>
            </a:r>
            <a:br>
              <a:rPr lang="en-US" dirty="0" smtClean="0"/>
            </a:br>
            <a:r>
              <a:rPr lang="en-US" dirty="0" smtClean="0"/>
              <a:t>restrain</a:t>
            </a:r>
          </a:p>
          <a:p>
            <a:pPr lvl="1"/>
            <a:r>
              <a:rPr lang="en-US" dirty="0" smtClean="0"/>
              <a:t>Free bullet also </a:t>
            </a:r>
            <a:br>
              <a:rPr lang="en-US" dirty="0" smtClean="0"/>
            </a:br>
            <a:r>
              <a:rPr lang="en-US" dirty="0" smtClean="0"/>
              <a:t>acceptable</a:t>
            </a:r>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normAutofit/>
          </a:bodyPr>
          <a:lstStyle/>
          <a:p>
            <a:r>
              <a:rPr lang="en-US" dirty="0" smtClean="0"/>
              <a:t>Gunshot or Captive </a:t>
            </a:r>
            <a:r>
              <a:rPr lang="en-US" dirty="0"/>
              <a:t>Bolt </a:t>
            </a:r>
            <a:r>
              <a:rPr lang="en-US" dirty="0" smtClean="0"/>
              <a:t>	</a:t>
            </a:r>
            <a:endParaRPr lang="en-US" dirty="0"/>
          </a:p>
        </p:txBody>
      </p:sp>
      <p:pic>
        <p:nvPicPr>
          <p:cNvPr id="6" name="Picture 8"/>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445570" y="3161210"/>
            <a:ext cx="3113982" cy="2932086"/>
          </a:xfrm>
          <a:prstGeom prst="rect">
            <a:avLst/>
          </a:prstGeom>
          <a:solidFill>
            <a:srgbClr val="FFFFFF">
              <a:shade val="85000"/>
            </a:srgbClr>
          </a:solidFill>
          <a:ln w="38100" cap="sq">
            <a:solidFill>
              <a:srgbClr val="17375E"/>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91594664"/>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EDAD95-C722-476F-ADBC-0082B5F49EB9}"/>
</file>

<file path=customXml/itemProps2.xml><?xml version="1.0" encoding="utf-8"?>
<ds:datastoreItem xmlns:ds="http://schemas.openxmlformats.org/officeDocument/2006/customXml" ds:itemID="{B8406F5D-39FE-49CF-BD8C-844EFC9676E8}"/>
</file>

<file path=customXml/itemProps3.xml><?xml version="1.0" encoding="utf-8"?>
<ds:datastoreItem xmlns:ds="http://schemas.openxmlformats.org/officeDocument/2006/customXml" ds:itemID="{2A3A1F1B-736C-4FF2-9466-6E6C83CBA10D}"/>
</file>

<file path=docProps/app.xml><?xml version="1.0" encoding="utf-8"?>
<Properties xmlns="http://schemas.openxmlformats.org/officeDocument/2006/extended-properties" xmlns:vt="http://schemas.openxmlformats.org/officeDocument/2006/docPropsVTypes">
  <Template>FAD_PReP_NAHEMS_PPT_2013-11 LogoFix</Template>
  <TotalTime>3872</TotalTime>
  <Words>2241</Words>
  <Application>Microsoft Office PowerPoint</Application>
  <PresentationFormat>On-screen Show (4:3)</PresentationFormat>
  <Paragraphs>174</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ＭＳ Ｐゴシック</vt:lpstr>
      <vt:lpstr>Arial</vt:lpstr>
      <vt:lpstr>Calibri</vt:lpstr>
      <vt:lpstr>Symbol</vt:lpstr>
      <vt:lpstr>Times New Roman</vt:lpstr>
      <vt:lpstr>Verdana</vt:lpstr>
      <vt:lpstr>FAD PReP PPT Template 2011-10</vt:lpstr>
      <vt:lpstr>Mass Depopulation  &amp; Euthanasia</vt:lpstr>
      <vt:lpstr>Non-Domestic Zoological and Exhibition Animals</vt:lpstr>
      <vt:lpstr>Euthanasia and Depopulation</vt:lpstr>
      <vt:lpstr>Euthanasia and Depopulation</vt:lpstr>
      <vt:lpstr>Handling</vt:lpstr>
      <vt:lpstr>Non-Domestic Animals</vt:lpstr>
      <vt:lpstr>Euthanasia- Free Ranging</vt:lpstr>
      <vt:lpstr>Euthanasia- Zoo Animals</vt:lpstr>
      <vt:lpstr>Gunshot or Captive Bolt  </vt:lpstr>
      <vt:lpstr>Injectable Agents</vt:lpstr>
      <vt:lpstr>Confirmation of Death</vt:lpstr>
      <vt:lpstr>Finfish/Aquatic Invertebrates</vt:lpstr>
      <vt:lpstr>Finfish/Aquatic Invertebrates</vt:lpstr>
      <vt:lpstr>Euthanasia Methods</vt:lpstr>
      <vt:lpstr>Confirmation of Death</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Depopulation and Euthanasia: Aquatic Animals</dc:title>
  <dc:creator>dmbailey@iastate.edu;kleedom@mail.iastate.edu</dc:creator>
  <cp:keywords>FAD PReP/NAHEMS</cp:keywords>
  <cp:lastModifiedBy>Mogan-King, Janice P [CFSPH]</cp:lastModifiedBy>
  <cp:revision>212</cp:revision>
  <cp:lastPrinted>2011-03-29T19:20:30Z</cp:lastPrinted>
  <dcterms:created xsi:type="dcterms:W3CDTF">2011-04-11T21:56:02Z</dcterms:created>
  <dcterms:modified xsi:type="dcterms:W3CDTF">2015-08-17T22:07:45Z</dcterms:modified>
  <cp:category>FAD PReP/NAHEMS</cp:category>
</cp:coreProperties>
</file>