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5.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6"/>
  </p:notesMasterIdLst>
  <p:handoutMasterIdLst>
    <p:handoutMasterId r:id="rId17"/>
  </p:handoutMasterIdLst>
  <p:sldIdLst>
    <p:sldId id="420" r:id="rId2"/>
    <p:sldId id="409" r:id="rId3"/>
    <p:sldId id="410" r:id="rId4"/>
    <p:sldId id="411" r:id="rId5"/>
    <p:sldId id="423" r:id="rId6"/>
    <p:sldId id="413" r:id="rId7"/>
    <p:sldId id="414" r:id="rId8"/>
    <p:sldId id="415" r:id="rId9"/>
    <p:sldId id="416" r:id="rId10"/>
    <p:sldId id="417" r:id="rId11"/>
    <p:sldId id="418" r:id="rId12"/>
    <p:sldId id="425" r:id="rId13"/>
    <p:sldId id="426" r:id="rId14"/>
    <p:sldId id="42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6" autoAdjust="0"/>
    <p:restoredTop sz="73149" autoAdjust="0"/>
  </p:normalViewPr>
  <p:slideViewPr>
    <p:cSldViewPr>
      <p:cViewPr>
        <p:scale>
          <a:sx n="69" d="100"/>
          <a:sy n="69" d="100"/>
        </p:scale>
        <p:origin x="-10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18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a:t>
            </a:r>
          </a:p>
          <a:p>
            <a:r>
              <a:rPr lang="en-US" dirty="0" smtClean="0"/>
              <a:t>Incident Reporting</a:t>
            </a:r>
            <a:endParaRPr lang="en-US" dirty="0"/>
          </a:p>
        </p:txBody>
      </p:sp>
      <p:sp>
        <p:nvSpPr>
          <p:cNvPr id="3" name="Date Placeholder 2"/>
          <p:cNvSpPr>
            <a:spLocks noGrp="1"/>
          </p:cNvSpPr>
          <p:nvPr>
            <p:ph type="dt" sz="quarter" idx="1"/>
          </p:nvPr>
        </p:nvSpPr>
        <p:spPr>
          <a:xfrm>
            <a:off x="3429000" y="22098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Footer Placeholder 3"/>
          <p:cNvSpPr>
            <a:spLocks noGrp="1"/>
          </p:cNvSpPr>
          <p:nvPr>
            <p:ph type="ftr" sz="quarter" idx="2"/>
          </p:nvPr>
        </p:nvSpPr>
        <p:spPr>
          <a:xfrm>
            <a:off x="533400" y="8610600"/>
            <a:ext cx="3037840" cy="464820"/>
          </a:xfrm>
          <a:prstGeom prst="rect">
            <a:avLst/>
          </a:prstGeom>
        </p:spPr>
        <p:txBody>
          <a:bodyPr vert="horz" lIns="93609" tIns="46807" rIns="93609" bIns="46807" rtlCol="0" anchor="b"/>
          <a:lstStyle>
            <a:lvl1pPr algn="l">
              <a:defRPr sz="1200"/>
            </a:lvl1pPr>
          </a:lstStyle>
          <a:p>
            <a:r>
              <a:rPr lang="en-US" smtClean="0"/>
              <a:t>USDA APHIS and CFSPH</a:t>
            </a:r>
            <a:endParaRPr lang="en-US" dirty="0"/>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Incident Reporting</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naherc.sws.iastate.edu/"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ea typeface="ＭＳ Ｐゴシック" charset="-128"/>
                <a:cs typeface="ＭＳ Ｐゴシック" charset="-128"/>
              </a:rPr>
              <a:t>During an animal health</a:t>
            </a:r>
            <a:r>
              <a:rPr lang="en-US" baseline="0" dirty="0" smtClean="0">
                <a:latin typeface="+mn-lt"/>
                <a:ea typeface="ＭＳ Ｐゴシック" charset="-128"/>
                <a:cs typeface="ＭＳ Ｐゴシック" charset="-128"/>
              </a:rPr>
              <a:t> emergency response, ensuring the health and safety of responders will be essential. Specific hazards encountered during a response may vary depending on the situation. </a:t>
            </a:r>
            <a:r>
              <a:rPr lang="en-US" baseline="0" dirty="0" smtClean="0">
                <a:latin typeface="+mn-lt"/>
              </a:rPr>
              <a:t>Increasing your awareness of the potential hazards and procedures for reporting unsafe working conditions will better prepare you to ensure the health and safety of yourself and other responders during the response event.</a:t>
            </a:r>
            <a:r>
              <a:rPr lang="en-US" dirty="0" smtClean="0">
                <a:latin typeface="+mn-lt"/>
              </a:rPr>
              <a:t> This presentation will</a:t>
            </a:r>
            <a:r>
              <a:rPr lang="en-US" baseline="0" dirty="0" smtClean="0">
                <a:latin typeface="+mn-lt"/>
              </a:rPr>
              <a:t> review incident reporting of health and safety issues during an animal health emergency.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Foreign Animal Disease Preparedness and Response (FAD </a:t>
            </a:r>
            <a:r>
              <a:rPr lang="en-US" dirty="0" err="1" smtClean="0">
                <a:latin typeface="+mn-lt"/>
                <a:ea typeface="ＭＳ Ｐゴシック" charset="-128"/>
                <a:cs typeface="ＭＳ Ｐゴシック" charset="-128"/>
              </a:rPr>
              <a:t>PReP</a:t>
            </a:r>
            <a:r>
              <a:rPr lang="en-US" dirty="0" smtClean="0">
                <a:latin typeface="+mn-lt"/>
                <a:ea typeface="ＭＳ Ｐゴシック" charset="-128"/>
                <a:cs typeface="ＭＳ Ｐゴシック" charset="-128"/>
              </a:rPr>
              <a:t>)/National Animal Health Emergency Management System (NAHEMS) Guidelines: Health and Safety (2011)].</a:t>
            </a:r>
            <a:endParaRPr lang="en-US" baseline="0" dirty="0" smtClean="0">
              <a:latin typeface="+mn-lt"/>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Finance Officer responsibilities when responding to a workers’ compensation claim:</a:t>
            </a:r>
          </a:p>
          <a:p>
            <a:pPr marL="165261" indent="-165261">
              <a:buFont typeface="Arial" pitchFamily="34" charset="0"/>
              <a:buChar char="•"/>
            </a:pPr>
            <a:r>
              <a:rPr lang="en-US" dirty="0"/>
              <a:t>Scan all OWCP (CA-1, CA-16) documents and medical documentation and e-mail to denise.y.patterson@aphis.usda.gov, as soon as </a:t>
            </a:r>
            <a:r>
              <a:rPr lang="en-US" dirty="0" smtClean="0"/>
              <a:t>possible;</a:t>
            </a:r>
            <a:r>
              <a:rPr lang="en-US" baseline="0" dirty="0" smtClean="0"/>
              <a:t> and</a:t>
            </a:r>
            <a:endParaRPr lang="en-US" dirty="0"/>
          </a:p>
          <a:p>
            <a:pPr marL="165261" indent="-165261">
              <a:buFont typeface="Arial" pitchFamily="34" charset="0"/>
              <a:buChar char="•"/>
            </a:pPr>
            <a:r>
              <a:rPr lang="en-US" dirty="0"/>
              <a:t>Fed-Ex all OWCP documents and medical documentation to:</a:t>
            </a:r>
          </a:p>
          <a:p>
            <a:r>
              <a:rPr lang="en-US" dirty="0"/>
              <a:t>USDA APHIS WC Program</a:t>
            </a:r>
          </a:p>
          <a:p>
            <a:r>
              <a:rPr lang="en-US" dirty="0"/>
              <a:t>4700 River Road,</a:t>
            </a:r>
          </a:p>
          <a:p>
            <a:r>
              <a:rPr lang="en-US" dirty="0"/>
              <a:t>Unit 124, 2A-02.46</a:t>
            </a:r>
          </a:p>
          <a:p>
            <a:r>
              <a:rPr lang="en-US" dirty="0"/>
              <a:t>Riverdale, MD 20737</a:t>
            </a:r>
          </a:p>
        </p:txBody>
      </p:sp>
      <p:sp>
        <p:nvSpPr>
          <p:cNvPr id="4" name="Slide Number Placeholder 3"/>
          <p:cNvSpPr>
            <a:spLocks noGrp="1"/>
          </p:cNvSpPr>
          <p:nvPr>
            <p:ph type="sldNum" sz="quarter" idx="10"/>
          </p:nvPr>
        </p:nvSpPr>
        <p:spPr/>
        <p:txBody>
          <a:bodyPr/>
          <a:lstStyle/>
          <a:p>
            <a:fld id="{654A81C7-1F5A-4FE2-A084-EB6E004A2E3A}" type="slidenum">
              <a:rPr lang="en-US" smtClean="0"/>
              <a:pPr/>
              <a:t>10</a:t>
            </a:fld>
            <a:endParaRPr lang="en-US"/>
          </a:p>
        </p:txBody>
      </p:sp>
    </p:spTree>
    <p:extLst>
      <p:ext uri="{BB962C8B-B14F-4D97-AF65-F5344CB8AC3E}">
        <p14:creationId xmlns:p14="http://schemas.microsoft.com/office/powerpoint/2010/main" val="3991772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881390">
              <a:defRPr/>
            </a:pPr>
            <a:r>
              <a:rPr lang="en-US" dirty="0"/>
              <a:t>The following are Workers’ Compensation Program Manager responsibilities when responding to a workers’ compensation claim:</a:t>
            </a:r>
          </a:p>
          <a:p>
            <a:pPr marL="165261" indent="-165261">
              <a:buFont typeface="Arial" pitchFamily="34" charset="0"/>
              <a:buChar char="•"/>
            </a:pPr>
            <a:r>
              <a:rPr lang="en-US" dirty="0"/>
              <a:t>Send all OWCP forms indicating treatment or lost time to the appropriate OWCP District Office. Copies of forms will be sent to the employee’s official duty station office/regional </a:t>
            </a:r>
            <a:r>
              <a:rPr lang="en-US" dirty="0" smtClean="0"/>
              <a:t>office;</a:t>
            </a:r>
            <a:endParaRPr lang="en-US" dirty="0"/>
          </a:p>
          <a:p>
            <a:pPr marL="165261" indent="-165261">
              <a:buFont typeface="Arial" pitchFamily="34" charset="0"/>
              <a:buChar char="•"/>
            </a:pPr>
            <a:r>
              <a:rPr lang="en-US" dirty="0"/>
              <a:t>Send First Aid forms to the employee’s official duty </a:t>
            </a:r>
            <a:r>
              <a:rPr lang="en-US" dirty="0" smtClean="0"/>
              <a:t>station;</a:t>
            </a:r>
            <a:r>
              <a:rPr lang="en-US" baseline="0" dirty="0" smtClean="0"/>
              <a:t> and</a:t>
            </a:r>
            <a:endParaRPr lang="en-US" dirty="0"/>
          </a:p>
          <a:p>
            <a:pPr marL="165261" indent="-165261">
              <a:buFont typeface="Arial" pitchFamily="34" charset="0"/>
              <a:buChar char="•"/>
            </a:pPr>
            <a:r>
              <a:rPr lang="en-US" dirty="0"/>
              <a:t>Maintain a database of all injuries/accidents from the ICS (based on the submitted CA-1/CA-2’s) and provides bi-weekly statistical reports to the Safety Officer.</a:t>
            </a:r>
          </a:p>
        </p:txBody>
      </p:sp>
      <p:sp>
        <p:nvSpPr>
          <p:cNvPr id="4" name="Slide Number Placeholder 3"/>
          <p:cNvSpPr>
            <a:spLocks noGrp="1"/>
          </p:cNvSpPr>
          <p:nvPr>
            <p:ph type="sldNum" sz="quarter" idx="10"/>
          </p:nvPr>
        </p:nvSpPr>
        <p:spPr/>
        <p:txBody>
          <a:bodyPr/>
          <a:lstStyle/>
          <a:p>
            <a:fld id="{654A81C7-1F5A-4FE2-A084-EB6E004A2E3A}" type="slidenum">
              <a:rPr lang="en-US" smtClean="0"/>
              <a:pPr/>
              <a:t>11</a:t>
            </a:fld>
            <a:endParaRPr lang="en-US"/>
          </a:p>
        </p:txBody>
      </p:sp>
    </p:spTree>
    <p:extLst>
      <p:ext uri="{BB962C8B-B14F-4D97-AF65-F5344CB8AC3E}">
        <p14:creationId xmlns:p14="http://schemas.microsoft.com/office/powerpoint/2010/main" val="2539797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effectLst/>
                <a:latin typeface="+mn-lt"/>
                <a:ea typeface="+mn-ea"/>
                <a:cs typeface="+mn-cs"/>
              </a:rPr>
              <a:t>More details can be obtained from the sources listed on the slide, available on the USDA website (</a:t>
            </a:r>
            <a:r>
              <a:rPr lang="en-US" sz="1200" b="0" i="0" kern="1200" dirty="0" smtClean="0">
                <a:solidFill>
                  <a:schemeClr val="tx1"/>
                </a:solidFill>
                <a:effectLst/>
                <a:latin typeface="+mn-lt"/>
                <a:ea typeface="+mn-ea"/>
                <a:cs typeface="+mn-cs"/>
                <a:hlinkClick r:id="rId3"/>
              </a:rPr>
              <a:t>http://www.aphis.usda.gov/animal_health/emergency_management/</a:t>
            </a:r>
            <a:r>
              <a:rPr lang="en-US" sz="1200" b="0" i="0" kern="1200" dirty="0" smtClean="0">
                <a:solidFill>
                  <a:schemeClr val="tx1"/>
                </a:solidFill>
                <a:effectLst/>
                <a:latin typeface="+mn-lt"/>
                <a:ea typeface="+mn-ea"/>
                <a:cs typeface="+mn-cs"/>
              </a:rPr>
              <a:t>) and the NAHERC Training Site (</a:t>
            </a:r>
            <a:r>
              <a:rPr lang="en-US" sz="1200" b="0" i="0" kern="1200" dirty="0" smtClean="0">
                <a:solidFill>
                  <a:schemeClr val="tx1"/>
                </a:solidFill>
                <a:effectLst/>
                <a:latin typeface="+mn-lt"/>
                <a:ea typeface="+mn-ea"/>
                <a:cs typeface="+mn-cs"/>
                <a:hlinkClick r:id="rId4"/>
              </a:rPr>
              <a:t>http://naherc.sws.iastate.edu/</a:t>
            </a:r>
            <a:r>
              <a:rPr lang="en-US" sz="1200" b="0" i="0" kern="1200" dirty="0" smtClean="0">
                <a:solidFill>
                  <a:schemeClr val="tx1"/>
                </a:solidFill>
                <a:effectLst/>
                <a:latin typeface="+mn-lt"/>
                <a:ea typeface="+mn-ea"/>
                <a:cs typeface="+mn-cs"/>
              </a:rPr>
              <a:t>).</a:t>
            </a:r>
            <a:r>
              <a:rPr lang="en-US" b="0" dirty="0" smtClean="0"/>
              <a:t> </a:t>
            </a:r>
            <a:endParaRPr lang="en-US" b="0"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12</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health and safety incident </a:t>
            </a:r>
            <a:r>
              <a:rPr lang="en-US" dirty="0"/>
              <a:t>is an accident, illness or suspected or actual case of </a:t>
            </a:r>
            <a:r>
              <a:rPr lang="en-US" dirty="0" smtClean="0"/>
              <a:t>exposure to a hazardous material, including pathogens. Personnel </a:t>
            </a:r>
            <a:r>
              <a:rPr lang="en-US" dirty="0"/>
              <a:t>should immediately notify their </a:t>
            </a:r>
            <a:r>
              <a:rPr lang="en-US" dirty="0" smtClean="0"/>
              <a:t>supervisor of any health and safety incidents occurring </a:t>
            </a:r>
            <a:r>
              <a:rPr lang="en-US" dirty="0"/>
              <a:t>while on official duty and/or on government property. </a:t>
            </a:r>
            <a:r>
              <a:rPr lang="en-US" dirty="0" smtClean="0"/>
              <a:t>Personnel </a:t>
            </a:r>
            <a:r>
              <a:rPr lang="en-US" dirty="0"/>
              <a:t>will </a:t>
            </a:r>
            <a:r>
              <a:rPr lang="en-US" dirty="0" smtClean="0"/>
              <a:t>need to complete </a:t>
            </a:r>
            <a:r>
              <a:rPr lang="en-US" dirty="0"/>
              <a:t>appropriate forms and comply with the instructions when submitting forms and/or medical information. Report incidents via telephone to Safety, Health and Environmental Protection Branch (SHEPB) personnel at APHIS as soon as possible, but no later than two hours after the occurrence. Written incident reports must be made within five days of occurrence. Recommended hazard control measures will be discussed with the </a:t>
            </a:r>
            <a:r>
              <a:rPr lang="en-US" dirty="0" smtClean="0"/>
              <a:t>Incident Commander, </a:t>
            </a:r>
            <a:r>
              <a:rPr lang="en-US" dirty="0"/>
              <a:t>who must approve of the control measure before it is implemented.</a:t>
            </a:r>
          </a:p>
        </p:txBody>
      </p:sp>
      <p:sp>
        <p:nvSpPr>
          <p:cNvPr id="4" name="Slide Number Placeholder 3"/>
          <p:cNvSpPr>
            <a:spLocks noGrp="1"/>
          </p:cNvSpPr>
          <p:nvPr>
            <p:ph type="sldNum" sz="quarter" idx="10"/>
          </p:nvPr>
        </p:nvSpPr>
        <p:spPr/>
        <p:txBody>
          <a:bodyPr/>
          <a:lstStyle/>
          <a:p>
            <a:fld id="{654A81C7-1F5A-4FE2-A084-EB6E004A2E3A}" type="slidenum">
              <a:rPr lang="en-US" smtClean="0"/>
              <a:pPr/>
              <a:t>2</a:t>
            </a:fld>
            <a:endParaRPr lang="en-US"/>
          </a:p>
        </p:txBody>
      </p:sp>
    </p:spTree>
    <p:extLst>
      <p:ext uri="{BB962C8B-B14F-4D97-AF65-F5344CB8AC3E}">
        <p14:creationId xmlns:p14="http://schemas.microsoft.com/office/powerpoint/2010/main" val="3349634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ea typeface="ＭＳ Ｐゴシック" charset="-128"/>
                <a:cs typeface="ＭＳ Ｐゴシック" charset="-128"/>
              </a:rPr>
              <a:t>Incident reports must include the date, time, and place of occurrence; person(s) involved; type of incident; description of the incident and action taken; and recommendation(s) for prevention of a similar occurrence. </a:t>
            </a:r>
            <a:r>
              <a:rPr lang="en-US" dirty="0" smtClean="0">
                <a:latin typeface="+mn-lt"/>
              </a:rPr>
              <a:t>The </a:t>
            </a:r>
            <a:r>
              <a:rPr lang="en-US" dirty="0">
                <a:latin typeface="+mn-lt"/>
              </a:rPr>
              <a:t>completed report must be signed and dated. The Safety Officer will also sign and date the report upon receipt. All incident reports and follow-up action on the incidents will be kept on file by the SHEPB department.</a:t>
            </a:r>
          </a:p>
        </p:txBody>
      </p:sp>
      <p:sp>
        <p:nvSpPr>
          <p:cNvPr id="4" name="Slide Number Placeholder 3"/>
          <p:cNvSpPr>
            <a:spLocks noGrp="1"/>
          </p:cNvSpPr>
          <p:nvPr>
            <p:ph type="sldNum" sz="quarter" idx="10"/>
          </p:nvPr>
        </p:nvSpPr>
        <p:spPr/>
        <p:txBody>
          <a:bodyPr/>
          <a:lstStyle/>
          <a:p>
            <a:fld id="{654A81C7-1F5A-4FE2-A084-EB6E004A2E3A}" type="slidenum">
              <a:rPr lang="en-US" smtClean="0"/>
              <a:pPr/>
              <a:t>3</a:t>
            </a:fld>
            <a:endParaRPr lang="en-US"/>
          </a:p>
        </p:txBody>
      </p:sp>
    </p:spTree>
    <p:extLst>
      <p:ext uri="{BB962C8B-B14F-4D97-AF65-F5344CB8AC3E}">
        <p14:creationId xmlns:p14="http://schemas.microsoft.com/office/powerpoint/2010/main" val="630170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an injury occurs, follow these steps to ensure that injuries/accidents are reported correctly.</a:t>
            </a:r>
          </a:p>
          <a:p>
            <a:r>
              <a:rPr lang="en-US" dirty="0"/>
              <a:t>1. For any </a:t>
            </a:r>
            <a:r>
              <a:rPr lang="en-US" dirty="0" smtClean="0"/>
              <a:t>serious accident </a:t>
            </a:r>
            <a:r>
              <a:rPr lang="en-US" dirty="0"/>
              <a:t>or </a:t>
            </a:r>
            <a:r>
              <a:rPr lang="en-US" dirty="0" smtClean="0"/>
              <a:t>emergency</a:t>
            </a:r>
            <a:r>
              <a:rPr lang="en-US" dirty="0"/>
              <a:t>, call 911.</a:t>
            </a:r>
          </a:p>
          <a:p>
            <a:r>
              <a:rPr lang="en-US" dirty="0"/>
              <a:t>2. Immediately report all accidents or injuries to your supervisor and the Safety Officer.</a:t>
            </a:r>
          </a:p>
          <a:p>
            <a:r>
              <a:rPr lang="en-US" dirty="0"/>
              <a:t>3. Seek medical assistance, if necessary.</a:t>
            </a:r>
          </a:p>
          <a:p>
            <a:r>
              <a:rPr lang="en-US" dirty="0"/>
              <a:t>4. In case of a serious injury, response personnel should be accompanied to the hospital by another response team member.</a:t>
            </a:r>
          </a:p>
          <a:p>
            <a:r>
              <a:rPr lang="en-US" dirty="0"/>
              <a:t>5. Following an accident or injury, supervisors will immediately initiate an investigation and develop recommendations for remediation. Supervisors should consult with the </a:t>
            </a:r>
            <a:r>
              <a:rPr lang="en-US" dirty="0" smtClean="0"/>
              <a:t>Incident Commander </a:t>
            </a:r>
            <a:r>
              <a:rPr lang="en-US" dirty="0"/>
              <a:t>as appropriate.</a:t>
            </a:r>
          </a:p>
          <a:p>
            <a:r>
              <a:rPr lang="en-US" dirty="0"/>
              <a:t>6. Federal response personnel can obtain Workers’ Compensation Forms from the Finance Unit. Temporary employees should see their employment agency representative for State Workers’ Compensation Forms.</a:t>
            </a:r>
          </a:p>
          <a:p>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4</a:t>
            </a:fld>
            <a:endParaRPr lang="en-US"/>
          </a:p>
        </p:txBody>
      </p:sp>
    </p:spTree>
    <p:extLst>
      <p:ext uri="{BB962C8B-B14F-4D97-AF65-F5344CB8AC3E}">
        <p14:creationId xmlns:p14="http://schemas.microsoft.com/office/powerpoint/2010/main" val="2674622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Recognizing</a:t>
            </a:r>
            <a:r>
              <a:rPr lang="en-US" baseline="0" dirty="0" smtClean="0"/>
              <a:t> and reporting safety issues, unsafe conditions and injuries is the responsibility of all </a:t>
            </a:r>
            <a:r>
              <a:rPr lang="en-US" baseline="0" smtClean="0"/>
              <a:t>responders on-site </a:t>
            </a:r>
            <a:r>
              <a:rPr lang="en-US" baseline="0" dirty="0" smtClean="0"/>
              <a:t>and should be relayed immediately to your supervisor.</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a:p>
        </p:txBody>
      </p:sp>
      <p:sp>
        <p:nvSpPr>
          <p:cNvPr id="7" name="Slide Number Placeholder 6"/>
          <p:cNvSpPr>
            <a:spLocks noGrp="1"/>
          </p:cNvSpPr>
          <p:nvPr>
            <p:ph type="sldNum" sz="quarter" idx="13"/>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1792146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Workers’ Compensation is available for government employees injured while working. NAHERC members activated for an emergency response are considered federal employees and are eligible for federal workers’ compensation coverage. It is important to report all injuries as soon as possible and complete all paperwork in a timely manner. There are time limits in place for reporting claims. Consult with a workers’ compensation specialist to make sure you are aware of any filing deadlines</a:t>
            </a:r>
            <a:r>
              <a:rPr lang="en-US" dirty="0" smtClean="0"/>
              <a:t>.</a:t>
            </a:r>
            <a:r>
              <a:rPr lang="en-US" dirty="0" smtClean="0">
                <a:ea typeface="ＭＳ Ｐゴシック" pitchFamily="5" charset="-128"/>
                <a:cs typeface="ＭＳ Ｐゴシック" pitchFamily="5" charset="-128"/>
              </a:rPr>
              <a:t> [</a:t>
            </a:r>
            <a:r>
              <a:rPr lang="en-US" i="1" dirty="0" smtClean="0">
                <a:ea typeface="ＭＳ Ｐゴシック" pitchFamily="5" charset="-128"/>
                <a:cs typeface="ＭＳ Ｐゴシック" pitchFamily="5" charset="-128"/>
              </a:rPr>
              <a:t>This</a:t>
            </a:r>
            <a:r>
              <a:rPr lang="en-US" i="1" baseline="0" dirty="0" smtClean="0">
                <a:ea typeface="ＭＳ Ｐゴシック" pitchFamily="5" charset="-128"/>
                <a:cs typeface="ＭＳ Ｐゴシック" pitchFamily="5" charset="-128"/>
              </a:rPr>
              <a:t> illustration shows a Form CA-2, an example of a form that should be completed in order to receive workers’ compensation. </a:t>
            </a:r>
            <a:r>
              <a:rPr lang="en-US" i="1" dirty="0" smtClean="0">
                <a:ea typeface="ＭＳ Ｐゴシック" pitchFamily="5" charset="-128"/>
                <a:cs typeface="ＭＳ Ｐゴシック" pitchFamily="5" charset="-128"/>
              </a:rPr>
              <a:t>Illustration by: Katlyn Harvey, Iowa State University]</a:t>
            </a:r>
            <a:endParaRPr lang="en-US" dirty="0" smtClean="0"/>
          </a:p>
          <a:p>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6</a:t>
            </a:fld>
            <a:endParaRPr lang="en-US"/>
          </a:p>
        </p:txBody>
      </p:sp>
    </p:spTree>
    <p:extLst>
      <p:ext uri="{BB962C8B-B14F-4D97-AF65-F5344CB8AC3E}">
        <p14:creationId xmlns:p14="http://schemas.microsoft.com/office/powerpoint/2010/main" val="1698424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are employee responsibilities when filing a workers’ compensation claim:</a:t>
            </a:r>
          </a:p>
          <a:p>
            <a:pPr marL="165261" indent="-165261">
              <a:buFont typeface="Arial" pitchFamily="34" charset="0"/>
              <a:buChar char="•"/>
            </a:pPr>
            <a:r>
              <a:rPr lang="en-US" dirty="0"/>
              <a:t>Report injury/illness to supervisor</a:t>
            </a:r>
          </a:p>
          <a:p>
            <a:pPr marL="165261" indent="-165261">
              <a:buFont typeface="Arial" pitchFamily="34" charset="0"/>
              <a:buChar char="•"/>
            </a:pPr>
            <a:r>
              <a:rPr lang="en-US" dirty="0"/>
              <a:t>Review Form CA-10 (What to do When Injured )</a:t>
            </a:r>
          </a:p>
          <a:p>
            <a:pPr marL="165261" indent="-165261">
              <a:buFont typeface="Arial" pitchFamily="34" charset="0"/>
              <a:buChar char="•"/>
            </a:pPr>
            <a:r>
              <a:rPr lang="en-US" dirty="0"/>
              <a:t>Complete Form </a:t>
            </a:r>
            <a:r>
              <a:rPr lang="en-US" dirty="0" smtClean="0"/>
              <a:t>CA-1 (</a:t>
            </a:r>
            <a:r>
              <a:rPr lang="en-US" dirty="0"/>
              <a:t>Notice of Traumatic Injury and Claim for Continuation of Pay/Compensation) or Form CA-2 (Notice of Occupational Disease and Claim for Compensation) as appropriate</a:t>
            </a:r>
          </a:p>
          <a:p>
            <a:pPr marL="165261" indent="-165261">
              <a:buFont typeface="Arial" pitchFamily="34" charset="0"/>
              <a:buChar char="•"/>
            </a:pPr>
            <a:r>
              <a:rPr lang="en-US" dirty="0"/>
              <a:t>If medical treatment is required complete Form CA-16 (Authorization for Examination and/or Treatment)</a:t>
            </a:r>
          </a:p>
          <a:p>
            <a:pPr marL="165261" indent="-165261">
              <a:buFont typeface="Arial" pitchFamily="34" charset="0"/>
              <a:buChar char="•"/>
            </a:pPr>
            <a:r>
              <a:rPr lang="en-US" dirty="0"/>
              <a:t>Return all completed documents (Forms CA-1/CA-2 and medical documentation) to supervisor</a:t>
            </a:r>
          </a:p>
        </p:txBody>
      </p:sp>
      <p:sp>
        <p:nvSpPr>
          <p:cNvPr id="4" name="Slide Number Placeholder 3"/>
          <p:cNvSpPr>
            <a:spLocks noGrp="1"/>
          </p:cNvSpPr>
          <p:nvPr>
            <p:ph type="sldNum" sz="quarter" idx="10"/>
          </p:nvPr>
        </p:nvSpPr>
        <p:spPr/>
        <p:txBody>
          <a:bodyPr/>
          <a:lstStyle/>
          <a:p>
            <a:fld id="{654A81C7-1F5A-4FE2-A084-EB6E004A2E3A}" type="slidenum">
              <a:rPr lang="en-US" smtClean="0"/>
              <a:pPr/>
              <a:t>7</a:t>
            </a:fld>
            <a:endParaRPr lang="en-US"/>
          </a:p>
        </p:txBody>
      </p:sp>
    </p:spTree>
    <p:extLst>
      <p:ext uri="{BB962C8B-B14F-4D97-AF65-F5344CB8AC3E}">
        <p14:creationId xmlns:p14="http://schemas.microsoft.com/office/powerpoint/2010/main" val="1906574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supervisor responsibilities when responding to a workers’ compensation claim:</a:t>
            </a:r>
            <a:endParaRPr lang="en-US" b="1" dirty="0"/>
          </a:p>
          <a:p>
            <a:pPr marL="165261" indent="-165261">
              <a:buFont typeface="Arial" pitchFamily="34" charset="0"/>
              <a:buChar char="•"/>
            </a:pPr>
            <a:r>
              <a:rPr lang="en-US" dirty="0"/>
              <a:t>Ensure employee obtains treatment, if </a:t>
            </a:r>
            <a:r>
              <a:rPr lang="en-US" dirty="0" smtClean="0"/>
              <a:t>necessary; and</a:t>
            </a:r>
            <a:endParaRPr lang="en-US" dirty="0"/>
          </a:p>
          <a:p>
            <a:pPr marL="165261" indent="-165261">
              <a:buFont typeface="Arial" pitchFamily="34" charset="0"/>
              <a:buChar char="•"/>
            </a:pPr>
            <a:r>
              <a:rPr lang="en-US" dirty="0"/>
              <a:t>Ensure all required documents are completed, including employee and supervisor signatures, and transferred to the Safety Officer as soon as </a:t>
            </a:r>
            <a:r>
              <a:rPr lang="en-US" dirty="0" smtClean="0"/>
              <a:t>possible.</a:t>
            </a:r>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8</a:t>
            </a:fld>
            <a:endParaRPr lang="en-US"/>
          </a:p>
        </p:txBody>
      </p:sp>
    </p:spTree>
    <p:extLst>
      <p:ext uri="{BB962C8B-B14F-4D97-AF65-F5344CB8AC3E}">
        <p14:creationId xmlns:p14="http://schemas.microsoft.com/office/powerpoint/2010/main" val="2497067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The following are Safety Officer responsibilities when responding to a workers’ compensation claim:</a:t>
            </a:r>
            <a:endParaRPr lang="en-US" b="1" dirty="0"/>
          </a:p>
          <a:p>
            <a:pPr marL="165261" indent="-165261">
              <a:buFont typeface="Arial" pitchFamily="34" charset="0"/>
              <a:buChar char="•"/>
            </a:pPr>
            <a:r>
              <a:rPr lang="en-US" dirty="0"/>
              <a:t>Maintain required </a:t>
            </a:r>
            <a:r>
              <a:rPr lang="en-US" dirty="0" smtClean="0"/>
              <a:t>forms;</a:t>
            </a:r>
            <a:endParaRPr lang="en-US" dirty="0"/>
          </a:p>
          <a:p>
            <a:pPr marL="165261" indent="-165261">
              <a:buFont typeface="Arial" pitchFamily="34" charset="0"/>
              <a:buChar char="•"/>
            </a:pPr>
            <a:r>
              <a:rPr lang="en-US" dirty="0"/>
              <a:t>Review documents for </a:t>
            </a:r>
            <a:r>
              <a:rPr lang="en-US" dirty="0" smtClean="0"/>
              <a:t>completeness;</a:t>
            </a:r>
            <a:endParaRPr lang="en-US" dirty="0"/>
          </a:p>
          <a:p>
            <a:pPr marL="165261" indent="-165261">
              <a:buFont typeface="Arial" pitchFamily="34" charset="0"/>
              <a:buChar char="•"/>
            </a:pPr>
            <a:r>
              <a:rPr lang="en-US" dirty="0"/>
              <a:t>Update all required OSHA forms and </a:t>
            </a:r>
            <a:r>
              <a:rPr lang="en-US" dirty="0" smtClean="0"/>
              <a:t>reports; and</a:t>
            </a:r>
            <a:endParaRPr lang="en-US" dirty="0"/>
          </a:p>
          <a:p>
            <a:pPr marL="165261" indent="-165261">
              <a:buFont typeface="Arial" pitchFamily="34" charset="0"/>
              <a:buChar char="•"/>
            </a:pPr>
            <a:r>
              <a:rPr lang="en-US" dirty="0"/>
              <a:t>Transfer ALL Office of Workers’ Compensation Programs (OWCP) forms and medical documentation to the Finance Officer, as soon as </a:t>
            </a:r>
            <a:r>
              <a:rPr lang="en-US" dirty="0" smtClean="0"/>
              <a:t>possible.</a:t>
            </a:r>
            <a:endParaRPr lang="en-US" dirty="0"/>
          </a:p>
        </p:txBody>
      </p:sp>
      <p:sp>
        <p:nvSpPr>
          <p:cNvPr id="4" name="Slide Number Placeholder 3"/>
          <p:cNvSpPr>
            <a:spLocks noGrp="1"/>
          </p:cNvSpPr>
          <p:nvPr>
            <p:ph type="sldNum" sz="quarter" idx="10"/>
          </p:nvPr>
        </p:nvSpPr>
        <p:spPr/>
        <p:txBody>
          <a:bodyPr/>
          <a:lstStyle/>
          <a:p>
            <a:fld id="{654A81C7-1F5A-4FE2-A084-EB6E004A2E3A}" type="slidenum">
              <a:rPr lang="en-US" smtClean="0"/>
              <a:pPr/>
              <a:t>9</a:t>
            </a:fld>
            <a:endParaRPr lang="en-US"/>
          </a:p>
        </p:txBody>
      </p:sp>
    </p:spTree>
    <p:extLst>
      <p:ext uri="{BB962C8B-B14F-4D97-AF65-F5344CB8AC3E}">
        <p14:creationId xmlns:p14="http://schemas.microsoft.com/office/powerpoint/2010/main" val="304801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Health and Safety - Incident Reporting</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Health and Safety - Incident Reporting</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50619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Health and Safety - Incident Reporting</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81891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Health and Safety - Incident Reporting</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13159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Health and Safety - Incident Reporting</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Health and Safety - Incident Reporting</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Health and Safety - Incident Reporting</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650" r:id="rId10"/>
    <p:sldLayoutId id="2147483651" r:id="rId11"/>
    <p:sldLayoutId id="2147483662" r:id="rId12"/>
    <p:sldLayoutId id="2147483716" r:id="rId13"/>
    <p:sldLayoutId id="2147483717" r:id="rId14"/>
    <p:sldLayoutId id="214748371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naherc.sws.iastate.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Health and Safety</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Incident Reporting</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i="1" dirty="0" smtClean="0"/>
              <a:t>Adapted from the FAD </a:t>
            </a:r>
            <a:r>
              <a:rPr lang="en-US" i="1" dirty="0" err="1" smtClean="0"/>
              <a:t>PReP</a:t>
            </a:r>
            <a:r>
              <a:rPr lang="en-US" i="1" dirty="0" smtClean="0"/>
              <a:t>/NAHEMS </a:t>
            </a:r>
            <a:br>
              <a:rPr lang="en-US" i="1" dirty="0" smtClean="0"/>
            </a:br>
            <a:r>
              <a:rPr lang="en-US" i="1" dirty="0" smtClean="0"/>
              <a:t>Guidelines: Health and Safety (2011)</a:t>
            </a:r>
            <a:endParaRPr lang="en-US" i="1" dirty="0"/>
          </a:p>
        </p:txBody>
      </p:sp>
    </p:spTree>
    <p:extLst>
      <p:ext uri="{BB962C8B-B14F-4D97-AF65-F5344CB8AC3E}">
        <p14:creationId xmlns:p14="http://schemas.microsoft.com/office/powerpoint/2010/main" val="610592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ALL OWCP documents and medical documentation</a:t>
            </a:r>
          </a:p>
          <a:p>
            <a:r>
              <a:rPr lang="en-US" dirty="0" smtClean="0"/>
              <a:t>Scan and email to:</a:t>
            </a:r>
          </a:p>
          <a:p>
            <a:pPr lvl="1"/>
            <a:r>
              <a:rPr lang="en-US" dirty="0" smtClean="0"/>
              <a:t>	denise.y.patterson@aphis.usda.gov</a:t>
            </a:r>
          </a:p>
          <a:p>
            <a:r>
              <a:rPr lang="en-US" dirty="0" smtClean="0"/>
              <a:t>Send hard copies via Fed-Ex to:</a:t>
            </a:r>
          </a:p>
          <a:p>
            <a:pPr lvl="1"/>
            <a:r>
              <a:rPr lang="en-US" dirty="0" smtClean="0"/>
              <a:t>	USDA APHIS WC Program</a:t>
            </a:r>
            <a:br>
              <a:rPr lang="en-US" dirty="0" smtClean="0"/>
            </a:br>
            <a:r>
              <a:rPr lang="en-US" dirty="0" smtClean="0"/>
              <a:t>	4700 River Road,</a:t>
            </a:r>
            <a:br>
              <a:rPr lang="en-US" dirty="0" smtClean="0"/>
            </a:br>
            <a:r>
              <a:rPr lang="en-US" dirty="0" smtClean="0"/>
              <a:t>	Unit 124, 2A-02.46</a:t>
            </a:r>
            <a:br>
              <a:rPr lang="en-US" dirty="0" smtClean="0"/>
            </a:br>
            <a:r>
              <a:rPr lang="en-US" dirty="0" smtClean="0"/>
              <a:t>	Riverdale, MD 20737</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Finance Officer</a:t>
            </a:r>
            <a:endParaRPr lang="en-US" dirty="0"/>
          </a:p>
        </p:txBody>
      </p:sp>
    </p:spTree>
    <p:extLst>
      <p:ext uri="{BB962C8B-B14F-4D97-AF65-F5344CB8AC3E}">
        <p14:creationId xmlns:p14="http://schemas.microsoft.com/office/powerpoint/2010/main" val="2273784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Sends OWCP forms to the appropriate OWCP District Office</a:t>
            </a:r>
          </a:p>
          <a:p>
            <a:pPr lvl="1"/>
            <a:r>
              <a:rPr lang="en-US" dirty="0" smtClean="0"/>
              <a:t>Copies sent to employee’s duty station</a:t>
            </a:r>
          </a:p>
          <a:p>
            <a:r>
              <a:rPr lang="en-US" dirty="0" smtClean="0"/>
              <a:t>Sends First Aid forms to employee’s official duty station</a:t>
            </a:r>
          </a:p>
          <a:p>
            <a:r>
              <a:rPr lang="en-US" dirty="0" smtClean="0"/>
              <a:t>Maintains database of all injuries/accidents</a:t>
            </a:r>
          </a:p>
          <a:p>
            <a:r>
              <a:rPr lang="en-US" dirty="0" smtClean="0"/>
              <a:t>Provide bi-weekly statistical reports to Safety Officer</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Program Manager</a:t>
            </a:r>
            <a:endParaRPr lang="en-US" dirty="0"/>
          </a:p>
        </p:txBody>
      </p:sp>
    </p:spTree>
    <p:extLst>
      <p:ext uri="{BB962C8B-B14F-4D97-AF65-F5344CB8AC3E}">
        <p14:creationId xmlns:p14="http://schemas.microsoft.com/office/powerpoint/2010/main" val="2302718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28600" y="1371600"/>
            <a:ext cx="5562600" cy="4876800"/>
          </a:xfrm>
        </p:spPr>
        <p:txBody>
          <a:bodyPr>
            <a:noAutofit/>
          </a:bodyPr>
          <a:lstStyle/>
          <a:p>
            <a:r>
              <a:rPr lang="en-US" sz="2400" dirty="0" smtClean="0"/>
              <a:t>FAD </a:t>
            </a:r>
            <a:r>
              <a:rPr lang="en-US" sz="2400" dirty="0" err="1" smtClean="0"/>
              <a:t>PReP</a:t>
            </a:r>
            <a:r>
              <a:rPr lang="en-US" sz="2400" dirty="0" smtClean="0"/>
              <a:t>/NAHEMS Guidelines &amp; SOP: Health &amp; Safety (2011)</a:t>
            </a:r>
          </a:p>
          <a:p>
            <a:pPr lvl="1"/>
            <a:r>
              <a:rPr lang="en-US" sz="2000" dirty="0">
                <a:hlinkClick r:id="rId3"/>
              </a:rPr>
              <a:t>http://www.aphis.usda.gov/animal_health/emergency_management/</a:t>
            </a:r>
            <a:r>
              <a:rPr lang="en-US" sz="2000" dirty="0"/>
              <a:t> </a:t>
            </a:r>
            <a:endParaRPr lang="en-US" sz="2000" dirty="0" smtClean="0"/>
          </a:p>
          <a:p>
            <a:r>
              <a:rPr lang="en-US" sz="2400" dirty="0" smtClean="0"/>
              <a:t>Health and Safety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5901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t>Cheryl </a:t>
            </a:r>
            <a:r>
              <a:rPr lang="en-US" sz="2000" dirty="0"/>
              <a:t>L. Eia, JD, DVM, MPH</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Lori </a:t>
            </a:r>
            <a:r>
              <a:rPr lang="en-US" sz="2000" dirty="0"/>
              <a:t>P. Miller, </a:t>
            </a:r>
            <a:r>
              <a:rPr lang="en-US" sz="2000" dirty="0" smtClean="0"/>
              <a:t>PE</a:t>
            </a:r>
          </a:p>
          <a:p>
            <a:pPr>
              <a:spcBef>
                <a:spcPts val="600"/>
              </a:spcBef>
              <a:tabLst>
                <a:tab pos="1149350" algn="l"/>
              </a:tabLst>
            </a:pPr>
            <a:r>
              <a:rPr lang="en-US" sz="2000" dirty="0" smtClean="0"/>
              <a:t>Peter </a:t>
            </a:r>
            <a:r>
              <a:rPr lang="en-US" sz="2000" dirty="0"/>
              <a:t>A. </a:t>
            </a:r>
            <a:r>
              <a:rPr lang="en-US" sz="2000" dirty="0" err="1"/>
              <a:t>Petch</a:t>
            </a:r>
            <a:r>
              <a:rPr lang="en-US" sz="2000" dirty="0"/>
              <a:t>, RPIH, CIPS, CIMT, </a:t>
            </a:r>
            <a:r>
              <a:rPr lang="en-US" sz="2000" dirty="0" smtClean="0"/>
              <a:t>CHS-V</a:t>
            </a:r>
          </a:p>
          <a:p>
            <a:pPr>
              <a:spcBef>
                <a:spcPts val="600"/>
              </a:spcBef>
              <a:tabLst>
                <a:tab pos="1149350" algn="l"/>
              </a:tabLst>
            </a:pPr>
            <a:r>
              <a:rPr lang="en-US" sz="2000" dirty="0" smtClean="0"/>
              <a:t>Thomas </a:t>
            </a:r>
            <a:r>
              <a:rPr lang="en-US" sz="2000" dirty="0"/>
              <a:t>R. Walker, MD</a:t>
            </a:r>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2846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PPT Authors: Dawn Bailey, BS; Kerry </a:t>
            </a:r>
            <a:r>
              <a:rPr lang="en-US" sz="4800" dirty="0" err="1" smtClean="0">
                <a:solidFill>
                  <a:prstClr val="black">
                    <a:lumMod val="85000"/>
                    <a:lumOff val="15000"/>
                  </a:prstClr>
                </a:solidFill>
                <a:latin typeface="Verdana" pitchFamily="34" charset="0"/>
              </a:rPr>
              <a:t>Leedom</a:t>
            </a:r>
            <a:r>
              <a:rPr lang="en-US" sz="4800" dirty="0" smtClean="0">
                <a:solidFill>
                  <a:prstClr val="black">
                    <a:lumMod val="85000"/>
                    <a:lumOff val="15000"/>
                  </a:prstClr>
                </a:solidFill>
                <a:latin typeface="Verdana" pitchFamily="34" charset="0"/>
              </a:rPr>
              <a:t> Larson, DVM, MPH, PhD, DACVPM; </a:t>
            </a:r>
          </a:p>
          <a:p>
            <a:pPr>
              <a:lnSpc>
                <a:spcPct val="170000"/>
              </a:lnSpc>
              <a:buClr>
                <a:srgbClr val="F47D5A"/>
              </a:buClr>
              <a:buSzPct val="100000"/>
              <a:buFont typeface="Verdana" pitchFamily="34" charset="0"/>
              <a:buNone/>
              <a:defRPr/>
            </a:pPr>
            <a:r>
              <a:rPr lang="en-US" sz="4800" dirty="0">
                <a:solidFill>
                  <a:prstClr val="black">
                    <a:lumMod val="85000"/>
                    <a:lumOff val="15000"/>
                  </a:prstClr>
                </a:solidFill>
                <a:latin typeface="Verdana" pitchFamily="34" charset="0"/>
              </a:rPr>
              <a:t>Patricia </a:t>
            </a:r>
            <a:r>
              <a:rPr lang="en-US" sz="4800" dirty="0" err="1">
                <a:solidFill>
                  <a:prstClr val="black">
                    <a:lumMod val="85000"/>
                    <a:lumOff val="15000"/>
                  </a:prstClr>
                </a:solidFill>
                <a:latin typeface="Verdana" pitchFamily="34" charset="0"/>
              </a:rPr>
              <a:t>Futoma</a:t>
            </a:r>
            <a:r>
              <a:rPr lang="en-US" sz="4800" dirty="0">
                <a:solidFill>
                  <a:prstClr val="black">
                    <a:lumMod val="85000"/>
                    <a:lumOff val="15000"/>
                  </a:prstClr>
                </a:solidFill>
                <a:latin typeface="Verdana" pitchFamily="34" charset="0"/>
              </a:rPr>
              <a:t>, Veterinary </a:t>
            </a:r>
            <a:r>
              <a:rPr lang="en-US" sz="4800" dirty="0" smtClean="0">
                <a:solidFill>
                  <a:prstClr val="black">
                    <a:lumMod val="85000"/>
                    <a:lumOff val="15000"/>
                  </a:prstClr>
                </a:solidFill>
                <a:latin typeface="Verdana" pitchFamily="34" charset="0"/>
              </a:rPr>
              <a:t>Student</a:t>
            </a:r>
          </a:p>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Janice Mogan, DVM </a:t>
            </a:r>
            <a:endParaRPr lang="en-US" sz="4800" dirty="0">
              <a:solidFill>
                <a:prstClr val="black">
                  <a:lumMod val="85000"/>
                  <a:lumOff val="15000"/>
                </a:prstClr>
              </a:solidFill>
              <a:latin typeface="Verdana" pitchFamily="34" charset="0"/>
            </a:endParaRP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a:lnSpc>
                <a:spcPct val="170000"/>
              </a:lnSpc>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endParaRPr>
          </a:p>
        </p:txBody>
      </p:sp>
    </p:spTree>
    <p:extLst>
      <p:ext uri="{BB962C8B-B14F-4D97-AF65-F5344CB8AC3E}">
        <p14:creationId xmlns:p14="http://schemas.microsoft.com/office/powerpoint/2010/main" val="28210904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Incident</a:t>
            </a:r>
          </a:p>
          <a:p>
            <a:pPr lvl="1"/>
            <a:r>
              <a:rPr lang="en-US" dirty="0" smtClean="0"/>
              <a:t>Accident, illness, suspected/actual   case of exposure</a:t>
            </a:r>
          </a:p>
          <a:p>
            <a:r>
              <a:rPr lang="en-US" dirty="0" smtClean="0"/>
              <a:t>Personnel should:</a:t>
            </a:r>
          </a:p>
          <a:p>
            <a:pPr lvl="1"/>
            <a:r>
              <a:rPr lang="en-US" dirty="0" smtClean="0"/>
              <a:t>Immediately notify supervisor</a:t>
            </a:r>
          </a:p>
          <a:p>
            <a:pPr lvl="1"/>
            <a:r>
              <a:rPr lang="en-US" dirty="0" smtClean="0"/>
              <a:t>Report incidents via phone to SHEPB </a:t>
            </a:r>
            <a:br>
              <a:rPr lang="en-US" dirty="0" smtClean="0"/>
            </a:br>
            <a:r>
              <a:rPr lang="en-US" dirty="0" smtClean="0"/>
              <a:t>at APHIS within 2 hours of incident</a:t>
            </a:r>
          </a:p>
          <a:p>
            <a:pPr lvl="1"/>
            <a:r>
              <a:rPr lang="en-US" dirty="0" smtClean="0"/>
              <a:t>Complete incident report within </a:t>
            </a:r>
            <a:br>
              <a:rPr lang="en-US" dirty="0" smtClean="0"/>
            </a:br>
            <a:r>
              <a:rPr lang="en-US" dirty="0" smtClean="0"/>
              <a:t>5 days of incident</a:t>
            </a:r>
          </a:p>
          <a:p>
            <a:pPr lvl="1"/>
            <a:endParaRPr lang="en-US" dirty="0" smtClean="0"/>
          </a:p>
          <a:p>
            <a:endParaRPr lang="en-US" dirty="0" smtClean="0"/>
          </a:p>
          <a:p>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Incident Reporting</a:t>
            </a:r>
            <a:endParaRPr lang="en-US" dirty="0"/>
          </a:p>
        </p:txBody>
      </p:sp>
    </p:spTree>
    <p:extLst>
      <p:ext uri="{BB962C8B-B14F-4D97-AF65-F5344CB8AC3E}">
        <p14:creationId xmlns:p14="http://schemas.microsoft.com/office/powerpoint/2010/main" val="1758300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Incident reports must include:</a:t>
            </a:r>
          </a:p>
          <a:p>
            <a:pPr lvl="1"/>
            <a:r>
              <a:rPr lang="en-US" smtClean="0"/>
              <a:t>Date, time, place of occurrence</a:t>
            </a:r>
          </a:p>
          <a:p>
            <a:pPr lvl="1"/>
            <a:r>
              <a:rPr lang="en-US" smtClean="0"/>
              <a:t>Person(s) involved</a:t>
            </a:r>
          </a:p>
          <a:p>
            <a:pPr lvl="1"/>
            <a:r>
              <a:rPr lang="en-US" smtClean="0"/>
              <a:t>Type of incident</a:t>
            </a:r>
          </a:p>
          <a:p>
            <a:pPr lvl="1"/>
            <a:r>
              <a:rPr lang="en-US" smtClean="0"/>
              <a:t>Description of incident and action taken</a:t>
            </a:r>
          </a:p>
          <a:p>
            <a:pPr lvl="1"/>
            <a:r>
              <a:rPr lang="en-US" smtClean="0"/>
              <a:t>Recommendation(s) for prevention</a:t>
            </a:r>
          </a:p>
          <a:p>
            <a:pPr lvl="1"/>
            <a:r>
              <a:rPr lang="en-US" smtClean="0"/>
              <a:t>Signature and date</a:t>
            </a: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Incident Reporting</a:t>
            </a:r>
            <a:endParaRPr lang="en-US" dirty="0"/>
          </a:p>
        </p:txBody>
      </p:sp>
    </p:spTree>
    <p:extLst>
      <p:ext uri="{BB962C8B-B14F-4D97-AF65-F5344CB8AC3E}">
        <p14:creationId xmlns:p14="http://schemas.microsoft.com/office/powerpoint/2010/main" val="4141480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Serious accident - call 911</a:t>
            </a:r>
          </a:p>
          <a:p>
            <a:r>
              <a:rPr lang="en-US" dirty="0" smtClean="0"/>
              <a:t>Immediately report injuries</a:t>
            </a:r>
          </a:p>
          <a:p>
            <a:r>
              <a:rPr lang="en-US" dirty="0" smtClean="0"/>
              <a:t>Seek medical assistance if necessary</a:t>
            </a:r>
          </a:p>
          <a:p>
            <a:r>
              <a:rPr lang="en-US" dirty="0" smtClean="0"/>
              <a:t>Accompany seriously injured persons to the hospital</a:t>
            </a:r>
          </a:p>
          <a:p>
            <a:r>
              <a:rPr lang="en-US" dirty="0" smtClean="0"/>
              <a:t>Supervisors will immediately </a:t>
            </a:r>
            <a:br>
              <a:rPr lang="en-US" dirty="0" smtClean="0"/>
            </a:br>
            <a:r>
              <a:rPr lang="en-US" dirty="0" smtClean="0"/>
              <a:t>initiate accident investigation</a:t>
            </a:r>
          </a:p>
          <a:p>
            <a:r>
              <a:rPr lang="en-US" dirty="0" smtClean="0"/>
              <a:t>Obtain workers’ compensation forms</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When An Incident Occurs</a:t>
            </a:r>
            <a:endParaRPr lang="en-US" dirty="0"/>
          </a:p>
        </p:txBody>
      </p:sp>
    </p:spTree>
    <p:extLst>
      <p:ext uri="{BB962C8B-B14F-4D97-AF65-F5344CB8AC3E}">
        <p14:creationId xmlns:p14="http://schemas.microsoft.com/office/powerpoint/2010/main" val="860923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Compensation</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Health and Safety - Incident Reporting</a:t>
            </a:r>
            <a:endParaRPr lang="en-US" dirty="0"/>
          </a:p>
        </p:txBody>
      </p:sp>
    </p:spTree>
    <p:extLst>
      <p:ext uri="{BB962C8B-B14F-4D97-AF65-F5344CB8AC3E}">
        <p14:creationId xmlns:p14="http://schemas.microsoft.com/office/powerpoint/2010/main" val="2651499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Government employees</a:t>
            </a:r>
          </a:p>
          <a:p>
            <a:pPr lvl="1"/>
            <a:r>
              <a:rPr lang="en-US" dirty="0" smtClean="0"/>
              <a:t>NAHERC members eligible</a:t>
            </a:r>
          </a:p>
          <a:p>
            <a:r>
              <a:rPr lang="en-US" dirty="0" smtClean="0"/>
              <a:t>Report injuries as                       soon as possible</a:t>
            </a:r>
          </a:p>
          <a:p>
            <a:pPr lvl="1"/>
            <a:r>
              <a:rPr lang="en-US" dirty="0" smtClean="0"/>
              <a:t>Time limits for</a:t>
            </a:r>
            <a:br>
              <a:rPr lang="en-US" dirty="0" smtClean="0"/>
            </a:br>
            <a:r>
              <a:rPr lang="en-US" dirty="0" smtClean="0"/>
              <a:t>reporting claims</a:t>
            </a:r>
          </a:p>
          <a:p>
            <a:pPr lvl="1"/>
            <a:r>
              <a:rPr lang="en-US" dirty="0" smtClean="0"/>
              <a:t>Be aware of filing                    deadlines</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Workers’ Compensation</a:t>
            </a:r>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518" t="4040" r="10657" b="7295"/>
          <a:stretch/>
        </p:blipFill>
        <p:spPr bwMode="auto">
          <a:xfrm>
            <a:off x="6152212" y="2362200"/>
            <a:ext cx="2534587" cy="320372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88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Report injury/illness</a:t>
            </a:r>
          </a:p>
          <a:p>
            <a:r>
              <a:rPr lang="en-US" smtClean="0"/>
              <a:t>Review Form CA-10</a:t>
            </a:r>
          </a:p>
          <a:p>
            <a:r>
              <a:rPr lang="en-US" smtClean="0"/>
              <a:t>Complete Form CA-1 or Form CA-2</a:t>
            </a:r>
          </a:p>
          <a:p>
            <a:r>
              <a:rPr lang="en-US" smtClean="0"/>
              <a:t>If medical treatment required, complete Form CA-16</a:t>
            </a:r>
          </a:p>
          <a:p>
            <a:r>
              <a:rPr lang="en-US" smtClean="0"/>
              <a:t>Return all completed documents </a:t>
            </a:r>
            <a:br>
              <a:rPr lang="en-US" smtClean="0"/>
            </a:br>
            <a:r>
              <a:rPr lang="en-US" smtClean="0"/>
              <a:t>to supervisor</a:t>
            </a:r>
          </a:p>
          <a:p>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Claims: Employee</a:t>
            </a:r>
            <a:endParaRPr lang="en-US" dirty="0"/>
          </a:p>
        </p:txBody>
      </p:sp>
    </p:spTree>
    <p:extLst>
      <p:ext uri="{BB962C8B-B14F-4D97-AF65-F5344CB8AC3E}">
        <p14:creationId xmlns:p14="http://schemas.microsoft.com/office/powerpoint/2010/main" val="182088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Ensure injured employee obtains treatment, if necessary</a:t>
            </a:r>
          </a:p>
          <a:p>
            <a:r>
              <a:rPr lang="en-US" smtClean="0"/>
              <a:t>Ensure all required documents </a:t>
            </a:r>
            <a:br>
              <a:rPr lang="en-US" smtClean="0"/>
            </a:br>
            <a:r>
              <a:rPr lang="en-US" smtClean="0"/>
              <a:t>are complete</a:t>
            </a:r>
          </a:p>
          <a:p>
            <a:r>
              <a:rPr lang="en-US" smtClean="0"/>
              <a:t>Transfer completed forms to Safety Officer as soon as possible</a:t>
            </a: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lstStyle/>
          <a:p>
            <a:r>
              <a:rPr lang="en-US" smtClean="0"/>
              <a:t>Claims: Supervisor</a:t>
            </a:r>
            <a:endParaRPr lang="en-US" dirty="0"/>
          </a:p>
        </p:txBody>
      </p:sp>
    </p:spTree>
    <p:extLst>
      <p:ext uri="{BB962C8B-B14F-4D97-AF65-F5344CB8AC3E}">
        <p14:creationId xmlns:p14="http://schemas.microsoft.com/office/powerpoint/2010/main" val="952777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Maintain required forms</a:t>
            </a:r>
          </a:p>
          <a:p>
            <a:r>
              <a:rPr lang="en-US" dirty="0" smtClean="0"/>
              <a:t>Review documents for completeness</a:t>
            </a:r>
          </a:p>
          <a:p>
            <a:r>
              <a:rPr lang="en-US" dirty="0" smtClean="0"/>
              <a:t>Update all required OSHA forms</a:t>
            </a:r>
          </a:p>
          <a:p>
            <a:r>
              <a:rPr lang="en-US" dirty="0" smtClean="0"/>
              <a:t>Transfer all OWCP forms and medical documentation to Finance Officer as soon as possible</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Health and Safety - Incident Reporting</a:t>
            </a:r>
            <a:endParaRPr lang="en-US" dirty="0"/>
          </a:p>
        </p:txBody>
      </p:sp>
      <p:sp>
        <p:nvSpPr>
          <p:cNvPr id="2" name="Title 1"/>
          <p:cNvSpPr>
            <a:spLocks noGrp="1"/>
          </p:cNvSpPr>
          <p:nvPr>
            <p:ph type="title"/>
          </p:nvPr>
        </p:nvSpPr>
        <p:spPr/>
        <p:txBody>
          <a:bodyPr>
            <a:normAutofit/>
          </a:bodyPr>
          <a:lstStyle/>
          <a:p>
            <a:r>
              <a:rPr lang="en-US" dirty="0" smtClean="0"/>
              <a:t>Claims: Safety Officer</a:t>
            </a:r>
            <a:endParaRPr lang="en-US" dirty="0"/>
          </a:p>
        </p:txBody>
      </p:sp>
    </p:spTree>
    <p:extLst>
      <p:ext uri="{BB962C8B-B14F-4D97-AF65-F5344CB8AC3E}">
        <p14:creationId xmlns:p14="http://schemas.microsoft.com/office/powerpoint/2010/main" val="171024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F33BDD-4DBD-4479-B07D-3EEDC888611F}"/>
</file>

<file path=customXml/itemProps2.xml><?xml version="1.0" encoding="utf-8"?>
<ds:datastoreItem xmlns:ds="http://schemas.openxmlformats.org/officeDocument/2006/customXml" ds:itemID="{66F23958-D4FE-42C7-85A0-08CC2FE0C578}"/>
</file>

<file path=customXml/itemProps3.xml><?xml version="1.0" encoding="utf-8"?>
<ds:datastoreItem xmlns:ds="http://schemas.openxmlformats.org/officeDocument/2006/customXml" ds:itemID="{93D62FA6-F716-47D3-8AC9-C148F92188D9}"/>
</file>

<file path=docProps/app.xml><?xml version="1.0" encoding="utf-8"?>
<Properties xmlns="http://schemas.openxmlformats.org/officeDocument/2006/extended-properties" xmlns:vt="http://schemas.openxmlformats.org/officeDocument/2006/docPropsVTypes">
  <Template>FAD_PReP_NAHEMS_PPT_2013-11 LogoFix</Template>
  <TotalTime>1045</TotalTime>
  <Words>1630</Words>
  <Application>Microsoft Office PowerPoint</Application>
  <PresentationFormat>On-screen Show (4:3)</PresentationFormat>
  <Paragraphs>167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FAD PReP PPT Template 2011-10</vt:lpstr>
      <vt:lpstr>Health and Safety</vt:lpstr>
      <vt:lpstr>Incident Reporting</vt:lpstr>
      <vt:lpstr>Incident Reporting</vt:lpstr>
      <vt:lpstr>When An Incident Occurs</vt:lpstr>
      <vt:lpstr>Workers’ Compensation</vt:lpstr>
      <vt:lpstr>Workers’ Compensation</vt:lpstr>
      <vt:lpstr>Claims: Employee</vt:lpstr>
      <vt:lpstr>Claims: Supervisor</vt:lpstr>
      <vt:lpstr>Claims: Safety Officer</vt:lpstr>
      <vt:lpstr>Claims: Finance Officer</vt:lpstr>
      <vt:lpstr>Claims: Program Manager</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Incident Reporting</dc:title>
  <dc:creator>dmbailey@iastate.edu;kleedom@mail.iastate.edu</dc:creator>
  <cp:keywords>FAD PReP/NAHEMS</cp:keywords>
  <cp:lastModifiedBy>Lang, Melissa</cp:lastModifiedBy>
  <cp:revision>36</cp:revision>
  <cp:lastPrinted>2011-03-29T19:20:30Z</cp:lastPrinted>
  <dcterms:created xsi:type="dcterms:W3CDTF">2011-07-25T22:08:27Z</dcterms:created>
  <dcterms:modified xsi:type="dcterms:W3CDTF">2013-11-25T16:20:27Z</dcterms:modified>
  <cp:category>FAD PReP/NAHEMS</cp:category>
</cp:coreProperties>
</file>