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ppt/tags/tag26.xml" ContentType="application/vnd.openxmlformats-officedocument.presentationml.tags+xml"/>
  <Override PartName="/ppt/notesSlides/notesSlide49.xml" ContentType="application/vnd.openxmlformats-officedocument.presentationml.notesSlide+xml"/>
  <Override PartName="/ppt/tags/tag27.xml" ContentType="application/vnd.openxmlformats-officedocument.presentationml.tags+xml"/>
  <Override PartName="/ppt/notesSlides/notesSlide50.xml" ContentType="application/vnd.openxmlformats-officedocument.presentationml.notesSlide+xml"/>
  <Override PartName="/ppt/tags/tag28.xml" ContentType="application/vnd.openxmlformats-officedocument.presentationml.tags+xml"/>
  <Override PartName="/ppt/notesSlides/notesSlide51.xml" ContentType="application/vnd.openxmlformats-officedocument.presentationml.notesSlide+xml"/>
  <Override PartName="/ppt/tags/tag29.xml" ContentType="application/vnd.openxmlformats-officedocument.presentationml.tags+xml"/>
  <Override PartName="/ppt/notesSlides/notesSlide52.xml" ContentType="application/vnd.openxmlformats-officedocument.presentationml.notesSlide+xml"/>
  <Override PartName="/ppt/tags/tag30.xml" ContentType="application/vnd.openxmlformats-officedocument.presentationml.tags+xml"/>
  <Override PartName="/ppt/notesSlides/notesSlide53.xml" ContentType="application/vnd.openxmlformats-officedocument.presentationml.notesSlide+xml"/>
  <Override PartName="/ppt/tags/tag31.xml" ContentType="application/vnd.openxmlformats-officedocument.presentationml.tags+xml"/>
  <Override PartName="/ppt/notesSlides/notesSlide54.xml" ContentType="application/vnd.openxmlformats-officedocument.presentationml.notesSlide+xml"/>
  <Override PartName="/ppt/tags/tag32.xml" ContentType="application/vnd.openxmlformats-officedocument.presentationml.tags+xml"/>
  <Override PartName="/ppt/notesSlides/notesSlide55.xml" ContentType="application/vnd.openxmlformats-officedocument.presentationml.notesSlide+xml"/>
  <Override PartName="/ppt/tags/tag33.xml" ContentType="application/vnd.openxmlformats-officedocument.presentationml.tags+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ppt/tags/tag3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6.xml" ContentType="application/vnd.openxmlformats-officedocument.presentationml.tags+xml"/>
  <Override PartName="/ppt/notesSlides/notesSlide65.xml" ContentType="application/vnd.openxmlformats-officedocument.presentationml.notesSlide+xml"/>
  <Override PartName="/ppt/tags/tag37.xml" ContentType="application/vnd.openxmlformats-officedocument.presentationml.tags+xml"/>
  <Override PartName="/ppt/notesSlides/notesSlide66.xml" ContentType="application/vnd.openxmlformats-officedocument.presentationml.notesSlide+xml"/>
  <Override PartName="/ppt/tags/tag38.xml" ContentType="application/vnd.openxmlformats-officedocument.presentationml.tags+xml"/>
  <Override PartName="/ppt/notesSlides/notesSlide67.xml" ContentType="application/vnd.openxmlformats-officedocument.presentationml.notesSlide+xml"/>
  <Override PartName="/ppt/charts/chart1.xml" ContentType="application/vnd.openxmlformats-officedocument.drawingml.chart+xml"/>
  <Override PartName="/ppt/tags/tag39.xml" ContentType="application/vnd.openxmlformats-officedocument.presentationml.tags+xml"/>
  <Override PartName="/ppt/notesSlides/notesSlide68.xml" ContentType="application/vnd.openxmlformats-officedocument.presentationml.notesSlide+xml"/>
  <Override PartName="/ppt/tags/tag40.xml" ContentType="application/vnd.openxmlformats-officedocument.presentationml.tags+xml"/>
  <Override PartName="/ppt/notesSlides/notesSlide69.xml" ContentType="application/vnd.openxmlformats-officedocument.presentationml.notesSlide+xml"/>
  <Override PartName="/ppt/tags/tag41.xml" ContentType="application/vnd.openxmlformats-officedocument.presentationml.tags+xml"/>
  <Override PartName="/ppt/notesSlides/notesSlide70.xml" ContentType="application/vnd.openxmlformats-officedocument.presentationml.notesSlide+xml"/>
  <Override PartName="/ppt/tags/tag42.xml" ContentType="application/vnd.openxmlformats-officedocument.presentationml.tags+xml"/>
  <Override PartName="/ppt/notesSlides/notesSlide71.xml" ContentType="application/vnd.openxmlformats-officedocument.presentationml.notesSlide+xml"/>
  <Override PartName="/ppt/tags/tag43.xml" ContentType="application/vnd.openxmlformats-officedocument.presentationml.tags+xml"/>
  <Override PartName="/ppt/notesSlides/notesSlide72.xml" ContentType="application/vnd.openxmlformats-officedocument.presentationml.notesSlide+xml"/>
  <Override PartName="/ppt/tags/tag44.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5.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46.xml" ContentType="application/vnd.openxmlformats-officedocument.presentationml.tags+xml"/>
  <Override PartName="/ppt/notesSlides/notesSlide93.xml" ContentType="application/vnd.openxmlformats-officedocument.presentationml.notesSlide+xml"/>
  <Override PartName="/ppt/tags/tag47.xml" ContentType="application/vnd.openxmlformats-officedocument.presentationml.tags+xml"/>
  <Override PartName="/ppt/notesSlides/notesSlide94.xml" ContentType="application/vnd.openxmlformats-officedocument.presentationml.notesSlide+xml"/>
  <Override PartName="/ppt/tags/tag48.xml" ContentType="application/vnd.openxmlformats-officedocument.presentationml.tags+xml"/>
  <Override PartName="/ppt/notesSlides/notesSlide95.xml" ContentType="application/vnd.openxmlformats-officedocument.presentationml.notesSlide+xml"/>
  <Override PartName="/ppt/tags/tag49.xml" ContentType="application/vnd.openxmlformats-officedocument.presentationml.tags+xml"/>
  <Override PartName="/ppt/notesSlides/notesSlide96.xml" ContentType="application/vnd.openxmlformats-officedocument.presentationml.notesSlide+xml"/>
  <Override PartName="/ppt/tags/tag50.xml" ContentType="application/vnd.openxmlformats-officedocument.presentationml.tags+xml"/>
  <Override PartName="/ppt/notesSlides/notesSlide97.xml" ContentType="application/vnd.openxmlformats-officedocument.presentationml.notesSlide+xml"/>
  <Override PartName="/ppt/tags/tag51.xml" ContentType="application/vnd.openxmlformats-officedocument.presentationml.tags+xml"/>
  <Override PartName="/ppt/notesSlides/notesSlide98.xml" ContentType="application/vnd.openxmlformats-officedocument.presentationml.notesSlide+xml"/>
  <Override PartName="/ppt/tags/tag52.xml" ContentType="application/vnd.openxmlformats-officedocument.presentationml.tags+xml"/>
  <Override PartName="/ppt/notesSlides/notesSlide99.xml" ContentType="application/vnd.openxmlformats-officedocument.presentationml.notesSlide+xml"/>
  <Override PartName="/ppt/tags/tag53.xml" ContentType="application/vnd.openxmlformats-officedocument.presentationml.tags+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Lst>
  <p:notesMasterIdLst>
    <p:notesMasterId r:id="rId106"/>
  </p:notesMasterIdLst>
  <p:handoutMasterIdLst>
    <p:handoutMasterId r:id="rId107"/>
  </p:handoutMasterIdLst>
  <p:sldIdLst>
    <p:sldId id="389" r:id="rId5"/>
    <p:sldId id="402" r:id="rId6"/>
    <p:sldId id="398" r:id="rId7"/>
    <p:sldId id="399" r:id="rId8"/>
    <p:sldId id="400" r:id="rId9"/>
    <p:sldId id="401" r:id="rId10"/>
    <p:sldId id="410" r:id="rId11"/>
    <p:sldId id="372" r:id="rId12"/>
    <p:sldId id="373" r:id="rId13"/>
    <p:sldId id="411" r:id="rId14"/>
    <p:sldId id="378" r:id="rId15"/>
    <p:sldId id="412" r:id="rId16"/>
    <p:sldId id="377" r:id="rId17"/>
    <p:sldId id="413" r:id="rId18"/>
    <p:sldId id="374" r:id="rId19"/>
    <p:sldId id="375" r:id="rId20"/>
    <p:sldId id="414" r:id="rId21"/>
    <p:sldId id="376" r:id="rId22"/>
    <p:sldId id="379" r:id="rId23"/>
    <p:sldId id="381" r:id="rId24"/>
    <p:sldId id="415" r:id="rId25"/>
    <p:sldId id="417" r:id="rId26"/>
    <p:sldId id="416" r:id="rId27"/>
    <p:sldId id="369" r:id="rId28"/>
    <p:sldId id="371" r:id="rId29"/>
    <p:sldId id="382" r:id="rId30"/>
    <p:sldId id="383" r:id="rId31"/>
    <p:sldId id="370" r:id="rId32"/>
    <p:sldId id="320" r:id="rId33"/>
    <p:sldId id="354" r:id="rId34"/>
    <p:sldId id="257" r:id="rId35"/>
    <p:sldId id="343" r:id="rId36"/>
    <p:sldId id="418" r:id="rId37"/>
    <p:sldId id="342" r:id="rId38"/>
    <p:sldId id="313" r:id="rId39"/>
    <p:sldId id="326" r:id="rId40"/>
    <p:sldId id="419" r:id="rId41"/>
    <p:sldId id="341" r:id="rId42"/>
    <p:sldId id="317" r:id="rId43"/>
    <p:sldId id="283" r:id="rId44"/>
    <p:sldId id="420" r:id="rId45"/>
    <p:sldId id="355" r:id="rId46"/>
    <p:sldId id="356" r:id="rId47"/>
    <p:sldId id="325" r:id="rId48"/>
    <p:sldId id="334" r:id="rId49"/>
    <p:sldId id="258" r:id="rId50"/>
    <p:sldId id="346" r:id="rId51"/>
    <p:sldId id="290" r:id="rId52"/>
    <p:sldId id="421" r:id="rId53"/>
    <p:sldId id="288" r:id="rId54"/>
    <p:sldId id="332" r:id="rId55"/>
    <p:sldId id="275" r:id="rId56"/>
    <p:sldId id="285" r:id="rId57"/>
    <p:sldId id="289" r:id="rId58"/>
    <p:sldId id="276" r:id="rId59"/>
    <p:sldId id="291" r:id="rId60"/>
    <p:sldId id="292" r:id="rId61"/>
    <p:sldId id="294" r:id="rId62"/>
    <p:sldId id="293" r:id="rId63"/>
    <p:sldId id="404" r:id="rId64"/>
    <p:sldId id="366" r:id="rId65"/>
    <p:sldId id="422" r:id="rId66"/>
    <p:sldId id="337" r:id="rId67"/>
    <p:sldId id="335" r:id="rId68"/>
    <p:sldId id="405" r:id="rId69"/>
    <p:sldId id="352" r:id="rId70"/>
    <p:sldId id="353" r:id="rId71"/>
    <p:sldId id="390" r:id="rId72"/>
    <p:sldId id="391" r:id="rId73"/>
    <p:sldId id="392" r:id="rId74"/>
    <p:sldId id="393" r:id="rId75"/>
    <p:sldId id="394" r:id="rId76"/>
    <p:sldId id="395" r:id="rId77"/>
    <p:sldId id="396" r:id="rId78"/>
    <p:sldId id="339" r:id="rId79"/>
    <p:sldId id="386" r:id="rId80"/>
    <p:sldId id="423" r:id="rId81"/>
    <p:sldId id="388" r:id="rId82"/>
    <p:sldId id="336" r:id="rId83"/>
    <p:sldId id="384" r:id="rId84"/>
    <p:sldId id="424" r:id="rId85"/>
    <p:sldId id="340" r:id="rId86"/>
    <p:sldId id="302" r:id="rId87"/>
    <p:sldId id="344" r:id="rId88"/>
    <p:sldId id="425" r:id="rId89"/>
    <p:sldId id="367" r:id="rId90"/>
    <p:sldId id="345" r:id="rId91"/>
    <p:sldId id="426" r:id="rId92"/>
    <p:sldId id="368" r:id="rId93"/>
    <p:sldId id="409" r:id="rId94"/>
    <p:sldId id="408" r:id="rId95"/>
    <p:sldId id="406" r:id="rId96"/>
    <p:sldId id="407" r:id="rId97"/>
    <p:sldId id="282" r:id="rId98"/>
    <p:sldId id="286" r:id="rId99"/>
    <p:sldId id="263" r:id="rId100"/>
    <p:sldId id="328" r:id="rId101"/>
    <p:sldId id="329" r:id="rId102"/>
    <p:sldId id="330" r:id="rId103"/>
    <p:sldId id="314" r:id="rId104"/>
    <p:sldId id="327" r:id="rId105"/>
  </p:sldIdLst>
  <p:sldSz cx="9144000" cy="6858000" type="screen4x3"/>
  <p:notesSz cx="6858000" cy="9144000"/>
  <p:custDataLst>
    <p:tags r:id="rId10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ton, Diane L - APHIS" initials="SDL-A" lastIdx="12" clrIdx="0"/>
  <p:cmAuthor id="2" name="Butler, Amie F - APHIS" initials="BAF-A" lastIdx="6" clrIdx="1">
    <p:extLst>
      <p:ext uri="{19B8F6BF-5375-455C-9EA6-DF929625EA0E}">
        <p15:presenceInfo xmlns:p15="http://schemas.microsoft.com/office/powerpoint/2012/main" userId="S-1-5-21-2443529608-3098792306-3041422421-410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3F434"/>
    <a:srgbClr val="FD2616"/>
    <a:srgbClr val="F7F7F7"/>
    <a:srgbClr val="3EE942"/>
    <a:srgbClr val="000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587" autoAdjust="0"/>
  </p:normalViewPr>
  <p:slideViewPr>
    <p:cSldViewPr>
      <p:cViewPr varScale="1">
        <p:scale>
          <a:sx n="78" d="100"/>
          <a:sy n="78" d="100"/>
        </p:scale>
        <p:origin x="1651" y="48"/>
      </p:cViewPr>
      <p:guideLst>
        <p:guide orient="horz" pos="2160"/>
        <p:guide pos="2880"/>
      </p:guideLst>
    </p:cSldViewPr>
  </p:slideViewPr>
  <p:outlineViewPr>
    <p:cViewPr>
      <p:scale>
        <a:sx n="50" d="100"/>
        <a:sy n="50" d="100"/>
      </p:scale>
      <p:origin x="78" y="335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commentAuthors" Target="commen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rgbClr val="C0C0C0"/>
        </a:solidFill>
        <a:ln w="12700">
          <a:solidFill>
            <a:srgbClr val="800000"/>
          </a:solidFill>
          <a:prstDash val="solid"/>
        </a:ln>
      </c:spPr>
    </c:floor>
    <c:sideWall>
      <c:thickness val="0"/>
      <c:spPr>
        <a:noFill/>
        <a:ln w="25400">
          <a:noFill/>
        </a:ln>
      </c:spPr>
    </c:sideWall>
    <c:backWall>
      <c:thickness val="0"/>
      <c:spPr>
        <a:noFill/>
        <a:ln w="25400">
          <a:noFill/>
        </a:ln>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569791256"/>
        <c:axId val="569792824"/>
        <c:axId val="0"/>
      </c:bar3DChart>
      <c:catAx>
        <c:axId val="569791256"/>
        <c:scaling>
          <c:orientation val="minMax"/>
        </c:scaling>
        <c:delete val="0"/>
        <c:axPos val="b"/>
        <c:majorTickMark val="out"/>
        <c:minorTickMark val="none"/>
        <c:tickLblPos val="low"/>
        <c:spPr>
          <a:ln w="3174">
            <a:solidFill>
              <a:schemeClr val="tx1"/>
            </a:solidFill>
            <a:prstDash val="solid"/>
          </a:ln>
        </c:spPr>
        <c:txPr>
          <a:bodyPr rot="0" vert="horz"/>
          <a:lstStyle/>
          <a:p>
            <a:pPr>
              <a:defRPr sz="1799" b="1" i="0" u="none" strike="noStrike" baseline="0">
                <a:solidFill>
                  <a:schemeClr val="tx1"/>
                </a:solidFill>
                <a:latin typeface="MS P????"/>
                <a:ea typeface="MS P????"/>
                <a:cs typeface="MS P????"/>
              </a:defRPr>
            </a:pPr>
            <a:endParaRPr lang="en-US"/>
          </a:p>
        </c:txPr>
        <c:crossAx val="569792824"/>
        <c:crosses val="autoZero"/>
        <c:auto val="0"/>
        <c:lblAlgn val="ctr"/>
        <c:lblOffset val="100"/>
        <c:tickMarkSkip val="1"/>
        <c:noMultiLvlLbl val="0"/>
      </c:catAx>
      <c:valAx>
        <c:axId val="569792824"/>
        <c:scaling>
          <c:orientation val="minMax"/>
        </c:scaling>
        <c:delete val="0"/>
        <c:axPos val="l"/>
        <c:majorGridlines>
          <c:spPr>
            <a:ln w="12695">
              <a:solidFill>
                <a:srgbClr val="800000"/>
              </a:solidFill>
              <a:prstDash val="solid"/>
            </a:ln>
          </c:spPr>
        </c:majorGridlines>
        <c:majorTickMark val="out"/>
        <c:minorTickMark val="none"/>
        <c:tickLblPos val="nextTo"/>
        <c:spPr>
          <a:ln w="3174">
            <a:solidFill>
              <a:schemeClr val="tx1"/>
            </a:solidFill>
            <a:prstDash val="solid"/>
          </a:ln>
        </c:spPr>
        <c:txPr>
          <a:bodyPr rot="0" vert="horz"/>
          <a:lstStyle/>
          <a:p>
            <a:pPr>
              <a:defRPr sz="1799" b="1" i="0" u="none" strike="noStrike" baseline="0">
                <a:solidFill>
                  <a:schemeClr val="tx1"/>
                </a:solidFill>
                <a:latin typeface="MS P????"/>
                <a:ea typeface="MS P????"/>
                <a:cs typeface="MS P????"/>
              </a:defRPr>
            </a:pPr>
            <a:endParaRPr lang="en-US"/>
          </a:p>
        </c:txPr>
        <c:crossAx val="569791256"/>
        <c:crosses val="autoZero"/>
        <c:crossBetween val="between"/>
      </c:valAx>
      <c:spPr>
        <a:noFill/>
        <a:ln w="25390">
          <a:noFill/>
        </a:ln>
      </c:spPr>
    </c:plotArea>
    <c:legend>
      <c:legendPos val="r"/>
      <c:layout>
        <c:manualLayout>
          <c:xMode val="edge"/>
          <c:yMode val="edge"/>
          <c:x val="0.79743589743589749"/>
          <c:y val="0.29797979797979796"/>
          <c:w val="0.19230769230769232"/>
          <c:h val="0.40404040404040403"/>
        </c:manualLayout>
      </c:layout>
      <c:overlay val="0"/>
      <c:spPr>
        <a:noFill/>
        <a:ln w="12695">
          <a:solidFill>
            <a:srgbClr val="800000"/>
          </a:solidFill>
          <a:prstDash val="solid"/>
        </a:ln>
      </c:spPr>
      <c:txPr>
        <a:bodyPr/>
        <a:lstStyle/>
        <a:p>
          <a:pPr>
            <a:defRPr sz="1654" b="1" i="0" u="none" strike="noStrike" baseline="0">
              <a:solidFill>
                <a:schemeClr val="tx1"/>
              </a:solidFill>
              <a:latin typeface="MS P????"/>
              <a:ea typeface="MS P????"/>
              <a:cs typeface="MS P????"/>
            </a:defRPr>
          </a:pPr>
          <a:endParaRPr lang="en-US"/>
        </a:p>
      </c:txPr>
    </c:legend>
    <c:plotVisOnly val="1"/>
    <c:dispBlanksAs val="gap"/>
    <c:showDLblsOverMax val="0"/>
  </c:chart>
  <c:spPr>
    <a:noFill/>
    <a:ln>
      <a:noFill/>
    </a:ln>
  </c:spPr>
  <c:txPr>
    <a:bodyPr/>
    <a:lstStyle/>
    <a:p>
      <a:pPr>
        <a:defRPr sz="1799" b="1" i="0" u="none" strike="noStrike" baseline="0">
          <a:solidFill>
            <a:schemeClr val="tx1"/>
          </a:solidFill>
          <a:latin typeface="MS P????"/>
          <a:ea typeface="MS P????"/>
          <a:cs typeface="MS P????"/>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1064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defRPr>
            </a:lvl1pPr>
          </a:lstStyle>
          <a:p>
            <a:pPr>
              <a:defRPr/>
            </a:pPr>
            <a:endParaRPr lang="en-US"/>
          </a:p>
        </p:txBody>
      </p:sp>
      <p:sp>
        <p:nvSpPr>
          <p:cNvPr id="1065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1065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C51EB76-36C6-4AC8-AD48-64A09E0CBF68}" type="slidenum">
              <a:rPr lang="en-US" altLang="en-US"/>
              <a:pPr>
                <a:defRPr/>
              </a:pPr>
              <a:t>‹#›</a:t>
            </a:fld>
            <a:endParaRPr lang="en-US" altLang="en-US" dirty="0"/>
          </a:p>
        </p:txBody>
      </p:sp>
    </p:spTree>
    <p:extLst>
      <p:ext uri="{BB962C8B-B14F-4D97-AF65-F5344CB8AC3E}">
        <p14:creationId xmlns:p14="http://schemas.microsoft.com/office/powerpoint/2010/main" val="431070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20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3956178-3A86-42F5-9586-A1E881CD7DC0}" type="slidenum">
              <a:rPr lang="en-US" altLang="en-US"/>
              <a:pPr>
                <a:defRPr/>
              </a:pPr>
              <a:t>‹#›</a:t>
            </a:fld>
            <a:endParaRPr lang="en-US" altLang="en-US" dirty="0"/>
          </a:p>
        </p:txBody>
      </p:sp>
    </p:spTree>
    <p:extLst>
      <p:ext uri="{BB962C8B-B14F-4D97-AF65-F5344CB8AC3E}">
        <p14:creationId xmlns:p14="http://schemas.microsoft.com/office/powerpoint/2010/main" val="3431524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F63088-00C0-4A0E-A206-966536048419}" type="slidenum">
              <a:rPr lang="en-US" altLang="en-US" smtClean="0"/>
              <a:pPr/>
              <a:t>1</a:t>
            </a:fld>
            <a:endParaRPr lang="en-US" altLang="en-US" smtClean="0"/>
          </a:p>
        </p:txBody>
      </p:sp>
    </p:spTree>
    <p:extLst>
      <p:ext uri="{BB962C8B-B14F-4D97-AF65-F5344CB8AC3E}">
        <p14:creationId xmlns:p14="http://schemas.microsoft.com/office/powerpoint/2010/main" val="1886863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53A1EE-7F6D-464C-9B10-7F90E17D97F2}" type="slidenum">
              <a:rPr lang="en-US" altLang="en-US" smtClean="0"/>
              <a:pPr/>
              <a:t>11</a:t>
            </a:fld>
            <a:endParaRPr lang="en-US" altLang="en-US" smtClean="0"/>
          </a:p>
        </p:txBody>
      </p:sp>
    </p:spTree>
    <p:extLst>
      <p:ext uri="{BB962C8B-B14F-4D97-AF65-F5344CB8AC3E}">
        <p14:creationId xmlns:p14="http://schemas.microsoft.com/office/powerpoint/2010/main" val="27003304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C6126D-CFC8-4BD5-ACE3-3A93AC0A0E57}" type="slidenum">
              <a:rPr lang="en-US" altLang="en-US" smtClean="0"/>
              <a:pPr/>
              <a:t>101</a:t>
            </a:fld>
            <a:endParaRPr lang="en-US" alt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presentation was created for the US Sheep Industry by staff at the University of Minnesota, College of Veterinary Medicine and NIAA Staff with support from the USDA NSEP.</a:t>
            </a:r>
          </a:p>
        </p:txBody>
      </p:sp>
    </p:spTree>
    <p:extLst>
      <p:ext uri="{BB962C8B-B14F-4D97-AF65-F5344CB8AC3E}">
        <p14:creationId xmlns:p14="http://schemas.microsoft.com/office/powerpoint/2010/main" val="252236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53A1EE-7F6D-464C-9B10-7F90E17D97F2}" type="slidenum">
              <a:rPr lang="en-US" altLang="en-US" smtClean="0"/>
              <a:pPr/>
              <a:t>12</a:t>
            </a:fld>
            <a:endParaRPr lang="en-US" altLang="en-US" smtClean="0"/>
          </a:p>
        </p:txBody>
      </p:sp>
    </p:spTree>
    <p:extLst>
      <p:ext uri="{BB962C8B-B14F-4D97-AF65-F5344CB8AC3E}">
        <p14:creationId xmlns:p14="http://schemas.microsoft.com/office/powerpoint/2010/main" val="103834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4A15B5-1946-4891-80BB-78738611C48A}" type="slidenum">
              <a:rPr lang="en-US" altLang="en-US" smtClean="0"/>
              <a:pPr/>
              <a:t>13</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128290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4A15B5-1946-4891-80BB-78738611C48A}" type="slidenum">
              <a:rPr lang="en-US" altLang="en-US" smtClean="0"/>
              <a:pPr/>
              <a:t>14</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267158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07D64D-7E7D-425F-91C8-8DABA83DF51B}" type="slidenum">
              <a:rPr lang="en-US" altLang="en-US" smtClean="0"/>
              <a:pPr/>
              <a:t>15</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2830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9533E0-EE42-4B9C-A695-27D6357223A6}" type="slidenum">
              <a:rPr lang="en-US" altLang="en-US" smtClean="0"/>
              <a:pPr/>
              <a:t>16</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115121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9533E0-EE42-4B9C-A695-27D6357223A6}" type="slidenum">
              <a:rPr lang="en-US" altLang="en-US" smtClean="0"/>
              <a:pPr/>
              <a:t>17</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306254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F5E67FD-BDAB-4E96-9FB8-8C5AB1E47819}" type="slidenum">
              <a:rPr lang="en-US" altLang="en-US" smtClean="0"/>
              <a:pPr/>
              <a:t>18</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2504419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7764491-0A76-4A82-A0EC-9959E535B7D0}" type="slidenum">
              <a:rPr lang="en-US" altLang="en-US" smtClean="0"/>
              <a:pPr/>
              <a:t>19</a:t>
            </a:fld>
            <a:endParaRPr lang="en-US" altLang="en-US" smtClean="0"/>
          </a:p>
        </p:txBody>
      </p:sp>
    </p:spTree>
    <p:extLst>
      <p:ext uri="{BB962C8B-B14F-4D97-AF65-F5344CB8AC3E}">
        <p14:creationId xmlns:p14="http://schemas.microsoft.com/office/powerpoint/2010/main" val="3089621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20</a:t>
            </a:fld>
            <a:endParaRPr lang="en-US" altLang="en-US" smtClean="0"/>
          </a:p>
        </p:txBody>
      </p:sp>
    </p:spTree>
    <p:extLst>
      <p:ext uri="{BB962C8B-B14F-4D97-AF65-F5344CB8AC3E}">
        <p14:creationId xmlns:p14="http://schemas.microsoft.com/office/powerpoint/2010/main" val="209958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163157-1C3A-4D3F-8BFD-BE9AB9C185D1}" type="slidenum">
              <a:rPr lang="en-US" altLang="en-US" smtClean="0"/>
              <a:pPr/>
              <a:t>2</a:t>
            </a:fld>
            <a:endParaRPr lang="en-US" altLang="en-US" smtClean="0"/>
          </a:p>
        </p:txBody>
      </p:sp>
    </p:spTree>
    <p:extLst>
      <p:ext uri="{BB962C8B-B14F-4D97-AF65-F5344CB8AC3E}">
        <p14:creationId xmlns:p14="http://schemas.microsoft.com/office/powerpoint/2010/main" val="4247463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21</a:t>
            </a:fld>
            <a:endParaRPr lang="en-US" altLang="en-US" smtClean="0"/>
          </a:p>
        </p:txBody>
      </p:sp>
    </p:spTree>
    <p:extLst>
      <p:ext uri="{BB962C8B-B14F-4D97-AF65-F5344CB8AC3E}">
        <p14:creationId xmlns:p14="http://schemas.microsoft.com/office/powerpoint/2010/main" val="235792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22</a:t>
            </a:fld>
            <a:endParaRPr lang="en-US" altLang="en-US" smtClean="0"/>
          </a:p>
        </p:txBody>
      </p:sp>
    </p:spTree>
    <p:extLst>
      <p:ext uri="{BB962C8B-B14F-4D97-AF65-F5344CB8AC3E}">
        <p14:creationId xmlns:p14="http://schemas.microsoft.com/office/powerpoint/2010/main" val="295227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23</a:t>
            </a:fld>
            <a:endParaRPr lang="en-US" altLang="en-US" smtClean="0"/>
          </a:p>
        </p:txBody>
      </p:sp>
    </p:spTree>
    <p:extLst>
      <p:ext uri="{BB962C8B-B14F-4D97-AF65-F5344CB8AC3E}">
        <p14:creationId xmlns:p14="http://schemas.microsoft.com/office/powerpoint/2010/main" val="4216237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8D5909-39D2-4719-AB6E-F8BAA2C92197}" type="slidenum">
              <a:rPr lang="en-US" altLang="en-US" smtClean="0"/>
              <a:pPr/>
              <a:t>24</a:t>
            </a:fld>
            <a:endParaRPr lang="en-US" altLang="en-US" smtClean="0"/>
          </a:p>
        </p:txBody>
      </p:sp>
    </p:spTree>
    <p:extLst>
      <p:ext uri="{BB962C8B-B14F-4D97-AF65-F5344CB8AC3E}">
        <p14:creationId xmlns:p14="http://schemas.microsoft.com/office/powerpoint/2010/main" val="287434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70556CE-CF29-43AB-AA5C-3E5FCD5F4417}" type="slidenum">
              <a:rPr lang="en-US" altLang="en-US" smtClean="0"/>
              <a:pPr/>
              <a:t>25</a:t>
            </a:fld>
            <a:endParaRPr lang="en-US" altLang="en-US" smtClean="0"/>
          </a:p>
        </p:txBody>
      </p:sp>
    </p:spTree>
    <p:extLst>
      <p:ext uri="{BB962C8B-B14F-4D97-AF65-F5344CB8AC3E}">
        <p14:creationId xmlns:p14="http://schemas.microsoft.com/office/powerpoint/2010/main" val="964243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18A821-D945-4293-AF26-4248E8358293}" type="slidenum">
              <a:rPr lang="en-US" altLang="en-US" smtClean="0"/>
              <a:pPr/>
              <a:t>26</a:t>
            </a:fld>
            <a:endParaRPr lang="en-US" altLang="en-US" smtClean="0"/>
          </a:p>
        </p:txBody>
      </p:sp>
    </p:spTree>
    <p:extLst>
      <p:ext uri="{BB962C8B-B14F-4D97-AF65-F5344CB8AC3E}">
        <p14:creationId xmlns:p14="http://schemas.microsoft.com/office/powerpoint/2010/main" val="3893103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5A5A002-F117-473E-BC54-1744B7DA05C1}" type="slidenum">
              <a:rPr lang="en-US" altLang="en-US" smtClean="0"/>
              <a:pPr/>
              <a:t>27</a:t>
            </a:fld>
            <a:endParaRPr lang="en-US" altLang="en-US" smtClean="0"/>
          </a:p>
        </p:txBody>
      </p:sp>
    </p:spTree>
    <p:extLst>
      <p:ext uri="{BB962C8B-B14F-4D97-AF65-F5344CB8AC3E}">
        <p14:creationId xmlns:p14="http://schemas.microsoft.com/office/powerpoint/2010/main" val="3867441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A8F4085-BA18-4DBF-BBE7-2EF0E1522A80}" type="slidenum">
              <a:rPr lang="en-US" altLang="en-US" smtClean="0"/>
              <a:pPr/>
              <a:t>28</a:t>
            </a:fld>
            <a:endParaRPr lang="en-US" altLang="en-US" smtClean="0"/>
          </a:p>
        </p:txBody>
      </p:sp>
    </p:spTree>
    <p:extLst>
      <p:ext uri="{BB962C8B-B14F-4D97-AF65-F5344CB8AC3E}">
        <p14:creationId xmlns:p14="http://schemas.microsoft.com/office/powerpoint/2010/main" val="28765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48E9E28-DE6E-4E82-865F-E27F70C6A787}" type="slidenum">
              <a:rPr lang="en-US" altLang="en-US" smtClean="0"/>
              <a:pPr/>
              <a:t>29</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a:p>
            <a:pPr eaLnBrk="1" hangingPunct="1"/>
            <a:r>
              <a:rPr lang="en-US" altLang="en-US" smtClean="0">
                <a:latin typeface="Arial" panose="020B0604020202020204" pitchFamily="34" charset="0"/>
                <a:ea typeface="ＭＳ Ｐゴシック" panose="020B0600070205080204" pitchFamily="34" charset="-128"/>
              </a:rPr>
              <a:t>Some states have:</a:t>
            </a:r>
          </a:p>
          <a:p>
            <a:pPr eaLnBrk="1" hangingPunct="1"/>
            <a:r>
              <a:rPr lang="en-US" altLang="en-US" smtClean="0">
                <a:latin typeface="Arial" panose="020B0604020202020204" pitchFamily="34" charset="0"/>
                <a:ea typeface="ＭＳ Ｐゴシック" panose="020B0600070205080204" pitchFamily="34" charset="-128"/>
              </a:rPr>
              <a:t>exempted some animals when moved within the State.</a:t>
            </a:r>
          </a:p>
          <a:p>
            <a:pPr eaLnBrk="1" hangingPunct="1"/>
            <a:r>
              <a:rPr lang="en-US" altLang="en-US" smtClean="0">
                <a:latin typeface="Arial" panose="020B0604020202020204" pitchFamily="34" charset="0"/>
                <a:ea typeface="ＭＳ Ｐゴシック" panose="020B0600070205080204" pitchFamily="34" charset="-128"/>
              </a:rPr>
              <a:t>set higher standards than USDA.</a:t>
            </a:r>
          </a:p>
          <a:p>
            <a:pPr eaLnBrk="1" hangingPunct="1"/>
            <a:r>
              <a:rPr lang="en-US" altLang="en-US" smtClean="0">
                <a:latin typeface="Arial" panose="020B0604020202020204" pitchFamily="34" charset="0"/>
                <a:ea typeface="ＭＳ Ｐゴシック" panose="020B0600070205080204" pitchFamily="34" charset="-128"/>
              </a:rPr>
              <a:t>To ensure you are in compliance, call your state’s Animal Health Regulatory Office or the Animal Health Regulatory Office of the state to where you are shipping your sheep.  Many states have provided this information and it can be found on the NIAA Website. </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6682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BBD991-3C54-4486-8609-CBA6F0983D08}" type="slidenum">
              <a:rPr lang="en-US" altLang="en-US" smtClean="0"/>
              <a:pPr/>
              <a:t>30</a:t>
            </a:fld>
            <a:endParaRPr lang="en-US" altLang="en-US" smtClean="0"/>
          </a:p>
        </p:txBody>
      </p:sp>
    </p:spTree>
    <p:extLst>
      <p:ext uri="{BB962C8B-B14F-4D97-AF65-F5344CB8AC3E}">
        <p14:creationId xmlns:p14="http://schemas.microsoft.com/office/powerpoint/2010/main" val="414389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3D0AF8-FA46-480E-8BD5-A7FC9B58EE20}" type="slidenum">
              <a:rPr lang="en-US" altLang="en-US" smtClean="0"/>
              <a:pPr/>
              <a:t>3</a:t>
            </a:fld>
            <a:endParaRPr lang="en-US" altLang="en-US" smtClean="0"/>
          </a:p>
        </p:txBody>
      </p:sp>
    </p:spTree>
    <p:extLst>
      <p:ext uri="{BB962C8B-B14F-4D97-AF65-F5344CB8AC3E}">
        <p14:creationId xmlns:p14="http://schemas.microsoft.com/office/powerpoint/2010/main" val="4135286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4F9C0A-1B15-45A3-AD95-8B52384FF0B6}" type="slidenum">
              <a:rPr lang="en-US" altLang="en-US" smtClean="0"/>
              <a:pPr/>
              <a:t>31</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 and some states exempt white face sheep from ID on change of ownership in intrastate commerce   - check with the State Veterinarian’s office prior to shipping your sheep. Sheep that have remained in the same state since birth and that are owed by people that do not engage in the interstate commerce of sheep/goats and have not resided on premises where sheep and goats are moved or received in interstate commerce are only subject to state rules.</a:t>
            </a:r>
          </a:p>
          <a:p>
            <a:pPr eaLnBrk="1" hangingPunct="1"/>
            <a:r>
              <a:rPr lang="en-US" altLang="en-US" smtClean="0">
                <a:latin typeface="Arial" panose="020B0604020202020204" pitchFamily="34" charset="0"/>
                <a:ea typeface="ＭＳ Ｐゴシック" panose="020B0600070205080204" pitchFamily="34" charset="-128"/>
              </a:rPr>
              <a:t>	</a:t>
            </a:r>
          </a:p>
          <a:p>
            <a:pPr lvl="1" eaLnBrk="1" hangingPunct="1"/>
            <a:r>
              <a:rPr lang="en-US" altLang="en-US" smtClean="0">
                <a:latin typeface="Arial" panose="020B0604020202020204" pitchFamily="34" charset="0"/>
                <a:ea typeface="ＭＳ Ｐゴシック" panose="020B0600070205080204" pitchFamily="34" charset="-128"/>
              </a:rPr>
              <a:t>Federal exceptions – sheep moved for management purposes without change of ownership and without commingling with animals from other flocks (such as grazing) between premises owned or leased by the owner that are listed as additional premises of the flock in the National Scrapie Database or to an instate site where official ID is applied upon unloading the sheep that are moved with group/lot ID and an Owner/hauler statement, sheep moved as part of a same source lot to an approved market where they will be identified prior to sale or to a slaughter establishment were their identity is maintained may move with group/lot ID and an Owner/hauler statement rather than individual ID. Sheep that were exempted by a State from identification in intrastate commerce may be identified to the flock in which they last resided before entering interstate commerce. </a:t>
            </a:r>
          </a:p>
          <a:p>
            <a:pPr lvl="1" eaLnBrk="1" hangingPunct="1"/>
            <a:endParaRPr lang="en-US" altLang="en-US" smtClean="0">
              <a:latin typeface="Arial" panose="020B0604020202020204" pitchFamily="34" charset="0"/>
              <a:ea typeface="ＭＳ Ｐゴシック" panose="020B0600070205080204" pitchFamily="34" charset="-128"/>
            </a:endParaRPr>
          </a:p>
          <a:p>
            <a:pPr lvl="1"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18182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897E83-F75E-49D6-AFF2-F8FBF30D9FFF}" type="slidenum">
              <a:rPr lang="en-US" altLang="en-US" smtClean="0"/>
              <a:pPr/>
              <a:t>32</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 and some states exempt white face sheep or commercial goats from ID on change of ownership in intrastate commerce   - check with the State Veterinarian’s office prior to shipping your. Sheep or goats. Sheep or goats that have remained in the same state since birth and that are owed by people that do not engage in the interstate commerce of sheep/goats and have not resided on premises where sheep and goats are moved or received in interstate commerce are only subject to state rules.</a:t>
            </a:r>
          </a:p>
          <a:p>
            <a:pPr eaLnBrk="1" hangingPunct="1"/>
            <a:r>
              <a:rPr lang="en-US" altLang="en-US" smtClean="0">
                <a:latin typeface="Arial" panose="020B0604020202020204" pitchFamily="34" charset="0"/>
                <a:ea typeface="ＭＳ Ｐゴシック" panose="020B0600070205080204" pitchFamily="34" charset="-128"/>
              </a:rPr>
              <a:t>	</a:t>
            </a:r>
          </a:p>
          <a:p>
            <a:pPr lvl="1" eaLnBrk="1" hangingPunct="1"/>
            <a:r>
              <a:rPr lang="en-US" altLang="en-US" smtClean="0">
                <a:latin typeface="Arial" panose="020B0604020202020204" pitchFamily="34" charset="0"/>
                <a:ea typeface="ＭＳ Ｐゴシック" panose="020B0600070205080204" pitchFamily="34" charset="-128"/>
              </a:rPr>
              <a:t>Federal exceptions – sheep or goats moved for management purposes without change of ownership and without commingling with animals from other flocks (such as grazing) between premises owned or leased by the owner that are listed as additional premises of the flock in the National Scrapie Database or to an instate site where official ID is applied upon unloading the sheep/goats that are moved with group/lot ID and an Owner/hauler statement, sheep/goats moved as part of a same source lot to an approved market where they will be identified prior to sale or to a slaughter establishment were their identity is maintained may move with group/lot ID and an Owner/hauler statement rather than individual ID. Sheep/goats that were exempted by a State from identification in intrastate commerce may be identified to the flock in which they last resided before entering interstate commerce. </a:t>
            </a:r>
          </a:p>
          <a:p>
            <a:pPr lvl="1" eaLnBrk="1" hangingPunct="1"/>
            <a:endParaRPr lang="en-US" altLang="en-US" smtClean="0">
              <a:latin typeface="Arial" panose="020B0604020202020204" pitchFamily="34" charset="0"/>
              <a:ea typeface="ＭＳ Ｐゴシック" panose="020B0600070205080204" pitchFamily="34" charset="-128"/>
            </a:endParaRPr>
          </a:p>
          <a:p>
            <a:pPr lvl="1"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05869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897E83-F75E-49D6-AFF2-F8FBF30D9FFF}" type="slidenum">
              <a:rPr lang="en-US" altLang="en-US" smtClean="0"/>
              <a:pPr/>
              <a:t>33</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 and some states exempt white face sheep or commercial goats from ID on change of ownership in intrastate commerce   - check with the State Veterinarian’s office prior to shipping your. Sheep or goats. Sheep or goats that have remained in the same state since birth and that are owed by people that do not engage in the interstate commerce of sheep/goats and have not resided on premises where sheep and goats are moved or received in interstate commerce are only subject to state rules.</a:t>
            </a:r>
          </a:p>
          <a:p>
            <a:pPr eaLnBrk="1" hangingPunct="1"/>
            <a:r>
              <a:rPr lang="en-US" altLang="en-US" smtClean="0">
                <a:latin typeface="Arial" panose="020B0604020202020204" pitchFamily="34" charset="0"/>
                <a:ea typeface="ＭＳ Ｐゴシック" panose="020B0600070205080204" pitchFamily="34" charset="-128"/>
              </a:rPr>
              <a:t>	</a:t>
            </a:r>
          </a:p>
          <a:p>
            <a:pPr lvl="1" eaLnBrk="1" hangingPunct="1"/>
            <a:r>
              <a:rPr lang="en-US" altLang="en-US" smtClean="0">
                <a:latin typeface="Arial" panose="020B0604020202020204" pitchFamily="34" charset="0"/>
                <a:ea typeface="ＭＳ Ｐゴシック" panose="020B0600070205080204" pitchFamily="34" charset="-128"/>
              </a:rPr>
              <a:t>Federal exceptions – sheep or goats moved for management purposes without change of ownership and without commingling with animals from other flocks (such as grazing) between premises owned or leased by the owner that are listed as additional premises of the flock in the National Scrapie Database or to an instate site where official ID is applied upon unloading the sheep/goats that are moved with group/lot ID and an Owner/hauler statement, sheep/goats moved as part of a same source lot to an approved market where they will be identified prior to sale or to a slaughter establishment were their identity is maintained may move with group/lot ID and an Owner/hauler statement rather than individual ID. Sheep/goats that were exempted by a State from identification in intrastate commerce may be identified to the flock in which they last resided before entering interstate commerce. </a:t>
            </a:r>
          </a:p>
          <a:p>
            <a:pPr lvl="1" eaLnBrk="1" hangingPunct="1"/>
            <a:endParaRPr lang="en-US" altLang="en-US" smtClean="0">
              <a:latin typeface="Arial" panose="020B0604020202020204" pitchFamily="34" charset="0"/>
              <a:ea typeface="ＭＳ Ｐゴシック" panose="020B0600070205080204" pitchFamily="34" charset="-128"/>
            </a:endParaRPr>
          </a:p>
          <a:p>
            <a:pPr lvl="1"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7535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6B88D28-7EA1-4F52-A82A-540478869A76}" type="slidenum">
              <a:rPr lang="en-US" altLang="en-US" smtClean="0"/>
              <a:pPr/>
              <a:t>34</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a:t>
            </a:r>
          </a:p>
        </p:txBody>
      </p:sp>
    </p:spTree>
    <p:extLst>
      <p:ext uri="{BB962C8B-B14F-4D97-AF65-F5344CB8AC3E}">
        <p14:creationId xmlns:p14="http://schemas.microsoft.com/office/powerpoint/2010/main" val="45493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4F29559-B7FA-41FD-A5E6-73E3D1F6EA5B}" type="slidenum">
              <a:rPr lang="en-US" altLang="en-US" smtClean="0"/>
              <a:pPr/>
              <a:t>35</a:t>
            </a:fld>
            <a:endParaRPr lang="en-US" altLang="en-US" smtClean="0"/>
          </a:p>
        </p:txBody>
      </p:sp>
      <p:sp>
        <p:nvSpPr>
          <p:cNvPr id="59395"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defRPr/>
            </a:pPr>
            <a:r>
              <a:rPr lang="en-US" altLang="en-US" dirty="0" smtClean="0">
                <a:latin typeface="Arial" panose="020B0604020202020204" pitchFamily="34" charset="0"/>
                <a:ea typeface="ＭＳ Ｐゴシック" panose="020B0600070205080204" pitchFamily="34" charset="-128"/>
              </a:rPr>
              <a:t>*Exceptions – </a:t>
            </a:r>
          </a:p>
          <a:p>
            <a:pPr lvl="1" eaLnBrk="1" hangingPunct="1">
              <a:buSzPct val="60000"/>
              <a:buFont typeface="Zapf Dingbats"/>
              <a:buNone/>
              <a:defRPr/>
            </a:pPr>
            <a:r>
              <a:rPr lang="en-US" altLang="en-US" dirty="0" smtClean="0">
                <a:latin typeface="Arial" panose="020B0604020202020204" pitchFamily="34" charset="0"/>
                <a:ea typeface="ＭＳ Ｐゴシック" panose="020B0600070205080204" pitchFamily="34" charset="-128"/>
              </a:rPr>
              <a:t>Sheep/goats that have remained in the same state since birth and that are owed by people that do not engage in the interstate commerce of sheep/goats and when the sheep/goats have not resided on premises where sheep or goats are moved or received in interstate commerce are only subject to state rules. Some states exempt white face sheep or commercial goats from official ID on change of ownership in intrastate commerce and many states do not require official ID if there is no change of ownership. Check with the State Veterinarian’s office for State regulations. Sheep/goats that were exempted by a State from identification in intrastate commerce may be identified to the flock in which they last resided before entering interstate commerce. </a:t>
            </a:r>
          </a:p>
          <a:p>
            <a:pPr eaLnBrk="1" hangingPunct="1">
              <a:defRPr/>
            </a:pPr>
            <a:r>
              <a:rPr lang="en-US" altLang="en-US" dirty="0" smtClean="0">
                <a:latin typeface="Arial" panose="020B0604020202020204" pitchFamily="34" charset="0"/>
                <a:ea typeface="ＭＳ Ｐゴシック" panose="020B0600070205080204" pitchFamily="34" charset="-128"/>
              </a:rPr>
              <a:t>	</a:t>
            </a:r>
          </a:p>
          <a:p>
            <a:pPr lvl="1" eaLnBrk="1" hangingPunct="1">
              <a:defRPr/>
            </a:pPr>
            <a:r>
              <a:rPr lang="en-US" altLang="en-US" dirty="0" smtClean="0">
                <a:latin typeface="Arial" panose="020B0604020202020204" pitchFamily="34" charset="0"/>
                <a:ea typeface="ＭＳ Ｐゴシック" panose="020B0600070205080204" pitchFamily="34" charset="-128"/>
              </a:rPr>
              <a:t>Group/lot ID and an Owner/hauler statement may be used instead of individual ID for:</a:t>
            </a:r>
          </a:p>
          <a:p>
            <a:pPr marL="628650" lvl="1" indent="-171450" eaLnBrk="1" hangingPunct="1">
              <a:buFont typeface="Arial" panose="020B0604020202020204" pitchFamily="34" charset="0"/>
              <a:buChar char="•"/>
              <a:defRPr/>
            </a:pPr>
            <a:r>
              <a:rPr lang="en-US" altLang="en-US" dirty="0" smtClean="0">
                <a:latin typeface="Arial" panose="020B0604020202020204" pitchFamily="34" charset="0"/>
                <a:ea typeface="ＭＳ Ｐゴシック" panose="020B0600070205080204" pitchFamily="34" charset="-128"/>
              </a:rPr>
              <a:t>Sheep/goats moved for management purposes without change of ownership and without commingling with unidentified animals from other flocks (such as grazing) between premises owned or leased by the owner that are listed as additional premises of the flock in the National Scrapie Database or to an instate site where official ID is applied upon unloading the sheep/goats.</a:t>
            </a:r>
          </a:p>
          <a:p>
            <a:pPr lvl="1" eaLnBrk="1" hangingPunct="1">
              <a:defRPr/>
            </a:pPr>
            <a:endParaRPr lang="en-US" altLang="en-US" dirty="0" smtClean="0">
              <a:latin typeface="Arial" panose="020B0604020202020204" pitchFamily="34" charset="0"/>
              <a:ea typeface="ＭＳ Ｐゴシック" panose="020B0600070205080204" pitchFamily="34" charset="-128"/>
            </a:endParaRPr>
          </a:p>
          <a:p>
            <a:pPr marL="628650" lvl="1" indent="-171450" eaLnBrk="1" hangingPunct="1">
              <a:buFont typeface="Arial" panose="020B0604020202020204" pitchFamily="34" charset="0"/>
              <a:buChar char="•"/>
              <a:defRPr/>
            </a:pPr>
            <a:r>
              <a:rPr lang="en-US" altLang="en-US" dirty="0" smtClean="0">
                <a:latin typeface="Arial" panose="020B0604020202020204" pitchFamily="34" charset="0"/>
                <a:ea typeface="ＭＳ Ｐゴシック" panose="020B0600070205080204" pitchFamily="34" charset="-128"/>
              </a:rPr>
              <a:t>Sheep/goats moved as part of a same flock of origin group/lot to a federally approved market (instate or out-of-state) where they will be identified prior to sale or to a slaughter establishment were their identity is maintained through slaughter.</a:t>
            </a:r>
          </a:p>
          <a:p>
            <a:pPr lvl="1" eaLnBrk="1" hangingPunct="1">
              <a:defRPr/>
            </a:pPr>
            <a:r>
              <a:rPr lang="en-US" altLang="en-US" dirty="0" smtClean="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583598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AF3AD3-DCF6-43AA-8CBC-51BB2422F228}" type="slidenum">
              <a:rPr lang="en-US" altLang="en-US" smtClean="0"/>
              <a:pPr/>
              <a:t>36</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or goats moved for grazing or similar management reasons whenever the animals are moved from a premises owned or leased by the owner of the animals to another premises owned or leased by the owner of the animals. The premises must be recorded in the National Scrapie Database as additional flock premises and commingling must not occur with unidentified animals born in another flock or any animal not part of the flock</a:t>
            </a:r>
          </a:p>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and goats of any age shipped directly to an approved slaughter facility or an approved market that has agreed to act as an agent for the owner to apply official ID when all the animals in a section of a truck are from the same premises of origin and are accompanied by an owner/hauler statement (</a:t>
            </a:r>
            <a:r>
              <a:rPr lang="en-US" altLang="en-US" b="1" smtClean="0">
                <a:latin typeface="Arial" panose="020B0604020202020204" pitchFamily="34" charset="0"/>
                <a:ea typeface="ＭＳ Ｐゴシック" panose="020B0600070205080204" pitchFamily="34" charset="-128"/>
              </a:rPr>
              <a:t>Note</a:t>
            </a:r>
            <a:r>
              <a:rPr lang="en-US" altLang="en-US" smtClean="0">
                <a:latin typeface="Arial" panose="020B0604020202020204" pitchFamily="34" charset="0"/>
                <a:ea typeface="ＭＳ Ｐゴシック" panose="020B0600070205080204" pitchFamily="34" charset="-128"/>
              </a:rPr>
              <a:t>: the owner/hauler statement must contain the information needed for the plant or market to officially identify the animals.</a:t>
            </a:r>
          </a:p>
          <a:p>
            <a:pPr marL="171450" indent="-171450" eaLnBrk="1" hangingPunct="1">
              <a:buFontTx/>
              <a:buChar char="•"/>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85725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AF3AD3-DCF6-43AA-8CBC-51BB2422F228}" type="slidenum">
              <a:rPr lang="en-US" altLang="en-US" smtClean="0"/>
              <a:pPr/>
              <a:t>37</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or goats moved for grazing or similar management reasons whenever the animals are moved from a premises owned or leased by the owner of the animals to another premises owned or leased by the owner of the animals. The premises must be recorded in the National Scrapie Database as additional flock premises and commingling must not occur with unidentified animals born in another flock or any animal not part of the flock</a:t>
            </a:r>
          </a:p>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and goats of any age shipped directly to an approved slaughter facility or an approved market that has agreed to act as an agent for the owner to apply official ID when all the animals in a section of a truck are from the same premises of origin and are accompanied by an owner/hauler statement (</a:t>
            </a:r>
            <a:r>
              <a:rPr lang="en-US" altLang="en-US" b="1" smtClean="0">
                <a:latin typeface="Arial" panose="020B0604020202020204" pitchFamily="34" charset="0"/>
                <a:ea typeface="ＭＳ Ｐゴシック" panose="020B0600070205080204" pitchFamily="34" charset="-128"/>
              </a:rPr>
              <a:t>Note</a:t>
            </a:r>
            <a:r>
              <a:rPr lang="en-US" altLang="en-US" smtClean="0">
                <a:latin typeface="Arial" panose="020B0604020202020204" pitchFamily="34" charset="0"/>
                <a:ea typeface="ＭＳ Ｐゴシック" panose="020B0600070205080204" pitchFamily="34" charset="-128"/>
              </a:rPr>
              <a:t>: the owner/hauler statement must contain the information needed for the plant or market to officially identify the animals.</a:t>
            </a:r>
          </a:p>
          <a:p>
            <a:pPr marL="171450" indent="-171450" eaLnBrk="1" hangingPunct="1">
              <a:buFontTx/>
              <a:buChar char="•"/>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42273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A03AFB-C4D0-42FE-B588-D7327AE285D2}" type="slidenum">
              <a:rPr lang="en-US" altLang="en-US" smtClean="0"/>
              <a:pPr/>
              <a:t>38</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9708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3288136-12E3-4ED6-AE4D-ABBF5CCD4689}" type="slidenum">
              <a:rPr lang="en-US" altLang="en-US" smtClean="0"/>
              <a:pPr/>
              <a:t>39</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The “federal program” is the National Scrapie Eradication Program (NSEP)  </a:t>
            </a:r>
          </a:p>
        </p:txBody>
      </p:sp>
    </p:spTree>
    <p:extLst>
      <p:ext uri="{BB962C8B-B14F-4D97-AF65-F5344CB8AC3E}">
        <p14:creationId xmlns:p14="http://schemas.microsoft.com/office/powerpoint/2010/main" val="624782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6EEA872-2024-4BB3-A41D-5D8DC246537D}" type="slidenum">
              <a:rPr lang="en-US" altLang="en-US" smtClean="0"/>
              <a:pPr/>
              <a:t>40</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should be expressed as advice and not as an absolute requirement since some exceptions exist.</a:t>
            </a:r>
          </a:p>
          <a:p>
            <a:r>
              <a:rPr lang="en-US" altLang="en-US" smtClean="0">
                <a:solidFill>
                  <a:srgbClr val="FFC000"/>
                </a:solidFill>
                <a:latin typeface="Arial" panose="020B0604020202020204" pitchFamily="34" charset="0"/>
                <a:ea typeface="ＭＳ Ｐゴシック" panose="020B0600070205080204" pitchFamily="34" charset="-128"/>
              </a:rPr>
              <a:t>Exceptions:</a:t>
            </a:r>
          </a:p>
          <a:p>
            <a:r>
              <a:rPr lang="en-US" altLang="en-US" smtClean="0">
                <a:solidFill>
                  <a:srgbClr val="FFC000"/>
                </a:solidFill>
                <a:latin typeface="Arial" panose="020B0604020202020204" pitchFamily="34" charset="0"/>
                <a:ea typeface="ＭＳ Ｐゴシック" panose="020B0600070205080204" pitchFamily="34" charset="-128"/>
              </a:rPr>
              <a:t> – Animals that are exempted from identification in intrastate commerce by the State that are moving within their State of birth and are not sold/purchased by persons who engage in interstate commerce or reside on premises were animals are received in interstate commerce or from which animals move in interstate commerce.  </a:t>
            </a:r>
          </a:p>
          <a:p>
            <a:r>
              <a:rPr lang="en-US" altLang="en-US" smtClean="0">
                <a:solidFill>
                  <a:srgbClr val="FFC000"/>
                </a:solidFill>
                <a:latin typeface="Arial" panose="020B0604020202020204" pitchFamily="34" charset="0"/>
                <a:ea typeface="ＭＳ Ｐゴシック" panose="020B0600070205080204" pitchFamily="34" charset="-128"/>
              </a:rPr>
              <a:t>–  Animals sold and maintained as a single source group/lot in slaughter channels accompanied by owner/hauler statement(s) documenting the movement.</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0398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41118C9-6E25-466E-B2FA-29C19162D5A6}" type="slidenum">
              <a:rPr lang="en-US" altLang="en-US" smtClean="0"/>
              <a:pPr/>
              <a:t>4</a:t>
            </a:fld>
            <a:endParaRPr lang="en-US" altLang="en-US" smtClean="0"/>
          </a:p>
        </p:txBody>
      </p:sp>
    </p:spTree>
    <p:extLst>
      <p:ext uri="{BB962C8B-B14F-4D97-AF65-F5344CB8AC3E}">
        <p14:creationId xmlns:p14="http://schemas.microsoft.com/office/powerpoint/2010/main" val="3053249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6EEA872-2024-4BB3-A41D-5D8DC246537D}" type="slidenum">
              <a:rPr lang="en-US" altLang="en-US" smtClean="0"/>
              <a:pPr/>
              <a:t>41</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This should be expressed as advice and not as an absolute requirement since some exceptions exist.</a:t>
            </a:r>
          </a:p>
          <a:p>
            <a:r>
              <a:rPr lang="en-US" altLang="en-US" dirty="0" smtClean="0">
                <a:solidFill>
                  <a:srgbClr val="FFC000"/>
                </a:solidFill>
                <a:latin typeface="Arial" panose="020B0604020202020204" pitchFamily="34" charset="0"/>
                <a:ea typeface="ＭＳ Ｐゴシック" panose="020B0600070205080204" pitchFamily="34" charset="-128"/>
              </a:rPr>
              <a:t>Exceptions:</a:t>
            </a:r>
          </a:p>
          <a:p>
            <a:r>
              <a:rPr lang="en-US" altLang="en-US" dirty="0" smtClean="0">
                <a:solidFill>
                  <a:srgbClr val="FFC000"/>
                </a:solidFill>
                <a:latin typeface="Arial" panose="020B0604020202020204" pitchFamily="34" charset="0"/>
                <a:ea typeface="ＭＳ Ｐゴシック" panose="020B0600070205080204" pitchFamily="34" charset="-128"/>
              </a:rPr>
              <a:t> – Animals that are exempted from identification in intrastate commerce by the State that are moving within their State of birth and are not sold/purchased by persons who engage in interstate commerce or reside on premises were animals are received in interstate commerce or from which animals move in interstate commerce.  </a:t>
            </a:r>
          </a:p>
          <a:p>
            <a:r>
              <a:rPr lang="en-US" altLang="en-US" dirty="0" smtClean="0">
                <a:solidFill>
                  <a:srgbClr val="FFC000"/>
                </a:solidFill>
                <a:latin typeface="Arial" panose="020B0604020202020204" pitchFamily="34" charset="0"/>
                <a:ea typeface="ＭＳ Ｐゴシック" panose="020B0600070205080204" pitchFamily="34" charset="-128"/>
              </a:rPr>
              <a:t>–  Animals sold and maintained as a single source group/lot in slaughter channels accompanied by owner/hauler statement(s) documenting the movement.</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0427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DABDB3-1D83-476B-8A8D-635D9EE53E9E}" type="slidenum">
              <a:rPr lang="en-US" altLang="en-US" smtClean="0"/>
              <a:pPr/>
              <a:t>42</a:t>
            </a:fld>
            <a:endParaRPr lang="en-US" altLang="en-US" smtClean="0"/>
          </a:p>
        </p:txBody>
      </p:sp>
    </p:spTree>
    <p:extLst>
      <p:ext uri="{BB962C8B-B14F-4D97-AF65-F5344CB8AC3E}">
        <p14:creationId xmlns:p14="http://schemas.microsoft.com/office/powerpoint/2010/main" val="115788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CE6029-A669-4C6C-B5A0-A97172E4E301}" type="slidenum">
              <a:rPr lang="en-US" altLang="en-US" smtClean="0"/>
              <a:pPr/>
              <a:t>43</a:t>
            </a:fld>
            <a:endParaRPr lang="en-US" altLang="en-US" smtClean="0"/>
          </a:p>
        </p:txBody>
      </p:sp>
    </p:spTree>
    <p:extLst>
      <p:ext uri="{BB962C8B-B14F-4D97-AF65-F5344CB8AC3E}">
        <p14:creationId xmlns:p14="http://schemas.microsoft.com/office/powerpoint/2010/main" val="171773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A7AF3F1-4457-4587-B3A4-2DB5F01F42B2}" type="slidenum">
              <a:rPr lang="en-US" altLang="en-US" smtClean="0"/>
              <a:pPr/>
              <a:t>44</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544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D0C01B-A9AA-4636-A1AC-2F2E462A6B56}" type="slidenum">
              <a:rPr lang="en-US" altLang="en-US" smtClean="0"/>
              <a:pPr/>
              <a:t>45</a:t>
            </a:fld>
            <a:endParaRPr lang="en-US" altLang="en-US" smtClean="0"/>
          </a:p>
        </p:txBody>
      </p:sp>
    </p:spTree>
    <p:extLst>
      <p:ext uri="{BB962C8B-B14F-4D97-AF65-F5344CB8AC3E}">
        <p14:creationId xmlns:p14="http://schemas.microsoft.com/office/powerpoint/2010/main" val="584184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3B4EE5-B032-411B-B9ED-196E7E600F8E}" type="slidenum">
              <a:rPr lang="en-US" altLang="en-US" smtClean="0"/>
              <a:pPr/>
              <a:t>46</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office can place a tag order or directly send serial tags. Other tags may be purchased by producers directly from approved manufacturers after getting a scrapie flock ID number by calling 1-866-USDA-TAG.  Additional information on these tags is provided on the following slides.</a:t>
            </a:r>
          </a:p>
          <a:p>
            <a:pPr eaLnBrk="1" hangingPunct="1"/>
            <a:r>
              <a:rPr lang="en-US" altLang="en-US" smtClean="0">
                <a:latin typeface="Arial" panose="020B0604020202020204" pitchFamily="34" charset="0"/>
                <a:ea typeface="ＭＳ Ｐゴシック" panose="020B0600070205080204" pitchFamily="34" charset="-128"/>
              </a:rPr>
              <a:t>Provide your herd’s registration prefix and </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ask that it be used as your Scrapie Flock/Herd </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ID number in conjunction with your state postal abbreviation.</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1184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80B3C46-F93B-4F53-8D31-4925F420A698}" type="slidenum">
              <a:rPr lang="en-US" altLang="en-US" smtClean="0"/>
              <a:pPr/>
              <a:t>47</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1308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C8CBB2-8B77-4256-93BA-AE32249318C6}" type="slidenum">
              <a:rPr lang="en-US" altLang="en-US" smtClean="0"/>
              <a:pPr/>
              <a:t>48</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Official tags provided at no charge are listed the previous slide. To order these or to get a flock ID and/or PIN/LID call 1 866 USDA TAG.</a:t>
            </a:r>
          </a:p>
          <a:p>
            <a:pPr eaLnBrk="1" hangingPunct="1"/>
            <a:r>
              <a:rPr lang="en-US" altLang="en-US" smtClean="0">
                <a:latin typeface="Arial" panose="020B0604020202020204" pitchFamily="34" charset="0"/>
                <a:ea typeface="ＭＳ Ｐゴシック" panose="020B0600070205080204" pitchFamily="34" charset="-128"/>
              </a:rPr>
              <a:t>Official ‘For purchase tags’ are listed on this slide. To order these tags, call the manufacturer.</a:t>
            </a:r>
          </a:p>
          <a:p>
            <a:pPr eaLnBrk="1" hangingPunct="1"/>
            <a:r>
              <a:rPr lang="en-US" altLang="en-US" smtClean="0">
                <a:latin typeface="Arial" panose="020B0604020202020204" pitchFamily="34" charset="0"/>
                <a:ea typeface="ＭＳ Ｐゴシック" panose="020B0600070205080204" pitchFamily="34" charset="-128"/>
              </a:rPr>
              <a:t>RFID requires a standardized premises or location identification number to purchase these tags. </a:t>
            </a:r>
          </a:p>
          <a:p>
            <a:pPr eaLnBrk="1" hangingPunct="1"/>
            <a:r>
              <a:rPr lang="en-US" altLang="en-US" smtClean="0">
                <a:latin typeface="Arial" panose="020B0604020202020204" pitchFamily="34" charset="0"/>
                <a:ea typeface="ＭＳ Ｐゴシック" panose="020B0600070205080204" pitchFamily="34" charset="-128"/>
              </a:rPr>
              <a:t>For manufacturer contact information and updates go to https://www.aphis.usda.gov/aphis/ourfocus/animalhealth/animal-disease-information/sheep-and-goat-health/national-scrapie-eradication-program/ct_to_order_ear_tags </a:t>
            </a:r>
          </a:p>
        </p:txBody>
      </p:sp>
    </p:spTree>
    <p:extLst>
      <p:ext uri="{BB962C8B-B14F-4D97-AF65-F5344CB8AC3E}">
        <p14:creationId xmlns:p14="http://schemas.microsoft.com/office/powerpoint/2010/main" val="317190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C8CBB2-8B77-4256-93BA-AE32249318C6}" type="slidenum">
              <a:rPr lang="en-US" altLang="en-US" smtClean="0"/>
              <a:pPr/>
              <a:t>49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Official tags provided at no charge are listed the previous slide. To order these or to get a flock ID and/or PIN/LID call 1 866 USDA TAG.</a:t>
            </a:r>
          </a:p>
          <a:p>
            <a:pPr eaLnBrk="1" hangingPunct="1"/>
            <a:r>
              <a:rPr lang="en-US" altLang="en-US" smtClean="0">
                <a:latin typeface="Arial" panose="020B0604020202020204" pitchFamily="34" charset="0"/>
                <a:ea typeface="ＭＳ Ｐゴシック" panose="020B0600070205080204" pitchFamily="34" charset="-128"/>
              </a:rPr>
              <a:t>Official ‘For purchase tags’ are listed on this slide. To order these tags, call the manufacturer.</a:t>
            </a:r>
          </a:p>
          <a:p>
            <a:pPr eaLnBrk="1" hangingPunct="1"/>
            <a:r>
              <a:rPr lang="en-US" altLang="en-US" smtClean="0">
                <a:latin typeface="Arial" panose="020B0604020202020204" pitchFamily="34" charset="0"/>
                <a:ea typeface="ＭＳ Ｐゴシック" panose="020B0600070205080204" pitchFamily="34" charset="-128"/>
              </a:rPr>
              <a:t>RFID requires a standardized premises or location identification number to purchase these tags. </a:t>
            </a:r>
          </a:p>
          <a:p>
            <a:pPr eaLnBrk="1" hangingPunct="1"/>
            <a:r>
              <a:rPr lang="en-US" altLang="en-US" smtClean="0">
                <a:latin typeface="Arial" panose="020B0604020202020204" pitchFamily="34" charset="0"/>
                <a:ea typeface="ＭＳ Ｐゴシック" panose="020B0600070205080204" pitchFamily="34" charset="-128"/>
              </a:rPr>
              <a:t>For manufacturer contact information and updates go to https://www.aphis.usda.gov/aphis/ourfocus/animalhealth/animal-disease-information/sheep-and-goat-health/national-scrapie-eradication-program/ct_to_order_ear_tags </a:t>
            </a:r>
          </a:p>
        </p:txBody>
      </p:sp>
    </p:spTree>
    <p:extLst>
      <p:ext uri="{BB962C8B-B14F-4D97-AF65-F5344CB8AC3E}">
        <p14:creationId xmlns:p14="http://schemas.microsoft.com/office/powerpoint/2010/main" val="3818930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AAD69A-3CDB-4F5D-9341-AE9CE6595F68}" type="slidenum">
              <a:rPr lang="en-US" altLang="en-US" smtClean="0"/>
              <a:pPr/>
              <a:t>50</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168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You can use the official form or provide the information using another document that contains the required information including legibly hand writing the information </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BF3333-99B6-4390-A8F8-6895F5C6C872}" type="slidenum">
              <a:rPr lang="en-US" altLang="en-US" smtClean="0"/>
              <a:pPr/>
              <a:t>5</a:t>
            </a:fld>
            <a:endParaRPr lang="en-US" altLang="en-US" smtClean="0"/>
          </a:p>
        </p:txBody>
      </p:sp>
    </p:spTree>
    <p:extLst>
      <p:ext uri="{BB962C8B-B14F-4D97-AF65-F5344CB8AC3E}">
        <p14:creationId xmlns:p14="http://schemas.microsoft.com/office/powerpoint/2010/main" val="29275003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3B6C0F9-923D-4EA3-AC24-58AD6DFDF3E7}" type="slidenum">
              <a:rPr lang="en-US" altLang="en-US" smtClean="0"/>
              <a:pPr/>
              <a:t>51</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slide and the following slide have the websites for Federally approved tag manufacturers. </a:t>
            </a:r>
          </a:p>
        </p:txBody>
      </p:sp>
    </p:spTree>
    <p:extLst>
      <p:ext uri="{BB962C8B-B14F-4D97-AF65-F5344CB8AC3E}">
        <p14:creationId xmlns:p14="http://schemas.microsoft.com/office/powerpoint/2010/main" val="2544451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291887-670A-42AD-8166-1339F0F2A125}" type="slidenum">
              <a:rPr lang="en-US" altLang="en-US" smtClean="0"/>
              <a:pPr/>
              <a:t>52</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16654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6BA51B1-0DA6-44FC-BD43-601605A4AFE9}" type="slidenum">
              <a:rPr lang="en-US" altLang="en-US" smtClean="0"/>
              <a:pPr/>
              <a:t>53</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4" eaLnBrk="1" hangingPunct="1"/>
            <a:r>
              <a:rPr lang="en-US" altLang="en-US" smtClean="0">
                <a:latin typeface="Arial" panose="020B0604020202020204" pitchFamily="34" charset="0"/>
                <a:ea typeface="ＭＳ Ｐゴシック" panose="020B0600070205080204" pitchFamily="34" charset="-128"/>
              </a:rPr>
              <a:t>Animals that cannot be ear tagged because of absent or injured ears, or because the application of an eartag would obscure an official tattoo, may have the official eartag attached to a durable neck strap that can only be removed by cutting the strap or the eartag and which must accommodate the expected growth of the animal. When a neck strap is used in this manner to identify sexually intact animals, not in slaughter channels, we recommend that these animals be identified with a second form of official identification, such as an official tattoo in the tail fold.</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3376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F62239-89B5-471F-A400-32F5F1C761B6}" type="slidenum">
              <a:rPr lang="en-US" altLang="en-US" smtClean="0"/>
              <a:pPr/>
              <a:t>54</a:t>
            </a:fld>
            <a:endParaRPr lang="en-US"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Applying to the bottom edge of the ear in wool/fiber animals is recommend to reduce risk of hitting the tag with the clipper blades.  Hitting a metal tag may damage clippers and injure the shearer. This risk should be considered when deciding whether to use plastic or metal tags.  In hair sheep or goats using the top (sky side) of the ear close to the base of the ear (where the ear meets the head) allows the producer to view that there is a metal tag applied and for “easy” reading of the this tag.</a:t>
            </a:r>
          </a:p>
        </p:txBody>
      </p:sp>
    </p:spTree>
    <p:extLst>
      <p:ext uri="{BB962C8B-B14F-4D97-AF65-F5344CB8AC3E}">
        <p14:creationId xmlns:p14="http://schemas.microsoft.com/office/powerpoint/2010/main" val="2538991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44244-E8D0-441F-A155-D58F8F963F72}" type="slidenum">
              <a:rPr lang="en-US" altLang="en-US" smtClean="0"/>
              <a:pPr/>
              <a:t>55</a:t>
            </a:fld>
            <a:endParaRPr lang="en-US"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19223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C66B9C-A290-42E4-8126-157BBA63DE24}" type="slidenum">
              <a:rPr lang="en-US" altLang="en-US" smtClean="0"/>
              <a:pPr/>
              <a:t>56</a:t>
            </a:fld>
            <a:endParaRPr lang="en-US" alt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White, yellow and orange tags are official tags.</a:t>
            </a:r>
          </a:p>
          <a:p>
            <a:pPr eaLnBrk="1" hangingPunct="1"/>
            <a:r>
              <a:rPr lang="en-US" altLang="en-US" smtClean="0">
                <a:latin typeface="Arial" panose="020B0604020202020204" pitchFamily="34" charset="0"/>
                <a:ea typeface="ＭＳ Ｐゴシック" panose="020B0600070205080204" pitchFamily="34" charset="-128"/>
              </a:rPr>
              <a:t>* The blue tag is not an official tag </a:t>
            </a:r>
          </a:p>
        </p:txBody>
      </p:sp>
    </p:spTree>
    <p:extLst>
      <p:ext uri="{BB962C8B-B14F-4D97-AF65-F5344CB8AC3E}">
        <p14:creationId xmlns:p14="http://schemas.microsoft.com/office/powerpoint/2010/main" val="3555024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FB484F-7A6E-415E-B211-5A37EB37DDA6}" type="slidenum">
              <a:rPr lang="en-US" altLang="en-US" smtClean="0"/>
              <a:pPr/>
              <a:t>57</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46984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21D3EE6-5C83-4860-852A-BF65DC5AFE26}" type="slidenum">
              <a:rPr lang="en-US" altLang="en-US" smtClean="0"/>
              <a:pPr/>
              <a:t>58</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6209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955C31-D8B7-43C4-A928-80EEDD50C16B}" type="slidenum">
              <a:rPr lang="en-US" altLang="en-US" smtClean="0"/>
              <a:pPr/>
              <a:t>59</a:t>
            </a:fld>
            <a:endParaRPr lang="en-US" alt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Tag 16 is not an official tag.</a:t>
            </a:r>
          </a:p>
        </p:txBody>
      </p:sp>
    </p:spTree>
    <p:extLst>
      <p:ext uri="{BB962C8B-B14F-4D97-AF65-F5344CB8AC3E}">
        <p14:creationId xmlns:p14="http://schemas.microsoft.com/office/powerpoint/2010/main" val="553282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3BEF61-2BB5-437E-ADC4-56D5665FFE8C}" type="slidenum">
              <a:rPr lang="en-US" altLang="en-US" smtClean="0"/>
              <a:pPr/>
              <a:t>60</a:t>
            </a:fld>
            <a:endParaRPr lang="en-US" altLang="en-US" smtClean="0"/>
          </a:p>
        </p:txBody>
      </p:sp>
    </p:spTree>
    <p:extLst>
      <p:ext uri="{BB962C8B-B14F-4D97-AF65-F5344CB8AC3E}">
        <p14:creationId xmlns:p14="http://schemas.microsoft.com/office/powerpoint/2010/main" val="286110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97D19C-013E-4201-BD76-16098C6DD8F6}" type="slidenum">
              <a:rPr lang="en-US" altLang="en-US" smtClean="0"/>
              <a:pPr/>
              <a:t>6</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ヒラギノ角ゴ Pro W3"/>
              <a:ea typeface="ＭＳ Ｐゴシック" panose="020B0600070205080204" pitchFamily="34" charset="-128"/>
            </a:endParaRPr>
          </a:p>
        </p:txBody>
      </p:sp>
    </p:spTree>
    <p:extLst>
      <p:ext uri="{BB962C8B-B14F-4D97-AF65-F5344CB8AC3E}">
        <p14:creationId xmlns:p14="http://schemas.microsoft.com/office/powerpoint/2010/main" val="1591092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Owner/hauler statement that contains the information needed to officially identify the animals to their flock of origin and, when required, their flock of birth. Group or flock identification is only allowed for:</a:t>
            </a:r>
            <a:endParaRPr lang="en-US" altLang="en-US" smtClean="0">
              <a:latin typeface="Courier New" panose="02070309020205020404" pitchFamily="49" charset="0"/>
              <a:ea typeface="Times New Roman" panose="02020603050405020304" pitchFamily="18" charset="0"/>
              <a:cs typeface="Courier New" panose="02070309020205020404" pitchFamily="49"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Animals in slaughter channels under 18 months of age;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at 18 months and older (as evidenced by the eruption of the second incisor) if the animals were kept as a group on the same premises on which they were born </a:t>
            </a:r>
            <a:r>
              <a:rPr lang="en-US" altLang="en-US" b="1" smtClean="0">
                <a:latin typeface="Times New Roman" panose="02020603050405020304" pitchFamily="18" charset="0"/>
                <a:ea typeface="ＭＳ Ｐゴシック" panose="020B0600070205080204" pitchFamily="34" charset="-128"/>
                <a:cs typeface="Times New Roman" panose="02020603050405020304" pitchFamily="18" charset="0"/>
              </a:rPr>
              <a:t>and have not been maintained in the same enclosure with unidentified animals from another flock at any time, including throughout the feeding, marketing, and slaughter process;</a:t>
            </a:r>
            <a:endParaRPr lang="en-US" altLang="en-US" b="1"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18 months of age and older (as evidenced by the eruption of the second incisor) identified with official individual ID or, in the case of animals from flocks that are low-risk commercial flocks, identified using identification methods or devices approved for this purpose;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for grazing or other management purposes between two premises both owned or leased by the flock owner and recorded in the National Scrapie Database as additional flock premises or to an instate facility where official ID will be applied and where commingling will not occur with unidentified animals born in another flock or any animal that is not part of the flock; and</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to a livestock facility approved in accordance with 9 CFR 71.20; if facility management has agreed to act as an agent for the owner to apply official identification and if the animals have been in the same flock in which they were born and have not been maintained in the same enclosure with unidentified animals born in another flock at any time. Animals may be identified with any other official identification method or device approved by the Administrator for particular circumstances. </a:t>
            </a:r>
            <a:endParaRPr lang="en-US" altLang="en-US" smtClean="0">
              <a:latin typeface="Arial" panose="020B0604020202020204" pitchFamily="34" charset="0"/>
              <a:ea typeface="ＭＳ Ｐゴシック" panose="020B0600070205080204" pitchFamily="34" charset="-128"/>
            </a:endParaRPr>
          </a:p>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76210D5-BFE3-4387-B5C4-3D2C6A1CC311}" type="slidenum">
              <a:rPr lang="en-US" altLang="en-US" smtClean="0"/>
              <a:pPr/>
              <a:t>61</a:t>
            </a:fld>
            <a:endParaRPr lang="en-US" altLang="en-US" smtClean="0"/>
          </a:p>
        </p:txBody>
      </p:sp>
    </p:spTree>
    <p:extLst>
      <p:ext uri="{BB962C8B-B14F-4D97-AF65-F5344CB8AC3E}">
        <p14:creationId xmlns:p14="http://schemas.microsoft.com/office/powerpoint/2010/main" val="4179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Owner/hauler statement that contains the information needed to officially identify the animals to their flock of origin and, when required, their flock of birth. Group or flock identification is only allowed for:</a:t>
            </a:r>
            <a:endParaRPr lang="en-US" altLang="en-US" smtClean="0">
              <a:latin typeface="Courier New" panose="02070309020205020404" pitchFamily="49" charset="0"/>
              <a:ea typeface="Times New Roman" panose="02020603050405020304" pitchFamily="18" charset="0"/>
              <a:cs typeface="Courier New" panose="02070309020205020404" pitchFamily="49"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Animals in slaughter channels under 18 months of age;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at 18 months and older (as evidenced by the eruption of the second incisor) if the animals were kept as a group on the same premises on which they were born </a:t>
            </a:r>
            <a:r>
              <a:rPr lang="en-US" altLang="en-US" b="1" smtClean="0">
                <a:latin typeface="Times New Roman" panose="02020603050405020304" pitchFamily="18" charset="0"/>
                <a:ea typeface="ＭＳ Ｐゴシック" panose="020B0600070205080204" pitchFamily="34" charset="-128"/>
                <a:cs typeface="Times New Roman" panose="02020603050405020304" pitchFamily="18" charset="0"/>
              </a:rPr>
              <a:t>and have not been maintained in the same enclosure with unidentified animals from another flock at any time, including throughout the feeding, marketing, and slaughter process;</a:t>
            </a:r>
            <a:endParaRPr lang="en-US" altLang="en-US" b="1"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18 months of age and older (as evidenced by the eruption of the second incisor) identified with official individual ID or, in the case of animals from flocks that are low-risk commercial flocks, identified using identification methods or devices approved for this purpose;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for grazing or other management purposes between two premises both owned or leased by the flock owner and recorded in the National Scrapie Database as additional flock premises or to an instate facility where official ID will be applied and where commingling will not occur with unidentified animals born in another flock or any animal that is not part of the flock; and</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to a livestock facility approved in accordance with 9 CFR 71.20; if facility management has agreed to act as an agent for the owner to apply official identification and if the animals have been in the same flock in which they were born and have not been maintained in the same enclosure with unidentified animals born in another flock at any time. Animals may be identified with any other official identification method or device approved by the Administrator for particular circumstances. </a:t>
            </a:r>
            <a:endParaRPr lang="en-US" altLang="en-US" smtClean="0">
              <a:latin typeface="Arial" panose="020B0604020202020204" pitchFamily="34" charset="0"/>
              <a:ea typeface="ＭＳ Ｐゴシック" panose="020B0600070205080204" pitchFamily="34" charset="-128"/>
            </a:endParaRPr>
          </a:p>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76210D5-BFE3-4387-B5C4-3D2C6A1CC311}" type="slidenum">
              <a:rPr lang="en-US" altLang="en-US" smtClean="0"/>
              <a:pPr/>
              <a:t>62</a:t>
            </a:fld>
            <a:endParaRPr lang="en-US" altLang="en-US" smtClean="0"/>
          </a:p>
        </p:txBody>
      </p:sp>
    </p:spTree>
    <p:extLst>
      <p:ext uri="{BB962C8B-B14F-4D97-AF65-F5344CB8AC3E}">
        <p14:creationId xmlns:p14="http://schemas.microsoft.com/office/powerpoint/2010/main" val="6245006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r>
              <a:rPr lang="en-US" altLang="en-US" u="sng" smtClean="0">
                <a:latin typeface="Arial" panose="020B0604020202020204" pitchFamily="34" charset="0"/>
                <a:ea typeface="ＭＳ Ｐゴシック" panose="020B0600070205080204" pitchFamily="34" charset="-128"/>
              </a:rPr>
              <a:t>Permanent brands and ear notches</a:t>
            </a:r>
            <a:r>
              <a:rPr lang="en-US" altLang="en-US" smtClean="0">
                <a:latin typeface="Arial" panose="020B0604020202020204" pitchFamily="34" charset="0"/>
                <a:ea typeface="ＭＳ Ｐゴシック" panose="020B0600070205080204" pitchFamily="34" charset="-128"/>
              </a:rPr>
              <a:t>, registered with an official brand registry, are allowed for the official identification of sheep and goats allowed to move with group-lot identification by 9 CFR 79.3 as described in </a:t>
            </a:r>
            <a:r>
              <a:rPr lang="en-US" altLang="en-US" i="1" smtClean="0">
                <a:latin typeface="Arial" panose="020B0604020202020204" pitchFamily="34" charset="0"/>
                <a:ea typeface="ＭＳ Ｐゴシック" panose="020B0600070205080204" pitchFamily="34" charset="-128"/>
              </a:rPr>
              <a:t>III.A.3.e</a:t>
            </a:r>
            <a:r>
              <a:rPr lang="en-US" altLang="en-US" smtClean="0">
                <a:latin typeface="Arial" panose="020B0604020202020204" pitchFamily="34" charset="0"/>
                <a:ea typeface="ＭＳ Ｐゴシック" panose="020B0600070205080204" pitchFamily="34" charset="-128"/>
              </a:rPr>
              <a:t> when accompanied by:</a:t>
            </a:r>
          </a:p>
          <a:p>
            <a:pPr lvl="4"/>
            <a:r>
              <a:rPr lang="en-US" altLang="en-US" smtClean="0">
                <a:latin typeface="Arial" panose="020B0604020202020204" pitchFamily="34" charset="0"/>
                <a:ea typeface="ＭＳ Ｐゴシック" panose="020B0600070205080204" pitchFamily="34" charset="-128"/>
              </a:rPr>
              <a:t>A brand inspection certificate and an owner statement dated within 30 days, stating that the animals were born in and have resided throughout their lives in low-risk commercial flocks, and </a:t>
            </a:r>
          </a:p>
          <a:p>
            <a:pPr lvl="4"/>
            <a:r>
              <a:rPr lang="en-US" altLang="en-US" smtClean="0">
                <a:latin typeface="Arial" panose="020B0604020202020204" pitchFamily="34" charset="0"/>
                <a:ea typeface="ＭＳ Ｐゴシック" panose="020B0600070205080204" pitchFamily="34" charset="-128"/>
              </a:rPr>
              <a:t>A veterinarian’s statement issued within 12 months of the movement indicating that the flock of origin identified in the owner statement was inspected and met the requirements of a low-risk commercial flock on the date of issuance.</a:t>
            </a:r>
          </a:p>
          <a:p>
            <a:endParaRPr lang="en-US" altLang="en-US" smtClean="0">
              <a:latin typeface="Arial" panose="020B0604020202020204" pitchFamily="34" charset="0"/>
              <a:ea typeface="ＭＳ Ｐゴシック" panose="020B0600070205080204" pitchFamily="34" charset="-128"/>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15CB37F-BC62-4DEF-A7B3-8B5D63E4EF88}" type="slidenum">
              <a:rPr lang="en-US" altLang="en-US" smtClean="0"/>
              <a:pPr/>
              <a:t>63</a:t>
            </a:fld>
            <a:endParaRPr lang="en-US" altLang="en-US" smtClean="0"/>
          </a:p>
        </p:txBody>
      </p:sp>
    </p:spTree>
    <p:extLst>
      <p:ext uri="{BB962C8B-B14F-4D97-AF65-F5344CB8AC3E}">
        <p14:creationId xmlns:p14="http://schemas.microsoft.com/office/powerpoint/2010/main" val="1117827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 A copy of the registration certificate, and, if not in the name of the current owner, a copy of the application for transfer of ownership in the name of the current owner where the sale occurred within 60 days, or </a:t>
            </a:r>
          </a:p>
          <a:p>
            <a:r>
              <a:rPr lang="en-US" altLang="en-US" dirty="0" smtClean="0">
                <a:latin typeface="Arial" panose="020B0604020202020204" pitchFamily="34" charset="0"/>
                <a:ea typeface="ＭＳ Ｐゴシック" panose="020B0600070205080204" pitchFamily="34" charset="-128"/>
              </a:rPr>
              <a:t>* A certificate of veterinary inspection that lists the flocks of origin and birth, the registry, and the registry tattoo. List</a:t>
            </a:r>
            <a:r>
              <a:rPr lang="en-US" altLang="en-US" baseline="0" dirty="0" smtClean="0">
                <a:latin typeface="Arial" panose="020B0604020202020204" pitchFamily="34" charset="0"/>
                <a:ea typeface="ＭＳ Ｐゴシック" panose="020B0600070205080204" pitchFamily="34" charset="-128"/>
              </a:rPr>
              <a:t> of approved registries </a:t>
            </a:r>
            <a:r>
              <a:rPr lang="en-US" altLang="en-US" dirty="0" smtClean="0">
                <a:latin typeface="Arial" panose="020B0604020202020204" pitchFamily="34" charset="0"/>
                <a:ea typeface="ＭＳ Ｐゴシック" panose="020B0600070205080204" pitchFamily="34" charset="-128"/>
              </a:rPr>
              <a:t>https://www.aphis.usda.gov/animal_health/animal_diseases/scrapie/downloads/approval-of-goat-registry-tattoos.pdf  </a:t>
            </a:r>
          </a:p>
          <a:p>
            <a:endParaRPr lang="en-US" altLang="en-US" dirty="0" smtClean="0">
              <a:latin typeface="Arial" panose="020B0604020202020204" pitchFamily="34" charset="0"/>
              <a:ea typeface="ＭＳ Ｐゴシック" panose="020B0600070205080204" pitchFamily="34" charset="-128"/>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10FBF37-E855-4C62-A614-1044F2F2FF68}" type="slidenum">
              <a:rPr lang="en-US" altLang="en-US" smtClean="0"/>
              <a:pPr/>
              <a:t>64</a:t>
            </a:fld>
            <a:endParaRPr lang="en-US" altLang="en-US" smtClean="0"/>
          </a:p>
        </p:txBody>
      </p:sp>
    </p:spTree>
    <p:extLst>
      <p:ext uri="{BB962C8B-B14F-4D97-AF65-F5344CB8AC3E}">
        <p14:creationId xmlns:p14="http://schemas.microsoft.com/office/powerpoint/2010/main" val="19370836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4E8CDF-7A46-4014-ABBC-6FA888F1A0F6}" type="slidenum">
              <a:rPr lang="en-US" altLang="en-US" smtClean="0"/>
              <a:pPr/>
              <a:t>65</a:t>
            </a:fld>
            <a:endParaRPr lang="en-US" altLang="en-US" smtClean="0"/>
          </a:p>
        </p:txBody>
      </p:sp>
    </p:spTree>
    <p:extLst>
      <p:ext uri="{BB962C8B-B14F-4D97-AF65-F5344CB8AC3E}">
        <p14:creationId xmlns:p14="http://schemas.microsoft.com/office/powerpoint/2010/main" val="1154840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B84391-F8A5-42F1-9C2A-328F5DA75860}" type="slidenum">
              <a:rPr lang="en-US" altLang="en-US" smtClean="0"/>
              <a:pPr/>
              <a:t>66</a:t>
            </a:fld>
            <a:endParaRPr lang="en-US" altLang="en-US" smtClean="0"/>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This registration paper is NOT from the same animal whose tattoos/ears are shown. </a:t>
            </a:r>
          </a:p>
          <a:p>
            <a:pPr eaLnBrk="1" hangingPunct="1"/>
            <a:r>
              <a:rPr lang="en-US" altLang="en-US" smtClean="0">
                <a:latin typeface="Arial" panose="020B0604020202020204" pitchFamily="34" charset="0"/>
                <a:ea typeface="ＭＳ Ｐゴシック" panose="020B0600070205080204" pitchFamily="34" charset="-128"/>
              </a:rPr>
              <a:t>It is from a ewe that is no longer alive.</a:t>
            </a:r>
          </a:p>
        </p:txBody>
      </p:sp>
    </p:spTree>
    <p:extLst>
      <p:ext uri="{BB962C8B-B14F-4D97-AF65-F5344CB8AC3E}">
        <p14:creationId xmlns:p14="http://schemas.microsoft.com/office/powerpoint/2010/main" val="2139598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C7DB7B-9B07-4834-A416-01B7038C3E8D}" type="slidenum">
              <a:rPr lang="en-US" altLang="en-US" smtClean="0"/>
              <a:pPr/>
              <a:t>67</a:t>
            </a:fld>
            <a:endParaRPr lang="en-US" alt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59310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A939F1-9538-4D1B-8E02-86FA83981E2B}" type="slidenum">
              <a:rPr lang="en-US" altLang="en-US" smtClean="0"/>
              <a:pPr/>
              <a:t>68</a:t>
            </a:fld>
            <a:endParaRPr lang="en-US" altLang="en-US"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This registration paper is NOT from the same animal whose ear tattoo is shown. </a:t>
            </a:r>
          </a:p>
          <a:p>
            <a:pPr eaLnBrk="1" hangingPunct="1"/>
            <a:r>
              <a:rPr lang="en-US" altLang="en-US" smtClean="0">
                <a:latin typeface="Arial" panose="020B0604020202020204" pitchFamily="34" charset="0"/>
                <a:ea typeface="ＭＳ Ｐゴシック" panose="020B0600070205080204" pitchFamily="34" charset="-128"/>
              </a:rPr>
              <a:t>It is from a doe that is no longer alive.</a:t>
            </a:r>
          </a:p>
          <a:p>
            <a:pPr eaLnBrk="1" hangingPunct="1"/>
            <a:endParaRPr lang="en-US" altLang="en-US" smtClean="0">
              <a:latin typeface="Arial" panose="020B0604020202020204" pitchFamily="34" charset="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4575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36E711-95AC-4600-9220-549442D0E85D}" type="slidenum">
              <a:rPr lang="en-US" altLang="en-US" smtClean="0"/>
              <a:pPr/>
              <a:t>69</a:t>
            </a:fld>
            <a:endParaRPr lang="en-US" altLang="en-US"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Example of Goat Registration </a:t>
            </a:r>
          </a:p>
          <a:p>
            <a:pPr eaLnBrk="1" hangingPunct="1"/>
            <a:endParaRPr lang="en-US" altLang="en-US" smtClean="0">
              <a:latin typeface="Arial" panose="020B0604020202020204" pitchFamily="34" charset="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8919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B901237-237A-416B-A9A0-89527FE6277A}" type="slidenum">
              <a:rPr lang="en-US" altLang="en-US" smtClean="0"/>
              <a:pPr/>
              <a:t>70</a:t>
            </a:fld>
            <a:endParaRPr lang="en-US" alt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Green paste ink seems to work the best for tattooing - in dark or light areas.  </a:t>
            </a:r>
          </a:p>
        </p:txBody>
      </p:sp>
    </p:spTree>
    <p:extLst>
      <p:ext uri="{BB962C8B-B14F-4D97-AF65-F5344CB8AC3E}">
        <p14:creationId xmlns:p14="http://schemas.microsoft.com/office/powerpoint/2010/main" val="222812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04D12B-7BB7-4DA7-BFC2-746A4572D061}" type="slidenum">
              <a:rPr lang="en-US" altLang="en-US" smtClean="0"/>
              <a:pPr/>
              <a:t>8</a:t>
            </a:fld>
            <a:endParaRPr lang="en-US" altLang="en-US" smtClean="0"/>
          </a:p>
        </p:txBody>
      </p:sp>
    </p:spTree>
    <p:extLst>
      <p:ext uri="{BB962C8B-B14F-4D97-AF65-F5344CB8AC3E}">
        <p14:creationId xmlns:p14="http://schemas.microsoft.com/office/powerpoint/2010/main" val="38001169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9D4438C-C822-4D93-A4B9-2C62FDFE2FEF}" type="slidenum">
              <a:rPr lang="en-US" altLang="en-US" smtClean="0"/>
              <a:pPr/>
              <a:t>71</a:t>
            </a:fld>
            <a:endParaRPr lang="en-US"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755824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9557F3-1000-4533-9BA5-4C1EF9BED601}" type="slidenum">
              <a:rPr lang="en-US" altLang="en-US" smtClean="0"/>
              <a:pPr/>
              <a:t>72</a:t>
            </a:fld>
            <a:endParaRPr lang="en-US" alt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Kid is shown in a disbudding box.  [NOTE: The use of all nitrofurazone (yellow spray on disbudded kid) has been banned by the FDA in food animals.] </a:t>
            </a:r>
          </a:p>
          <a:p>
            <a:pPr eaLnBrk="1" hangingPunct="1">
              <a:buFontTx/>
              <a:buChar char="•"/>
            </a:pPr>
            <a:r>
              <a:rPr lang="en-US" altLang="en-US" smtClean="0">
                <a:latin typeface="Arial" panose="020B0604020202020204" pitchFamily="34" charset="0"/>
                <a:ea typeface="ＭＳ Ｐゴシック" panose="020B0600070205080204" pitchFamily="34" charset="-128"/>
              </a:rPr>
              <a:t>Wait to do until kids are over 3 months old,</a:t>
            </a:r>
          </a:p>
          <a:p>
            <a:pPr eaLnBrk="1" hangingPunct="1">
              <a:buFontTx/>
              <a:buChar char="•"/>
            </a:pPr>
            <a:r>
              <a:rPr lang="en-US" altLang="en-US" smtClean="0">
                <a:latin typeface="Arial" panose="020B0604020202020204" pitchFamily="34" charset="0"/>
                <a:ea typeface="ＭＳ Ｐゴシック" panose="020B0600070205080204" pitchFamily="34" charset="-128"/>
              </a:rPr>
              <a:t>Test tattoo on paper first to ensure legibility,</a:t>
            </a:r>
          </a:p>
          <a:p>
            <a:pPr eaLnBrk="1" hangingPunct="1">
              <a:buFontTx/>
              <a:buChar char="•"/>
            </a:pPr>
            <a:r>
              <a:rPr lang="en-US" altLang="en-US" smtClean="0">
                <a:latin typeface="Arial" panose="020B0604020202020204" pitchFamily="34" charset="0"/>
                <a:ea typeface="ＭＳ Ｐゴシック" panose="020B0600070205080204" pitchFamily="34" charset="-128"/>
              </a:rPr>
              <a:t>Clean area where tattoo will be applied,</a:t>
            </a:r>
          </a:p>
          <a:p>
            <a:pPr eaLnBrk="1" hangingPunct="1">
              <a:buFontTx/>
              <a:buChar char="•"/>
            </a:pPr>
            <a:r>
              <a:rPr lang="en-US" altLang="en-US" smtClean="0">
                <a:latin typeface="Arial" panose="020B0604020202020204" pitchFamily="34" charset="0"/>
                <a:ea typeface="ＭＳ Ｐゴシック" panose="020B0600070205080204" pitchFamily="34" charset="-128"/>
              </a:rPr>
              <a:t>Apply green* paste ink with toothbrush, </a:t>
            </a:r>
          </a:p>
          <a:p>
            <a:pPr eaLnBrk="1" hangingPunct="1">
              <a:buFontTx/>
              <a:buChar char="•"/>
            </a:pPr>
            <a:r>
              <a:rPr lang="en-US" altLang="en-US" smtClean="0">
                <a:latin typeface="Arial" panose="020B0604020202020204" pitchFamily="34" charset="0"/>
                <a:ea typeface="ＭＳ Ｐゴシック" panose="020B0600070205080204" pitchFamily="34" charset="-128"/>
              </a:rPr>
              <a:t>Hold kid firmly, </a:t>
            </a:r>
          </a:p>
          <a:p>
            <a:pPr eaLnBrk="1" hangingPunct="1">
              <a:buFontTx/>
              <a:buChar char="•"/>
            </a:pPr>
            <a:r>
              <a:rPr lang="en-US" altLang="en-US" smtClean="0">
                <a:latin typeface="Arial" panose="020B0604020202020204" pitchFamily="34" charset="0"/>
                <a:ea typeface="ＭＳ Ｐゴシック" panose="020B0600070205080204" pitchFamily="34" charset="-128"/>
              </a:rPr>
              <a:t>Press tattoo pliers firmly,</a:t>
            </a:r>
          </a:p>
          <a:p>
            <a:pPr eaLnBrk="1" hangingPunct="1">
              <a:buFontTx/>
              <a:buChar char="•"/>
            </a:pPr>
            <a:r>
              <a:rPr lang="en-US" altLang="en-US" smtClean="0">
                <a:latin typeface="Arial" panose="020B0604020202020204" pitchFamily="34" charset="0"/>
                <a:ea typeface="ＭＳ Ｐゴシック" panose="020B0600070205080204" pitchFamily="34" charset="-128"/>
              </a:rPr>
              <a:t>Brush ink/use toothbrush to rub in ink.</a:t>
            </a:r>
          </a:p>
          <a:p>
            <a:pPr eaLnBrk="1" hangingPunct="1">
              <a:buFontTx/>
              <a:buChar char="•"/>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322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31CA6A4-5ADC-4A52-980E-FECEAF6F8FD1}" type="slidenum">
              <a:rPr lang="en-US" altLang="en-US" smtClean="0"/>
              <a:pPr/>
              <a:t>73</a:t>
            </a:fld>
            <a:endParaRPr lang="en-US" alt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Tattoos can best be read in dark colored ears when a flashlight is shined from the back of the ear.</a:t>
            </a:r>
          </a:p>
        </p:txBody>
      </p:sp>
    </p:spTree>
    <p:extLst>
      <p:ext uri="{BB962C8B-B14F-4D97-AF65-F5344CB8AC3E}">
        <p14:creationId xmlns:p14="http://schemas.microsoft.com/office/powerpoint/2010/main" val="3624007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F306FC-2A3C-4139-A0FC-E91E5FC4FC22}" type="slidenum">
              <a:rPr lang="en-US" altLang="en-US" smtClean="0"/>
              <a:pPr/>
              <a:t>74</a:t>
            </a:fld>
            <a:endParaRPr lang="en-US" alt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70462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4"/>
            <a:r>
              <a:rPr lang="en-US" altLang="en-US" smtClean="0">
                <a:latin typeface="Arial" panose="020B0604020202020204" pitchFamily="34" charset="0"/>
                <a:ea typeface="ＭＳ Ｐゴシック" panose="020B0600070205080204" pitchFamily="34" charset="-128"/>
              </a:rPr>
              <a:t>In the case of animals with absent or injured ears, the tail fold.</a:t>
            </a:r>
          </a:p>
          <a:p>
            <a:pPr lvl="4"/>
            <a:endParaRPr lang="en-US" altLang="en-US" smtClean="0">
              <a:latin typeface="Arial" panose="020B0604020202020204" pitchFamily="34" charset="0"/>
              <a:ea typeface="ＭＳ Ｐゴシック" panose="020B0600070205080204" pitchFamily="34" charset="-128"/>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2E811DA-5BBF-4521-8EC8-ECE132D68EA5}" type="slidenum">
              <a:rPr lang="en-US" altLang="en-US" smtClean="0"/>
              <a:pPr/>
              <a:t>75</a:t>
            </a:fld>
            <a:endParaRPr lang="en-US" altLang="en-US" smtClean="0"/>
          </a:p>
        </p:txBody>
      </p:sp>
    </p:spTree>
    <p:extLst>
      <p:ext uri="{BB962C8B-B14F-4D97-AF65-F5344CB8AC3E}">
        <p14:creationId xmlns:p14="http://schemas.microsoft.com/office/powerpoint/2010/main" val="40940311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12A299-0292-40F6-BC23-D963366E8599}" type="slidenum">
              <a:rPr lang="en-US" altLang="en-US" smtClean="0"/>
              <a:pPr/>
              <a:t>76</a:t>
            </a:fld>
            <a:endParaRPr lang="en-US" altLang="en-US" smtClean="0"/>
          </a:p>
        </p:txBody>
      </p:sp>
    </p:spTree>
    <p:extLst>
      <p:ext uri="{BB962C8B-B14F-4D97-AF65-F5344CB8AC3E}">
        <p14:creationId xmlns:p14="http://schemas.microsoft.com/office/powerpoint/2010/main" val="135844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12A299-0292-40F6-BC23-D963366E8599}" type="slidenum">
              <a:rPr lang="en-US" altLang="en-US" smtClean="0"/>
              <a:pPr/>
              <a:t>77</a:t>
            </a:fld>
            <a:endParaRPr lang="en-US" altLang="en-US" smtClean="0"/>
          </a:p>
        </p:txBody>
      </p:sp>
    </p:spTree>
    <p:extLst>
      <p:ext uri="{BB962C8B-B14F-4D97-AF65-F5344CB8AC3E}">
        <p14:creationId xmlns:p14="http://schemas.microsoft.com/office/powerpoint/2010/main" val="42092004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BE079AA-66E0-4955-AD4A-D8BDBC4F88E2}" type="slidenum">
              <a:rPr lang="en-US" altLang="en-US" smtClean="0"/>
              <a:pPr/>
              <a:t>78</a:t>
            </a:fld>
            <a:endParaRPr lang="en-US" altLang="en-US" smtClean="0"/>
          </a:p>
        </p:txBody>
      </p:sp>
    </p:spTree>
    <p:extLst>
      <p:ext uri="{BB962C8B-B14F-4D97-AF65-F5344CB8AC3E}">
        <p14:creationId xmlns:p14="http://schemas.microsoft.com/office/powerpoint/2010/main" val="1921198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2B5384A-B3FE-41EF-9BAD-CC0A4A868383}" type="slidenum">
              <a:rPr lang="en-US" altLang="en-US" smtClean="0"/>
              <a:pPr/>
              <a:t>79</a:t>
            </a:fld>
            <a:endParaRPr lang="en-US" altLang="en-US" smtClean="0"/>
          </a:p>
        </p:txBody>
      </p:sp>
    </p:spTree>
    <p:extLst>
      <p:ext uri="{BB962C8B-B14F-4D97-AF65-F5344CB8AC3E}">
        <p14:creationId xmlns:p14="http://schemas.microsoft.com/office/powerpoint/2010/main" val="7309563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3D6773B-DCBB-470B-9E7B-54148AF430A0}" type="slidenum">
              <a:rPr lang="en-US" altLang="en-US" smtClean="0"/>
              <a:pPr/>
              <a:t>80</a:t>
            </a:fld>
            <a:endParaRPr lang="en-US" altLang="en-US" smtClean="0"/>
          </a:p>
        </p:txBody>
      </p:sp>
    </p:spTree>
    <p:extLst>
      <p:ext uri="{BB962C8B-B14F-4D97-AF65-F5344CB8AC3E}">
        <p14:creationId xmlns:p14="http://schemas.microsoft.com/office/powerpoint/2010/main" val="106290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230011-18CE-4C14-A908-F110F81DE46C}" type="slidenum">
              <a:rPr lang="en-US" altLang="en-US" smtClean="0"/>
              <a:pPr/>
              <a:t>9</a:t>
            </a:fld>
            <a:endParaRPr lang="en-US" altLang="en-US" smtClean="0"/>
          </a:p>
        </p:txBody>
      </p:sp>
    </p:spTree>
    <p:extLst>
      <p:ext uri="{BB962C8B-B14F-4D97-AF65-F5344CB8AC3E}">
        <p14:creationId xmlns:p14="http://schemas.microsoft.com/office/powerpoint/2010/main" val="2241345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3D6773B-DCBB-470B-9E7B-54148AF430A0}" type="slidenum">
              <a:rPr lang="en-US" altLang="en-US" smtClean="0"/>
              <a:pPr/>
              <a:t>81</a:t>
            </a:fld>
            <a:endParaRPr lang="en-US" altLang="en-US" smtClean="0"/>
          </a:p>
        </p:txBody>
      </p:sp>
    </p:spTree>
    <p:extLst>
      <p:ext uri="{BB962C8B-B14F-4D97-AF65-F5344CB8AC3E}">
        <p14:creationId xmlns:p14="http://schemas.microsoft.com/office/powerpoint/2010/main" val="15296490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2442BB9-FE04-4752-8BC6-402EFDA61926}" type="slidenum">
              <a:rPr lang="en-US" altLang="en-US" smtClean="0"/>
              <a:pPr/>
              <a:t>82</a:t>
            </a:fld>
            <a:endParaRPr lang="en-US" altLang="en-US" smtClean="0"/>
          </a:p>
        </p:txBody>
      </p:sp>
    </p:spTree>
    <p:extLst>
      <p:ext uri="{BB962C8B-B14F-4D97-AF65-F5344CB8AC3E}">
        <p14:creationId xmlns:p14="http://schemas.microsoft.com/office/powerpoint/2010/main" val="8955846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6A312B-2865-4959-B78B-433E088F2450}" type="slidenum">
              <a:rPr lang="en-US" altLang="en-US" smtClean="0"/>
              <a:pPr/>
              <a:t>83</a:t>
            </a:fld>
            <a:endParaRPr lang="en-US"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smtClean="0">
                <a:latin typeface="Arial" panose="020B0604020202020204" pitchFamily="34" charset="0"/>
                <a:ea typeface="ＭＳ Ｐゴシック" panose="020B0600070205080204" pitchFamily="34" charset="-128"/>
              </a:rPr>
              <a:t>If the animal leaves or arrives at the farm due to purchase, sale, or show; that Scrapie ID tagging record must be kept for 5 years from that point of time.</a:t>
            </a:r>
            <a:endParaRPr lang="en-US" altLang="en-US" dirty="0" smtClean="0">
              <a:latin typeface="ヒラギノ角ゴ Pro W3"/>
              <a:ea typeface="ＭＳ Ｐゴシック" panose="020B0600070205080204" pitchFamily="34" charset="-128"/>
            </a:endParaRPr>
          </a:p>
          <a:p>
            <a:pPr eaLnBrk="1" hangingPunct="1"/>
            <a:r>
              <a:rPr lang="en-US" altLang="en-US" dirty="0" smtClean="0">
                <a:latin typeface="Arial" panose="020B0604020202020204" pitchFamily="34" charset="0"/>
                <a:ea typeface="ＭＳ Ｐゴシック" panose="020B0600070205080204" pitchFamily="34" charset="-128"/>
              </a:rPr>
              <a:t>Needs to be easily retrieved so in the process of an investigation the process is efficient and the historical records benefit you.</a:t>
            </a:r>
          </a:p>
          <a:p>
            <a:pPr marL="0" lvl="2" eaLnBrk="1" hangingPunct="1"/>
            <a:r>
              <a:rPr lang="en-US" altLang="en-US" dirty="0" smtClean="0">
                <a:latin typeface="Arial" panose="020B0604020202020204" pitchFamily="34" charset="0"/>
                <a:ea typeface="ＭＳ Ｐゴシック" panose="020B0600070205080204" pitchFamily="34" charset="-128"/>
              </a:rPr>
              <a:t>The original tag number or all possible flocks of origin and the new official ID number must be listed in the record of official identification applied when an animal loses an </a:t>
            </a:r>
            <a:r>
              <a:rPr lang="en-US" altLang="en-US" dirty="0" err="1" smtClean="0">
                <a:latin typeface="Arial" panose="020B0604020202020204" pitchFamily="34" charset="0"/>
                <a:ea typeface="ＭＳ Ｐゴシック" panose="020B0600070205080204" pitchFamily="34" charset="-128"/>
              </a:rPr>
              <a:t>eartag</a:t>
            </a:r>
            <a:r>
              <a:rPr lang="en-US" altLang="en-US" dirty="0" smtClean="0">
                <a:latin typeface="Arial" panose="020B0604020202020204" pitchFamily="34" charset="0"/>
                <a:ea typeface="ＭＳ Ｐゴシック" panose="020B0600070205080204" pitchFamily="34" charset="-128"/>
              </a:rPr>
              <a:t> while in interstate commerce.</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ヒラギノ角ゴ Pro W3"/>
              <a:ea typeface="ＭＳ Ｐゴシック" panose="020B0600070205080204" pitchFamily="34" charset="-128"/>
            </a:endParaRPr>
          </a:p>
        </p:txBody>
      </p:sp>
    </p:spTree>
    <p:extLst>
      <p:ext uri="{BB962C8B-B14F-4D97-AF65-F5344CB8AC3E}">
        <p14:creationId xmlns:p14="http://schemas.microsoft.com/office/powerpoint/2010/main" val="641341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4FCAF3-E421-4060-B7C9-C8E9520F5207}" type="slidenum">
              <a:rPr lang="en-US" altLang="en-US" smtClean="0"/>
              <a:pPr/>
              <a:t>84</a:t>
            </a:fld>
            <a:endParaRPr lang="en-US" altLang="en-US" smtClean="0"/>
          </a:p>
        </p:txBody>
      </p:sp>
    </p:spTree>
    <p:extLst>
      <p:ext uri="{BB962C8B-B14F-4D97-AF65-F5344CB8AC3E}">
        <p14:creationId xmlns:p14="http://schemas.microsoft.com/office/powerpoint/2010/main" val="3743058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4FCAF3-E421-4060-B7C9-C8E9520F5207}" type="slidenum">
              <a:rPr lang="en-US" altLang="en-US" smtClean="0"/>
              <a:pPr/>
              <a:t>85</a:t>
            </a:fld>
            <a:endParaRPr lang="en-US" altLang="en-US" smtClean="0"/>
          </a:p>
        </p:txBody>
      </p:sp>
    </p:spTree>
    <p:extLst>
      <p:ext uri="{BB962C8B-B14F-4D97-AF65-F5344CB8AC3E}">
        <p14:creationId xmlns:p14="http://schemas.microsoft.com/office/powerpoint/2010/main" val="4207017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014408C-B8D5-4DBF-9CEB-5BB822FEE409}" type="slidenum">
              <a:rPr lang="en-US" altLang="en-US" smtClean="0"/>
              <a:pPr/>
              <a:t>86</a:t>
            </a:fld>
            <a:endParaRPr lang="en-US" altLang="en-US" smtClean="0"/>
          </a:p>
        </p:txBody>
      </p:sp>
    </p:spTree>
    <p:extLst>
      <p:ext uri="{BB962C8B-B14F-4D97-AF65-F5344CB8AC3E}">
        <p14:creationId xmlns:p14="http://schemas.microsoft.com/office/powerpoint/2010/main" val="41894912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F0674E-062C-44AC-8646-04C4DED5D807}" type="slidenum">
              <a:rPr lang="en-US" altLang="en-US" smtClean="0"/>
              <a:pPr/>
              <a:t>87</a:t>
            </a:fld>
            <a:endParaRPr lang="en-US" altLang="en-US" smtClean="0"/>
          </a:p>
        </p:txBody>
      </p:sp>
    </p:spTree>
    <p:extLst>
      <p:ext uri="{BB962C8B-B14F-4D97-AF65-F5344CB8AC3E}">
        <p14:creationId xmlns:p14="http://schemas.microsoft.com/office/powerpoint/2010/main" val="38636733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F0674E-062C-44AC-8646-04C4DED5D807}" type="slidenum">
              <a:rPr lang="en-US" altLang="en-US" smtClean="0"/>
              <a:pPr/>
              <a:t>88</a:t>
            </a:fld>
            <a:endParaRPr lang="en-US" altLang="en-US" smtClean="0"/>
          </a:p>
        </p:txBody>
      </p:sp>
    </p:spTree>
    <p:extLst>
      <p:ext uri="{BB962C8B-B14F-4D97-AF65-F5344CB8AC3E}">
        <p14:creationId xmlns:p14="http://schemas.microsoft.com/office/powerpoint/2010/main" val="32192082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6D5380B-526B-42E6-9DE8-C12FE7EBEB13}" type="slidenum">
              <a:rPr lang="en-US" altLang="en-US" smtClean="0"/>
              <a:pPr/>
              <a:t>89</a:t>
            </a:fld>
            <a:endParaRPr lang="en-US" altLang="en-US" smtClean="0"/>
          </a:p>
        </p:txBody>
      </p:sp>
    </p:spTree>
    <p:extLst>
      <p:ext uri="{BB962C8B-B14F-4D97-AF65-F5344CB8AC3E}">
        <p14:creationId xmlns:p14="http://schemas.microsoft.com/office/powerpoint/2010/main" val="26274964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F86595D-BD7A-4C29-B28F-E32F124FBECD}" type="slidenum">
              <a:rPr lang="en-US" altLang="en-US" smtClean="0"/>
              <a:pPr/>
              <a:t>90</a:t>
            </a:fld>
            <a:endParaRPr lang="en-US" altLang="en-US" smtClean="0"/>
          </a:p>
        </p:txBody>
      </p:sp>
    </p:spTree>
    <p:extLst>
      <p:ext uri="{BB962C8B-B14F-4D97-AF65-F5344CB8AC3E}">
        <p14:creationId xmlns:p14="http://schemas.microsoft.com/office/powerpoint/2010/main" val="24728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230011-18CE-4C14-A908-F110F81DE46C}" type="slidenum">
              <a:rPr lang="en-US" altLang="en-US" smtClean="0"/>
              <a:pPr/>
              <a:t>10</a:t>
            </a:fld>
            <a:endParaRPr lang="en-US" altLang="en-US" smtClean="0"/>
          </a:p>
        </p:txBody>
      </p:sp>
    </p:spTree>
    <p:extLst>
      <p:ext uri="{BB962C8B-B14F-4D97-AF65-F5344CB8AC3E}">
        <p14:creationId xmlns:p14="http://schemas.microsoft.com/office/powerpoint/2010/main" val="17360717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Retain this record and copies of any certificate, brand certificate or owner/hauler statement required for movement of the animals purchased or otherwise transferred for 5 years. If you received an owner hauler statement or ICVI with the required information you can retain that rather than creating a new record. Recording individual ID numbers is desirable but not required.</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 </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Classes of animals: Feeder lambs/kids (FL or FK), Slaughter lambs/kids (SL or SK), Slaughter ewes/rams (SE or SR), Slaughter does/bucks (SD or SB), Replacement ram lambs or buck kids (RR or RB), Yearling replacement rams/bucks (YR or YB), Mature breeding rams or bucks (BE or BD), Replacement ewe lambs or doe kids (RL or RD), Yearling replacement ewes/does (YE or YD), Mature breeding ewes or does (BE or BD), Other – explain</a:t>
            </a:r>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79ECAB-F405-494D-B2DD-3041BC442332}" type="slidenum">
              <a:rPr lang="en-US" altLang="en-US" smtClean="0"/>
              <a:pPr/>
              <a:t>91</a:t>
            </a:fld>
            <a:endParaRPr lang="en-US" altLang="en-US" smtClean="0"/>
          </a:p>
        </p:txBody>
      </p:sp>
    </p:spTree>
    <p:extLst>
      <p:ext uri="{BB962C8B-B14F-4D97-AF65-F5344CB8AC3E}">
        <p14:creationId xmlns:p14="http://schemas.microsoft.com/office/powerpoint/2010/main" val="25129512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Retain this record and copies of any certificate, brand certificate or owner/hauler statement required for movement of the animals sold or otherwise transferred for 5 years. Note: a properly completed owner hauler statement will include this information and may be retained in place of making an additional record.</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Recording individual ID numbers is desirable but not required.</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 </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Classes of animals: Feeder lambs/kids (FL or FK), Slaughter lambs/kids (SL or SK), Slaughter ewes/rams (SE or SR), Slaughter does/bucks (SD or SB), Replacement ram lambs or buck kids (RR or RB), Yearling replacement rams/bucks (YR or YB), Mature breeding rams or bucks (BE or BD), Replacement ewe lambs or doe kids (RL or RD), Yearling replacement ewes/does (YE or YD), Mature breeding ewes or does (BE or BD), Other – explain</a:t>
            </a:r>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ECFFE2-FC94-4F88-A753-31A746550EF1}" type="slidenum">
              <a:rPr lang="en-US" altLang="en-US" smtClean="0"/>
              <a:pPr/>
              <a:t>92</a:t>
            </a:fld>
            <a:endParaRPr lang="en-US" altLang="en-US" smtClean="0"/>
          </a:p>
        </p:txBody>
      </p:sp>
    </p:spTree>
    <p:extLst>
      <p:ext uri="{BB962C8B-B14F-4D97-AF65-F5344CB8AC3E}">
        <p14:creationId xmlns:p14="http://schemas.microsoft.com/office/powerpoint/2010/main" val="6411892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Retain this record and copies of any certificate, brand certificate or owner/hauler statement required to identify the animals.</a:t>
            </a:r>
          </a:p>
          <a:p>
            <a:r>
              <a:rPr lang="en-US" altLang="en-US" b="1" smtClean="0">
                <a:latin typeface="Arial" panose="020B0604020202020204" pitchFamily="34" charset="0"/>
                <a:ea typeface="ＭＳ Ｐゴシック" panose="020B0600070205080204" pitchFamily="34" charset="-128"/>
              </a:rPr>
              <a:t>Classes of animals: Feeder lambs/kids (FL or FK), Slaughter lambs/kids (SL or SK), Slaughter ewes/rams (SE or SR), Slaughter does/bucks (SD or SB), Replacement ram lambs or buck kids (RR or RB), Yearling replacement rams/bucks (YR or YB), Mature breeding rams or bucks (BE or BD), Replacement ewe lambs or doe kids (RL or RD), Yearling replacement ewes/does (YE or YD), Mature breeding ewes or does (BE or BD), Other – explain</a:t>
            </a:r>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1CB74F-12ED-4F9E-A93C-774C243C2AD7}" type="slidenum">
              <a:rPr lang="en-US" altLang="en-US" smtClean="0"/>
              <a:pPr/>
              <a:t>93</a:t>
            </a:fld>
            <a:endParaRPr lang="en-US" altLang="en-US" smtClean="0"/>
          </a:p>
        </p:txBody>
      </p:sp>
    </p:spTree>
    <p:extLst>
      <p:ext uri="{BB962C8B-B14F-4D97-AF65-F5344CB8AC3E}">
        <p14:creationId xmlns:p14="http://schemas.microsoft.com/office/powerpoint/2010/main" val="40122377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F89EC1-0AC4-497C-9C13-6DF2FC902156}" type="slidenum">
              <a:rPr lang="en-US" altLang="en-US" smtClean="0"/>
              <a:pPr/>
              <a:t>94</a:t>
            </a:fld>
            <a:endParaRPr lang="en-US" alt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ヒラギノ角ゴ Pro W3"/>
                <a:ea typeface="ＭＳ Ｐゴシック" panose="020B0600070205080204" pitchFamily="34" charset="-128"/>
              </a:rPr>
              <a:t>If tag is lost replace it ASAP with another tag and record that number and the previous tag number if known.  </a:t>
            </a:r>
          </a:p>
        </p:txBody>
      </p:sp>
    </p:spTree>
    <p:extLst>
      <p:ext uri="{BB962C8B-B14F-4D97-AF65-F5344CB8AC3E}">
        <p14:creationId xmlns:p14="http://schemas.microsoft.com/office/powerpoint/2010/main" val="34430183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7C8518D-30AC-4F02-9755-EDC3C110B5FB}" type="slidenum">
              <a:rPr lang="en-US" altLang="en-US" smtClean="0"/>
              <a:pPr/>
              <a:t>95</a:t>
            </a:fld>
            <a:endParaRPr lang="en-US" alt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This record must be retained for 5 years. If the replaced official ID number isn’t recorded in full you must also record the tag application data required in 79.2 (g). Official tags may only be removed if medically necessary.</a:t>
            </a: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26862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CE2443-47D7-458A-A474-13079A7613EC}" type="slidenum">
              <a:rPr lang="en-US" altLang="en-US" smtClean="0"/>
              <a:pPr/>
              <a:t>96</a:t>
            </a:fld>
            <a:endParaRPr lang="en-US" alt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ヒラギノ角ゴ Pro W3"/>
              <a:ea typeface="ＭＳ Ｐゴシック" panose="020B0600070205080204" pitchFamily="34" charset="-128"/>
            </a:endParaRPr>
          </a:p>
        </p:txBody>
      </p:sp>
    </p:spTree>
    <p:extLst>
      <p:ext uri="{BB962C8B-B14F-4D97-AF65-F5344CB8AC3E}">
        <p14:creationId xmlns:p14="http://schemas.microsoft.com/office/powerpoint/2010/main" val="10781909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223EF8B-5D78-47EE-B961-70BA6B917941}" type="slidenum">
              <a:rPr lang="en-US" altLang="en-US" smtClean="0"/>
              <a:pPr/>
              <a:t>97</a:t>
            </a:fld>
            <a:endParaRPr lang="en-US" alt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408875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310D754-A4E8-48AD-9D62-0E926E79657F}" type="slidenum">
              <a:rPr lang="en-US" altLang="en-US" smtClean="0"/>
              <a:pPr/>
              <a:t>98</a:t>
            </a:fld>
            <a:endParaRPr lang="en-US" alt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Complying with the identification requirements of the National Scrapie Eradication Program is </a:t>
            </a:r>
            <a:r>
              <a:rPr lang="en-US" altLang="en-US" b="1" smtClean="0">
                <a:latin typeface="Arial" panose="020B0604020202020204" pitchFamily="34" charset="0"/>
                <a:ea typeface="ＭＳ Ｐゴシック" panose="020B0600070205080204" pitchFamily="34" charset="-128"/>
              </a:rPr>
              <a:t>required</a:t>
            </a:r>
            <a:r>
              <a:rPr lang="en-US" altLang="en-US" smtClean="0">
                <a:latin typeface="Arial" panose="020B0604020202020204" pitchFamily="34" charset="0"/>
                <a:ea typeface="ＭＳ Ｐゴシック" panose="020B0600070205080204" pitchFamily="34" charset="-128"/>
              </a:rPr>
              <a:t> by a regulation that has been in place since September 2001.</a:t>
            </a:r>
          </a:p>
          <a:p>
            <a:pPr eaLnBrk="1" hangingPunct="1"/>
            <a:r>
              <a:rPr lang="en-US" altLang="en-US" smtClean="0">
                <a:latin typeface="Arial" panose="020B0604020202020204" pitchFamily="34" charset="0"/>
                <a:ea typeface="ＭＳ Ｐゴシック" panose="020B0600070205080204" pitchFamily="34" charset="-128"/>
              </a:rPr>
              <a:t>The traceability proposed rule incorporates the scrapie program ID regulations by reference, it would </a:t>
            </a:r>
            <a:r>
              <a:rPr lang="en-US" altLang="en-US" b="1" smtClean="0">
                <a:latin typeface="Arial" panose="020B0604020202020204" pitchFamily="34" charset="0"/>
                <a:ea typeface="ＭＳ Ｐゴシック" panose="020B0600070205080204" pitchFamily="34" charset="-128"/>
              </a:rPr>
              <a:t>not</a:t>
            </a:r>
            <a:r>
              <a:rPr lang="en-US" altLang="en-US" smtClean="0">
                <a:latin typeface="Arial" panose="020B0604020202020204" pitchFamily="34" charset="0"/>
                <a:ea typeface="ＭＳ Ｐゴシック" panose="020B0600070205080204" pitchFamily="34" charset="-128"/>
              </a:rPr>
              <a:t> establish new requirements for sheep or goats </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085518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43692F-1C24-482D-9E87-4444E9CA584D}" type="slidenum">
              <a:rPr lang="en-US" altLang="en-US" smtClean="0"/>
              <a:pPr/>
              <a:t>99</a:t>
            </a:fld>
            <a:endParaRPr lang="en-US" alt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778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E66B7C-0BDA-428D-91DE-0C3984824A7F}" type="slidenum">
              <a:rPr lang="en-US" altLang="en-US" smtClean="0"/>
              <a:pPr/>
              <a:t>100</a:t>
            </a:fld>
            <a:endParaRPr lang="en-US" alt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460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latin typeface="Arial" charset="0"/>
                <a:ea typeface="ＭＳ Ｐゴシック" pitchFamily="1" charset="-128"/>
              </a:endParaRPr>
            </a:p>
          </p:txBody>
        </p:sp>
        <p:sp>
          <p:nvSpPr>
            <p:cNvPr id="20" name="Rectangle 18"/>
            <p:cNvSpPr>
              <a:spLocks noChangeArrowheads="1"/>
            </p:cNvSpPr>
            <p:nvPr userDrawn="1"/>
          </p:nvSpPr>
          <p:spPr bwMode="hidden">
            <a:xfrm rot="39991575" flipH="1" flipV="1">
              <a:off x="540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latin typeface="Arial" charset="0"/>
                <a:ea typeface="ＭＳ Ｐゴシック" pitchFamily="1" charset="-128"/>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grpSp>
      <p:sp>
        <p:nvSpPr>
          <p:cNvPr id="19887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887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1"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E606BDDD-E1B6-4B4A-AD19-D0CCA02E955C}" type="slidenum">
              <a:rPr lang="en-US" altLang="en-US"/>
              <a:pPr>
                <a:defRPr/>
              </a:pPr>
              <a:t>‹#›</a:t>
            </a:fld>
            <a:endParaRPr lang="en-US" altLang="en-US" dirty="0"/>
          </a:p>
        </p:txBody>
      </p:sp>
    </p:spTree>
    <p:extLst>
      <p:ext uri="{BB962C8B-B14F-4D97-AF65-F5344CB8AC3E}">
        <p14:creationId xmlns:p14="http://schemas.microsoft.com/office/powerpoint/2010/main" val="3700888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C90D0938-117C-484E-8C2B-B44684CF6209}"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112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5581FB69-E1C7-44BC-A213-AA84E9193B21}"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55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5E3751E0-B2EF-4DA5-AD73-B7ED8BE8AFE9}" type="slidenum">
              <a:rPr lang="en-US" altLang="en-US"/>
              <a:pPr>
                <a:defRPr/>
              </a:pPr>
              <a:t>‹#›</a:t>
            </a:fld>
            <a:endParaRPr lang="en-US" altLang="en-US" dirty="0"/>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118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3350"/>
            <a:ext cx="8229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9FA9309C-1503-4D08-B7B4-2309E92A8559}"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623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5170C1DB-E53B-41A1-AFD8-96BE072DE8A9}" type="slidenum">
              <a:rPr lang="en-US" altLang="en-US"/>
              <a:pPr>
                <a:defRPr/>
              </a:pPr>
              <a:t>‹#›</a:t>
            </a:fld>
            <a:endParaRPr lang="en-US" altLang="en-US" dirty="0"/>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827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456E490C-0B9E-4568-B679-5B9250D29147}"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1974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dirty="0" smtClean="0"/>
          </a:p>
        </p:txBody>
      </p:sp>
      <p:sp>
        <p:nvSpPr>
          <p:cNvPr id="4" name="Rectangle 218"/>
          <p:cNvSpPr>
            <a:spLocks noGrp="1" noChangeArrowheads="1"/>
          </p:cNvSpPr>
          <p:nvPr>
            <p:ph type="sldNum" sz="quarter" idx="10"/>
          </p:nvPr>
        </p:nvSpPr>
        <p:spPr>
          <a:ln/>
        </p:spPr>
        <p:txBody>
          <a:bodyPr/>
          <a:lstStyle>
            <a:lvl1pPr>
              <a:defRPr/>
            </a:lvl1pPr>
          </a:lstStyle>
          <a:p>
            <a:pPr>
              <a:defRPr/>
            </a:pPr>
            <a:fld id="{FCF2F476-6728-40FF-86BE-E647BFE9EA5A}"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6545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A0028A42-579A-44E7-84A2-BBF59D225768}" type="slidenum">
              <a:rPr lang="en-US" altLang="en-US"/>
              <a:pPr>
                <a:defRPr/>
              </a:pPr>
              <a:t>‹#›</a:t>
            </a:fld>
            <a:endParaRPr lang="en-US" altLang="en-US" dirty="0"/>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873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4E2862DA-9628-43C5-943A-B4B45970EF1A}"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971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DC81F659-EF7D-483D-917B-6DABE12ADF14}"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597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D15A7A85-B757-4E56-AB49-BA5E310AA209}"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541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FF683F70-8FD7-4C37-9633-5207A014CCDD}"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599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7EC8074B-2BBA-4555-A3AB-C94055EA8041}" type="slidenum">
              <a:rPr lang="en-US" altLang="en-US"/>
              <a:pPr>
                <a:defRPr/>
              </a:pPr>
              <a:t>‹#›</a:t>
            </a:fld>
            <a:endParaRPr lang="en-US" altLang="en-US" dirty="0"/>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526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B3358A12-8D98-4756-B666-817943BF1BF2}" type="slidenum">
              <a:rPr lang="en-US" altLang="en-US"/>
              <a:pPr>
                <a:defRPr/>
              </a:pPr>
              <a:t>‹#›</a:t>
            </a:fld>
            <a:endParaRPr lang="en-US" altLang="en-US" dirty="0"/>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114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90D6CCDF-080E-4993-AA21-6B945E9D844D}" type="slidenum">
              <a:rPr lang="en-US" altLang="en-US"/>
              <a:pPr>
                <a:defRPr/>
              </a:pPr>
              <a:t>‹#›</a:t>
            </a:fld>
            <a:endParaRPr lang="en-US" altLang="en-US" dirty="0"/>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6312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A6B3A31-FD58-4624-B30D-B28BE9F31188}"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441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2EB8F4ED-9F9C-40C9-A15F-968D9A2F6A0A}"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6190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19763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6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6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grpSp>
      <p:sp>
        <p:nvSpPr>
          <p:cNvPr id="19785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F2F8732-339D-4091-ADC8-C20E00AD923E}" type="slidenum">
              <a:rPr lang="en-US" altLang="en-US"/>
              <a:pPr>
                <a:defRPr/>
              </a:pPr>
              <a:t>‹#›</a:t>
            </a:fld>
            <a:endParaRPr lang="en-US" altLang="en-US" dirty="0"/>
          </a:p>
        </p:txBody>
      </p:sp>
      <p:sp>
        <p:nvSpPr>
          <p:cNvPr id="19785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pitchFamily="1" charset="-128"/>
              </a:defRPr>
            </a:lvl1pPr>
          </a:lstStyle>
          <a:p>
            <a:pPr>
              <a:defRPr/>
            </a:pPr>
            <a:endParaRPr lang="en-US"/>
          </a:p>
        </p:txBody>
      </p:sp>
      <p:sp>
        <p:nvSpPr>
          <p:cNvPr id="19785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pitchFamily="1" charset="-128"/>
              </a:defRPr>
            </a:lvl1pPr>
          </a:lstStyle>
          <a:p>
            <a:pPr>
              <a:defRPr/>
            </a:pPr>
            <a:endParaRPr lang="en-US"/>
          </a:p>
        </p:txBody>
      </p:sp>
      <p:sp>
        <p:nvSpPr>
          <p:cNvPr id="19785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785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4341"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38" r:id="rId16"/>
    <p:sldLayoutId id="2147484339" r:id="rId17"/>
    <p:sldLayoutId id="2147484340" r:id="rId18"/>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20"/>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20"/>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tags" Target="../tags/tag52.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png"/><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https://www.aphis.usda.gov/traceability/downloads/ADT_standards.pdf"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https://www.aphis.usda.gov/traceability/downloads/ADT_standards.pdf"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9.jpeg"/><Relationship Id="rId10" Type="http://schemas.openxmlformats.org/officeDocument/2006/relationships/image" Target="../media/image5.png"/><Relationship Id="rId4" Type="http://schemas.openxmlformats.org/officeDocument/2006/relationships/image" Target="../media/image8.jpeg"/><Relationship Id="rId9"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slide" Target="slide7.xml"/><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https://www.aphis.usda.gov/aphis/ourfocus/animalhealth/animal-disease-information/sheep-and-goat-health/national-scrapie-eradication-program/ct_to_order_ear_tags"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2.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tags" Target="../tags/tag2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xml"/><Relationship Id="rId1" Type="http://schemas.openxmlformats.org/officeDocument/2006/relationships/tags" Target="../tags/tag30.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oleObject" Target="../embeddings/oleObject1.bin"/><Relationship Id="rId26" Type="http://schemas.openxmlformats.org/officeDocument/2006/relationships/image" Target="../media/image5.png"/><Relationship Id="rId3" Type="http://schemas.openxmlformats.org/officeDocument/2006/relationships/slideLayout" Target="../slideLayouts/slideLayout1.xml"/><Relationship Id="rId21" Type="http://schemas.openxmlformats.org/officeDocument/2006/relationships/oleObject" Target="../embeddings/oleObject2.bin"/><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5" Type="http://schemas.openxmlformats.org/officeDocument/2006/relationships/slide" Target="slide7.xml"/><Relationship Id="rId2" Type="http://schemas.openxmlformats.org/officeDocument/2006/relationships/tags" Target="../tags/tag31.xml"/><Relationship Id="rId16" Type="http://schemas.openxmlformats.org/officeDocument/2006/relationships/image" Target="../media/image32.jpeg"/><Relationship Id="rId20" Type="http://schemas.openxmlformats.org/officeDocument/2006/relationships/image" Target="../media/image34.jpeg"/><Relationship Id="rId1" Type="http://schemas.openxmlformats.org/officeDocument/2006/relationships/vmlDrawing" Target="../drawings/vmlDrawing1.vml"/><Relationship Id="rId6" Type="http://schemas.openxmlformats.org/officeDocument/2006/relationships/image" Target="../media/image22.jpeg"/><Relationship Id="rId11" Type="http://schemas.openxmlformats.org/officeDocument/2006/relationships/image" Target="../media/image27.jpeg"/><Relationship Id="rId24"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31.jpeg"/><Relationship Id="rId23" Type="http://schemas.openxmlformats.org/officeDocument/2006/relationships/image" Target="../media/image35.png"/><Relationship Id="rId10" Type="http://schemas.openxmlformats.org/officeDocument/2006/relationships/image" Target="../media/image26.jpeg"/><Relationship Id="rId19" Type="http://schemas.openxmlformats.org/officeDocument/2006/relationships/image" Target="../media/image20.png"/><Relationship Id="rId4" Type="http://schemas.openxmlformats.org/officeDocument/2006/relationships/notesSlide" Target="../notesSlides/notesSlide54.xml"/><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21.emf"/></Relationships>
</file>

<file path=ppt/slides/_rels/slide5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5.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6.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1.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7.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40.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8.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4.xml.rels><?xml version="1.0" encoding="UTF-8" standalone="yes"?>
<Relationships xmlns="http://schemas.openxmlformats.org/package/2006/relationships"><Relationship Id="rId3" Type="http://schemas.openxmlformats.org/officeDocument/2006/relationships/hyperlink" Target="https://www.aphis.usda.gov/animal_health/animal_diseases/scrapie/downloads/approval-of-goat-registry-tattoos.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14.xml"/><Relationship Id="rId7" Type="http://schemas.openxmlformats.org/officeDocument/2006/relationships/image" Target="../media/image44.jpeg"/><Relationship Id="rId12" Type="http://schemas.openxmlformats.org/officeDocument/2006/relationships/image" Target="../media/image5.png"/><Relationship Id="rId2" Type="http://schemas.openxmlformats.org/officeDocument/2006/relationships/tags" Target="../tags/tag36.xml"/><Relationship Id="rId1" Type="http://schemas.openxmlformats.org/officeDocument/2006/relationships/vmlDrawing" Target="../drawings/vmlDrawing2.vml"/><Relationship Id="rId6" Type="http://schemas.openxmlformats.org/officeDocument/2006/relationships/image" Target="../media/image43.emf"/><Relationship Id="rId11" Type="http://schemas.openxmlformats.org/officeDocument/2006/relationships/slide" Target="slide7.xml"/><Relationship Id="rId5" Type="http://schemas.openxmlformats.org/officeDocument/2006/relationships/oleObject" Target="../embeddings/oleObject3.bin"/><Relationship Id="rId10" Type="http://schemas.openxmlformats.org/officeDocument/2006/relationships/image" Target="../media/image4.png"/><Relationship Id="rId4" Type="http://schemas.openxmlformats.org/officeDocument/2006/relationships/notesSlide" Target="../notesSlides/notesSlide65.xml"/><Relationship Id="rId9" Type="http://schemas.openxmlformats.org/officeDocument/2006/relationships/image" Target="../media/image46.jpeg"/></Relationships>
</file>

<file path=ppt/slides/_rels/slide6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6.xml"/><Relationship Id="rId7" Type="http://schemas.openxmlformats.org/officeDocument/2006/relationships/slide" Target="slide7.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image" Target="../media/image48.jpeg"/><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7.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tags" Target="../tags/tag38.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png"/><Relationship Id="rId4" Type="http://schemas.openxmlformats.org/officeDocument/2006/relationships/chart" Target="../charts/chart1.xml"/><Relationship Id="rId9" Type="http://schemas.openxmlformats.org/officeDocument/2006/relationships/slide" Target="slide7.xml"/></Relationships>
</file>

<file path=ppt/slides/_rels/slide6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68.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19.xml"/><Relationship Id="rId3" Type="http://schemas.openxmlformats.org/officeDocument/2006/relationships/slide" Target="slide83.xml"/><Relationship Id="rId7" Type="http://schemas.openxmlformats.org/officeDocument/2006/relationships/slide" Target="slide61.xml"/><Relationship Id="rId12" Type="http://schemas.openxmlformats.org/officeDocument/2006/relationships/slide" Target="slide30.xml"/><Relationship Id="rId17" Type="http://schemas.openxmlformats.org/officeDocument/2006/relationships/image" Target="../media/image5.png"/><Relationship Id="rId2" Type="http://schemas.openxmlformats.org/officeDocument/2006/relationships/slide" Target="slide97.xml"/><Relationship Id="rId16"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3.xml"/><Relationship Id="rId11" Type="http://schemas.openxmlformats.org/officeDocument/2006/relationships/slide" Target="slide36.xml"/><Relationship Id="rId5" Type="http://schemas.openxmlformats.org/officeDocument/2006/relationships/slide" Target="slide64.xml"/><Relationship Id="rId15" Type="http://schemas.openxmlformats.org/officeDocument/2006/relationships/image" Target="../media/image4.png"/><Relationship Id="rId10" Type="http://schemas.openxmlformats.org/officeDocument/2006/relationships/slide" Target="slide39.xml"/><Relationship Id="rId4" Type="http://schemas.openxmlformats.org/officeDocument/2006/relationships/slide" Target="slide76.xml"/><Relationship Id="rId9" Type="http://schemas.openxmlformats.org/officeDocument/2006/relationships/slide" Target="slide42.xml"/><Relationship Id="rId14" Type="http://schemas.openxmlformats.org/officeDocument/2006/relationships/slide" Target="slide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ags" Target="../tags/tag40.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70.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1.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png"/></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1.xml"/><Relationship Id="rId7" Type="http://schemas.openxmlformats.org/officeDocument/2006/relationships/image" Target="../media/image59.jpeg"/><Relationship Id="rId2" Type="http://schemas.openxmlformats.org/officeDocument/2006/relationships/slideLayout" Target="../slideLayouts/slideLayout12.xml"/><Relationship Id="rId1" Type="http://schemas.openxmlformats.org/officeDocument/2006/relationships/tags" Target="../tags/tag4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5.png"/><Relationship Id="rId4" Type="http://schemas.openxmlformats.org/officeDocument/2006/relationships/image" Target="../media/image56.jpeg"/><Relationship Id="rId9" Type="http://schemas.openxmlformats.org/officeDocument/2006/relationships/slide" Target="slide7.xml"/></Relationships>
</file>

<file path=ppt/slides/_rels/slide7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2.xml"/><Relationship Id="rId7" Type="http://schemas.openxmlformats.org/officeDocument/2006/relationships/slide" Target="slide7.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slide" Target="slide7.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slide" Target="slide7.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slide" Target="slide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6.xml"/><Relationship Id="rId1" Type="http://schemas.openxmlformats.org/officeDocument/2006/relationships/tags" Target="../tags/tag47.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mailto:scrapie@aphis.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3" descr="031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43400" y="2362200"/>
            <a:ext cx="4514850" cy="3448050"/>
          </a:xfrm>
        </p:spPr>
      </p:pic>
      <p:sp>
        <p:nvSpPr>
          <p:cNvPr id="5" name="Rectangle 2"/>
          <p:cNvSpPr txBox="1">
            <a:spLocks noChangeArrowheads="1"/>
          </p:cNvSpPr>
          <p:nvPr/>
        </p:nvSpPr>
        <p:spPr bwMode="auto">
          <a:xfrm>
            <a:off x="685800" y="239713"/>
            <a:ext cx="7848600" cy="189388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b="1" kern="0" dirty="0" smtClean="0">
                <a:solidFill>
                  <a:schemeClr val="tx1"/>
                </a:solidFill>
              </a:rPr>
              <a:t>SHEEP and GOAT </a:t>
            </a:r>
            <a:br>
              <a:rPr lang="en-US" b="1" kern="0" dirty="0" smtClean="0">
                <a:solidFill>
                  <a:schemeClr val="tx1"/>
                </a:solidFill>
              </a:rPr>
            </a:br>
            <a:r>
              <a:rPr lang="en-US" b="1" kern="0" dirty="0" smtClean="0">
                <a:solidFill>
                  <a:schemeClr val="tx1"/>
                </a:solidFill>
              </a:rPr>
              <a:t>Identification: </a:t>
            </a:r>
          </a:p>
          <a:p>
            <a:pPr eaLnBrk="1" hangingPunct="1">
              <a:defRPr/>
            </a:pPr>
            <a:r>
              <a:rPr lang="en-US" b="1" kern="0" dirty="0" smtClean="0">
                <a:solidFill>
                  <a:schemeClr val="tx1"/>
                </a:solidFill>
              </a:rPr>
              <a:t>Visual and Electronic </a:t>
            </a:r>
          </a:p>
        </p:txBody>
      </p:sp>
      <p:sp>
        <p:nvSpPr>
          <p:cNvPr id="6" name="Rectangle 3"/>
          <p:cNvSpPr txBox="1">
            <a:spLocks noChangeArrowheads="1"/>
          </p:cNvSpPr>
          <p:nvPr/>
        </p:nvSpPr>
        <p:spPr bwMode="auto">
          <a:xfrm>
            <a:off x="2133600" y="6172200"/>
            <a:ext cx="5181600" cy="60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9pPr>
          </a:lstStyle>
          <a:p>
            <a:pPr marL="0" indent="0" eaLnBrk="1" hangingPunct="1">
              <a:buFont typeface="Wingdings" panose="05000000000000000000" pitchFamily="2" charset="2"/>
              <a:buNone/>
              <a:defRPr/>
            </a:pPr>
            <a:r>
              <a:rPr lang="en-US" kern="0" dirty="0" smtClean="0"/>
              <a:t>Published April 2019</a:t>
            </a:r>
          </a:p>
        </p:txBody>
      </p:sp>
      <p:pic>
        <p:nvPicPr>
          <p:cNvPr id="5125" name="Picture 9" descr="USDAidPICS 016"/>
          <p:cNvPicPr>
            <a:picLocks noChangeAspect="1" noChangeArrowheads="1"/>
          </p:cNvPicPr>
          <p:nvPr/>
        </p:nvPicPr>
        <p:blipFill>
          <a:blip r:embed="rId5">
            <a:extLst>
              <a:ext uri="{28A0092B-C50C-407E-A947-70E740481C1C}">
                <a14:useLocalDpi xmlns:a14="http://schemas.microsoft.com/office/drawing/2010/main" val="0"/>
              </a:ext>
            </a:extLst>
          </a:blip>
          <a:srcRect l="9065" t="16560" r="20288" b="15662"/>
          <a:stretch>
            <a:fillRect/>
          </a:stretch>
        </p:blipFill>
        <p:spPr bwMode="auto">
          <a:xfrm>
            <a:off x="304800" y="2362200"/>
            <a:ext cx="44958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Owner/Hauler Statement </a:t>
            </a:r>
          </a:p>
        </p:txBody>
      </p:sp>
      <p:sp>
        <p:nvSpPr>
          <p:cNvPr id="21507" name="Content Placeholder 2"/>
          <p:cNvSpPr>
            <a:spLocks noGrp="1"/>
          </p:cNvSpPr>
          <p:nvPr>
            <p:ph idx="1"/>
          </p:nvPr>
        </p:nvSpPr>
        <p:spPr>
          <a:xfrm>
            <a:off x="304800" y="1066800"/>
            <a:ext cx="8229600" cy="5336846"/>
          </a:xfrm>
        </p:spPr>
        <p:txBody>
          <a:bodyPr>
            <a:spAutoFit/>
          </a:bodyPr>
          <a:lstStyle/>
          <a:p>
            <a:pPr>
              <a:buFont typeface="Wingdings" panose="05000000000000000000" pitchFamily="2" charset="2"/>
              <a:buChar char="§"/>
            </a:pPr>
            <a:r>
              <a:rPr lang="en-US" altLang="en-US" dirty="0" smtClean="0">
                <a:effectLst/>
              </a:rPr>
              <a:t>List continued - </a:t>
            </a:r>
          </a:p>
          <a:p>
            <a:pPr lvl="1">
              <a:buFont typeface="Wingdings" panose="05000000000000000000" pitchFamily="2" charset="2"/>
              <a:buChar char="§"/>
            </a:pPr>
            <a:r>
              <a:rPr lang="en-US" altLang="en-US" sz="2400" dirty="0" smtClean="0">
                <a:effectLst/>
              </a:rPr>
              <a:t>The number of animals; </a:t>
            </a:r>
          </a:p>
          <a:p>
            <a:pPr lvl="1">
              <a:buFont typeface="Wingdings" panose="05000000000000000000" pitchFamily="2" charset="2"/>
              <a:buChar char="§"/>
            </a:pPr>
            <a:r>
              <a:rPr lang="en-US" altLang="en-US" sz="2400" dirty="0" smtClean="0">
                <a:effectLst/>
              </a:rPr>
              <a:t>The species, breed, and class of animals.  If breed is unknown, for sheep the face color and for goats the type (milk, fiber, or meat) must be recorded instead; and</a:t>
            </a:r>
          </a:p>
          <a:p>
            <a:pPr lvl="1">
              <a:buFont typeface="Wingdings" panose="05000000000000000000" pitchFamily="2" charset="2"/>
              <a:buChar char="§"/>
            </a:pPr>
            <a:r>
              <a:rPr lang="en-US" altLang="en-US" sz="2400" dirty="0" smtClean="0">
                <a:effectLst/>
              </a:rPr>
              <a:t>The name and address of point of origin, if different from the owner’s address, and the destination name and address.</a:t>
            </a:r>
          </a:p>
          <a:p>
            <a:pPr>
              <a:buFont typeface="Wingdings" panose="05000000000000000000" pitchFamily="2" charset="2"/>
              <a:buChar char="§"/>
            </a:pPr>
            <a:r>
              <a:rPr lang="en-US" altLang="en-US" dirty="0" smtClean="0">
                <a:effectLst/>
              </a:rPr>
              <a:t>An existing document that includes the same information that is signed by the owner or the hauler meets this definition.</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4888" y="60655"/>
            <a:ext cx="344312" cy="34198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673706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7154" name="Picture 5" descr="image001"/>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2393950" y="499269"/>
            <a:ext cx="4356100" cy="5859462"/>
          </a:xfrm>
          <a:noFill/>
          <a:extLst>
            <a:ext uri="{909E8E84-426E-40DD-AFC4-6F175D3DCCD1}">
              <a14:hiddenFill xmlns:a14="http://schemas.microsoft.com/office/drawing/2010/main">
                <a:solidFill>
                  <a:srgbClr val="FFFFFF"/>
                </a:solidFill>
              </a14:hiddenFill>
            </a:ext>
          </a:extLst>
        </p:spPr>
      </p:pic>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4"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71450" y="220710"/>
            <a:ext cx="8801100" cy="1219200"/>
          </a:xfrm>
        </p:spPr>
        <p:txBody>
          <a:bodyPr/>
          <a:lstStyle/>
          <a:p>
            <a:pPr eaLnBrk="1" hangingPunct="1">
              <a:defRPr/>
            </a:pPr>
            <a:r>
              <a:rPr lang="en-US" sz="4000" b="1" dirty="0" smtClean="0"/>
              <a:t>Information current as of 3/25/19</a:t>
            </a:r>
          </a:p>
        </p:txBody>
      </p:sp>
      <p:pic>
        <p:nvPicPr>
          <p:cNvPr id="179203" name="Picture 5" descr="headstuckinbucke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095500" y="1371600"/>
            <a:ext cx="4953000" cy="3714750"/>
          </a:xfrm>
        </p:spPr>
      </p:pic>
      <p:sp>
        <p:nvSpPr>
          <p:cNvPr id="179204" name="Text Box 6"/>
          <p:cNvSpPr txBox="1">
            <a:spLocks noChangeArrowheads="1"/>
          </p:cNvSpPr>
          <p:nvPr/>
        </p:nvSpPr>
        <p:spPr bwMode="auto">
          <a:xfrm>
            <a:off x="457200" y="5334000"/>
            <a:ext cx="82296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30000"/>
              </a:spcBef>
              <a:buClrTx/>
              <a:buFontTx/>
              <a:buNone/>
            </a:pPr>
            <a:r>
              <a:rPr lang="en-US" altLang="en-US" sz="2000" dirty="0"/>
              <a:t>This presentation was created for the US Sheep and </a:t>
            </a:r>
            <a:r>
              <a:rPr lang="en-US" altLang="en-US" sz="2000" dirty="0" smtClean="0"/>
              <a:t>Goat </a:t>
            </a:r>
            <a:r>
              <a:rPr lang="en-US" altLang="en-US" sz="2000" dirty="0"/>
              <a:t>Industries by staff at the University of Minnesota, College of Veterinary Medicine and NIAA Staff with support from the USDA NSEP.</a:t>
            </a:r>
          </a:p>
          <a:p>
            <a:pPr algn="ctr" eaLnBrk="1" hangingPunct="1">
              <a:spcBef>
                <a:spcPct val="30000"/>
              </a:spcBef>
              <a:buClrTx/>
              <a:buFontTx/>
              <a:buNone/>
            </a:pPr>
            <a:r>
              <a:rPr lang="en-US" altLang="en-US" sz="2000" dirty="0"/>
              <a:t>Copies of this presentation are available from NIAA.</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84138"/>
            <a:ext cx="8915400" cy="1143001"/>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3600" b="1" u="sng" dirty="0"/>
              <a:t>Group/Lot Identification Number (GIN) </a:t>
            </a:r>
          </a:p>
        </p:txBody>
      </p:sp>
      <p:sp>
        <p:nvSpPr>
          <p:cNvPr id="4" name="Content Placeholder 3"/>
          <p:cNvSpPr>
            <a:spLocks noGrp="1"/>
          </p:cNvSpPr>
          <p:nvPr>
            <p:ph idx="1"/>
          </p:nvPr>
        </p:nvSpPr>
        <p:spPr>
          <a:xfrm>
            <a:off x="304800" y="914400"/>
            <a:ext cx="8610600" cy="5435334"/>
          </a:xfrm>
        </p:spPr>
        <p:txBody>
          <a:bodyPr>
            <a:spAutoFit/>
          </a:bodyPr>
          <a:lstStyle/>
          <a:p>
            <a:pPr>
              <a:buFont typeface="Wingdings" panose="05000000000000000000" pitchFamily="2" charset="2"/>
              <a:buChar char="§"/>
              <a:defRPr/>
            </a:pPr>
            <a:r>
              <a:rPr lang="en-US" sz="2800" dirty="0" smtClean="0"/>
              <a:t>Flock ID, Standardized PIN or LID followed by the date the group of animals was assembled in MMDDYY format.  </a:t>
            </a:r>
          </a:p>
          <a:p>
            <a:pPr>
              <a:buFont typeface="Wingdings" panose="05000000000000000000" pitchFamily="2" charset="2"/>
              <a:buChar char="§"/>
              <a:defRPr/>
            </a:pPr>
            <a:r>
              <a:rPr lang="en-US" sz="2800" dirty="0" smtClean="0"/>
              <a:t>If more than one group is created on the same date, a sequential number will be added to the end of the GIN.  </a:t>
            </a:r>
          </a:p>
          <a:p>
            <a:pPr>
              <a:buFont typeface="Wingdings" panose="05000000000000000000" pitchFamily="2" charset="2"/>
              <a:buChar char="§"/>
              <a:defRPr/>
            </a:pPr>
            <a:r>
              <a:rPr lang="en-US" sz="2800" dirty="0" smtClean="0"/>
              <a:t>A group lot comprised of animals from a single flock of origin may be subdivided after leaving the premises on which the group lot was formed by adding an S followed by a sequential number to the end of the GIN to create a GIN for each sub group. </a:t>
            </a: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4888" y="60655"/>
            <a:ext cx="344312" cy="34198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84138"/>
            <a:ext cx="8915400" cy="1143001"/>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3600" b="1" u="sng" dirty="0"/>
              <a:t>Group/Lot Identification Number (GIN) </a:t>
            </a:r>
          </a:p>
        </p:txBody>
      </p:sp>
      <p:sp>
        <p:nvSpPr>
          <p:cNvPr id="4" name="Content Placeholder 3"/>
          <p:cNvSpPr>
            <a:spLocks noGrp="1"/>
          </p:cNvSpPr>
          <p:nvPr>
            <p:ph idx="1"/>
          </p:nvPr>
        </p:nvSpPr>
        <p:spPr>
          <a:xfrm>
            <a:off x="304800" y="914400"/>
            <a:ext cx="8610600" cy="3687163"/>
          </a:xfrm>
        </p:spPr>
        <p:txBody>
          <a:bodyPr>
            <a:spAutoFit/>
          </a:bodyPr>
          <a:lstStyle/>
          <a:p>
            <a:pPr>
              <a:buFont typeface="Wingdings" panose="05000000000000000000" pitchFamily="2" charset="2"/>
              <a:buChar char="§"/>
              <a:defRPr/>
            </a:pPr>
            <a:r>
              <a:rPr lang="en-US" dirty="0" smtClean="0"/>
              <a:t>If a flock identification number is used, the flock identification number, date, and sequential number(s) will be separated by hyphens.</a:t>
            </a:r>
          </a:p>
          <a:p>
            <a:pPr>
              <a:buFont typeface="Wingdings" panose="05000000000000000000" pitchFamily="2" charset="2"/>
              <a:buChar char="§"/>
              <a:defRPr/>
            </a:pPr>
            <a:r>
              <a:rPr lang="en-US" dirty="0" smtClean="0"/>
              <a:t>Examples: </a:t>
            </a:r>
          </a:p>
          <a:p>
            <a:pPr lvl="1">
              <a:buFont typeface="Wingdings" panose="05000000000000000000" pitchFamily="2" charset="2"/>
              <a:buChar char="§"/>
              <a:defRPr/>
            </a:pPr>
            <a:r>
              <a:rPr lang="en-US" dirty="0" smtClean="0"/>
              <a:t>If using flock ID: MD123456-061216-12-S4</a:t>
            </a:r>
          </a:p>
          <a:p>
            <a:pPr lvl="1">
              <a:buFont typeface="Wingdings" panose="05000000000000000000" pitchFamily="2" charset="2"/>
              <a:buChar char="§"/>
              <a:defRPr/>
            </a:pPr>
            <a:r>
              <a:rPr lang="en-US" dirty="0" smtClean="0"/>
              <a:t>If using PIN/LID: 004T56706121612S4</a:t>
            </a:r>
            <a:endParaRPr lang="en-US" sz="3600"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1113272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Flock ID</a:t>
            </a:r>
            <a:br>
              <a:rPr lang="en-US" b="1" u="sng" dirty="0"/>
            </a:br>
            <a:endParaRPr lang="en-US" b="1" u="sng" dirty="0"/>
          </a:p>
        </p:txBody>
      </p:sp>
      <p:sp>
        <p:nvSpPr>
          <p:cNvPr id="120835" name="Rectangle 3"/>
          <p:cNvSpPr>
            <a:spLocks noGrp="1" noChangeArrowheads="1"/>
          </p:cNvSpPr>
          <p:nvPr>
            <p:ph type="body" idx="1"/>
          </p:nvPr>
        </p:nvSpPr>
        <p:spPr>
          <a:xfrm>
            <a:off x="152400" y="1143000"/>
            <a:ext cx="8839200" cy="3970318"/>
          </a:xfrm>
        </p:spPr>
        <p:txBody>
          <a:bodyPr>
            <a:spAutoFit/>
          </a:bodyPr>
          <a:lstStyle/>
          <a:p>
            <a:pPr eaLnBrk="1" hangingPunct="1">
              <a:lnSpc>
                <a:spcPct val="90000"/>
              </a:lnSpc>
              <a:buClr>
                <a:schemeClr val="accent5"/>
              </a:buClr>
              <a:buFont typeface="Wingdings" panose="05000000000000000000" pitchFamily="2" charset="2"/>
              <a:buChar char="§"/>
              <a:defRPr/>
            </a:pPr>
            <a:r>
              <a:rPr lang="en-US" sz="4000" b="1" dirty="0" smtClean="0"/>
              <a:t>NSEP Flock ID number </a:t>
            </a:r>
          </a:p>
          <a:p>
            <a:pPr lvl="1" eaLnBrk="1" hangingPunct="1">
              <a:lnSpc>
                <a:spcPct val="90000"/>
              </a:lnSpc>
              <a:buClr>
                <a:schemeClr val="tx1"/>
              </a:buClr>
              <a:buSzPct val="70000"/>
              <a:buFont typeface="Courier New" panose="02070309020205020404" pitchFamily="49" charset="0"/>
              <a:buChar char="o"/>
              <a:defRPr/>
            </a:pPr>
            <a:r>
              <a:rPr lang="en-US" sz="3600" dirty="0" smtClean="0"/>
              <a:t>Varies in number of digits, starts with the state postal abbreviation (IA=Iowa)</a:t>
            </a:r>
          </a:p>
          <a:p>
            <a:pPr lvl="1" eaLnBrk="1" hangingPunct="1">
              <a:lnSpc>
                <a:spcPct val="90000"/>
              </a:lnSpc>
              <a:buClr>
                <a:schemeClr val="tx1"/>
              </a:buClr>
              <a:buSzPct val="70000"/>
              <a:buFont typeface="Courier New" panose="02070309020205020404" pitchFamily="49" charset="0"/>
              <a:buChar char="o"/>
              <a:defRPr/>
            </a:pPr>
            <a:r>
              <a:rPr lang="en-US" sz="3600" dirty="0" smtClean="0"/>
              <a:t>Assigned by the State or the APHIS/VS office in your State</a:t>
            </a:r>
          </a:p>
          <a:p>
            <a:pPr lvl="1" eaLnBrk="1" hangingPunct="1">
              <a:lnSpc>
                <a:spcPct val="90000"/>
              </a:lnSpc>
              <a:buClr>
                <a:schemeClr val="tx1"/>
              </a:buClr>
              <a:buSzPct val="70000"/>
              <a:buFont typeface="Courier New" panose="02070309020205020404" pitchFamily="49" charset="0"/>
              <a:buChar char="o"/>
              <a:defRPr/>
            </a:pPr>
            <a:r>
              <a:rPr lang="en-US" sz="3600" dirty="0" smtClean="0"/>
              <a:t>Held in State and Scrapie Program databases</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Flock </a:t>
            </a:r>
            <a:r>
              <a:rPr lang="en-US" b="1" u="sng" dirty="0" smtClean="0"/>
              <a:t>ID (cont.)</a:t>
            </a:r>
            <a:r>
              <a:rPr lang="en-US" b="1" u="sng" dirty="0"/>
              <a:t/>
            </a:r>
            <a:br>
              <a:rPr lang="en-US" b="1" u="sng" dirty="0"/>
            </a:br>
            <a:endParaRPr lang="en-US" b="1" u="sng" dirty="0"/>
          </a:p>
        </p:txBody>
      </p:sp>
      <p:sp>
        <p:nvSpPr>
          <p:cNvPr id="120835" name="Rectangle 3"/>
          <p:cNvSpPr>
            <a:spLocks noGrp="1" noChangeArrowheads="1"/>
          </p:cNvSpPr>
          <p:nvPr>
            <p:ph type="body" idx="1"/>
          </p:nvPr>
        </p:nvSpPr>
        <p:spPr>
          <a:xfrm>
            <a:off x="152400" y="1143000"/>
            <a:ext cx="8839200" cy="5318379"/>
          </a:xfrm>
        </p:spPr>
        <p:txBody>
          <a:bodyPr>
            <a:spAutoFit/>
          </a:bodyPr>
          <a:lstStyle/>
          <a:p>
            <a:pPr eaLnBrk="1" hangingPunct="1">
              <a:lnSpc>
                <a:spcPct val="90000"/>
              </a:lnSpc>
              <a:buClr>
                <a:schemeClr val="accent5"/>
              </a:buClr>
              <a:buFont typeface="Wingdings" panose="05000000000000000000" pitchFamily="2" charset="2"/>
              <a:buChar char="§"/>
              <a:defRPr/>
            </a:pPr>
            <a:r>
              <a:rPr lang="en-US" sz="3600" b="1" dirty="0" smtClean="0"/>
              <a:t>NSEP Flock ID number </a:t>
            </a:r>
          </a:p>
          <a:p>
            <a:pPr lvl="1" eaLnBrk="1" hangingPunct="1">
              <a:lnSpc>
                <a:spcPct val="90000"/>
              </a:lnSpc>
              <a:buClr>
                <a:schemeClr val="tx1"/>
              </a:buClr>
              <a:buSzPct val="70000"/>
              <a:buFont typeface="Courier New" panose="02070309020205020404" pitchFamily="49" charset="0"/>
              <a:buChar char="o"/>
              <a:defRPr/>
            </a:pPr>
            <a:r>
              <a:rPr lang="en-US" sz="3200" dirty="0" smtClean="0"/>
              <a:t>Flock ID represents a group of animals associated with one or more  locations; multiple flock ID numbers may be assigned to the same location. </a:t>
            </a:r>
          </a:p>
          <a:p>
            <a:pPr lvl="1" eaLnBrk="1" hangingPunct="1">
              <a:lnSpc>
                <a:spcPct val="90000"/>
              </a:lnSpc>
              <a:buClr>
                <a:schemeClr val="tx1"/>
              </a:buClr>
              <a:buSzPct val="70000"/>
              <a:buFont typeface="Courier New" panose="02070309020205020404" pitchFamily="49" charset="0"/>
              <a:buChar char="o"/>
              <a:defRPr/>
            </a:pPr>
            <a:r>
              <a:rPr lang="en-US" sz="3200" dirty="0" smtClean="0"/>
              <a:t>Required to order any scrapie program ID eartag or device</a:t>
            </a:r>
          </a:p>
          <a:p>
            <a:pPr lvl="1" eaLnBrk="1" hangingPunct="1">
              <a:lnSpc>
                <a:spcPct val="90000"/>
              </a:lnSpc>
              <a:buClr>
                <a:schemeClr val="tx1"/>
              </a:buClr>
              <a:buSzPct val="70000"/>
              <a:buFont typeface="Courier New" panose="02070309020205020404" pitchFamily="49" charset="0"/>
              <a:buChar char="o"/>
              <a:defRPr/>
            </a:pPr>
            <a:r>
              <a:rPr lang="en-US" sz="3200" dirty="0" smtClean="0"/>
              <a:t>Is the number printed on Flock ID eartags and may be used to create an official tattoo when combined with a production number unique within the flock</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7632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88913" y="3048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Standardized National PIN</a:t>
            </a:r>
            <a:br>
              <a:rPr lang="en-US" b="1" u="sng" dirty="0"/>
            </a:br>
            <a:endParaRPr lang="en-US" b="1" u="sng" dirty="0"/>
          </a:p>
        </p:txBody>
      </p:sp>
      <p:sp>
        <p:nvSpPr>
          <p:cNvPr id="120835" name="Rectangle 3"/>
          <p:cNvSpPr>
            <a:spLocks noGrp="1" noChangeArrowheads="1"/>
          </p:cNvSpPr>
          <p:nvPr>
            <p:ph type="body" idx="1"/>
          </p:nvPr>
        </p:nvSpPr>
        <p:spPr>
          <a:xfrm>
            <a:off x="76200" y="1143000"/>
            <a:ext cx="8934450" cy="5373779"/>
          </a:xfrm>
        </p:spPr>
        <p:txBody>
          <a:bodyPr>
            <a:spAutoFit/>
          </a:bodyPr>
          <a:lstStyle/>
          <a:p>
            <a:pPr eaLnBrk="1" hangingPunct="1">
              <a:lnSpc>
                <a:spcPct val="90000"/>
              </a:lnSpc>
              <a:buClr>
                <a:schemeClr val="accent5"/>
              </a:buClr>
              <a:buFont typeface="Wingdings" panose="05000000000000000000" pitchFamily="2" charset="2"/>
              <a:buChar char="§"/>
              <a:defRPr/>
            </a:pPr>
            <a:r>
              <a:rPr lang="en-US" sz="2800" b="1" dirty="0" smtClean="0"/>
              <a:t>Standardized National Premises Identification Number (PIN) </a:t>
            </a:r>
          </a:p>
          <a:p>
            <a:pPr lvl="1" eaLnBrk="1" hangingPunct="1">
              <a:lnSpc>
                <a:spcPct val="90000"/>
              </a:lnSpc>
              <a:buClr>
                <a:schemeClr val="tx1"/>
              </a:buClr>
              <a:buSzPct val="70000"/>
              <a:buFont typeface="Courier New" panose="02070309020205020404" pitchFamily="49" charset="0"/>
              <a:buChar char="o"/>
              <a:defRPr/>
            </a:pPr>
            <a:r>
              <a:rPr lang="en-US" sz="2400" dirty="0" smtClean="0"/>
              <a:t>7 digit alphanumeric, example: 01AB2CD</a:t>
            </a:r>
          </a:p>
          <a:p>
            <a:pPr lvl="1" eaLnBrk="1" hangingPunct="1">
              <a:lnSpc>
                <a:spcPct val="90000"/>
              </a:lnSpc>
              <a:buClr>
                <a:schemeClr val="tx1"/>
              </a:buClr>
              <a:buSzPct val="70000"/>
              <a:buFont typeface="Courier New" panose="02070309020205020404" pitchFamily="49" charset="0"/>
              <a:buChar char="o"/>
              <a:defRPr/>
            </a:pPr>
            <a:r>
              <a:rPr lang="en-US" sz="2400" dirty="0" smtClean="0"/>
              <a:t>Allocated through interface with premises allocator and a State’s premises registration system</a:t>
            </a:r>
          </a:p>
          <a:p>
            <a:pPr lvl="1" eaLnBrk="1" hangingPunct="1">
              <a:lnSpc>
                <a:spcPct val="90000"/>
              </a:lnSpc>
              <a:buClr>
                <a:schemeClr val="tx1"/>
              </a:buClr>
              <a:buSzPct val="70000"/>
              <a:buFont typeface="Courier New" panose="02070309020205020404" pitchFamily="49" charset="0"/>
              <a:buChar char="o"/>
              <a:defRPr/>
            </a:pPr>
            <a:r>
              <a:rPr lang="en-US" sz="2400" dirty="0" smtClean="0"/>
              <a:t>PINs are location identifiers for operations</a:t>
            </a:r>
          </a:p>
          <a:p>
            <a:pPr lvl="1" eaLnBrk="1" hangingPunct="1">
              <a:lnSpc>
                <a:spcPct val="90000"/>
              </a:lnSpc>
              <a:buClr>
                <a:schemeClr val="tx1"/>
              </a:buClr>
              <a:buSzPct val="70000"/>
              <a:buFont typeface="Courier New" panose="02070309020205020404" pitchFamily="49" charset="0"/>
              <a:buChar char="o"/>
              <a:defRPr/>
            </a:pPr>
            <a:r>
              <a:rPr lang="en-US" sz="2400" dirty="0" smtClean="0"/>
              <a:t>Required to be recorded in the National Scrapie Database to order “840” </a:t>
            </a:r>
            <a:r>
              <a:rPr lang="en-US" sz="2400" dirty="0" err="1" smtClean="0"/>
              <a:t>eartags</a:t>
            </a:r>
            <a:r>
              <a:rPr lang="en-US" sz="2400" dirty="0" smtClean="0"/>
              <a:t> or implant (RFID or visual only)</a:t>
            </a:r>
          </a:p>
          <a:p>
            <a:pPr lvl="1" eaLnBrk="1" hangingPunct="1">
              <a:lnSpc>
                <a:spcPct val="90000"/>
              </a:lnSpc>
              <a:buClr>
                <a:schemeClr val="tx1"/>
              </a:buClr>
              <a:buSzPct val="70000"/>
              <a:buFont typeface="Courier New" panose="02070309020205020404" pitchFamily="49" charset="0"/>
              <a:buChar char="o"/>
              <a:defRPr/>
            </a:pPr>
            <a:endParaRPr lang="en-US" sz="2400" dirty="0"/>
          </a:p>
          <a:p>
            <a:pPr marL="457200" lvl="1" indent="0" eaLnBrk="1" hangingPunct="1">
              <a:lnSpc>
                <a:spcPct val="90000"/>
              </a:lnSpc>
              <a:buClr>
                <a:schemeClr val="tx1"/>
              </a:buClr>
              <a:buSzPct val="70000"/>
              <a:buFont typeface="Wingdings" panose="05000000000000000000" pitchFamily="2" charset="2"/>
              <a:buNone/>
              <a:defRPr/>
            </a:pPr>
            <a:r>
              <a:rPr lang="en-US" sz="2400" dirty="0" smtClean="0"/>
              <a:t>For </a:t>
            </a:r>
            <a:r>
              <a:rPr lang="en-US" sz="2400" dirty="0"/>
              <a:t>more information on PINs r</a:t>
            </a:r>
            <a:r>
              <a:rPr lang="en-US" sz="2400" dirty="0" smtClean="0"/>
              <a:t>efer </a:t>
            </a:r>
            <a:r>
              <a:rPr lang="en-US" sz="2400" dirty="0"/>
              <a:t>to the traceability standards at </a:t>
            </a:r>
            <a:r>
              <a:rPr lang="en-US" sz="2400" dirty="0">
                <a:hlinkClick r:id="rId4"/>
              </a:rPr>
              <a:t>https://</a:t>
            </a:r>
            <a:r>
              <a:rPr lang="en-US" sz="2400" dirty="0" smtClean="0">
                <a:hlinkClick r:id="rId4"/>
              </a:rPr>
              <a:t>www.aphis.usda.gov/traceability/downloads/ADT_standards.pdf</a:t>
            </a:r>
            <a:endParaRPr lang="en-US" sz="2400" dirty="0"/>
          </a:p>
          <a:p>
            <a:pPr lvl="1" eaLnBrk="1" hangingPunct="1">
              <a:lnSpc>
                <a:spcPct val="90000"/>
              </a:lnSpc>
              <a:buClr>
                <a:schemeClr val="tx1"/>
              </a:buClr>
              <a:buSzPct val="70000"/>
              <a:buFont typeface="Courier New" panose="02070309020205020404" pitchFamily="49" charset="0"/>
              <a:buChar char="o"/>
              <a:defRPr/>
            </a:pPr>
            <a:endParaRPr lang="en-US" sz="2400"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1115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Standardized LID</a:t>
            </a:r>
            <a:br>
              <a:rPr lang="en-US" b="1" u="sng" dirty="0"/>
            </a:br>
            <a:endParaRPr lang="en-US" b="1" u="sng" dirty="0"/>
          </a:p>
        </p:txBody>
      </p:sp>
      <p:sp>
        <p:nvSpPr>
          <p:cNvPr id="120835" name="Rectangle 3"/>
          <p:cNvSpPr>
            <a:spLocks noGrp="1" noChangeArrowheads="1"/>
          </p:cNvSpPr>
          <p:nvPr>
            <p:ph type="body" idx="1"/>
          </p:nvPr>
        </p:nvSpPr>
        <p:spPr>
          <a:xfrm>
            <a:off x="196850" y="914400"/>
            <a:ext cx="8839200" cy="5503045"/>
          </a:xfrm>
        </p:spPr>
        <p:txBody>
          <a:bodyPr>
            <a:spAutoFit/>
          </a:bodyPr>
          <a:lstStyle/>
          <a:p>
            <a:pPr eaLnBrk="1" hangingPunct="1">
              <a:lnSpc>
                <a:spcPct val="90000"/>
              </a:lnSpc>
              <a:buClr>
                <a:schemeClr val="accent5"/>
              </a:buClr>
              <a:buFont typeface="Wingdings" panose="05000000000000000000" pitchFamily="2" charset="2"/>
              <a:buChar char="§"/>
              <a:defRPr/>
            </a:pPr>
            <a:r>
              <a:rPr lang="en-US" b="1" dirty="0" smtClean="0"/>
              <a:t>Standardized Location Identification Number (LID) </a:t>
            </a:r>
          </a:p>
          <a:p>
            <a:pPr lvl="1" eaLnBrk="1" hangingPunct="1">
              <a:lnSpc>
                <a:spcPct val="90000"/>
              </a:lnSpc>
              <a:buClr>
                <a:schemeClr val="tx1"/>
              </a:buClr>
              <a:buSzPct val="70000"/>
              <a:buFont typeface="Courier New" panose="02070309020205020404" pitchFamily="49" charset="0"/>
              <a:buChar char="o"/>
              <a:defRPr/>
            </a:pPr>
            <a:r>
              <a:rPr lang="en-US" dirty="0" smtClean="0"/>
              <a:t>LIDs </a:t>
            </a:r>
            <a:r>
              <a:rPr lang="en-US" dirty="0"/>
              <a:t>are administered through a State’s or Tribe’s internal </a:t>
            </a:r>
            <a:r>
              <a:rPr lang="en-US" dirty="0" smtClean="0"/>
              <a:t>system and may be used in place of a PIN. </a:t>
            </a:r>
          </a:p>
          <a:p>
            <a:pPr lvl="1" eaLnBrk="1" hangingPunct="1">
              <a:lnSpc>
                <a:spcPct val="90000"/>
              </a:lnSpc>
              <a:buClr>
                <a:schemeClr val="tx1"/>
              </a:buClr>
              <a:buSzPct val="70000"/>
              <a:buFont typeface="Courier New" panose="02070309020205020404" pitchFamily="49" charset="0"/>
              <a:buChar char="o"/>
              <a:defRPr/>
            </a:pPr>
            <a:r>
              <a:rPr lang="en-US" dirty="0" smtClean="0"/>
              <a:t>All </a:t>
            </a:r>
            <a:r>
              <a:rPr lang="en-US" dirty="0"/>
              <a:t>LIDs start with the State or Tribe code which makes the LIDs nationally unique. </a:t>
            </a:r>
            <a:endParaRPr lang="en-US" dirty="0" smtClean="0"/>
          </a:p>
          <a:p>
            <a:pPr lvl="1" eaLnBrk="1" hangingPunct="1">
              <a:lnSpc>
                <a:spcPct val="90000"/>
              </a:lnSpc>
              <a:buClr>
                <a:schemeClr val="tx1"/>
              </a:buClr>
              <a:buSzPct val="70000"/>
              <a:buFont typeface="Courier New" panose="02070309020205020404" pitchFamily="49" charset="0"/>
              <a:buChar char="o"/>
              <a:defRPr/>
            </a:pPr>
            <a:r>
              <a:rPr lang="en-US" dirty="0" smtClean="0"/>
              <a:t>Consist </a:t>
            </a:r>
            <a:r>
              <a:rPr lang="en-US" dirty="0"/>
              <a:t>of six or eight alphanumeric characters. Additionally, seven alphanumeric characters may be used only when the last character is a check digit based on ISO 7064:1983, a standard published by the International Organization for Standardization (ISO</a:t>
            </a:r>
            <a:r>
              <a:rPr lang="en-US" dirty="0" smtClean="0"/>
              <a:t>).</a:t>
            </a:r>
            <a:r>
              <a:rPr lang="en-US" dirty="0"/>
              <a:t> </a:t>
            </a:r>
            <a:endParaRPr lang="en-US"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1115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Standardized LID</a:t>
            </a:r>
            <a:br>
              <a:rPr lang="en-US" b="1" u="sng" dirty="0"/>
            </a:br>
            <a:endParaRPr lang="en-US" b="1" u="sng" dirty="0"/>
          </a:p>
        </p:txBody>
      </p:sp>
      <p:sp>
        <p:nvSpPr>
          <p:cNvPr id="120835" name="Rectangle 3"/>
          <p:cNvSpPr>
            <a:spLocks noGrp="1" noChangeArrowheads="1"/>
          </p:cNvSpPr>
          <p:nvPr>
            <p:ph type="body" idx="1"/>
          </p:nvPr>
        </p:nvSpPr>
        <p:spPr>
          <a:xfrm>
            <a:off x="196850" y="914400"/>
            <a:ext cx="8839200" cy="5201424"/>
          </a:xfrm>
        </p:spPr>
        <p:txBody>
          <a:bodyPr>
            <a:spAutoFit/>
          </a:bodyPr>
          <a:lstStyle/>
          <a:p>
            <a:pPr eaLnBrk="1" hangingPunct="1">
              <a:lnSpc>
                <a:spcPct val="90000"/>
              </a:lnSpc>
              <a:buClr>
                <a:schemeClr val="accent5"/>
              </a:buClr>
              <a:buFont typeface="Wingdings" panose="05000000000000000000" pitchFamily="2" charset="2"/>
              <a:buChar char="§"/>
              <a:defRPr/>
            </a:pPr>
            <a:r>
              <a:rPr lang="en-US" b="1" dirty="0" smtClean="0"/>
              <a:t>Standardized Location Identification Number (LID) </a:t>
            </a:r>
          </a:p>
          <a:p>
            <a:pPr lvl="1" eaLnBrk="1" hangingPunct="1">
              <a:lnSpc>
                <a:spcPct val="90000"/>
              </a:lnSpc>
              <a:buClr>
                <a:schemeClr val="tx1"/>
              </a:buClr>
              <a:buSzPct val="70000"/>
              <a:buFont typeface="Courier New" panose="02070309020205020404" pitchFamily="49" charset="0"/>
              <a:buChar char="o"/>
              <a:defRPr/>
            </a:pPr>
            <a:endParaRPr lang="en-US" dirty="0" smtClean="0"/>
          </a:p>
          <a:p>
            <a:pPr lvl="1" eaLnBrk="1" hangingPunct="1">
              <a:lnSpc>
                <a:spcPct val="90000"/>
              </a:lnSpc>
              <a:buClr>
                <a:schemeClr val="tx1"/>
              </a:buClr>
              <a:buSzPct val="70000"/>
              <a:buFont typeface="Courier New" panose="02070309020205020404" pitchFamily="49" charset="0"/>
              <a:buChar char="o"/>
              <a:defRPr/>
            </a:pPr>
            <a:r>
              <a:rPr lang="en-US" dirty="0" smtClean="0"/>
              <a:t>Required </a:t>
            </a:r>
            <a:r>
              <a:rPr lang="en-US" dirty="0"/>
              <a:t>to be recorded in the National Scrapie Database to order “840” </a:t>
            </a:r>
            <a:r>
              <a:rPr lang="en-US" dirty="0" err="1" smtClean="0"/>
              <a:t>eartags</a:t>
            </a:r>
            <a:r>
              <a:rPr lang="en-US" dirty="0" smtClean="0"/>
              <a:t> and implants </a:t>
            </a:r>
            <a:r>
              <a:rPr lang="en-US" dirty="0"/>
              <a:t>(RFID and visual only</a:t>
            </a:r>
            <a:r>
              <a:rPr lang="en-US" dirty="0" smtClean="0"/>
              <a:t>) if a PIN has not been assigned</a:t>
            </a:r>
          </a:p>
          <a:p>
            <a:pPr lvl="1" eaLnBrk="1" hangingPunct="1">
              <a:lnSpc>
                <a:spcPct val="90000"/>
              </a:lnSpc>
              <a:buClr>
                <a:schemeClr val="tx1"/>
              </a:buClr>
              <a:buSzPct val="70000"/>
              <a:buFont typeface="Courier New" panose="02070309020205020404" pitchFamily="49" charset="0"/>
              <a:buChar char="o"/>
              <a:defRPr/>
            </a:pPr>
            <a:endParaRPr lang="en-US" dirty="0"/>
          </a:p>
          <a:p>
            <a:pPr marL="457200" lvl="1" indent="0" eaLnBrk="1" hangingPunct="1">
              <a:lnSpc>
                <a:spcPct val="90000"/>
              </a:lnSpc>
              <a:buClr>
                <a:schemeClr val="tx1"/>
              </a:buClr>
              <a:buSzPct val="70000"/>
              <a:buFont typeface="Wingdings" panose="05000000000000000000" pitchFamily="2" charset="2"/>
              <a:buNone/>
              <a:defRPr/>
            </a:pPr>
            <a:r>
              <a:rPr lang="en-US" dirty="0"/>
              <a:t>For more information on </a:t>
            </a:r>
            <a:r>
              <a:rPr lang="en-US" dirty="0" smtClean="0"/>
              <a:t>LIDs </a:t>
            </a:r>
            <a:r>
              <a:rPr lang="en-US" dirty="0"/>
              <a:t>refer to the traceability standards at </a:t>
            </a:r>
            <a:r>
              <a:rPr lang="en-US" dirty="0">
                <a:hlinkClick r:id="rId4"/>
              </a:rPr>
              <a:t>https://</a:t>
            </a:r>
            <a:r>
              <a:rPr lang="en-US" dirty="0" smtClean="0">
                <a:hlinkClick r:id="rId4"/>
              </a:rPr>
              <a:t>www.aphis.usda.gov/traceability/downloads/ADT_standards.pdf</a:t>
            </a:r>
            <a:r>
              <a:rPr lang="en-US" dirty="0" smtClean="0"/>
              <a:t>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30912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66700" y="3048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Legacy PIN</a:t>
            </a:r>
            <a:br>
              <a:rPr lang="en-US" b="1" u="sng" dirty="0"/>
            </a:br>
            <a:endParaRPr lang="en-US" b="1" u="sng" dirty="0"/>
          </a:p>
        </p:txBody>
      </p:sp>
      <p:sp>
        <p:nvSpPr>
          <p:cNvPr id="120835" name="Rectangle 3"/>
          <p:cNvSpPr>
            <a:spLocks noGrp="1" noChangeArrowheads="1"/>
          </p:cNvSpPr>
          <p:nvPr>
            <p:ph type="body" idx="1"/>
          </p:nvPr>
        </p:nvSpPr>
        <p:spPr>
          <a:xfrm>
            <a:off x="152400" y="1066800"/>
            <a:ext cx="8839200" cy="5459956"/>
          </a:xfrm>
        </p:spPr>
        <p:txBody>
          <a:bodyPr>
            <a:spAutoFit/>
          </a:bodyPr>
          <a:lstStyle/>
          <a:p>
            <a:pPr marL="0" indent="0" eaLnBrk="1" hangingPunct="1">
              <a:lnSpc>
                <a:spcPct val="90000"/>
              </a:lnSpc>
              <a:buClr>
                <a:schemeClr val="accent5"/>
              </a:buClr>
              <a:buFont typeface="Wingdings" panose="05000000000000000000" pitchFamily="2" charset="2"/>
              <a:buNone/>
              <a:defRPr/>
            </a:pPr>
            <a:r>
              <a:rPr lang="en-US" b="1" dirty="0" smtClean="0"/>
              <a:t>Legacy Premises Identification Number  </a:t>
            </a:r>
          </a:p>
          <a:p>
            <a:pPr eaLnBrk="1" hangingPunct="1">
              <a:lnSpc>
                <a:spcPct val="90000"/>
              </a:lnSpc>
              <a:buClr>
                <a:schemeClr val="accent5"/>
              </a:buClr>
              <a:buSzPct val="100000"/>
              <a:buFont typeface="Wingdings" panose="05000000000000000000" pitchFamily="2" charset="2"/>
              <a:buChar char="§"/>
              <a:defRPr/>
            </a:pPr>
            <a:r>
              <a:rPr lang="en-US" dirty="0" smtClean="0"/>
              <a:t>Original premises number used in the Scrapie National Database and some State databases </a:t>
            </a:r>
          </a:p>
          <a:p>
            <a:pPr eaLnBrk="1" hangingPunct="1">
              <a:lnSpc>
                <a:spcPct val="90000"/>
              </a:lnSpc>
              <a:buClr>
                <a:schemeClr val="accent5"/>
              </a:buClr>
              <a:buSzPct val="100000"/>
              <a:buFont typeface="Wingdings" panose="05000000000000000000" pitchFamily="2" charset="2"/>
              <a:buChar char="§"/>
              <a:defRPr/>
            </a:pPr>
            <a:r>
              <a:rPr lang="en-US" dirty="0" smtClean="0"/>
              <a:t>Is being replaced by standardized PIN or LID</a:t>
            </a:r>
          </a:p>
          <a:p>
            <a:pPr eaLnBrk="1" hangingPunct="1">
              <a:lnSpc>
                <a:spcPct val="90000"/>
              </a:lnSpc>
              <a:buClr>
                <a:schemeClr val="accent5"/>
              </a:buClr>
              <a:buSzPct val="100000"/>
              <a:buFont typeface="Wingdings" panose="05000000000000000000" pitchFamily="2" charset="2"/>
              <a:buChar char="§"/>
              <a:defRPr/>
            </a:pPr>
            <a:r>
              <a:rPr lang="en-US" dirty="0" smtClean="0"/>
              <a:t>Once replaced, will be maintained for historical purposes</a:t>
            </a:r>
          </a:p>
          <a:p>
            <a:pPr eaLnBrk="1" hangingPunct="1">
              <a:lnSpc>
                <a:spcPct val="90000"/>
              </a:lnSpc>
              <a:buClr>
                <a:schemeClr val="accent5"/>
              </a:buClr>
              <a:buSzPct val="100000"/>
              <a:buFont typeface="Wingdings" panose="05000000000000000000" pitchFamily="2" charset="2"/>
              <a:buChar char="§"/>
              <a:defRPr/>
            </a:pPr>
            <a:r>
              <a:rPr lang="en-US" dirty="0" smtClean="0"/>
              <a:t>Varies </a:t>
            </a:r>
            <a:r>
              <a:rPr lang="en-US" dirty="0"/>
              <a:t>in number of digits, starts with the state postal abbreviation (IA=Iowa</a:t>
            </a:r>
            <a:r>
              <a:rPr lang="en-US" dirty="0" smtClean="0"/>
              <a:t>) and may be the same </a:t>
            </a:r>
            <a:r>
              <a:rPr lang="en-US" dirty="0"/>
              <a:t>a</a:t>
            </a:r>
            <a:r>
              <a:rPr lang="en-US" dirty="0" smtClean="0"/>
              <a:t>s the flock ID in some states.</a:t>
            </a:r>
            <a:endParaRPr lang="en-US" dirty="0"/>
          </a:p>
          <a:p>
            <a:pPr eaLnBrk="1" hangingPunct="1">
              <a:lnSpc>
                <a:spcPct val="90000"/>
              </a:lnSpc>
              <a:buClr>
                <a:schemeClr val="accent5"/>
              </a:buClr>
              <a:buSzPct val="100000"/>
              <a:buFont typeface="Wingdings" panose="05000000000000000000" pitchFamily="2" charset="2"/>
              <a:buChar char="§"/>
              <a:defRPr/>
            </a:pPr>
            <a:r>
              <a:rPr lang="en-US" dirty="0"/>
              <a:t>Assigned by </a:t>
            </a:r>
            <a:r>
              <a:rPr lang="en-US" dirty="0" smtClean="0"/>
              <a:t>State </a:t>
            </a:r>
            <a:r>
              <a:rPr lang="en-US" dirty="0"/>
              <a:t>or </a:t>
            </a:r>
            <a:r>
              <a:rPr lang="en-US" dirty="0" smtClean="0"/>
              <a:t>APHIS/VS </a:t>
            </a:r>
            <a:r>
              <a:rPr lang="en-US" dirty="0"/>
              <a:t>office in your </a:t>
            </a:r>
            <a:r>
              <a:rPr lang="en-US" dirty="0" smtClean="0"/>
              <a:t>State</a:t>
            </a:r>
            <a:endParaRPr lang="en-US" sz="2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136339"/>
            <a:ext cx="7772400" cy="2585323"/>
          </a:xfrm>
        </p:spPr>
        <p:txBody>
          <a:bodyPr>
            <a:spAutoFit/>
          </a:bodyPr>
          <a:lstStyle/>
          <a:p>
            <a:pPr>
              <a:defRPr/>
            </a:pPr>
            <a:r>
              <a:rPr lang="en-US" b="1" dirty="0" smtClean="0"/>
              <a:t>What was Changed by the 2019 Federal Regulation Revision?</a:t>
            </a:r>
            <a:endParaRPr lang="en-US" b="1" dirty="0"/>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6550"/>
          </a:xfrm>
        </p:spPr>
        <p:txBody>
          <a:bodyPr>
            <a:spAutoFit/>
          </a:bodyPr>
          <a:lstStyle/>
          <a:p>
            <a:pPr>
              <a:defRPr/>
            </a:pPr>
            <a:r>
              <a:rPr lang="en-US" b="1" dirty="0" smtClean="0"/>
              <a:t>Don’t feel like reading the whole presentation?</a:t>
            </a:r>
          </a:p>
        </p:txBody>
      </p:sp>
      <p:sp>
        <p:nvSpPr>
          <p:cNvPr id="3" name="Content Placeholder 2"/>
          <p:cNvSpPr>
            <a:spLocks noGrp="1"/>
          </p:cNvSpPr>
          <p:nvPr>
            <p:ph idx="1"/>
          </p:nvPr>
        </p:nvSpPr>
        <p:spPr>
          <a:xfrm>
            <a:off x="304800" y="1905000"/>
            <a:ext cx="8534400" cy="4869025"/>
          </a:xfrm>
        </p:spPr>
        <p:txBody>
          <a:bodyPr>
            <a:spAutoFit/>
          </a:bodyPr>
          <a:lstStyle/>
          <a:p>
            <a:pPr>
              <a:buFont typeface="Arial" panose="020B0604020202020204" pitchFamily="34" charset="0"/>
              <a:buChar char="•"/>
              <a:defRPr/>
            </a:pPr>
            <a:r>
              <a:rPr lang="en-US" dirty="0" smtClean="0">
                <a:latin typeface="+mj-lt"/>
              </a:rPr>
              <a:t>Slides 3 through 6 give you the bare minimum.  For more details and exceptions, keep reading. </a:t>
            </a:r>
          </a:p>
          <a:p>
            <a:pPr>
              <a:buFont typeface="Arial" panose="020B0604020202020204" pitchFamily="34" charset="0"/>
              <a:buChar char="•"/>
              <a:defRPr/>
            </a:pPr>
            <a:r>
              <a:rPr lang="en-US" dirty="0" smtClean="0">
                <a:latin typeface="+mj-lt"/>
                <a:cs typeface="Calibri" pitchFamily="34" charset="0"/>
              </a:rPr>
              <a:t>Slide 7 is a list of topics with hyperlinks to slides in presentation.</a:t>
            </a:r>
          </a:p>
          <a:p>
            <a:pPr>
              <a:buFont typeface="Arial" panose="020B0604020202020204" pitchFamily="34" charset="0"/>
              <a:buChar char="•"/>
              <a:defRPr/>
            </a:pPr>
            <a:r>
              <a:rPr lang="en-US" dirty="0" smtClean="0">
                <a:latin typeface="+mj-lt"/>
                <a:cs typeface="Calibri" pitchFamily="34" charset="0"/>
              </a:rPr>
              <a:t>Action </a:t>
            </a:r>
            <a:r>
              <a:rPr lang="en-US" dirty="0">
                <a:latin typeface="+mj-lt"/>
                <a:cs typeface="Calibri" pitchFamily="34" charset="0"/>
              </a:rPr>
              <a:t>buttons on each page:</a:t>
            </a:r>
          </a:p>
          <a:p>
            <a:pPr marL="858838" indent="0">
              <a:buNone/>
            </a:pPr>
            <a:r>
              <a:rPr lang="en-US" sz="2800" i="1" dirty="0" smtClean="0">
                <a:latin typeface="+mj-lt"/>
                <a:cs typeface="Calibri" pitchFamily="34" charset="0"/>
              </a:rPr>
              <a:t>Return </a:t>
            </a:r>
            <a:r>
              <a:rPr lang="en-US" sz="2800" i="1" dirty="0">
                <a:latin typeface="+mj-lt"/>
                <a:cs typeface="Calibri" pitchFamily="34" charset="0"/>
              </a:rPr>
              <a:t>to the last slide viewed</a:t>
            </a:r>
          </a:p>
          <a:p>
            <a:pPr marL="858838" indent="0">
              <a:buNone/>
            </a:pPr>
            <a:r>
              <a:rPr lang="en-US" sz="2800" i="1" dirty="0">
                <a:latin typeface="+mj-lt"/>
                <a:cs typeface="Calibri" pitchFamily="34" charset="0"/>
              </a:rPr>
              <a:t>Return to </a:t>
            </a:r>
            <a:r>
              <a:rPr lang="en-US" sz="2800" i="1" dirty="0" smtClean="0">
                <a:latin typeface="+mj-lt"/>
                <a:cs typeface="Calibri" pitchFamily="34" charset="0"/>
              </a:rPr>
              <a:t>Slide 7 with list of topics</a:t>
            </a:r>
            <a:endParaRPr lang="en-US" sz="2800" i="1" dirty="0">
              <a:latin typeface="+mj-lt"/>
              <a:cs typeface="Calibri" pitchFamily="34" charset="0"/>
            </a:endParaRPr>
          </a:p>
          <a:p>
            <a:pPr marL="0" indent="0" algn="ctr">
              <a:buFont typeface="Wingdings" panose="05000000000000000000" pitchFamily="2" charset="2"/>
              <a:buNone/>
              <a:defRPr/>
            </a:pPr>
            <a:r>
              <a:rPr lang="en-US" dirty="0" smtClean="0">
                <a:latin typeface="+mj-lt"/>
              </a:rPr>
              <a:t>	</a:t>
            </a:r>
            <a:endParaRPr lang="en-US" dirty="0">
              <a:latin typeface="+mj-lt"/>
            </a:endParaRP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grpSp>
        <p:nvGrpSpPr>
          <p:cNvPr id="10" name="Group 9"/>
          <p:cNvGrpSpPr/>
          <p:nvPr/>
        </p:nvGrpSpPr>
        <p:grpSpPr>
          <a:xfrm>
            <a:off x="821408" y="5257797"/>
            <a:ext cx="369435" cy="798289"/>
            <a:chOff x="978408" y="3026664"/>
            <a:chExt cx="335850" cy="725717"/>
          </a:xfrm>
        </p:grpSpPr>
        <p:pic>
          <p:nvPicPr>
            <p:cNvPr id="8"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978408" y="3419856"/>
              <a:ext cx="335850" cy="332525"/>
            </a:xfrm>
            <a:prstGeom prst="rect">
              <a:avLst/>
            </a:prstGeom>
            <a:noFill/>
            <a:ln w="9525">
              <a:noFill/>
              <a:miter lim="800000"/>
              <a:headEnd/>
              <a:tailEnd/>
            </a:ln>
          </p:spPr>
        </p:pic>
        <p:pic>
          <p:nvPicPr>
            <p:cNvPr id="9"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408" y="3026664"/>
              <a:ext cx="335185" cy="33219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p:spPr>
        <p:txBody>
          <a:bodyPr/>
          <a:lstStyle/>
          <a:p>
            <a:pPr>
              <a:defRPr/>
            </a:pPr>
            <a:r>
              <a:rPr lang="en-US" b="1" u="sng" dirty="0" smtClean="0"/>
              <a:t>What has changed for goats?</a:t>
            </a:r>
            <a:endParaRPr lang="en-US" b="1" u="sng" dirty="0"/>
          </a:p>
        </p:txBody>
      </p:sp>
      <p:sp>
        <p:nvSpPr>
          <p:cNvPr id="3" name="Content Placeholder 2"/>
          <p:cNvSpPr>
            <a:spLocks noGrp="1"/>
          </p:cNvSpPr>
          <p:nvPr>
            <p:ph idx="1"/>
          </p:nvPr>
        </p:nvSpPr>
        <p:spPr>
          <a:xfrm>
            <a:off x="152400" y="1524000"/>
            <a:ext cx="8839200" cy="4819781"/>
          </a:xfrm>
        </p:spPr>
        <p:txBody>
          <a:bodyPr>
            <a:spAutoFit/>
          </a:bodyPr>
          <a:lstStyle/>
          <a:p>
            <a:pPr marL="0" indent="0">
              <a:buFont typeface="Wingdings" panose="05000000000000000000" pitchFamily="2" charset="2"/>
              <a:buNone/>
              <a:defRPr/>
            </a:pPr>
            <a:r>
              <a:rPr lang="en-US" b="1" dirty="0" smtClean="0"/>
              <a:t>The slaughter and low-risk commercial goat exemptions have been eliminated. This means individual official ID (</a:t>
            </a:r>
            <a:r>
              <a:rPr lang="en-US" b="1" dirty="0" err="1" smtClean="0"/>
              <a:t>eartags</a:t>
            </a:r>
            <a:r>
              <a:rPr lang="en-US" b="1" dirty="0" smtClean="0"/>
              <a:t>, tattoos</a:t>
            </a:r>
            <a:r>
              <a:rPr lang="en-US" b="1" dirty="0" smtClean="0">
                <a:solidFill>
                  <a:srgbClr val="FFC000"/>
                </a:solidFill>
              </a:rPr>
              <a:t>*</a:t>
            </a:r>
            <a:r>
              <a:rPr lang="en-US" b="1" dirty="0" smtClean="0"/>
              <a:t> or implants</a:t>
            </a:r>
            <a:r>
              <a:rPr lang="en-US" b="1" dirty="0" smtClean="0">
                <a:solidFill>
                  <a:srgbClr val="FFC000"/>
                </a:solidFill>
              </a:rPr>
              <a:t>*</a:t>
            </a:r>
            <a:r>
              <a:rPr lang="en-US" b="1" dirty="0" smtClean="0"/>
              <a:t>) is required for goats in interstate commerce with the EXCEPTIONS</a:t>
            </a:r>
            <a:r>
              <a:rPr lang="en-US" b="1" dirty="0"/>
              <a:t> </a:t>
            </a:r>
            <a:r>
              <a:rPr lang="en-US" b="1" dirty="0" smtClean="0"/>
              <a:t>noted in the next 3 slides. </a:t>
            </a:r>
          </a:p>
          <a:p>
            <a:pPr marL="0" indent="0">
              <a:buFont typeface="Wingdings" panose="05000000000000000000" pitchFamily="2" charset="2"/>
              <a:buNone/>
              <a:defRPr/>
            </a:pPr>
            <a:endParaRPr lang="en-US" b="1" dirty="0"/>
          </a:p>
          <a:p>
            <a:pPr marL="0" indent="0">
              <a:buNone/>
              <a:defRPr/>
            </a:pPr>
            <a:r>
              <a:rPr lang="en-US" sz="2400" dirty="0">
                <a:solidFill>
                  <a:srgbClr val="FFC000"/>
                </a:solidFill>
              </a:rPr>
              <a:t>*Tattoos or implants may not be use as the only form of official ID for animals moving in slaughter channels at over 18 months of age or through a livestock market or buying </a:t>
            </a:r>
            <a:r>
              <a:rPr lang="en-US" sz="2400" dirty="0" smtClean="0">
                <a:solidFill>
                  <a:srgbClr val="FFC000"/>
                </a:solidFill>
              </a:rPr>
              <a:t>station</a:t>
            </a:r>
            <a:endParaRPr lang="en-US" sz="2400" dirty="0">
              <a:solidFill>
                <a:srgbClr val="FFC0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for goats?</a:t>
            </a:r>
          </a:p>
        </p:txBody>
      </p:sp>
      <p:sp>
        <p:nvSpPr>
          <p:cNvPr id="3" name="Content Placeholder 2"/>
          <p:cNvSpPr>
            <a:spLocks noGrp="1"/>
          </p:cNvSpPr>
          <p:nvPr>
            <p:ph idx="1"/>
          </p:nvPr>
        </p:nvSpPr>
        <p:spPr>
          <a:xfrm>
            <a:off x="152400" y="1356039"/>
            <a:ext cx="8839200" cy="4696670"/>
          </a:xfrm>
        </p:spPr>
        <p:txBody>
          <a:bodyPr>
            <a:spAutoFit/>
          </a:bodyPr>
          <a:lstStyle/>
          <a:p>
            <a:pPr marL="0" indent="0">
              <a:buFont typeface="Wingdings" panose="05000000000000000000" pitchFamily="2" charset="2"/>
              <a:buNone/>
              <a:defRPr/>
            </a:pPr>
            <a:r>
              <a:rPr lang="en-US" sz="4000" dirty="0" smtClean="0"/>
              <a:t>EXCEPTIONS:</a:t>
            </a:r>
          </a:p>
          <a:p>
            <a:pPr>
              <a:buFont typeface="Arial" panose="020B0604020202020204" pitchFamily="34" charset="0"/>
              <a:buChar char="•"/>
              <a:defRPr/>
            </a:pPr>
            <a:r>
              <a:rPr lang="en-US" sz="3600" dirty="0" err="1" smtClean="0"/>
              <a:t>Wethers</a:t>
            </a:r>
            <a:r>
              <a:rPr lang="en-US" sz="3600" dirty="0" smtClean="0"/>
              <a:t> under 18 months of age - no ID or owner hauler statement required</a:t>
            </a:r>
          </a:p>
          <a:p>
            <a:pPr>
              <a:buFont typeface="Arial" panose="020B0604020202020204" pitchFamily="34" charset="0"/>
              <a:buChar char="•"/>
              <a:defRPr/>
            </a:pPr>
            <a:r>
              <a:rPr lang="en-US" sz="3600" dirty="0" smtClean="0"/>
              <a:t>Goats in slaughter channels at under 18 months of age</a:t>
            </a:r>
            <a:r>
              <a:rPr lang="en-US" sz="3600" dirty="0"/>
              <a:t> </a:t>
            </a:r>
            <a:r>
              <a:rPr lang="en-US" sz="3600" dirty="0" smtClean="0"/>
              <a:t>accompanied </a:t>
            </a:r>
            <a:r>
              <a:rPr lang="en-US" sz="3600" dirty="0"/>
              <a:t>by an owner hauler </a:t>
            </a:r>
            <a:r>
              <a:rPr lang="en-US" sz="3600" dirty="0" smtClean="0"/>
              <a:t>statement and group/lot ID (may be mixed source)</a:t>
            </a:r>
          </a:p>
          <a:p>
            <a:pPr>
              <a:buFont typeface="Arial" panose="020B0604020202020204" pitchFamily="34" charset="0"/>
              <a:buChar char="•"/>
              <a:defRPr/>
            </a:pPr>
            <a:endParaRPr lang="en-US" sz="2400" dirty="0" smtClean="0">
              <a:solidFill>
                <a:srgbClr val="FFC0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879367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for goats?</a:t>
            </a:r>
          </a:p>
        </p:txBody>
      </p:sp>
      <p:sp>
        <p:nvSpPr>
          <p:cNvPr id="3" name="Content Placeholder 2"/>
          <p:cNvSpPr>
            <a:spLocks noGrp="1"/>
          </p:cNvSpPr>
          <p:nvPr>
            <p:ph idx="1"/>
          </p:nvPr>
        </p:nvSpPr>
        <p:spPr>
          <a:xfrm>
            <a:off x="152400" y="1063954"/>
            <a:ext cx="8839200" cy="5410712"/>
          </a:xfrm>
        </p:spPr>
        <p:txBody>
          <a:bodyPr>
            <a:spAutoFit/>
          </a:bodyPr>
          <a:lstStyle/>
          <a:p>
            <a:pPr marL="0" indent="0">
              <a:buFont typeface="Wingdings" panose="05000000000000000000" pitchFamily="2" charset="2"/>
              <a:buNone/>
              <a:defRPr/>
            </a:pPr>
            <a:r>
              <a:rPr lang="en-US" sz="4000" dirty="0" smtClean="0"/>
              <a:t>EXCEPTIONS:</a:t>
            </a:r>
          </a:p>
          <a:p>
            <a:pPr>
              <a:buFont typeface="Arial" panose="020B0604020202020204" pitchFamily="34" charset="0"/>
              <a:buChar char="•"/>
              <a:defRPr/>
            </a:pPr>
            <a:r>
              <a:rPr lang="en-US" sz="3600" dirty="0" smtClean="0"/>
              <a:t>Goats </a:t>
            </a:r>
            <a:r>
              <a:rPr lang="en-US" sz="3600" dirty="0"/>
              <a:t>moving as a single source group/lot </a:t>
            </a:r>
            <a:r>
              <a:rPr lang="en-US" sz="3600" dirty="0" smtClean="0"/>
              <a:t>accompanied by an owner/hauler statement to:</a:t>
            </a:r>
          </a:p>
          <a:p>
            <a:pPr lvl="1">
              <a:buFont typeface="Arial" panose="020B0604020202020204" pitchFamily="34" charset="0"/>
              <a:buChar char="•"/>
              <a:defRPr/>
            </a:pPr>
            <a:r>
              <a:rPr lang="en-US" dirty="0" smtClean="0"/>
              <a:t>A federally </a:t>
            </a:r>
            <a:r>
              <a:rPr lang="en-US" dirty="0"/>
              <a:t>approved livestock </a:t>
            </a:r>
            <a:r>
              <a:rPr lang="en-US" dirty="0" smtClean="0"/>
              <a:t>market, </a:t>
            </a:r>
          </a:p>
          <a:p>
            <a:pPr lvl="1">
              <a:buFont typeface="Arial" panose="020B0604020202020204" pitchFamily="34" charset="0"/>
              <a:buChar char="•"/>
              <a:defRPr/>
            </a:pPr>
            <a:r>
              <a:rPr lang="en-US" dirty="0" smtClean="0"/>
              <a:t>slaughter establishment, </a:t>
            </a:r>
          </a:p>
          <a:p>
            <a:pPr lvl="1">
              <a:buFont typeface="Arial" panose="020B0604020202020204" pitchFamily="34" charset="0"/>
              <a:buChar char="•"/>
              <a:defRPr/>
            </a:pPr>
            <a:r>
              <a:rPr lang="en-US" dirty="0" smtClean="0"/>
              <a:t>another premises of the flock listed in the nation scrapie database, or </a:t>
            </a:r>
          </a:p>
          <a:p>
            <a:pPr lvl="1">
              <a:buFont typeface="Arial" panose="020B0604020202020204" pitchFamily="34" charset="0"/>
              <a:buChar char="•"/>
              <a:defRPr/>
            </a:pPr>
            <a:r>
              <a:rPr lang="en-US" dirty="0" smtClean="0"/>
              <a:t>instate to a another site where they will be officially identified.</a:t>
            </a:r>
            <a:endParaRPr lang="en-US" sz="2400" dirty="0" smtClean="0">
              <a:solidFill>
                <a:srgbClr val="FFC0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106616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for goats?</a:t>
            </a:r>
          </a:p>
        </p:txBody>
      </p:sp>
      <p:sp>
        <p:nvSpPr>
          <p:cNvPr id="3" name="Content Placeholder 2"/>
          <p:cNvSpPr>
            <a:spLocks noGrp="1"/>
          </p:cNvSpPr>
          <p:nvPr>
            <p:ph idx="1"/>
          </p:nvPr>
        </p:nvSpPr>
        <p:spPr>
          <a:xfrm>
            <a:off x="152400" y="1248454"/>
            <a:ext cx="8839200" cy="4290405"/>
          </a:xfrm>
        </p:spPr>
        <p:txBody>
          <a:bodyPr>
            <a:spAutoFit/>
          </a:bodyPr>
          <a:lstStyle/>
          <a:p>
            <a:pPr marL="0" indent="0">
              <a:buFont typeface="Wingdings" panose="05000000000000000000" pitchFamily="2" charset="2"/>
              <a:buNone/>
              <a:defRPr/>
            </a:pPr>
            <a:r>
              <a:rPr lang="en-US" sz="3600" dirty="0" smtClean="0"/>
              <a:t>EXCEPTIONS:</a:t>
            </a:r>
          </a:p>
          <a:p>
            <a:pPr>
              <a:buFont typeface="Arial" panose="020B0604020202020204" pitchFamily="34" charset="0"/>
              <a:buChar char="•"/>
              <a:defRPr/>
            </a:pPr>
            <a:r>
              <a:rPr lang="en-US" dirty="0" smtClean="0"/>
              <a:t>Earless goats may have the eartag applied to a neck collar such that the collar or eartag must be cut to remove the collar</a:t>
            </a:r>
          </a:p>
          <a:p>
            <a:pPr>
              <a:buFont typeface="Arial" panose="020B0604020202020204" pitchFamily="34" charset="0"/>
              <a:buChar char="•"/>
              <a:defRPr/>
            </a:pPr>
            <a:r>
              <a:rPr lang="en-US" dirty="0" err="1" smtClean="0"/>
              <a:t>Backtags</a:t>
            </a:r>
            <a:r>
              <a:rPr lang="en-US" dirty="0" smtClean="0"/>
              <a:t> applied near the poll may be used for earless </a:t>
            </a:r>
            <a:r>
              <a:rPr lang="en-US" dirty="0"/>
              <a:t>goats and </a:t>
            </a:r>
            <a:r>
              <a:rPr lang="en-US" dirty="0" smtClean="0"/>
              <a:t>on the back for </a:t>
            </a:r>
            <a:r>
              <a:rPr lang="en-US" dirty="0"/>
              <a:t>horned buck goats deemed too dangerous to </a:t>
            </a:r>
            <a:r>
              <a:rPr lang="en-US" dirty="0" err="1"/>
              <a:t>eartag</a:t>
            </a:r>
            <a:r>
              <a:rPr lang="en-US" dirty="0"/>
              <a:t> at a </a:t>
            </a:r>
            <a:r>
              <a:rPr lang="en-US" dirty="0" smtClean="0"/>
              <a:t>market that are moving direct to slaughter</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4092336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5"/>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a:t>
            </a:r>
            <a:br>
              <a:rPr lang="en-US" b="1" u="sng" dirty="0"/>
            </a:br>
            <a:r>
              <a:rPr lang="en-US" b="1" u="sng" dirty="0"/>
              <a:t> for sheep and goats?</a:t>
            </a:r>
          </a:p>
        </p:txBody>
      </p:sp>
      <p:sp>
        <p:nvSpPr>
          <p:cNvPr id="3" name="Content Placeholder 2"/>
          <p:cNvSpPr>
            <a:spLocks noGrp="1"/>
          </p:cNvSpPr>
          <p:nvPr>
            <p:ph idx="1"/>
          </p:nvPr>
        </p:nvSpPr>
        <p:spPr>
          <a:xfrm>
            <a:off x="374650" y="1447800"/>
            <a:ext cx="8547100" cy="4649788"/>
          </a:xfrm>
        </p:spPr>
        <p:txBody>
          <a:bodyPr/>
          <a:lstStyle/>
          <a:p>
            <a:pPr>
              <a:buFont typeface="Arial" panose="020B0604020202020204" pitchFamily="34" charset="0"/>
              <a:buChar char="•"/>
              <a:defRPr/>
            </a:pPr>
            <a:r>
              <a:rPr lang="en-US" sz="2400" dirty="0" smtClean="0"/>
              <a:t>In addition to previously existing requirements, requires sexually intact sheep/goats regardless age and </a:t>
            </a:r>
            <a:r>
              <a:rPr lang="en-US" sz="2400" dirty="0" err="1" smtClean="0"/>
              <a:t>wethers</a:t>
            </a:r>
            <a:r>
              <a:rPr lang="en-US" sz="2400" dirty="0" smtClean="0"/>
              <a:t> over 18 months of age to be officially identified before leaving the premises on which they currently reside if the owner of the sheep/goats engages in interstate commerce of sheep/goats or the premises on which the sheep/goats reside receives sheep/goats that have been moved interstate or from which sheep/goats are moved interstate. </a:t>
            </a:r>
          </a:p>
          <a:p>
            <a:pPr lvl="1">
              <a:buFont typeface="Arial" panose="020B0604020202020204" pitchFamily="34" charset="0"/>
              <a:buChar char="•"/>
              <a:defRPr/>
            </a:pPr>
            <a:r>
              <a:rPr lang="en-US" sz="2000" dirty="0" smtClean="0"/>
              <a:t>Depending on type of animals and type of movement involved, individual ID (</a:t>
            </a:r>
            <a:r>
              <a:rPr lang="en-US" sz="2000" dirty="0" err="1" smtClean="0"/>
              <a:t>eartags</a:t>
            </a:r>
            <a:r>
              <a:rPr lang="en-US" sz="2000" dirty="0" smtClean="0"/>
              <a:t>, tattoos, or EID) or group/lot ID recorded on an owner/hauler statement may be used (see slides 6-11 for details).</a:t>
            </a:r>
          </a:p>
          <a:p>
            <a:pPr>
              <a:defRPr/>
            </a:pPr>
            <a:endParaRPr lang="en-US" sz="24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6"/>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a:t>
            </a:r>
            <a:br>
              <a:rPr lang="en-US" b="1" u="sng" dirty="0"/>
            </a:br>
            <a:r>
              <a:rPr lang="en-US" b="1" u="sng" dirty="0"/>
              <a:t>for sheep and goats?</a:t>
            </a:r>
          </a:p>
        </p:txBody>
      </p:sp>
      <p:sp>
        <p:nvSpPr>
          <p:cNvPr id="3" name="Content Placeholder 2"/>
          <p:cNvSpPr>
            <a:spLocks noGrp="1"/>
          </p:cNvSpPr>
          <p:nvPr>
            <p:ph idx="1"/>
          </p:nvPr>
        </p:nvSpPr>
        <p:spPr>
          <a:xfrm>
            <a:off x="304800" y="1524000"/>
            <a:ext cx="8229600" cy="4649788"/>
          </a:xfrm>
        </p:spPr>
        <p:txBody>
          <a:bodyPr/>
          <a:lstStyle/>
          <a:p>
            <a:pPr>
              <a:buFont typeface="Arial" panose="020B0604020202020204" pitchFamily="34" charset="0"/>
              <a:buChar char="•"/>
              <a:defRPr/>
            </a:pPr>
            <a:r>
              <a:rPr lang="en-US" sz="2800" dirty="0" smtClean="0"/>
              <a:t>When individual ID is required, persons who engage in interstate commerce must apply or have an agent apply official individual ID. </a:t>
            </a:r>
          </a:p>
          <a:p>
            <a:pPr>
              <a:buFont typeface="Arial" panose="020B0604020202020204" pitchFamily="34" charset="0"/>
              <a:buChar char="•"/>
              <a:defRPr/>
            </a:pPr>
            <a:r>
              <a:rPr lang="en-US" sz="2800" dirty="0" smtClean="0"/>
              <a:t>The official ID used must be assigned to the flock of origin in the National Scrapie Database, be the animal’s registry tattoo or implant, or a flock ID tattoo. </a:t>
            </a:r>
          </a:p>
          <a:p>
            <a:pPr>
              <a:buFont typeface="Arial" panose="020B0604020202020204" pitchFamily="34" charset="0"/>
              <a:buChar char="•"/>
              <a:defRPr/>
            </a:pPr>
            <a:r>
              <a:rPr lang="en-US" sz="2800" dirty="0" smtClean="0"/>
              <a:t>Exceptions:</a:t>
            </a:r>
          </a:p>
          <a:p>
            <a:pPr lvl="1">
              <a:buFont typeface="Arial" panose="020B0604020202020204" pitchFamily="34" charset="0"/>
              <a:buChar char="•"/>
              <a:defRPr/>
            </a:pPr>
            <a:r>
              <a:rPr lang="en-US" sz="2400" dirty="0"/>
              <a:t>S</a:t>
            </a:r>
            <a:r>
              <a:rPr lang="en-US" sz="2400" dirty="0" smtClean="0"/>
              <a:t>heep/goats moved to a federally approved market where market assigned official ID is applied </a:t>
            </a:r>
            <a:endParaRPr lang="en-US" dirty="0" smtClean="0"/>
          </a:p>
          <a:p>
            <a:pPr>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9201"/>
            <a:ext cx="822325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a:t>
            </a:r>
            <a:br>
              <a:rPr lang="en-US" b="1" u="sng" dirty="0"/>
            </a:br>
            <a:r>
              <a:rPr lang="en-US" b="1" u="sng" dirty="0"/>
              <a:t>for sheep and goats?</a:t>
            </a:r>
          </a:p>
        </p:txBody>
      </p:sp>
      <p:sp>
        <p:nvSpPr>
          <p:cNvPr id="3" name="Content Placeholder 2"/>
          <p:cNvSpPr>
            <a:spLocks noGrp="1"/>
          </p:cNvSpPr>
          <p:nvPr>
            <p:ph idx="1"/>
          </p:nvPr>
        </p:nvSpPr>
        <p:spPr>
          <a:xfrm>
            <a:off x="76200" y="1543048"/>
            <a:ext cx="8851900" cy="4635500"/>
          </a:xfrm>
        </p:spPr>
        <p:txBody>
          <a:bodyPr/>
          <a:lstStyle/>
          <a:p>
            <a:pPr>
              <a:buFont typeface="Arial" panose="020B0604020202020204" pitchFamily="34" charset="0"/>
              <a:buChar char="•"/>
              <a:defRPr/>
            </a:pPr>
            <a:r>
              <a:rPr lang="en-US" sz="2800" dirty="0" smtClean="0"/>
              <a:t>Requires ear tagging of sheep/goats </a:t>
            </a:r>
            <a:r>
              <a:rPr lang="en-US" sz="2800" dirty="0"/>
              <a:t>over 18 months of age in slaughter </a:t>
            </a:r>
            <a:r>
              <a:rPr lang="en-US" sz="2800" dirty="0" smtClean="0"/>
              <a:t>channels, </a:t>
            </a:r>
            <a:r>
              <a:rPr lang="en-US" sz="2800" dirty="0"/>
              <a:t>unless moving as a single source group/lot accompanied by an owner hauler statement to </a:t>
            </a:r>
            <a:r>
              <a:rPr lang="en-US" sz="2800" dirty="0" smtClean="0"/>
              <a:t>a federally approved </a:t>
            </a:r>
            <a:r>
              <a:rPr lang="en-US" sz="2800" dirty="0"/>
              <a:t>livestock market or slaughter </a:t>
            </a:r>
            <a:r>
              <a:rPr lang="en-US" sz="2800" dirty="0" smtClean="0"/>
              <a:t>establishment, or instate to another site to be ear tagged. </a:t>
            </a:r>
          </a:p>
          <a:p>
            <a:pPr>
              <a:buFont typeface="Arial" panose="020B0604020202020204" pitchFamily="34" charset="0"/>
              <a:buChar char="•"/>
              <a:defRPr/>
            </a:pPr>
            <a:r>
              <a:rPr lang="en-US" sz="2800" dirty="0" smtClean="0"/>
              <a:t>Exceptions:</a:t>
            </a:r>
          </a:p>
          <a:p>
            <a:pPr lvl="1">
              <a:buFont typeface="Arial" panose="020B0604020202020204" pitchFamily="34" charset="0"/>
              <a:buChar char="•"/>
              <a:defRPr/>
            </a:pPr>
            <a:r>
              <a:rPr lang="en-US" sz="2400" dirty="0" smtClean="0"/>
              <a:t>For </a:t>
            </a:r>
            <a:r>
              <a:rPr lang="en-US" sz="2400" dirty="0"/>
              <a:t>direct to slaughter </a:t>
            </a:r>
            <a:r>
              <a:rPr lang="en-US" sz="2400" dirty="0" smtClean="0"/>
              <a:t>movements, </a:t>
            </a:r>
            <a:r>
              <a:rPr lang="en-US" sz="2400" dirty="0" err="1"/>
              <a:t>backtags</a:t>
            </a:r>
            <a:r>
              <a:rPr lang="en-US" sz="2400" dirty="0"/>
              <a:t> may be used for earless goats and for horned buck goats deemed too dangerous to </a:t>
            </a:r>
            <a:r>
              <a:rPr lang="en-US" sz="2400" dirty="0" err="1"/>
              <a:t>eartag</a:t>
            </a:r>
            <a:r>
              <a:rPr lang="en-US" sz="2400" dirty="0"/>
              <a:t> at a market. </a:t>
            </a:r>
            <a:endParaRPr lang="en-US" sz="2400" dirty="0" smtClean="0"/>
          </a:p>
          <a:p>
            <a:pPr lvl="1">
              <a:buFont typeface="Arial" panose="020B0604020202020204" pitchFamily="34" charset="0"/>
              <a:buChar char="•"/>
              <a:defRPr/>
            </a:pPr>
            <a:r>
              <a:rPr lang="en-US" sz="2400" dirty="0" smtClean="0"/>
              <a:t>For </a:t>
            </a:r>
            <a:r>
              <a:rPr lang="en-US" sz="2400" dirty="0"/>
              <a:t>earless goats the </a:t>
            </a:r>
            <a:r>
              <a:rPr lang="en-US" sz="2400" dirty="0" err="1"/>
              <a:t>eartag</a:t>
            </a:r>
            <a:r>
              <a:rPr lang="en-US" sz="2400" dirty="0"/>
              <a:t> may be applied to a neck strap</a:t>
            </a:r>
            <a:r>
              <a:rPr lang="en-US" sz="2400" dirty="0" smtClean="0"/>
              <a:t>.</a:t>
            </a:r>
            <a:endParaRPr lang="en-US" sz="2400" dirty="0"/>
          </a:p>
          <a:p>
            <a:pPr>
              <a:buFont typeface="Arial" panose="020B0604020202020204" pitchFamily="34" charset="0"/>
              <a:buChar char="•"/>
              <a:defRPr/>
            </a:pPr>
            <a:endParaRPr lang="en-US" sz="2400"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81"/>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a:t>
            </a:r>
            <a:br>
              <a:rPr lang="en-US" b="1" u="sng" dirty="0"/>
            </a:br>
            <a:r>
              <a:rPr lang="en-US" b="1" u="sng" dirty="0"/>
              <a:t>for sheep and goats?</a:t>
            </a:r>
          </a:p>
        </p:txBody>
      </p:sp>
      <p:sp>
        <p:nvSpPr>
          <p:cNvPr id="3" name="Content Placeholder 2"/>
          <p:cNvSpPr>
            <a:spLocks noGrp="1"/>
          </p:cNvSpPr>
          <p:nvPr>
            <p:ph idx="1"/>
          </p:nvPr>
        </p:nvSpPr>
        <p:spPr>
          <a:xfrm>
            <a:off x="457200" y="1619244"/>
            <a:ext cx="8229600" cy="4649788"/>
          </a:xfrm>
        </p:spPr>
        <p:txBody>
          <a:bodyPr/>
          <a:lstStyle/>
          <a:p>
            <a:pPr>
              <a:buFont typeface="Arial" panose="020B0604020202020204" pitchFamily="34" charset="0"/>
              <a:buChar char="•"/>
              <a:defRPr/>
            </a:pPr>
            <a:r>
              <a:rPr lang="en-US" sz="2800" dirty="0"/>
              <a:t>Requires group/lot ID and </a:t>
            </a:r>
            <a:r>
              <a:rPr lang="en-US" sz="2800" dirty="0" smtClean="0"/>
              <a:t>owner </a:t>
            </a:r>
            <a:r>
              <a:rPr lang="en-US" sz="2800" dirty="0"/>
              <a:t>hauler statement </a:t>
            </a:r>
            <a:r>
              <a:rPr lang="en-US" sz="2800" dirty="0" smtClean="0"/>
              <a:t>that identifies the sheep/goats as being in slaughter channels for </a:t>
            </a:r>
            <a:r>
              <a:rPr lang="en-US" sz="2800" dirty="0"/>
              <a:t>sexually intact sheep/goats of any age and </a:t>
            </a:r>
            <a:r>
              <a:rPr lang="en-US" sz="2800" dirty="0" err="1"/>
              <a:t>wethers</a:t>
            </a:r>
            <a:r>
              <a:rPr lang="en-US" sz="2800" dirty="0"/>
              <a:t> over 18 months of age in slaughter channels.</a:t>
            </a:r>
          </a:p>
          <a:p>
            <a:pPr>
              <a:buFont typeface="Arial" panose="020B0604020202020204" pitchFamily="34" charset="0"/>
              <a:buChar char="•"/>
              <a:defRPr/>
            </a:pPr>
            <a:endParaRPr lang="en-US" sz="1000" dirty="0" smtClean="0"/>
          </a:p>
          <a:p>
            <a:pPr>
              <a:buFont typeface="Arial" panose="020B0604020202020204" pitchFamily="34" charset="0"/>
              <a:buChar char="•"/>
              <a:defRPr/>
            </a:pPr>
            <a:r>
              <a:rPr lang="en-US" sz="2800" dirty="0" smtClean="0"/>
              <a:t>Requires the use of a group/lot ID recorded on an owner/hauler statement for sheep/goats (other than </a:t>
            </a:r>
            <a:r>
              <a:rPr lang="en-US" sz="2800" dirty="0" err="1" smtClean="0"/>
              <a:t>wethers</a:t>
            </a:r>
            <a:r>
              <a:rPr lang="en-US" sz="2800" dirty="0" smtClean="0"/>
              <a:t> under 18 months of age) moving without official individual animal ID in interstate commerce. </a:t>
            </a:r>
          </a:p>
          <a:p>
            <a:pPr>
              <a:buFont typeface="Arial" panose="020B0604020202020204" pitchFamily="34" charset="0"/>
              <a:buChar char="•"/>
              <a:defRPr/>
            </a:pPr>
            <a:endParaRPr lang="en-US" dirty="0" smtClean="0"/>
          </a:p>
          <a:p>
            <a:pPr>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3"/>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a:t>
            </a:r>
            <a:br>
              <a:rPr lang="en-US" b="1" u="sng" dirty="0"/>
            </a:br>
            <a:r>
              <a:rPr lang="en-US" b="1" u="sng" dirty="0"/>
              <a:t> for sheep and goats?</a:t>
            </a:r>
          </a:p>
        </p:txBody>
      </p:sp>
      <p:sp>
        <p:nvSpPr>
          <p:cNvPr id="3" name="Content Placeholder 2"/>
          <p:cNvSpPr>
            <a:spLocks noGrp="1"/>
          </p:cNvSpPr>
          <p:nvPr>
            <p:ph idx="1"/>
          </p:nvPr>
        </p:nvSpPr>
        <p:spPr>
          <a:xfrm>
            <a:off x="387350" y="1604960"/>
            <a:ext cx="8369300" cy="4649788"/>
          </a:xfrm>
        </p:spPr>
        <p:txBody>
          <a:bodyPr/>
          <a:lstStyle/>
          <a:p>
            <a:pPr>
              <a:buFont typeface="Arial" panose="020B0604020202020204" pitchFamily="34" charset="0"/>
              <a:buChar char="•"/>
              <a:defRPr/>
            </a:pPr>
            <a:r>
              <a:rPr lang="en-US" sz="2800" dirty="0" smtClean="0"/>
              <a:t>Limits the use of back tags as official individual ID to buck goats for immediate slaughter that can not be safely </a:t>
            </a:r>
            <a:r>
              <a:rPr lang="en-US" sz="2800" dirty="0" err="1" smtClean="0"/>
              <a:t>eartagged</a:t>
            </a:r>
            <a:r>
              <a:rPr lang="en-US" sz="2800" dirty="0" smtClean="0"/>
              <a:t> and earless animals for immediate slaughter</a:t>
            </a:r>
            <a:r>
              <a:rPr lang="en-US" sz="2800" dirty="0"/>
              <a:t>. </a:t>
            </a:r>
            <a:endParaRPr lang="en-US" sz="2800" dirty="0" smtClean="0"/>
          </a:p>
          <a:p>
            <a:pPr>
              <a:buFont typeface="Arial" panose="020B0604020202020204" pitchFamily="34" charset="0"/>
              <a:buChar char="•"/>
              <a:defRPr/>
            </a:pPr>
            <a:endParaRPr lang="en-US" sz="1000" dirty="0"/>
          </a:p>
          <a:p>
            <a:pPr>
              <a:buFont typeface="Arial" panose="020B0604020202020204" pitchFamily="34" charset="0"/>
              <a:buChar char="•"/>
              <a:defRPr/>
            </a:pPr>
            <a:r>
              <a:rPr lang="en-US" sz="2800" dirty="0" smtClean="0"/>
              <a:t>Clarifies that, if not already officially identified, sheep/goats </a:t>
            </a:r>
            <a:r>
              <a:rPr lang="en-US" sz="2800" dirty="0"/>
              <a:t>need to be identified on unloading at a premises that receives sheep/goats that have been in interstate commerce or from which sheep/goats are moved interstate</a:t>
            </a:r>
          </a:p>
          <a:p>
            <a:pPr>
              <a:buFont typeface="Arial" panose="020B0604020202020204" pitchFamily="34" charset="0"/>
              <a:buChar char="•"/>
              <a:defRPr/>
            </a:pPr>
            <a:endParaRPr lang="en-US" sz="2800" dirty="0" smtClean="0"/>
          </a:p>
          <a:p>
            <a:pPr marL="0" indent="0">
              <a:buFont typeface="Wingdings" panose="05000000000000000000" pitchFamily="2" charset="2"/>
              <a:buNone/>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274638"/>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Disclaimer</a:t>
            </a:r>
          </a:p>
        </p:txBody>
      </p:sp>
      <p:sp>
        <p:nvSpPr>
          <p:cNvPr id="158723" name="Rectangle 3"/>
          <p:cNvSpPr>
            <a:spLocks noGrp="1" noChangeArrowheads="1"/>
          </p:cNvSpPr>
          <p:nvPr>
            <p:ph type="body" idx="1"/>
          </p:nvPr>
        </p:nvSpPr>
        <p:spPr>
          <a:xfrm>
            <a:off x="495300" y="1861435"/>
            <a:ext cx="8153400" cy="3736407"/>
          </a:xfrm>
        </p:spPr>
        <p:txBody>
          <a:bodyPr>
            <a:spAutoFit/>
          </a:bodyPr>
          <a:lstStyle/>
          <a:p>
            <a:pPr marL="0" indent="0" eaLnBrk="1" hangingPunct="1">
              <a:buFont typeface="Wingdings" pitchFamily="1" charset="2"/>
              <a:buNone/>
              <a:defRPr/>
            </a:pPr>
            <a:r>
              <a:rPr lang="en-US" b="1" dirty="0" smtClean="0"/>
              <a:t>The following slides are accurate for most States and most situations. However,  federal exemptions may apply to some movements and States may have:</a:t>
            </a:r>
            <a:endParaRPr lang="en-US" b="1" dirty="0"/>
          </a:p>
          <a:p>
            <a:pPr eaLnBrk="1" hangingPunct="1">
              <a:buFont typeface="Arial" pitchFamily="34" charset="0"/>
              <a:buChar char="•"/>
              <a:defRPr/>
            </a:pPr>
            <a:r>
              <a:rPr lang="en-US" b="1" dirty="0" smtClean="0"/>
              <a:t>Specific exemptions, or </a:t>
            </a:r>
          </a:p>
          <a:p>
            <a:pPr eaLnBrk="1" hangingPunct="1">
              <a:buFont typeface="Arial" pitchFamily="34" charset="0"/>
              <a:buChar char="•"/>
              <a:defRPr/>
            </a:pPr>
            <a:r>
              <a:rPr lang="en-US" b="1" dirty="0" smtClean="0"/>
              <a:t>Higher Standards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534400" cy="6678751"/>
          </a:xfrm>
        </p:spPr>
        <p:txBody>
          <a:bodyPr>
            <a:spAutoFit/>
          </a:bodyPr>
          <a:lstStyle/>
          <a:p>
            <a:pPr marL="0" indent="0">
              <a:buFont typeface="Wingdings" panose="05000000000000000000" pitchFamily="2" charset="2"/>
              <a:buNone/>
              <a:defRPr/>
            </a:pPr>
            <a:r>
              <a:rPr lang="en-US" sz="3600" b="1" dirty="0" smtClean="0">
                <a:solidFill>
                  <a:srgbClr val="FFC000"/>
                </a:solidFill>
              </a:rPr>
              <a:t>Call 866-USDA-TAG:</a:t>
            </a:r>
          </a:p>
          <a:p>
            <a:pPr>
              <a:buFont typeface="Arial" panose="020B0604020202020204" pitchFamily="34" charset="0"/>
              <a:buChar char="•"/>
              <a:defRPr/>
            </a:pPr>
            <a:r>
              <a:rPr lang="en-US" dirty="0" smtClean="0">
                <a:solidFill>
                  <a:schemeClr val="tx2"/>
                </a:solidFill>
              </a:rPr>
              <a:t>To get a flock ID assigned if you don’t have one, and</a:t>
            </a:r>
          </a:p>
          <a:p>
            <a:pPr>
              <a:buFont typeface="Arial" panose="020B0604020202020204" pitchFamily="34" charset="0"/>
              <a:buChar char="•"/>
              <a:defRPr/>
            </a:pPr>
            <a:r>
              <a:rPr lang="en-US" dirty="0">
                <a:solidFill>
                  <a:schemeClr val="tx2"/>
                </a:solidFill>
              </a:rPr>
              <a:t>I</a:t>
            </a:r>
            <a:r>
              <a:rPr lang="en-US" dirty="0" smtClean="0">
                <a:solidFill>
                  <a:schemeClr val="tx2"/>
                </a:solidFill>
              </a:rPr>
              <a:t>f you haven’t received free tags from APHIS before, you can request up to 80 free plastic tags, or</a:t>
            </a:r>
          </a:p>
          <a:p>
            <a:pPr>
              <a:buFont typeface="Arial" panose="020B0604020202020204" pitchFamily="34" charset="0"/>
              <a:buChar char="•"/>
              <a:defRPr/>
            </a:pPr>
            <a:r>
              <a:rPr lang="en-US" dirty="0" smtClean="0">
                <a:solidFill>
                  <a:schemeClr val="tx2"/>
                </a:solidFill>
              </a:rPr>
              <a:t>If you have received tags before or need more tags or a different type of tag, you can purchase your own official tags from an approved tag manufacturer, </a:t>
            </a:r>
            <a:r>
              <a:rPr lang="en-US" dirty="0">
                <a:solidFill>
                  <a:schemeClr val="tx2"/>
                </a:solidFill>
              </a:rPr>
              <a:t>once you have a flock ID </a:t>
            </a:r>
            <a:r>
              <a:rPr lang="en-US" sz="2800" dirty="0" smtClean="0"/>
              <a:t>	</a:t>
            </a:r>
            <a:r>
              <a:rPr lang="en-US" sz="2400" dirty="0" smtClean="0"/>
              <a:t>	</a:t>
            </a:r>
          </a:p>
          <a:p>
            <a:pPr marL="0" indent="0" algn="ctr">
              <a:buNone/>
              <a:defRPr/>
            </a:pPr>
            <a:r>
              <a:rPr lang="en-US" sz="4400" dirty="0" smtClean="0">
                <a:solidFill>
                  <a:srgbClr val="FFC000"/>
                </a:solidFill>
              </a:rPr>
              <a:t>Tag it!</a:t>
            </a:r>
            <a:r>
              <a:rPr lang="en-US" sz="3600" dirty="0" smtClean="0"/>
              <a:t>	</a:t>
            </a:r>
            <a:endParaRPr lang="en-US" sz="4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136339"/>
            <a:ext cx="7772400" cy="2585323"/>
          </a:xfrm>
        </p:spPr>
        <p:txBody>
          <a:bodyPr>
            <a:spAutoFit/>
          </a:bodyPr>
          <a:lstStyle/>
          <a:p>
            <a:pPr>
              <a:defRPr/>
            </a:pPr>
            <a:r>
              <a:rPr lang="en-US" b="1" dirty="0" smtClean="0"/>
              <a:t>Sheep and Goats Requiring Official Identification</a:t>
            </a:r>
            <a:endParaRPr lang="en-US" b="1" dirty="0"/>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29915"/>
            <a:ext cx="8686800" cy="1692771"/>
          </a:xfrm>
        </p:spPr>
        <p:txBody>
          <a:bodyPr>
            <a:spAutoFit/>
          </a:bodyPr>
          <a:lstStyle/>
          <a:p>
            <a:pPr eaLnBrk="1" hangingPunct="1">
              <a:defRPr/>
            </a:pPr>
            <a:r>
              <a:rPr lang="en-US" b="1" u="sng" dirty="0" smtClean="0"/>
              <a:t>Required to be individually officially identified</a:t>
            </a:r>
            <a:r>
              <a:rPr lang="en-US" b="1" dirty="0" smtClean="0"/>
              <a:t/>
            </a:r>
            <a:br>
              <a:rPr lang="en-US" b="1" dirty="0" smtClean="0"/>
            </a:br>
            <a:r>
              <a:rPr lang="en-US" sz="1600" b="1" dirty="0" smtClean="0"/>
              <a:t>see slide  notes for exceptions</a:t>
            </a:r>
            <a:endParaRPr lang="en-US" b="1" dirty="0" smtClean="0"/>
          </a:p>
        </p:txBody>
      </p:sp>
      <p:sp>
        <p:nvSpPr>
          <p:cNvPr id="3075" name="Rectangle 3"/>
          <p:cNvSpPr>
            <a:spLocks noGrp="1" noChangeArrowheads="1"/>
          </p:cNvSpPr>
          <p:nvPr>
            <p:ph type="body" idx="1"/>
          </p:nvPr>
        </p:nvSpPr>
        <p:spPr>
          <a:xfrm>
            <a:off x="381000" y="1752600"/>
            <a:ext cx="8382000" cy="4930581"/>
          </a:xfrm>
        </p:spPr>
        <p:txBody>
          <a:bodyPr>
            <a:spAutoFit/>
          </a:bodyPr>
          <a:lstStyle/>
          <a:p>
            <a:pPr lvl="1" eaLnBrk="1" hangingPunct="1">
              <a:lnSpc>
                <a:spcPct val="90000"/>
              </a:lnSpc>
              <a:buClr>
                <a:schemeClr val="accent5"/>
              </a:buClr>
              <a:defRPr/>
            </a:pPr>
            <a:r>
              <a:rPr lang="en-US" sz="3200" dirty="0" smtClean="0"/>
              <a:t>Sheep/Goats on change of ownership that are:</a:t>
            </a:r>
          </a:p>
          <a:p>
            <a:pPr lvl="2" eaLnBrk="1" hangingPunct="1">
              <a:lnSpc>
                <a:spcPct val="90000"/>
              </a:lnSpc>
              <a:buClr>
                <a:schemeClr val="accent5"/>
              </a:buClr>
              <a:buFont typeface="Wingdings" panose="05000000000000000000" pitchFamily="2" charset="2"/>
              <a:buChar char="v"/>
              <a:defRPr/>
            </a:pPr>
            <a:r>
              <a:rPr lang="en-US" sz="2800" dirty="0" smtClean="0"/>
              <a:t> Over 18 months of age*, or</a:t>
            </a:r>
          </a:p>
          <a:p>
            <a:pPr lvl="2" eaLnBrk="1" hangingPunct="1">
              <a:lnSpc>
                <a:spcPct val="90000"/>
              </a:lnSpc>
              <a:buClr>
                <a:schemeClr val="accent5"/>
              </a:buClr>
              <a:buFont typeface="Wingdings" panose="05000000000000000000" pitchFamily="2" charset="2"/>
              <a:buChar char="v"/>
              <a:defRPr/>
            </a:pPr>
            <a:r>
              <a:rPr lang="en-US" sz="2800" dirty="0" smtClean="0"/>
              <a:t> </a:t>
            </a:r>
            <a:r>
              <a:rPr lang="en-US" sz="2800" dirty="0"/>
              <a:t>S</a:t>
            </a:r>
            <a:r>
              <a:rPr lang="en-US" sz="2800" dirty="0" smtClean="0"/>
              <a:t>exually intact (any age) and NOT in slaughter  channels. </a:t>
            </a:r>
          </a:p>
          <a:p>
            <a:pPr lvl="1" eaLnBrk="1" hangingPunct="1">
              <a:lnSpc>
                <a:spcPct val="90000"/>
              </a:lnSpc>
              <a:buClr>
                <a:schemeClr val="accent5"/>
              </a:buClr>
              <a:buFont typeface="Wingdings" pitchFamily="1" charset="2"/>
              <a:buChar char="n"/>
              <a:defRPr/>
            </a:pPr>
            <a:r>
              <a:rPr lang="en-US" sz="3200" dirty="0" smtClean="0"/>
              <a:t>Sheep/Goats moved for exhibition except wethers under 18 months of age</a:t>
            </a:r>
          </a:p>
          <a:p>
            <a:pPr lvl="1" eaLnBrk="1" hangingPunct="1">
              <a:lnSpc>
                <a:spcPct val="90000"/>
              </a:lnSpc>
              <a:buClr>
                <a:schemeClr val="tx1"/>
              </a:buClr>
              <a:buFont typeface="Arial" pitchFamily="34" charset="0"/>
              <a:buChar char="•"/>
              <a:defRPr/>
            </a:pPr>
            <a:endParaRPr lang="en-US" sz="2000" dirty="0" smtClean="0">
              <a:solidFill>
                <a:srgbClr val="FFFF00"/>
              </a:solidFill>
            </a:endParaRPr>
          </a:p>
          <a:p>
            <a:pPr marL="457200" lvl="1" indent="0" eaLnBrk="1" hangingPunct="1">
              <a:lnSpc>
                <a:spcPct val="90000"/>
              </a:lnSpc>
              <a:buClr>
                <a:schemeClr val="tx1"/>
              </a:buClr>
              <a:buFont typeface="Wingdings" panose="05000000000000000000" pitchFamily="2" charset="2"/>
              <a:buNone/>
              <a:defRPr/>
            </a:pPr>
            <a:r>
              <a:rPr lang="en-US" sz="2000" dirty="0" smtClean="0"/>
              <a:t>* 18 </a:t>
            </a:r>
            <a:r>
              <a:rPr lang="en-US" sz="2000" dirty="0"/>
              <a:t>months of age as evidenced by eruption of the second incisor</a:t>
            </a:r>
            <a:r>
              <a:rPr lang="en-US" sz="2000" dirty="0" smtClean="0"/>
              <a:t>.</a:t>
            </a:r>
          </a:p>
          <a:p>
            <a:pPr marL="457200" lvl="1" indent="0" eaLnBrk="1" hangingPunct="1">
              <a:lnSpc>
                <a:spcPct val="90000"/>
              </a:lnSpc>
              <a:buClr>
                <a:schemeClr val="tx1"/>
              </a:buClr>
              <a:buFont typeface="Wingdings" panose="05000000000000000000" pitchFamily="2" charset="2"/>
              <a:buNone/>
              <a:defRPr/>
            </a:pPr>
            <a:endParaRPr lang="en-US" sz="2000" dirty="0" smtClean="0">
              <a:solidFill>
                <a:srgbClr val="FFFF00"/>
              </a:solidFill>
            </a:endParaRPr>
          </a:p>
          <a:p>
            <a:pPr marL="457200" lvl="1" indent="0" eaLnBrk="1" hangingPunct="1">
              <a:lnSpc>
                <a:spcPct val="90000"/>
              </a:lnSpc>
              <a:buClr>
                <a:schemeClr val="tx1"/>
              </a:buClr>
              <a:buFont typeface="Wingdings" panose="05000000000000000000" pitchFamily="2" charset="2"/>
              <a:buNone/>
              <a:defRPr/>
            </a:pPr>
            <a:r>
              <a:rPr lang="en-US" sz="2000" dirty="0" smtClean="0">
                <a:solidFill>
                  <a:srgbClr val="FFFF00"/>
                </a:solidFill>
              </a:rPr>
              <a:t>States </a:t>
            </a:r>
            <a:r>
              <a:rPr lang="en-US" sz="2000" dirty="0">
                <a:solidFill>
                  <a:srgbClr val="FFFF00"/>
                </a:solidFill>
              </a:rPr>
              <a:t>may have more stringent ID </a:t>
            </a:r>
            <a:r>
              <a:rPr lang="en-US" sz="2000" dirty="0" smtClean="0">
                <a:solidFill>
                  <a:srgbClr val="FFFF00"/>
                </a:solidFill>
              </a:rPr>
              <a:t>regulations or may exempt certain animals in intrastate commerce. </a:t>
            </a:r>
            <a:r>
              <a:rPr lang="en-US" sz="2000" dirty="0" smtClean="0"/>
              <a:t> </a:t>
            </a:r>
            <a:endParaRPr lang="en-US" sz="20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22485"/>
            <a:ext cx="9144000" cy="1692771"/>
          </a:xfrm>
        </p:spPr>
        <p:txBody>
          <a:bodyPr>
            <a:spAutoFit/>
          </a:bodyPr>
          <a:lstStyle/>
          <a:p>
            <a:pPr eaLnBrk="1" hangingPunct="1">
              <a:defRPr/>
            </a:pPr>
            <a:r>
              <a:rPr lang="en-US" b="1" u="sng" dirty="0" smtClean="0"/>
              <a:t>Required to be individually </a:t>
            </a:r>
            <a:br>
              <a:rPr lang="en-US" b="1" u="sng" dirty="0" smtClean="0"/>
            </a:br>
            <a:r>
              <a:rPr lang="en-US" b="1" u="sng" dirty="0" smtClean="0"/>
              <a:t>officially identified</a:t>
            </a:r>
            <a:r>
              <a:rPr lang="en-US" b="1" dirty="0" smtClean="0"/>
              <a:t/>
            </a:r>
            <a:br>
              <a:rPr lang="en-US" b="1" dirty="0" smtClean="0"/>
            </a:br>
            <a:r>
              <a:rPr lang="en-US" sz="1600" b="1" dirty="0" smtClean="0"/>
              <a:t>see slide notes for exceptions</a:t>
            </a:r>
            <a:endParaRPr lang="en-US" b="1" dirty="0" smtClean="0"/>
          </a:p>
        </p:txBody>
      </p:sp>
      <p:sp>
        <p:nvSpPr>
          <p:cNvPr id="3075" name="Rectangle 3"/>
          <p:cNvSpPr>
            <a:spLocks noGrp="1" noChangeArrowheads="1"/>
          </p:cNvSpPr>
          <p:nvPr>
            <p:ph type="body" idx="1"/>
          </p:nvPr>
        </p:nvSpPr>
        <p:spPr>
          <a:xfrm>
            <a:off x="228600" y="1676400"/>
            <a:ext cx="8686800" cy="4752070"/>
          </a:xfrm>
        </p:spPr>
        <p:txBody>
          <a:bodyPr>
            <a:spAutoFit/>
          </a:bodyPr>
          <a:lstStyle/>
          <a:p>
            <a:pPr lvl="1" eaLnBrk="1" hangingPunct="1">
              <a:lnSpc>
                <a:spcPct val="90000"/>
              </a:lnSpc>
              <a:buClr>
                <a:schemeClr val="accent5"/>
              </a:buClr>
              <a:buFont typeface="Wingdings" pitchFamily="1" charset="2"/>
              <a:buChar char="n"/>
              <a:defRPr/>
            </a:pPr>
            <a:r>
              <a:rPr lang="en-US" dirty="0" smtClean="0"/>
              <a:t>Sheep/Goats over </a:t>
            </a:r>
            <a:r>
              <a:rPr lang="en-US" dirty="0"/>
              <a:t>18 months of age</a:t>
            </a:r>
            <a:r>
              <a:rPr lang="en-US" dirty="0" smtClean="0"/>
              <a:t>* </a:t>
            </a:r>
            <a:r>
              <a:rPr lang="en-US" dirty="0"/>
              <a:t>or s</a:t>
            </a:r>
            <a:r>
              <a:rPr lang="en-US" dirty="0" smtClean="0"/>
              <a:t>exually </a:t>
            </a:r>
            <a:r>
              <a:rPr lang="en-US" dirty="0"/>
              <a:t>intact (any age) and NOT in slaughter </a:t>
            </a:r>
            <a:r>
              <a:rPr lang="en-US" dirty="0" smtClean="0"/>
              <a:t>channels moved </a:t>
            </a:r>
            <a:r>
              <a:rPr lang="en-US" b="1" dirty="0" smtClean="0"/>
              <a:t>without </a:t>
            </a:r>
            <a:r>
              <a:rPr lang="en-US" dirty="0" smtClean="0"/>
              <a:t>change of ownership:</a:t>
            </a:r>
          </a:p>
          <a:p>
            <a:pPr lvl="2" eaLnBrk="1" hangingPunct="1">
              <a:lnSpc>
                <a:spcPct val="90000"/>
              </a:lnSpc>
              <a:buClr>
                <a:schemeClr val="accent5"/>
              </a:buClr>
              <a:buFont typeface="Wingdings" panose="05000000000000000000" pitchFamily="2" charset="2"/>
              <a:buChar char="v"/>
              <a:defRPr/>
            </a:pPr>
            <a:r>
              <a:rPr lang="en-US" dirty="0" smtClean="0"/>
              <a:t>interstate to a premise </a:t>
            </a:r>
            <a:r>
              <a:rPr lang="en-US" b="1" u="sng" dirty="0" smtClean="0"/>
              <a:t>not</a:t>
            </a:r>
            <a:r>
              <a:rPr lang="en-US" dirty="0" smtClean="0"/>
              <a:t> listed in the National Scrapie Database as a premises of the flock</a:t>
            </a:r>
            <a:r>
              <a:rPr lang="en-US" dirty="0"/>
              <a:t> </a:t>
            </a:r>
            <a:r>
              <a:rPr lang="en-US" dirty="0" smtClean="0"/>
              <a:t>unless moving </a:t>
            </a:r>
            <a:r>
              <a:rPr lang="en-US" dirty="0"/>
              <a:t>to an approved market where market assigned ID will be </a:t>
            </a:r>
            <a:r>
              <a:rPr lang="en-US" dirty="0" smtClean="0"/>
              <a:t>applied or </a:t>
            </a:r>
            <a:r>
              <a:rPr lang="en-US" dirty="0"/>
              <a:t>to a slaughter establishment </a:t>
            </a:r>
            <a:r>
              <a:rPr lang="en-US" dirty="0" smtClean="0"/>
              <a:t>as a </a:t>
            </a:r>
            <a:r>
              <a:rPr lang="en-US" dirty="0"/>
              <a:t>single source group/lot.</a:t>
            </a:r>
          </a:p>
          <a:p>
            <a:pPr lvl="2" eaLnBrk="1" hangingPunct="1">
              <a:lnSpc>
                <a:spcPct val="90000"/>
              </a:lnSpc>
              <a:buClr>
                <a:schemeClr val="accent5"/>
              </a:buClr>
              <a:buFont typeface="Wingdings" panose="05000000000000000000" pitchFamily="2" charset="2"/>
              <a:buChar char="v"/>
              <a:defRPr/>
            </a:pPr>
            <a:endParaRPr lang="en-US" dirty="0" smtClean="0"/>
          </a:p>
          <a:p>
            <a:pPr marL="457200" lvl="1" indent="0" eaLnBrk="1" hangingPunct="1">
              <a:lnSpc>
                <a:spcPct val="90000"/>
              </a:lnSpc>
              <a:buClr>
                <a:schemeClr val="tx1"/>
              </a:buClr>
              <a:buFont typeface="Wingdings" panose="05000000000000000000" pitchFamily="2" charset="2"/>
              <a:buNone/>
              <a:defRPr/>
            </a:pPr>
            <a:r>
              <a:rPr lang="en-US" sz="2000" dirty="0" smtClean="0"/>
              <a:t>* 18 </a:t>
            </a:r>
            <a:r>
              <a:rPr lang="en-US" sz="2000" dirty="0"/>
              <a:t>months of age as evidenced by eruption of the second incisor</a:t>
            </a:r>
            <a:r>
              <a:rPr lang="en-US" sz="2000" dirty="0" smtClean="0"/>
              <a:t>.</a:t>
            </a:r>
          </a:p>
          <a:p>
            <a:pPr marL="457200" lvl="1" indent="0" eaLnBrk="1" hangingPunct="1">
              <a:lnSpc>
                <a:spcPct val="90000"/>
              </a:lnSpc>
              <a:buClr>
                <a:schemeClr val="tx1"/>
              </a:buClr>
              <a:buFont typeface="Wingdings" panose="05000000000000000000" pitchFamily="2" charset="2"/>
              <a:buNone/>
              <a:defRPr/>
            </a:pPr>
            <a:endParaRPr lang="en-US" sz="2000" dirty="0" smtClean="0">
              <a:solidFill>
                <a:srgbClr val="FFC000"/>
              </a:solidFill>
            </a:endParaRPr>
          </a:p>
          <a:p>
            <a:pPr marL="457200" lvl="1" indent="0" eaLnBrk="1" hangingPunct="1">
              <a:lnSpc>
                <a:spcPct val="90000"/>
              </a:lnSpc>
              <a:buClr>
                <a:schemeClr val="tx1"/>
              </a:buClr>
              <a:buFont typeface="Wingdings" panose="05000000000000000000" pitchFamily="2" charset="2"/>
              <a:buNone/>
              <a:defRPr/>
            </a:pPr>
            <a:r>
              <a:rPr lang="en-US" sz="2000" dirty="0" smtClean="0">
                <a:solidFill>
                  <a:srgbClr val="FFC000"/>
                </a:solidFill>
              </a:rPr>
              <a:t>States </a:t>
            </a:r>
            <a:r>
              <a:rPr lang="en-US" sz="2000" dirty="0">
                <a:solidFill>
                  <a:srgbClr val="FFC000"/>
                </a:solidFill>
              </a:rPr>
              <a:t>may have more stringent ID regulations. </a:t>
            </a:r>
            <a:r>
              <a:rPr lang="en-US" sz="2000" dirty="0" smtClean="0"/>
              <a:t> </a:t>
            </a:r>
            <a:endParaRPr lang="en-US" sz="2000" dirty="0"/>
          </a:p>
          <a:p>
            <a:pPr lvl="1" eaLnBrk="1" hangingPunct="1">
              <a:lnSpc>
                <a:spcPct val="90000"/>
              </a:lnSpc>
              <a:buClr>
                <a:schemeClr val="tx1"/>
              </a:buClr>
              <a:buFont typeface="Arial" pitchFamily="34" charset="0"/>
              <a:buChar char="•"/>
              <a:defRPr/>
            </a:pPr>
            <a:endParaRPr lang="en-US" sz="20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22485"/>
            <a:ext cx="9144000" cy="1692771"/>
          </a:xfrm>
        </p:spPr>
        <p:txBody>
          <a:bodyPr>
            <a:spAutoFit/>
          </a:bodyPr>
          <a:lstStyle/>
          <a:p>
            <a:pPr eaLnBrk="1" hangingPunct="1">
              <a:defRPr/>
            </a:pPr>
            <a:r>
              <a:rPr lang="en-US" b="1" u="sng" dirty="0" smtClean="0"/>
              <a:t>Required to be individually </a:t>
            </a:r>
            <a:br>
              <a:rPr lang="en-US" b="1" u="sng" dirty="0" smtClean="0"/>
            </a:br>
            <a:r>
              <a:rPr lang="en-US" b="1" u="sng" dirty="0" smtClean="0"/>
              <a:t>officially identified</a:t>
            </a:r>
            <a:r>
              <a:rPr lang="en-US" b="1" dirty="0" smtClean="0"/>
              <a:t/>
            </a:r>
            <a:br>
              <a:rPr lang="en-US" b="1" dirty="0" smtClean="0"/>
            </a:br>
            <a:r>
              <a:rPr lang="en-US" sz="1600" b="1" dirty="0" smtClean="0"/>
              <a:t>see slide notes for exceptions</a:t>
            </a:r>
            <a:endParaRPr lang="en-US" b="1" dirty="0" smtClean="0"/>
          </a:p>
        </p:txBody>
      </p:sp>
      <p:sp>
        <p:nvSpPr>
          <p:cNvPr id="3075" name="Rectangle 3"/>
          <p:cNvSpPr>
            <a:spLocks noGrp="1" noChangeArrowheads="1"/>
          </p:cNvSpPr>
          <p:nvPr>
            <p:ph type="body" idx="1"/>
          </p:nvPr>
        </p:nvSpPr>
        <p:spPr>
          <a:xfrm>
            <a:off x="228600" y="1787128"/>
            <a:ext cx="8686800" cy="5013680"/>
          </a:xfrm>
        </p:spPr>
        <p:txBody>
          <a:bodyPr>
            <a:spAutoFit/>
          </a:bodyPr>
          <a:lstStyle/>
          <a:p>
            <a:pPr lvl="1" eaLnBrk="1" hangingPunct="1">
              <a:lnSpc>
                <a:spcPct val="90000"/>
              </a:lnSpc>
              <a:buClr>
                <a:schemeClr val="accent5"/>
              </a:buClr>
              <a:buFont typeface="Wingdings" pitchFamily="1" charset="2"/>
              <a:buChar char="n"/>
              <a:defRPr/>
            </a:pPr>
            <a:r>
              <a:rPr lang="en-US" dirty="0" smtClean="0"/>
              <a:t>Sheep/Goats over </a:t>
            </a:r>
            <a:r>
              <a:rPr lang="en-US" dirty="0"/>
              <a:t>18 months of age</a:t>
            </a:r>
            <a:r>
              <a:rPr lang="en-US" dirty="0" smtClean="0"/>
              <a:t>* </a:t>
            </a:r>
            <a:r>
              <a:rPr lang="en-US" dirty="0"/>
              <a:t>or s</a:t>
            </a:r>
            <a:r>
              <a:rPr lang="en-US" dirty="0" smtClean="0"/>
              <a:t>exually </a:t>
            </a:r>
            <a:r>
              <a:rPr lang="en-US" dirty="0"/>
              <a:t>intact (any age) and NOT in slaughter </a:t>
            </a:r>
            <a:r>
              <a:rPr lang="en-US" dirty="0" smtClean="0"/>
              <a:t>channels moved </a:t>
            </a:r>
            <a:r>
              <a:rPr lang="en-US" b="1" dirty="0" smtClean="0"/>
              <a:t>without </a:t>
            </a:r>
            <a:r>
              <a:rPr lang="en-US" dirty="0" smtClean="0"/>
              <a:t>change of ownership: (continued from previous slide)</a:t>
            </a:r>
          </a:p>
          <a:p>
            <a:pPr lvl="2" eaLnBrk="1" hangingPunct="1">
              <a:lnSpc>
                <a:spcPct val="90000"/>
              </a:lnSpc>
              <a:buClr>
                <a:schemeClr val="accent5"/>
              </a:buClr>
              <a:buFont typeface="Wingdings" panose="05000000000000000000" pitchFamily="2" charset="2"/>
              <a:buChar char="v"/>
              <a:defRPr/>
            </a:pPr>
            <a:r>
              <a:rPr lang="en-US" dirty="0" smtClean="0"/>
              <a:t>instate, if the owner of the animals engages in the interstate commerce of sheep and goats, and the animals are moved to </a:t>
            </a:r>
            <a:r>
              <a:rPr lang="en-US" dirty="0"/>
              <a:t>a premise </a:t>
            </a:r>
            <a:r>
              <a:rPr lang="en-US" b="1" u="sng" dirty="0"/>
              <a:t>not</a:t>
            </a:r>
            <a:r>
              <a:rPr lang="en-US" dirty="0"/>
              <a:t> listed in the National Scrapie Database as a premises of the flock</a:t>
            </a:r>
            <a:r>
              <a:rPr lang="en-US" dirty="0" smtClean="0"/>
              <a:t> unless it is a site were the animal will be officially identified with ID assigned to the flock of origin, to an approved market where market assigned ID will be applied, or to a slaughter establishment as a single source group/lot.</a:t>
            </a:r>
            <a:endParaRPr lang="en-US" sz="2000" dirty="0" smtClean="0"/>
          </a:p>
          <a:p>
            <a:pPr marL="457200" lvl="1" indent="0" eaLnBrk="1" hangingPunct="1">
              <a:lnSpc>
                <a:spcPct val="90000"/>
              </a:lnSpc>
              <a:buClr>
                <a:schemeClr val="tx1"/>
              </a:buClr>
              <a:buFont typeface="Wingdings" panose="05000000000000000000" pitchFamily="2" charset="2"/>
              <a:buNone/>
              <a:defRPr/>
            </a:pPr>
            <a:r>
              <a:rPr lang="en-US" sz="2000" dirty="0" smtClean="0">
                <a:solidFill>
                  <a:srgbClr val="FFC000"/>
                </a:solidFill>
              </a:rPr>
              <a:t> </a:t>
            </a:r>
            <a:endParaRPr lang="en-US" sz="20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31974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0825" y="90845"/>
            <a:ext cx="8588375" cy="1569660"/>
          </a:xfrm>
        </p:spPr>
        <p:txBody>
          <a:bodyPr>
            <a:spAutoFit/>
          </a:bodyPr>
          <a:lstStyle/>
          <a:p>
            <a:pPr eaLnBrk="1" hangingPunct="1">
              <a:defRPr/>
            </a:pPr>
            <a:r>
              <a:rPr lang="en-US" sz="4800" b="1" u="sng" dirty="0" smtClean="0"/>
              <a:t>Required to be individually officially identified</a:t>
            </a:r>
            <a:endParaRPr lang="en-US" sz="4800" b="1" dirty="0" smtClean="0"/>
          </a:p>
        </p:txBody>
      </p:sp>
      <p:sp>
        <p:nvSpPr>
          <p:cNvPr id="3075" name="Rectangle 3"/>
          <p:cNvSpPr>
            <a:spLocks noGrp="1" noChangeArrowheads="1"/>
          </p:cNvSpPr>
          <p:nvPr>
            <p:ph type="body" idx="1"/>
          </p:nvPr>
        </p:nvSpPr>
        <p:spPr>
          <a:xfrm>
            <a:off x="430213" y="1905000"/>
            <a:ext cx="8382000" cy="4800600"/>
          </a:xfrm>
        </p:spPr>
        <p:txBody>
          <a:bodyPr/>
          <a:lstStyle/>
          <a:p>
            <a:pPr lvl="1" eaLnBrk="1" hangingPunct="1">
              <a:lnSpc>
                <a:spcPct val="90000"/>
              </a:lnSpc>
              <a:buClr>
                <a:schemeClr val="accent5"/>
              </a:buClr>
              <a:defRPr/>
            </a:pPr>
            <a:r>
              <a:rPr lang="en-US" dirty="0" smtClean="0"/>
              <a:t>Sheep/goats when they are designated as:</a:t>
            </a:r>
          </a:p>
          <a:p>
            <a:pPr lvl="2" eaLnBrk="1" hangingPunct="1">
              <a:lnSpc>
                <a:spcPct val="90000"/>
              </a:lnSpc>
              <a:buClr>
                <a:schemeClr val="accent5"/>
              </a:buClr>
              <a:buFont typeface="Wingdings" panose="05000000000000000000" pitchFamily="2" charset="2"/>
              <a:buChar char="v"/>
              <a:defRPr/>
            </a:pPr>
            <a:r>
              <a:rPr lang="en-US" dirty="0"/>
              <a:t>e</a:t>
            </a:r>
            <a:r>
              <a:rPr lang="en-US" dirty="0" smtClean="0"/>
              <a:t>xposed,</a:t>
            </a:r>
          </a:p>
          <a:p>
            <a:pPr lvl="2" eaLnBrk="1" hangingPunct="1">
              <a:lnSpc>
                <a:spcPct val="90000"/>
              </a:lnSpc>
              <a:buClr>
                <a:schemeClr val="accent5"/>
              </a:buClr>
              <a:buFont typeface="Wingdings" panose="05000000000000000000" pitchFamily="2" charset="2"/>
              <a:buChar char="v"/>
              <a:defRPr/>
            </a:pPr>
            <a:r>
              <a:rPr lang="en-US" dirty="0" smtClean="0"/>
              <a:t>high-risk,</a:t>
            </a:r>
          </a:p>
          <a:p>
            <a:pPr lvl="2" eaLnBrk="1" hangingPunct="1">
              <a:lnSpc>
                <a:spcPct val="90000"/>
              </a:lnSpc>
              <a:buClr>
                <a:schemeClr val="accent5"/>
              </a:buClr>
              <a:buFont typeface="Wingdings" panose="05000000000000000000" pitchFamily="2" charset="2"/>
              <a:buChar char="v"/>
              <a:defRPr/>
            </a:pPr>
            <a:r>
              <a:rPr lang="en-US" dirty="0"/>
              <a:t>s</a:t>
            </a:r>
            <a:r>
              <a:rPr lang="en-US" dirty="0" smtClean="0"/>
              <a:t>uspect, or</a:t>
            </a:r>
          </a:p>
          <a:p>
            <a:pPr lvl="2" eaLnBrk="1" hangingPunct="1">
              <a:lnSpc>
                <a:spcPct val="90000"/>
              </a:lnSpc>
              <a:buClr>
                <a:schemeClr val="accent5"/>
              </a:buClr>
              <a:buFont typeface="Wingdings" panose="05000000000000000000" pitchFamily="2" charset="2"/>
              <a:buChar char="v"/>
              <a:defRPr/>
            </a:pPr>
            <a:r>
              <a:rPr lang="en-US" dirty="0" smtClean="0"/>
              <a:t>test-positive animals.</a:t>
            </a:r>
          </a:p>
          <a:p>
            <a:pPr lvl="1" eaLnBrk="1" hangingPunct="1">
              <a:lnSpc>
                <a:spcPct val="90000"/>
              </a:lnSpc>
              <a:buClr>
                <a:schemeClr val="accent5"/>
              </a:buClr>
              <a:buSzPct val="100000"/>
              <a:buFont typeface="Wingdings" panose="05000000000000000000" pitchFamily="2" charset="2"/>
              <a:buChar char="§"/>
              <a:defRPr/>
            </a:pPr>
            <a:r>
              <a:rPr lang="en-US" dirty="0" smtClean="0"/>
              <a:t>Sheep/goats designated for test as part of a disease investigation </a:t>
            </a:r>
          </a:p>
          <a:p>
            <a:pPr lvl="1" eaLnBrk="1" hangingPunct="1">
              <a:lnSpc>
                <a:spcPct val="90000"/>
              </a:lnSpc>
              <a:buClr>
                <a:schemeClr val="accent5"/>
              </a:buClr>
              <a:buSzPct val="100000"/>
              <a:buFont typeface="Wingdings" panose="05000000000000000000" pitchFamily="2" charset="2"/>
              <a:buChar char="§"/>
              <a:defRPr/>
            </a:pPr>
            <a:r>
              <a:rPr lang="en-US" dirty="0" smtClean="0"/>
              <a:t>Sheep from non-compliant flocks prior to movement </a:t>
            </a:r>
            <a:endParaRPr lang="en-US" dirty="0"/>
          </a:p>
          <a:p>
            <a:pPr lvl="1" eaLnBrk="1" hangingPunct="1">
              <a:lnSpc>
                <a:spcPct val="90000"/>
              </a:lnSpc>
              <a:buClr>
                <a:schemeClr val="tx1"/>
              </a:buClr>
              <a:buFont typeface="Arial" pitchFamily="34" charset="0"/>
              <a:buChar char="•"/>
              <a:defRPr/>
            </a:pPr>
            <a:endParaRPr lang="en-US" sz="1800" dirty="0">
              <a:solidFill>
                <a:srgbClr val="FFFF00"/>
              </a:solidFill>
            </a:endParaRPr>
          </a:p>
          <a:p>
            <a:pPr marL="457200" lvl="1" indent="0" eaLnBrk="1" hangingPunct="1">
              <a:lnSpc>
                <a:spcPct val="90000"/>
              </a:lnSpc>
              <a:buClr>
                <a:schemeClr val="tx1"/>
              </a:buClr>
              <a:buFont typeface="Wingdings" panose="05000000000000000000" pitchFamily="2" charset="2"/>
              <a:buNone/>
              <a:defRPr/>
            </a:pPr>
            <a:r>
              <a:rPr lang="en-US" sz="1800" dirty="0" smtClean="0">
                <a:solidFill>
                  <a:srgbClr val="FFC000"/>
                </a:solidFill>
              </a:rPr>
              <a:t>States </a:t>
            </a:r>
            <a:r>
              <a:rPr lang="en-US" sz="1800" dirty="0">
                <a:solidFill>
                  <a:srgbClr val="FFC000"/>
                </a:solidFill>
              </a:rPr>
              <a:t>may have more stringent ID regulations. </a:t>
            </a:r>
            <a:r>
              <a:rPr lang="en-US" sz="1800" dirty="0" smtClean="0"/>
              <a:t> </a:t>
            </a:r>
            <a:endParaRPr lang="en-US" sz="1800" dirty="0"/>
          </a:p>
          <a:p>
            <a:pPr lvl="1" eaLnBrk="1" hangingPunct="1">
              <a:lnSpc>
                <a:spcPct val="90000"/>
              </a:lnSpc>
              <a:buClr>
                <a:schemeClr val="tx1"/>
              </a:buClr>
              <a:buFont typeface="Arial" pitchFamily="34" charset="0"/>
              <a:buChar char="•"/>
              <a:defRPr/>
            </a:pPr>
            <a:endParaRPr lang="en-US" sz="18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descr="DSCN1564"/>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572000" y="3429000"/>
            <a:ext cx="4267200" cy="3200400"/>
          </a:xfrm>
        </p:spPr>
      </p:pic>
      <p:pic>
        <p:nvPicPr>
          <p:cNvPr id="58371" name="Picture 11" descr="DSCN1614"/>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97413" y="236538"/>
            <a:ext cx="3962400" cy="2971800"/>
          </a:xfrm>
        </p:spPr>
      </p:pic>
      <p:sp>
        <p:nvSpPr>
          <p:cNvPr id="58372" name="Text Box 16"/>
          <p:cNvSpPr txBox="1">
            <a:spLocks noChangeArrowheads="1"/>
          </p:cNvSpPr>
          <p:nvPr/>
        </p:nvSpPr>
        <p:spPr bwMode="auto">
          <a:xfrm>
            <a:off x="4724400" y="582295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2400"/>
              <a:t>Ewes/Does and        Ewe Lambs/Doe Kids</a:t>
            </a:r>
          </a:p>
        </p:txBody>
      </p:sp>
      <p:sp>
        <p:nvSpPr>
          <p:cNvPr id="58373" name="Text Box 17"/>
          <p:cNvSpPr txBox="1">
            <a:spLocks noChangeArrowheads="1"/>
          </p:cNvSpPr>
          <p:nvPr/>
        </p:nvSpPr>
        <p:spPr bwMode="auto">
          <a:xfrm>
            <a:off x="4876800" y="2479675"/>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F7F7F7"/>
                </a:solidFill>
              </a:rPr>
              <a:t>Rams/Bucks and  Ram Lambs/Buck kids</a:t>
            </a:r>
            <a:endParaRPr lang="en-US" altLang="en-US" sz="2400"/>
          </a:p>
        </p:txBody>
      </p:sp>
      <p:sp>
        <p:nvSpPr>
          <p:cNvPr id="58374" name="Rectangle 18"/>
          <p:cNvSpPr>
            <a:spLocks noChangeArrowheads="1"/>
          </p:cNvSpPr>
          <p:nvPr/>
        </p:nvSpPr>
        <p:spPr bwMode="auto">
          <a:xfrm>
            <a:off x="5029200" y="2667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endParaRPr lang="en-US" altLang="en-US" sz="2400"/>
          </a:p>
        </p:txBody>
      </p:sp>
      <p:sp>
        <p:nvSpPr>
          <p:cNvPr id="6153" name="Rectangle 20"/>
          <p:cNvSpPr>
            <a:spLocks noChangeArrowheads="1"/>
          </p:cNvSpPr>
          <p:nvPr/>
        </p:nvSpPr>
        <p:spPr bwMode="auto">
          <a:xfrm>
            <a:off x="76200" y="168275"/>
            <a:ext cx="4495800" cy="310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a:spcBef>
                <a:spcPct val="0"/>
              </a:spcBef>
              <a:buClrTx/>
              <a:buFontTx/>
              <a:buNone/>
            </a:pPr>
            <a:r>
              <a:rPr lang="en-US" altLang="en-US" sz="2800"/>
              <a:t>Potential breeding sheep/goats are required to be identified prior to leaving the farm/ranch on which they were born or where they currently reside with some exceptions*</a:t>
            </a:r>
            <a:endParaRPr lang="en-US" altLang="en-US" sz="2400"/>
          </a:p>
        </p:txBody>
      </p:sp>
      <p:pic>
        <p:nvPicPr>
          <p:cNvPr id="58376" name="Picture 10" descr="IMG_05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13" y="3468688"/>
            <a:ext cx="4343400" cy="3200400"/>
          </a:xfrm>
          <a:prstGeom prst="rect">
            <a:avLst/>
          </a:prstGeom>
          <a:noFill/>
          <a:ln>
            <a:noFill/>
          </a:ln>
          <a:effectLst>
            <a:outerShdw dist="25399" dir="81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 Box 15"/>
          <p:cNvSpPr txBox="1">
            <a:spLocks noChangeArrowheads="1"/>
          </p:cNvSpPr>
          <p:nvPr/>
        </p:nvSpPr>
        <p:spPr bwMode="auto">
          <a:xfrm>
            <a:off x="166688" y="5799138"/>
            <a:ext cx="1981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2400"/>
              <a:t>Ewe/Doe &amp; Lamb/Kid</a:t>
            </a:r>
          </a:p>
        </p:txBody>
      </p:sp>
      <p:pic>
        <p:nvPicPr>
          <p:cNvPr id="1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ome Button" descr="C:\Documents and Settings\Arhuddleston\Local Settings\Temporary Internet Files\Content.IE5\PLNM5QWE\MC900442122[1].png">
            <a:hlinkClick r:id="rId9" action="ppaction://hlinksldjump"/>
          </p:cNvPr>
          <p:cNvPicPr>
            <a:picLocks noChangeAspect="1" noChangeArrowheads="1"/>
          </p:cNvPicPr>
          <p:nvPr/>
        </p:nvPicPr>
        <p:blipFill>
          <a:blip r:embed="rId10"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90845"/>
            <a:ext cx="8610600" cy="1446550"/>
          </a:xfrm>
        </p:spPr>
        <p:txBody>
          <a:bodyPr>
            <a:spAutoFit/>
          </a:bodyPr>
          <a:lstStyle/>
          <a:p>
            <a:pPr eaLnBrk="1" hangingPunct="1">
              <a:defRPr/>
            </a:pPr>
            <a:r>
              <a:rPr lang="en-US" u="sng" dirty="0" smtClean="0"/>
              <a:t>Federal Exceptions for Individual ID of Sheep of Any Age </a:t>
            </a:r>
            <a:endParaRPr lang="en-US" sz="2800" u="sng" dirty="0" smtClean="0">
              <a:solidFill>
                <a:srgbClr val="FFC000"/>
              </a:solidFill>
            </a:endParaRPr>
          </a:p>
        </p:txBody>
      </p:sp>
      <p:sp>
        <p:nvSpPr>
          <p:cNvPr id="174083" name="Rectangle 3"/>
          <p:cNvSpPr>
            <a:spLocks noGrp="1" noChangeArrowheads="1"/>
          </p:cNvSpPr>
          <p:nvPr>
            <p:ph type="body" idx="1"/>
          </p:nvPr>
        </p:nvSpPr>
        <p:spPr>
          <a:xfrm>
            <a:off x="228600" y="1808809"/>
            <a:ext cx="8610600" cy="3194721"/>
          </a:xfrm>
        </p:spPr>
        <p:txBody>
          <a:bodyPr>
            <a:spAutoFit/>
          </a:bodyPr>
          <a:lstStyle/>
          <a:p>
            <a:pPr eaLnBrk="1" hangingPunct="1">
              <a:buClr>
                <a:schemeClr val="accent5"/>
              </a:buClr>
              <a:buSzPct val="90000"/>
              <a:buFont typeface="Wingdings" panose="05000000000000000000" pitchFamily="2" charset="2"/>
              <a:buChar char="§"/>
              <a:defRPr/>
            </a:pPr>
            <a:r>
              <a:rPr lang="en-US" sz="2800" dirty="0" smtClean="0"/>
              <a:t>Animals moved for management purposes </a:t>
            </a:r>
            <a:r>
              <a:rPr lang="en-US" sz="2800" u="sng" dirty="0" smtClean="0"/>
              <a:t>without change of ownership</a:t>
            </a:r>
            <a:r>
              <a:rPr lang="en-US" sz="2800" dirty="0" smtClean="0"/>
              <a:t> and </a:t>
            </a:r>
            <a:r>
              <a:rPr lang="en-US" sz="2800" u="sng" dirty="0" smtClean="0"/>
              <a:t>without commingling</a:t>
            </a:r>
            <a:r>
              <a:rPr lang="en-US" sz="2800" dirty="0" smtClean="0"/>
              <a:t> with animals from other flocks (such as grazing) between premises owned or leased by the animal’s owners. </a:t>
            </a:r>
            <a:r>
              <a:rPr lang="en-US" sz="2800" u="sng" dirty="0" smtClean="0">
                <a:solidFill>
                  <a:srgbClr val="FFC000"/>
                </a:solidFill>
              </a:rPr>
              <a:t>Group/Lot </a:t>
            </a:r>
            <a:r>
              <a:rPr lang="en-US" sz="2800" u="sng" dirty="0">
                <a:solidFill>
                  <a:srgbClr val="FFC000"/>
                </a:solidFill>
              </a:rPr>
              <a:t>ID and an Owner/Hauler Statement is </a:t>
            </a:r>
            <a:r>
              <a:rPr lang="en-US" sz="2800" u="sng" dirty="0" smtClean="0">
                <a:solidFill>
                  <a:srgbClr val="FFC000"/>
                </a:solidFill>
              </a:rPr>
              <a:t>Required.</a:t>
            </a:r>
            <a:endParaRPr lang="en-US" sz="2800" dirty="0" smtClean="0"/>
          </a:p>
          <a:p>
            <a:pPr marL="0" indent="0" eaLnBrk="1" hangingPunct="1">
              <a:buClr>
                <a:schemeClr val="accent5"/>
              </a:buClr>
              <a:buSzPct val="90000"/>
              <a:buNone/>
              <a:defRPr/>
            </a:pPr>
            <a:endParaRPr lang="en-US" sz="2800"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90845"/>
            <a:ext cx="8610600" cy="1446550"/>
          </a:xfrm>
        </p:spPr>
        <p:txBody>
          <a:bodyPr>
            <a:spAutoFit/>
          </a:bodyPr>
          <a:lstStyle/>
          <a:p>
            <a:pPr eaLnBrk="1" hangingPunct="1">
              <a:defRPr/>
            </a:pPr>
            <a:r>
              <a:rPr lang="en-US" u="sng" dirty="0" smtClean="0"/>
              <a:t>Federal Exceptions for Individual ID of Sheep of Any Age </a:t>
            </a:r>
            <a:endParaRPr lang="en-US" sz="2800" u="sng" dirty="0" smtClean="0">
              <a:solidFill>
                <a:srgbClr val="FFC000"/>
              </a:solidFill>
            </a:endParaRPr>
          </a:p>
        </p:txBody>
      </p:sp>
      <p:sp>
        <p:nvSpPr>
          <p:cNvPr id="174083" name="Rectangle 3"/>
          <p:cNvSpPr>
            <a:spLocks noGrp="1" noChangeArrowheads="1"/>
          </p:cNvSpPr>
          <p:nvPr>
            <p:ph type="body" idx="1"/>
          </p:nvPr>
        </p:nvSpPr>
        <p:spPr>
          <a:xfrm>
            <a:off x="228600" y="1524000"/>
            <a:ext cx="8610600" cy="4659737"/>
          </a:xfrm>
        </p:spPr>
        <p:txBody>
          <a:bodyPr>
            <a:spAutoFit/>
          </a:bodyPr>
          <a:lstStyle/>
          <a:p>
            <a:pPr eaLnBrk="1" hangingPunct="1">
              <a:buClr>
                <a:schemeClr val="accent5"/>
              </a:buClr>
              <a:buSzPct val="90000"/>
              <a:buFont typeface="Wingdings" panose="05000000000000000000" pitchFamily="2" charset="2"/>
              <a:buChar char="§"/>
              <a:defRPr/>
            </a:pPr>
            <a:endParaRPr lang="en-US" sz="2800" dirty="0" smtClean="0"/>
          </a:p>
          <a:p>
            <a:pPr eaLnBrk="1" hangingPunct="1">
              <a:buClr>
                <a:schemeClr val="accent5"/>
              </a:buClr>
              <a:buSzPct val="90000"/>
              <a:buFont typeface="Wingdings" panose="05000000000000000000" pitchFamily="2" charset="2"/>
              <a:buChar char="§"/>
              <a:defRPr/>
            </a:pPr>
            <a:r>
              <a:rPr lang="en-US" sz="2800" dirty="0" smtClean="0"/>
              <a:t>Animals </a:t>
            </a:r>
            <a:r>
              <a:rPr lang="en-US" sz="2800" dirty="0"/>
              <a:t>moving </a:t>
            </a:r>
            <a:r>
              <a:rPr lang="en-US" sz="2800" u="sng" dirty="0"/>
              <a:t>within</a:t>
            </a:r>
            <a:r>
              <a:rPr lang="en-US" sz="2800" dirty="0"/>
              <a:t> their State of </a:t>
            </a:r>
            <a:r>
              <a:rPr lang="en-US" sz="2800" dirty="0" smtClean="0"/>
              <a:t>birth if their owner and the owner of the premises on which they reside do not engage in interstate commerce of sheep/goats</a:t>
            </a:r>
          </a:p>
          <a:p>
            <a:pPr eaLnBrk="1" hangingPunct="1">
              <a:buClr>
                <a:schemeClr val="accent5"/>
              </a:buClr>
              <a:buSzPct val="90000"/>
              <a:buFont typeface="Wingdings" panose="05000000000000000000" pitchFamily="2" charset="2"/>
              <a:buChar char="§"/>
              <a:defRPr/>
            </a:pPr>
            <a:endParaRPr lang="en-US" sz="2800" dirty="0" smtClean="0">
              <a:effectLst>
                <a:outerShdw blurRad="38100" dist="38100" dir="2700000" algn="tl">
                  <a:srgbClr val="000000">
                    <a:alpha val="43137"/>
                  </a:srgbClr>
                </a:outerShdw>
              </a:effectLst>
            </a:endParaRPr>
          </a:p>
          <a:p>
            <a:pPr eaLnBrk="1" hangingPunct="1">
              <a:buClr>
                <a:schemeClr val="accent5"/>
              </a:buClr>
              <a:buSzPct val="90000"/>
              <a:buFont typeface="Wingdings" panose="05000000000000000000" pitchFamily="2" charset="2"/>
              <a:buChar char="§"/>
              <a:defRPr/>
            </a:pPr>
            <a:r>
              <a:rPr lang="en-US" sz="2800" dirty="0" smtClean="0">
                <a:effectLst>
                  <a:outerShdw blurRad="38100" dist="38100" dir="2700000" algn="tl">
                    <a:srgbClr val="000000">
                      <a:alpha val="43137"/>
                    </a:srgbClr>
                  </a:outerShdw>
                </a:effectLst>
              </a:rPr>
              <a:t>Animals maintained and moved as a single source group/lot to </a:t>
            </a:r>
            <a:r>
              <a:rPr lang="en-US" sz="2800" dirty="0">
                <a:effectLst>
                  <a:outerShdw blurRad="38100" dist="38100" dir="2700000" algn="tl">
                    <a:srgbClr val="000000">
                      <a:alpha val="43137"/>
                    </a:srgbClr>
                  </a:outerShdw>
                </a:effectLst>
              </a:rPr>
              <a:t>an approved </a:t>
            </a:r>
            <a:r>
              <a:rPr lang="en-US" sz="2800" dirty="0" smtClean="0">
                <a:effectLst>
                  <a:outerShdw blurRad="38100" dist="38100" dir="2700000" algn="tl">
                    <a:srgbClr val="000000">
                      <a:alpha val="43137"/>
                    </a:srgbClr>
                  </a:outerShdw>
                </a:effectLst>
              </a:rPr>
              <a:t>market or to a slaughter facility. </a:t>
            </a:r>
            <a:r>
              <a:rPr lang="en-US" sz="2800" u="sng" dirty="0">
                <a:solidFill>
                  <a:srgbClr val="FFC000"/>
                </a:solidFill>
              </a:rPr>
              <a:t>Group/Lot ID and an Owner/Hauler Statement is </a:t>
            </a:r>
            <a:r>
              <a:rPr lang="en-US" sz="2800" u="sng" dirty="0" smtClean="0">
                <a:solidFill>
                  <a:srgbClr val="FFC000"/>
                </a:solidFill>
              </a:rPr>
              <a:t>Required.</a:t>
            </a:r>
            <a:endParaRPr lang="en-US" sz="2800" u="sng" dirty="0" smtClean="0">
              <a:effectLst>
                <a:outerShdw blurRad="38100" dist="38100" dir="2700000" algn="tl">
                  <a:srgbClr val="000000">
                    <a:alpha val="43137"/>
                  </a:srgbClr>
                </a:outerShdw>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67376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76200"/>
            <a:ext cx="8763000" cy="1569660"/>
          </a:xfrm>
        </p:spPr>
        <p:txBody>
          <a:bodyPr>
            <a:spAutoFit/>
          </a:bodyPr>
          <a:lstStyle/>
          <a:p>
            <a:pPr eaLnBrk="1" hangingPunct="1">
              <a:defRPr/>
            </a:pPr>
            <a:r>
              <a:rPr lang="en-US" sz="3200" u="sng" dirty="0" smtClean="0"/>
              <a:t>Federal Exceptions for Individual ID of Sheep Under 18 Months of Age in Slaughter Channels and Wethers Under 18 months of Age</a:t>
            </a:r>
            <a:endParaRPr lang="en-US" sz="2400" b="1" u="sng" dirty="0" smtClean="0"/>
          </a:p>
        </p:txBody>
      </p:sp>
      <p:sp>
        <p:nvSpPr>
          <p:cNvPr id="174083" name="Rectangle 3"/>
          <p:cNvSpPr>
            <a:spLocks noGrp="1" noChangeArrowheads="1"/>
          </p:cNvSpPr>
          <p:nvPr>
            <p:ph type="body" idx="1"/>
          </p:nvPr>
        </p:nvSpPr>
        <p:spPr>
          <a:xfrm>
            <a:off x="419100" y="1676400"/>
            <a:ext cx="8229600" cy="4305300"/>
          </a:xfrm>
        </p:spPr>
        <p:txBody>
          <a:bodyPr/>
          <a:lstStyle/>
          <a:p>
            <a:pPr eaLnBrk="1" hangingPunct="1">
              <a:buClr>
                <a:schemeClr val="accent5"/>
              </a:buClr>
              <a:buSzPct val="90000"/>
              <a:buFont typeface="Wingdings" panose="05000000000000000000" pitchFamily="2" charset="2"/>
              <a:buChar char="§"/>
              <a:defRPr/>
            </a:pPr>
            <a:r>
              <a:rPr lang="en-US" sz="2400" dirty="0"/>
              <a:t>Wethers under 18 months of age (some states </a:t>
            </a:r>
            <a:r>
              <a:rPr lang="en-US" sz="2400" dirty="0" smtClean="0"/>
              <a:t>require individual ID )</a:t>
            </a:r>
            <a:endParaRPr lang="en-US" sz="2400" dirty="0"/>
          </a:p>
          <a:p>
            <a:pPr eaLnBrk="1" hangingPunct="1">
              <a:buClr>
                <a:schemeClr val="accent5"/>
              </a:buClr>
              <a:buSzPct val="90000"/>
              <a:buFont typeface="Wingdings" panose="05000000000000000000" pitchFamily="2" charset="2"/>
              <a:buChar char="§"/>
              <a:defRPr/>
            </a:pPr>
            <a:r>
              <a:rPr lang="en-US" sz="2400" dirty="0" smtClean="0"/>
              <a:t>Sheep under 18 months of age may move as mixed source group/lots in slaughter channels with a group/lot ID and an owner </a:t>
            </a:r>
            <a:r>
              <a:rPr lang="en-US" sz="2400" dirty="0"/>
              <a:t>hauler </a:t>
            </a:r>
            <a:r>
              <a:rPr lang="en-US" sz="2400" dirty="0" smtClean="0"/>
              <a:t>statement (</a:t>
            </a:r>
            <a:r>
              <a:rPr lang="en-US" sz="2400" dirty="0"/>
              <a:t>some states </a:t>
            </a:r>
            <a:r>
              <a:rPr lang="en-US" sz="2400" dirty="0" smtClean="0"/>
              <a:t>require individual ID)</a:t>
            </a:r>
          </a:p>
          <a:p>
            <a:pPr eaLnBrk="1" hangingPunct="1">
              <a:buClr>
                <a:schemeClr val="accent5"/>
              </a:buClr>
              <a:buSzPct val="90000"/>
              <a:buFont typeface="Wingdings" panose="05000000000000000000" pitchFamily="2" charset="2"/>
              <a:buChar char="§"/>
              <a:defRPr/>
            </a:pPr>
            <a:endParaRPr lang="en-US" sz="2400" dirty="0" smtClean="0"/>
          </a:p>
          <a:p>
            <a:pPr marL="0" indent="0" eaLnBrk="1" hangingPunct="1">
              <a:buClr>
                <a:schemeClr val="accent5"/>
              </a:buClr>
              <a:buSzPct val="90000"/>
              <a:buFont typeface="Wingdings" panose="05000000000000000000" pitchFamily="2" charset="2"/>
              <a:buNone/>
              <a:defRPr/>
            </a:pPr>
            <a:r>
              <a:rPr lang="en-US" sz="2400" dirty="0" smtClean="0"/>
              <a:t>Slaughter channels include animals moved to:</a:t>
            </a:r>
          </a:p>
          <a:p>
            <a:pPr lvl="1" eaLnBrk="1" hangingPunct="1">
              <a:buClr>
                <a:schemeClr val="accent5"/>
              </a:buClr>
              <a:buSzPct val="90000"/>
              <a:buFont typeface="Wingdings" panose="05000000000000000000" pitchFamily="2" charset="2"/>
              <a:buChar char="§"/>
              <a:defRPr/>
            </a:pPr>
            <a:r>
              <a:rPr lang="en-US" sz="2000" dirty="0" smtClean="0"/>
              <a:t>a federal or state inspected slaughter establishment or custom exempt establishment for immediate slaughter</a:t>
            </a:r>
          </a:p>
          <a:p>
            <a:pPr lvl="1" eaLnBrk="1" hangingPunct="1">
              <a:buClr>
                <a:schemeClr val="accent5"/>
              </a:buClr>
              <a:buSzPct val="90000"/>
              <a:buFont typeface="Wingdings" panose="05000000000000000000" pitchFamily="2" charset="2"/>
              <a:buChar char="§"/>
              <a:defRPr/>
            </a:pPr>
            <a:r>
              <a:rPr lang="en-US" sz="2000" dirty="0"/>
              <a:t>an individual for immediate slaughter for personal use </a:t>
            </a:r>
            <a:endParaRPr lang="en-US" sz="2000" dirty="0" smtClean="0"/>
          </a:p>
          <a:p>
            <a:pPr lvl="1" eaLnBrk="1" hangingPunct="1">
              <a:buClr>
                <a:schemeClr val="accent5"/>
              </a:buClr>
              <a:buSzPct val="90000"/>
              <a:buFont typeface="Wingdings" panose="05000000000000000000" pitchFamily="2" charset="2"/>
              <a:buChar char="§"/>
              <a:defRPr/>
            </a:pPr>
            <a:r>
              <a:rPr lang="en-US" sz="2000" dirty="0" smtClean="0"/>
              <a:t>a restricted (slaughter only) livestock facility or sale</a:t>
            </a:r>
          </a:p>
          <a:p>
            <a:pPr lvl="1" eaLnBrk="1" hangingPunct="1">
              <a:buClr>
                <a:schemeClr val="accent5"/>
              </a:buClr>
              <a:buSzPct val="90000"/>
              <a:buFont typeface="Wingdings" panose="05000000000000000000" pitchFamily="2" charset="2"/>
              <a:buChar char="§"/>
              <a:defRPr/>
            </a:pPr>
            <a:r>
              <a:rPr lang="en-US" sz="2000" dirty="0" smtClean="0"/>
              <a:t>an approved terminal feedlot</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lang="en-US" sz="4000" b="1" u="sng" dirty="0" smtClean="0"/>
              <a:t>Sheep/Goat </a:t>
            </a:r>
            <a:r>
              <a:rPr lang="en-US" sz="4000" b="1" u="sng" dirty="0"/>
              <a:t>ID Tips/Advice</a:t>
            </a:r>
            <a:endParaRPr lang="en-US" sz="4000" b="1" u="sng" dirty="0" smtClean="0"/>
          </a:p>
        </p:txBody>
      </p:sp>
      <p:pic>
        <p:nvPicPr>
          <p:cNvPr id="64515" name="Picture 7" descr="Lambs 2005 165cropped"/>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1889125" y="2667000"/>
            <a:ext cx="6430963" cy="2495550"/>
          </a:xfrm>
        </p:spPr>
      </p:pic>
      <p:pic>
        <p:nvPicPr>
          <p:cNvPr id="64516" name="Picture 13" descr="DSCN19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781175"/>
            <a:ext cx="2535238" cy="3381375"/>
          </a:xfrm>
          <a:prstGeom prst="rect">
            <a:avLst/>
          </a:prstGeom>
          <a:noFill/>
          <a:ln>
            <a:noFill/>
          </a:ln>
          <a:effectLst>
            <a:outerShdw dist="25399" dir="81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7" action="ppaction://hlinksldjump"/>
          </p:cNvPr>
          <p:cNvPicPr>
            <a:picLocks noChangeAspect="1" noChangeArrowheads="1"/>
          </p:cNvPicPr>
          <p:nvPr/>
        </p:nvPicPr>
        <p:blipFill>
          <a:blip r:embed="rId8"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725"/>
            <a:ext cx="8229600" cy="3477875"/>
          </a:xfrm>
        </p:spPr>
        <p:txBody>
          <a:bodyPr>
            <a:spAutoFit/>
          </a:bodyPr>
          <a:lstStyle/>
          <a:p>
            <a:pPr algn="l"/>
            <a:r>
              <a:rPr lang="en-US" b="1" dirty="0"/>
              <a:t>What is needed for sheep/goats crossing </a:t>
            </a:r>
            <a:r>
              <a:rPr lang="en-US" b="1" dirty="0" smtClean="0"/>
              <a:t>a state </a:t>
            </a:r>
            <a:r>
              <a:rPr lang="en-US" b="1" dirty="0"/>
              <a:t>line and not in slaughter channels or going to </a:t>
            </a:r>
            <a:r>
              <a:rPr lang="en-US" b="1" dirty="0" smtClean="0"/>
              <a:t>a federally </a:t>
            </a:r>
            <a:r>
              <a:rPr lang="en-US" b="1" dirty="0"/>
              <a:t>approved market</a:t>
            </a:r>
            <a:r>
              <a:rPr lang="en-US" b="1" dirty="0" smtClean="0"/>
              <a:t>?</a:t>
            </a:r>
            <a:endParaRPr lang="en-US" dirty="0"/>
          </a:p>
        </p:txBody>
      </p:sp>
      <p:sp>
        <p:nvSpPr>
          <p:cNvPr id="3" name="Content Placeholder 2"/>
          <p:cNvSpPr>
            <a:spLocks noGrp="1"/>
          </p:cNvSpPr>
          <p:nvPr>
            <p:ph idx="1"/>
          </p:nvPr>
        </p:nvSpPr>
        <p:spPr>
          <a:xfrm>
            <a:off x="457200" y="3673900"/>
            <a:ext cx="8229600" cy="2726900"/>
          </a:xfrm>
        </p:spPr>
        <p:txBody>
          <a:bodyPr>
            <a:spAutoFit/>
          </a:bodyPr>
          <a:lstStyle/>
          <a:p>
            <a:pPr>
              <a:buFont typeface="Arial" panose="020B0604020202020204" pitchFamily="34" charset="0"/>
              <a:buChar char="•"/>
              <a:defRPr/>
            </a:pPr>
            <a:r>
              <a:rPr lang="en-US" sz="4800" dirty="0" smtClean="0">
                <a:solidFill>
                  <a:srgbClr val="FFC000"/>
                </a:solidFill>
              </a:rPr>
              <a:t>Must </a:t>
            </a:r>
            <a:r>
              <a:rPr lang="en-US" sz="4800" dirty="0">
                <a:solidFill>
                  <a:srgbClr val="FFC000"/>
                </a:solidFill>
              </a:rPr>
              <a:t>have an ICVI</a:t>
            </a:r>
          </a:p>
          <a:p>
            <a:pPr lvl="1">
              <a:buFont typeface="Arial" panose="020B0604020202020204" pitchFamily="34" charset="0"/>
              <a:buChar char="•"/>
              <a:defRPr/>
            </a:pPr>
            <a:r>
              <a:rPr lang="en-US" dirty="0"/>
              <a:t>Interstate Certificate of Veterinary Inspection issued by an Accredited Veterinarian</a:t>
            </a:r>
          </a:p>
          <a:p>
            <a:pPr lvl="1">
              <a:buFont typeface="Arial" panose="020B0604020202020204" pitchFamily="34" charset="0"/>
              <a:buChar char="•"/>
              <a:defRPr/>
            </a:pPr>
            <a:r>
              <a:rPr lang="en-US" dirty="0">
                <a:solidFill>
                  <a:srgbClr val="FFC000"/>
                </a:solidFill>
              </a:rPr>
              <a:t>Note: Some states also require an ICVI for instate shows.</a:t>
            </a:r>
            <a:endParaRPr lang="en-US" sz="4400" b="1" dirty="0" smtClean="0">
              <a:solidFill>
                <a:schemeClr val="tx2"/>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63525" y="38100"/>
            <a:ext cx="8382000" cy="1143000"/>
          </a:xfrm>
        </p:spPr>
        <p:txBody>
          <a:bodyPr/>
          <a:lstStyle/>
          <a:p>
            <a:pPr eaLnBrk="1" hangingPunct="1">
              <a:defRPr/>
            </a:pPr>
            <a:r>
              <a:rPr lang="en-US" u="sng" dirty="0" smtClean="0"/>
              <a:t>ID </a:t>
            </a:r>
            <a:r>
              <a:rPr lang="en-US" b="1" u="sng" dirty="0" smtClean="0"/>
              <a:t>Tips/Advice</a:t>
            </a:r>
          </a:p>
        </p:txBody>
      </p:sp>
      <p:sp>
        <p:nvSpPr>
          <p:cNvPr id="58371" name="Rectangle 3"/>
          <p:cNvSpPr>
            <a:spLocks noGrp="1" noChangeArrowheads="1"/>
          </p:cNvSpPr>
          <p:nvPr>
            <p:ph type="body" idx="1"/>
          </p:nvPr>
        </p:nvSpPr>
        <p:spPr>
          <a:xfrm>
            <a:off x="492125" y="1295400"/>
            <a:ext cx="8153400" cy="4770537"/>
          </a:xfrm>
        </p:spPr>
        <p:txBody>
          <a:bodyPr>
            <a:spAutoFit/>
          </a:bodyPr>
          <a:lstStyle/>
          <a:p>
            <a:pPr eaLnBrk="1" hangingPunct="1">
              <a:spcBef>
                <a:spcPct val="0"/>
              </a:spcBef>
              <a:buClr>
                <a:schemeClr val="accent5"/>
              </a:buClr>
              <a:buFont typeface="Wingdings" panose="05000000000000000000" pitchFamily="2" charset="2"/>
              <a:buChar char="§"/>
              <a:defRPr/>
            </a:pPr>
            <a:r>
              <a:rPr lang="en-US" sz="2400" dirty="0"/>
              <a:t>Do not buy </a:t>
            </a:r>
            <a:r>
              <a:rPr lang="en-US" sz="2400" dirty="0" smtClean="0"/>
              <a:t>or sell a sheep/goat </a:t>
            </a:r>
            <a:r>
              <a:rPr lang="en-US" sz="2400" dirty="0"/>
              <a:t>over 18 months of age for any purpose </a:t>
            </a:r>
            <a:r>
              <a:rPr lang="en-US" sz="2400" i="1" dirty="0"/>
              <a:t>unless they have official ID</a:t>
            </a:r>
            <a:r>
              <a:rPr lang="en-US" sz="2400" i="1" dirty="0" smtClean="0"/>
              <a:t>.</a:t>
            </a:r>
          </a:p>
          <a:p>
            <a:pPr marL="0" indent="0" eaLnBrk="1" hangingPunct="1">
              <a:spcBef>
                <a:spcPct val="0"/>
              </a:spcBef>
              <a:buClr>
                <a:schemeClr val="accent5"/>
              </a:buClr>
              <a:buFont typeface="Wingdings" panose="05000000000000000000" pitchFamily="2" charset="2"/>
              <a:buNone/>
              <a:defRPr/>
            </a:pPr>
            <a:endParaRPr lang="en-US" sz="2400" i="1" baseline="30000" dirty="0"/>
          </a:p>
          <a:p>
            <a:pPr eaLnBrk="1" hangingPunct="1">
              <a:spcBef>
                <a:spcPct val="0"/>
              </a:spcBef>
              <a:buClr>
                <a:schemeClr val="accent5"/>
              </a:buClr>
              <a:buFont typeface="Wingdings" panose="05000000000000000000" pitchFamily="2" charset="2"/>
              <a:buChar char="§"/>
              <a:defRPr/>
            </a:pPr>
            <a:r>
              <a:rPr lang="en-US" sz="2400" dirty="0" smtClean="0"/>
              <a:t>Do not buy or sell sexually intact sheep/goats </a:t>
            </a:r>
            <a:r>
              <a:rPr lang="en-US" sz="2400" dirty="0"/>
              <a:t>under 18 months of age </a:t>
            </a:r>
            <a:r>
              <a:rPr lang="en-US" sz="2400" dirty="0" smtClean="0"/>
              <a:t>that is </a:t>
            </a:r>
            <a:r>
              <a:rPr lang="en-US" sz="2400" i="1" dirty="0" smtClean="0"/>
              <a:t>not officially identified</a:t>
            </a:r>
            <a:r>
              <a:rPr lang="en-US" sz="2400" dirty="0" smtClean="0"/>
              <a:t> unless they are moving directly to a slaughter establishment, a slaughter only market or sale, a terminal feedlot, or the buyer is going to slaughter them or have them slaughtered for personal use and in each case you have an owner/hauler statement completed by the buyer stating such.</a:t>
            </a:r>
          </a:p>
          <a:p>
            <a:pPr eaLnBrk="1" hangingPunct="1">
              <a:spcBef>
                <a:spcPct val="0"/>
              </a:spcBef>
              <a:buClr>
                <a:schemeClr val="accent5"/>
              </a:buClr>
              <a:buFont typeface="Wingdings" panose="05000000000000000000" pitchFamily="2" charset="2"/>
              <a:buChar char="§"/>
              <a:defRPr/>
            </a:pPr>
            <a:endParaRPr lang="en-US" sz="2400" dirty="0" smtClean="0"/>
          </a:p>
          <a:p>
            <a:pPr eaLnBrk="1" hangingPunct="1">
              <a:spcBef>
                <a:spcPct val="0"/>
              </a:spcBef>
              <a:buClr>
                <a:schemeClr val="accent5"/>
              </a:buClr>
              <a:buFont typeface="Wingdings" panose="05000000000000000000" pitchFamily="2" charset="2"/>
              <a:buChar char="§"/>
              <a:defRPr/>
            </a:pPr>
            <a:r>
              <a:rPr lang="en-US" sz="2400" dirty="0" smtClean="0">
                <a:solidFill>
                  <a:srgbClr val="FFC000"/>
                </a:solidFill>
              </a:rPr>
              <a:t>List of exceptions on next slide</a:t>
            </a:r>
            <a:endParaRPr lang="en-US" sz="2800" baseline="30000" dirty="0" smtClean="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63525" y="38100"/>
            <a:ext cx="8382000" cy="1143000"/>
          </a:xfrm>
        </p:spPr>
        <p:txBody>
          <a:bodyPr/>
          <a:lstStyle/>
          <a:p>
            <a:pPr eaLnBrk="1" hangingPunct="1">
              <a:defRPr/>
            </a:pPr>
            <a:r>
              <a:rPr lang="en-US" u="sng" dirty="0" smtClean="0"/>
              <a:t>ID </a:t>
            </a:r>
            <a:r>
              <a:rPr lang="en-US" b="1" u="sng" dirty="0" smtClean="0"/>
              <a:t>Tips/Advice</a:t>
            </a:r>
          </a:p>
        </p:txBody>
      </p:sp>
      <p:sp>
        <p:nvSpPr>
          <p:cNvPr id="66564" name="TextBox 1"/>
          <p:cNvSpPr txBox="1">
            <a:spLocks noChangeArrowheads="1"/>
          </p:cNvSpPr>
          <p:nvPr/>
        </p:nvSpPr>
        <p:spPr bwMode="auto">
          <a:xfrm>
            <a:off x="190500" y="1295400"/>
            <a:ext cx="8763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en-US" altLang="en-US" sz="2600" b="1" dirty="0">
                <a:solidFill>
                  <a:srgbClr val="FFC000"/>
                </a:solidFill>
              </a:rPr>
              <a:t>Exceptions:</a:t>
            </a:r>
          </a:p>
          <a:p>
            <a:pPr marL="342900" indent="-342900">
              <a:spcBef>
                <a:spcPct val="0"/>
              </a:spcBef>
              <a:buClrTx/>
              <a:buFont typeface="Arial" panose="020B0604020202020204" pitchFamily="34" charset="0"/>
              <a:buChar char="•"/>
            </a:pPr>
            <a:r>
              <a:rPr lang="en-US" altLang="en-US" sz="2600" dirty="0" smtClean="0">
                <a:solidFill>
                  <a:srgbClr val="FFC000"/>
                </a:solidFill>
              </a:rPr>
              <a:t>Animals </a:t>
            </a:r>
            <a:r>
              <a:rPr lang="en-US" altLang="en-US" sz="2600" dirty="0">
                <a:solidFill>
                  <a:srgbClr val="FFC000"/>
                </a:solidFill>
              </a:rPr>
              <a:t>that are exempted from identification in intrastate commerce by the State that are moving within their State of birth and are not sold/purchased by persons who engage in interstate commerce or reside on premises were animals are received in interstate commerce or from which animals move in interstate commerce.  </a:t>
            </a:r>
            <a:endParaRPr lang="en-US" altLang="en-US" sz="2600" dirty="0" smtClean="0">
              <a:solidFill>
                <a:srgbClr val="FFC000"/>
              </a:solidFill>
            </a:endParaRPr>
          </a:p>
          <a:p>
            <a:pPr marL="342900" indent="-342900">
              <a:spcBef>
                <a:spcPct val="0"/>
              </a:spcBef>
              <a:buClrTx/>
              <a:buFont typeface="Arial" panose="020B0604020202020204" pitchFamily="34" charset="0"/>
              <a:buChar char="•"/>
            </a:pPr>
            <a:endParaRPr lang="en-US" altLang="en-US" sz="2600" dirty="0">
              <a:solidFill>
                <a:srgbClr val="FFC000"/>
              </a:solidFill>
            </a:endParaRPr>
          </a:p>
          <a:p>
            <a:pPr marL="342900" indent="-342900">
              <a:spcBef>
                <a:spcPct val="0"/>
              </a:spcBef>
              <a:buClrTx/>
              <a:buFont typeface="Arial" panose="020B0604020202020204" pitchFamily="34" charset="0"/>
              <a:buChar char="•"/>
            </a:pPr>
            <a:r>
              <a:rPr lang="en-US" altLang="en-US" sz="2600" dirty="0" smtClean="0">
                <a:solidFill>
                  <a:srgbClr val="FFC000"/>
                </a:solidFill>
              </a:rPr>
              <a:t>Animals </a:t>
            </a:r>
            <a:r>
              <a:rPr lang="en-US" altLang="en-US" sz="2600" dirty="0">
                <a:solidFill>
                  <a:srgbClr val="FFC000"/>
                </a:solidFill>
              </a:rPr>
              <a:t>sold and maintained as a single source group/lot in slaughter channels accompanied by owner/hauler statement(s) documenting the movement</a:t>
            </a:r>
            <a:r>
              <a:rPr lang="en-US" altLang="en-US" sz="2600" dirty="0" smtClean="0">
                <a:solidFill>
                  <a:srgbClr val="FFC000"/>
                </a:solidFill>
              </a:rPr>
              <a:t>.</a:t>
            </a:r>
            <a:endParaRPr lang="en-US" altLang="en-US" sz="2600"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81096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560638"/>
            <a:ext cx="7772400" cy="1736725"/>
          </a:xfrm>
        </p:spPr>
        <p:txBody>
          <a:bodyPr/>
          <a:lstStyle/>
          <a:p>
            <a:pPr>
              <a:defRPr/>
            </a:pPr>
            <a:r>
              <a:rPr lang="en-US" b="1" dirty="0" smtClean="0"/>
              <a:t>Official ID Devices and Methods</a:t>
            </a:r>
            <a:endParaRPr lang="en-US" b="1"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1143000"/>
          </a:xfrm>
        </p:spPr>
        <p:txBody>
          <a:bodyPr/>
          <a:lstStyle/>
          <a:p>
            <a:pPr>
              <a:defRPr/>
            </a:pPr>
            <a:r>
              <a:rPr lang="en-US" sz="4000" b="1" u="sng" dirty="0" smtClean="0"/>
              <a:t>Official ID Devices and Methods</a:t>
            </a:r>
            <a:endParaRPr lang="en-US" sz="4000" b="1" u="sng" dirty="0"/>
          </a:p>
        </p:txBody>
      </p:sp>
      <p:sp>
        <p:nvSpPr>
          <p:cNvPr id="3" name="Content Placeholder 2"/>
          <p:cNvSpPr>
            <a:spLocks noGrp="1"/>
          </p:cNvSpPr>
          <p:nvPr>
            <p:ph idx="1"/>
          </p:nvPr>
        </p:nvSpPr>
        <p:spPr>
          <a:xfrm>
            <a:off x="381000" y="2730072"/>
            <a:ext cx="8229600" cy="3564053"/>
          </a:xfrm>
        </p:spPr>
        <p:txBody>
          <a:bodyPr>
            <a:spAutoFit/>
          </a:bodyPr>
          <a:lstStyle/>
          <a:p>
            <a:pPr>
              <a:buFont typeface="Wingdings" panose="05000000000000000000" pitchFamily="2" charset="2"/>
              <a:buChar char="§"/>
              <a:defRPr/>
            </a:pPr>
            <a:r>
              <a:rPr lang="en-US" sz="2400" dirty="0" smtClean="0"/>
              <a:t>Official Eartags including RFID eartags</a:t>
            </a:r>
          </a:p>
          <a:p>
            <a:pPr>
              <a:buFont typeface="Wingdings" panose="05000000000000000000" pitchFamily="2" charset="2"/>
              <a:buChar char="§"/>
              <a:defRPr/>
            </a:pPr>
            <a:r>
              <a:rPr lang="en-US" sz="2400" dirty="0" smtClean="0"/>
              <a:t>Group/Lot Identification</a:t>
            </a:r>
          </a:p>
          <a:p>
            <a:pPr>
              <a:buFont typeface="Wingdings" panose="05000000000000000000" pitchFamily="2" charset="2"/>
              <a:buChar char="§"/>
              <a:defRPr/>
            </a:pPr>
            <a:r>
              <a:rPr lang="en-US" sz="2400" dirty="0" smtClean="0"/>
              <a:t>Flock ID Tattoos</a:t>
            </a:r>
          </a:p>
          <a:p>
            <a:pPr>
              <a:buFont typeface="Wingdings" panose="05000000000000000000" pitchFamily="2" charset="2"/>
              <a:buChar char="§"/>
              <a:defRPr/>
            </a:pPr>
            <a:r>
              <a:rPr lang="en-US" sz="2400" dirty="0" smtClean="0"/>
              <a:t>Registry Tattoos</a:t>
            </a:r>
          </a:p>
          <a:p>
            <a:pPr>
              <a:buFont typeface="Wingdings" panose="05000000000000000000" pitchFamily="2" charset="2"/>
              <a:buChar char="§"/>
              <a:defRPr/>
            </a:pPr>
            <a:r>
              <a:rPr lang="en-US" sz="2400" dirty="0" smtClean="0"/>
              <a:t>Electronic Implantable Devices (EID)</a:t>
            </a:r>
          </a:p>
          <a:p>
            <a:pPr>
              <a:buFont typeface="Wingdings" panose="05000000000000000000" pitchFamily="2" charset="2"/>
              <a:buChar char="§"/>
              <a:defRPr/>
            </a:pPr>
            <a:r>
              <a:rPr lang="en-US" sz="2400" dirty="0" smtClean="0"/>
              <a:t>Registered Brands and Ear Notches </a:t>
            </a:r>
          </a:p>
          <a:p>
            <a:pPr>
              <a:buFont typeface="Wingdings" panose="05000000000000000000" pitchFamily="2" charset="2"/>
              <a:buChar char="§"/>
              <a:defRPr/>
            </a:pPr>
            <a:r>
              <a:rPr lang="en-US" sz="2400" dirty="0" smtClean="0"/>
              <a:t>Back tags </a:t>
            </a:r>
          </a:p>
          <a:p>
            <a:pPr>
              <a:buFont typeface="Wingdings" panose="05000000000000000000" pitchFamily="2" charset="2"/>
              <a:buChar char="§"/>
              <a:defRPr/>
            </a:pPr>
            <a:r>
              <a:rPr lang="en-US" sz="2400" dirty="0" smtClean="0"/>
              <a:t>Official eartags on neck straps </a:t>
            </a:r>
            <a:endParaRPr lang="en-US" sz="2400" dirty="0"/>
          </a:p>
        </p:txBody>
      </p:sp>
      <p:sp>
        <p:nvSpPr>
          <p:cNvPr id="70660" name="TextBox 3"/>
          <p:cNvSpPr txBox="1">
            <a:spLocks noChangeArrowheads="1"/>
          </p:cNvSpPr>
          <p:nvPr/>
        </p:nvSpPr>
        <p:spPr bwMode="auto">
          <a:xfrm>
            <a:off x="267719" y="881533"/>
            <a:ext cx="86931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FontTx/>
              <a:buNone/>
            </a:pPr>
            <a:r>
              <a:rPr lang="en-US" altLang="en-US" sz="2800" dirty="0">
                <a:solidFill>
                  <a:srgbClr val="FFC000"/>
                </a:solidFill>
              </a:rPr>
              <a:t>Note: each device or method has specific requirements and limits on use that are described on later slides</a:t>
            </a:r>
            <a:r>
              <a:rPr lang="en-US" altLang="en-US" sz="2800" dirty="0" smtClean="0">
                <a:solidFill>
                  <a:srgbClr val="FFC000"/>
                </a:solidFill>
              </a:rPr>
              <a:t>. Only official </a:t>
            </a:r>
            <a:r>
              <a:rPr lang="en-US" altLang="en-US" sz="2800" dirty="0" err="1" smtClean="0">
                <a:solidFill>
                  <a:srgbClr val="FFC000"/>
                </a:solidFill>
              </a:rPr>
              <a:t>eartags</a:t>
            </a:r>
            <a:r>
              <a:rPr lang="en-US" altLang="en-US" sz="2800" dirty="0" smtClean="0">
                <a:solidFill>
                  <a:srgbClr val="FFC000"/>
                </a:solidFill>
              </a:rPr>
              <a:t> may be used for any type of movement.</a:t>
            </a:r>
            <a:endParaRPr lang="en-US" altLang="en-US" sz="2800" dirty="0">
              <a:solidFill>
                <a:srgbClr val="FFC000"/>
              </a:solidFill>
            </a:endParaRP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22863"/>
            <a:ext cx="8229600" cy="1446550"/>
          </a:xfrm>
        </p:spPr>
        <p:txBody>
          <a:bodyPr>
            <a:spAutoFit/>
          </a:bodyPr>
          <a:lstStyle/>
          <a:p>
            <a:pPr eaLnBrk="1" hangingPunct="1">
              <a:defRPr/>
            </a:pPr>
            <a:r>
              <a:rPr lang="en-US" b="1" u="sng" dirty="0" smtClean="0"/>
              <a:t>How do I know if a tag is an official tag?</a:t>
            </a:r>
          </a:p>
        </p:txBody>
      </p:sp>
      <p:sp>
        <p:nvSpPr>
          <p:cNvPr id="173059" name="Rectangle 3"/>
          <p:cNvSpPr>
            <a:spLocks noGrp="1" noChangeArrowheads="1"/>
          </p:cNvSpPr>
          <p:nvPr>
            <p:ph type="body" idx="1"/>
          </p:nvPr>
        </p:nvSpPr>
        <p:spPr>
          <a:xfrm>
            <a:off x="457200" y="2103438"/>
            <a:ext cx="4724400" cy="2771775"/>
          </a:xfrm>
        </p:spPr>
        <p:txBody>
          <a:bodyPr/>
          <a:lstStyle/>
          <a:p>
            <a:pPr eaLnBrk="1" hangingPunct="1">
              <a:buFont typeface="Wingdings" pitchFamily="1" charset="2"/>
              <a:buNone/>
              <a:defRPr/>
            </a:pPr>
            <a:r>
              <a:rPr lang="en-US" sz="4400" dirty="0" smtClean="0"/>
              <a:t>The </a:t>
            </a:r>
            <a:r>
              <a:rPr lang="en-US" sz="4400" dirty="0" smtClean="0">
                <a:solidFill>
                  <a:srgbClr val="FF0000"/>
                </a:solidFill>
              </a:rPr>
              <a:t>US Shield</a:t>
            </a:r>
          </a:p>
          <a:p>
            <a:pPr eaLnBrk="1" hangingPunct="1">
              <a:buFont typeface="Wingdings" pitchFamily="1" charset="2"/>
              <a:buNone/>
              <a:defRPr/>
            </a:pPr>
            <a:r>
              <a:rPr lang="en-US" sz="4400" dirty="0" smtClean="0"/>
              <a:t>is on all official</a:t>
            </a:r>
          </a:p>
          <a:p>
            <a:pPr eaLnBrk="1" hangingPunct="1">
              <a:buFont typeface="Wingdings" pitchFamily="1" charset="2"/>
              <a:buNone/>
              <a:defRPr/>
            </a:pPr>
            <a:r>
              <a:rPr lang="en-US" sz="4400" dirty="0" smtClean="0"/>
              <a:t>tags.</a:t>
            </a:r>
            <a:endParaRPr lang="en-US" sz="4400" dirty="0" smtClean="0">
              <a:cs typeface="Arial" charset="0"/>
            </a:endParaRPr>
          </a:p>
        </p:txBody>
      </p:sp>
      <p:pic>
        <p:nvPicPr>
          <p:cNvPr id="74756" name="Picture 1028" descr="Allflex Jr"/>
          <p:cNvPicPr>
            <a:picLocks noChangeAspect="1" noChangeArrowheads="1"/>
          </p:cNvPicPr>
          <p:nvPr/>
        </p:nvPicPr>
        <p:blipFill>
          <a:blip r:embed="rId4">
            <a:extLst>
              <a:ext uri="{28A0092B-C50C-407E-A947-70E740481C1C}">
                <a14:useLocalDpi xmlns:a14="http://schemas.microsoft.com/office/drawing/2010/main" val="0"/>
              </a:ext>
            </a:extLst>
          </a:blip>
          <a:srcRect l="31396" t="1862" b="-2876"/>
          <a:stretch>
            <a:fillRect/>
          </a:stretch>
        </p:blipFill>
        <p:spPr bwMode="auto">
          <a:xfrm>
            <a:off x="5105400" y="3390900"/>
            <a:ext cx="3111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a:off x="4191000" y="2667000"/>
            <a:ext cx="1828800" cy="21463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dirty="0">
              <a:ln w="28575">
                <a:solidFill>
                  <a:schemeClr val="tx1"/>
                </a:solidFill>
              </a:ln>
              <a:latin typeface="Arial" charset="0"/>
              <a:ea typeface="ＭＳ Ｐゴシック" pitchFamily="1" charset="-128"/>
            </a:endParaRPr>
          </a:p>
        </p:txBody>
      </p:sp>
      <p:pic>
        <p:nvPicPr>
          <p:cNvPr id="8"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317"/>
                                        </p:tgtEl>
                                        <p:attrNameLst>
                                          <p:attrName>style.color</p:attrName>
                                        </p:attrNameLst>
                                      </p:cBhvr>
                                      <p:by>
                                        <p:hsl h="0" s="12549" l="25098"/>
                                      </p:by>
                                    </p:animClr>
                                    <p:animClr clrSpc="hsl" dir="cw">
                                      <p:cBhvr>
                                        <p:cTn id="7" dur="500" fill="hold"/>
                                        <p:tgtEl>
                                          <p:spTgt spid="13317"/>
                                        </p:tgtEl>
                                        <p:attrNameLst>
                                          <p:attrName>fillcolor</p:attrName>
                                        </p:attrNameLst>
                                      </p:cBhvr>
                                      <p:by>
                                        <p:hsl h="0" s="12549" l="25098"/>
                                      </p:by>
                                    </p:animClr>
                                    <p:animClr clrSpc="hsl" dir="cw">
                                      <p:cBhvr>
                                        <p:cTn id="8" dur="500" fill="hold"/>
                                        <p:tgtEl>
                                          <p:spTgt spid="13317"/>
                                        </p:tgtEl>
                                        <p:attrNameLst>
                                          <p:attrName>stroke.color</p:attrName>
                                        </p:attrNameLst>
                                      </p:cBhvr>
                                      <p:by>
                                        <p:hsl h="0" s="12549" l="25098"/>
                                      </p:by>
                                    </p:animClr>
                                    <p:set>
                                      <p:cBhvr>
                                        <p:cTn id="9" dur="500" fill="hold"/>
                                        <p:tgtEl>
                                          <p:spTgt spid="133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579"/>
            <a:ext cx="8229600" cy="769441"/>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b="1" u="sng" dirty="0" smtClean="0"/>
              <a:t> </a:t>
            </a:r>
            <a:r>
              <a:rPr lang="en-US" b="1" u="sng" dirty="0"/>
              <a:t>Tags for Sheep/Goats</a:t>
            </a:r>
          </a:p>
        </p:txBody>
      </p:sp>
      <p:sp>
        <p:nvSpPr>
          <p:cNvPr id="3" name="Content Placeholder 2"/>
          <p:cNvSpPr>
            <a:spLocks noGrp="1"/>
          </p:cNvSpPr>
          <p:nvPr>
            <p:ph idx="1"/>
          </p:nvPr>
        </p:nvSpPr>
        <p:spPr>
          <a:xfrm>
            <a:off x="430213" y="2324100"/>
            <a:ext cx="6457950" cy="4533900"/>
          </a:xfrm>
        </p:spPr>
        <p:txBody>
          <a:bodyPr/>
          <a:lstStyle/>
          <a:p>
            <a:pPr lvl="1">
              <a:buClr>
                <a:srgbClr val="FFFF00"/>
              </a:buClr>
              <a:buSzPct val="80000"/>
              <a:buFont typeface="Wingdings" pitchFamily="1" charset="2"/>
              <a:buChar char="n"/>
              <a:defRPr/>
            </a:pPr>
            <a:r>
              <a:rPr lang="en-US" sz="2400" dirty="0" smtClean="0"/>
              <a:t>Yellow Metal: animal was exposed and is permanently restricted to a premises </a:t>
            </a:r>
          </a:p>
          <a:p>
            <a:pPr marL="457200" lvl="1" indent="0">
              <a:buClr>
                <a:srgbClr val="FFFF00"/>
              </a:buClr>
              <a:buSzPct val="80000"/>
              <a:buFont typeface="Wingdings" pitchFamily="1" charset="2"/>
              <a:buNone/>
              <a:defRPr/>
            </a:pPr>
            <a:endParaRPr lang="en-US" sz="2400" dirty="0" smtClean="0"/>
          </a:p>
          <a:p>
            <a:pPr lvl="1">
              <a:buClr>
                <a:srgbClr val="FF0000"/>
              </a:buClr>
              <a:buSzPct val="80000"/>
              <a:buFont typeface="Wingdings" pitchFamily="1" charset="2"/>
              <a:buChar char="n"/>
              <a:defRPr/>
            </a:pPr>
            <a:r>
              <a:rPr lang="en-US" sz="2400" dirty="0" smtClean="0"/>
              <a:t>Red Metal: animal tested positive for scrapie on an official test </a:t>
            </a:r>
          </a:p>
          <a:p>
            <a:pPr marL="457200" lvl="1" indent="0">
              <a:buClr>
                <a:srgbClr val="FF0000"/>
              </a:buClr>
              <a:buSzPct val="80000"/>
              <a:buFont typeface="Wingdings" pitchFamily="1" charset="2"/>
              <a:buNone/>
              <a:defRPr/>
            </a:pPr>
            <a:endParaRPr lang="en-US" sz="2400" dirty="0" smtClean="0"/>
          </a:p>
          <a:p>
            <a:pPr lvl="1">
              <a:buClr>
                <a:srgbClr val="8EF6F1"/>
              </a:buClr>
              <a:buSzPct val="80000"/>
              <a:buFont typeface="Wingdings" pitchFamily="1" charset="2"/>
              <a:buChar char="n"/>
              <a:defRPr/>
            </a:pPr>
            <a:r>
              <a:rPr lang="en-US" sz="2400" dirty="0" smtClean="0"/>
              <a:t>Blue Metal or Plastic: animal is in slaughter channels, tag imprinted with                      “Slaughter Only” or “Meat” </a:t>
            </a:r>
            <a:endParaRPr lang="en-US" sz="2400" dirty="0"/>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913" y="5638800"/>
            <a:ext cx="191928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819400"/>
            <a:ext cx="201453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5668963"/>
            <a:ext cx="16144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Box 3"/>
          <p:cNvSpPr txBox="1">
            <a:spLocks noChangeArrowheads="1"/>
          </p:cNvSpPr>
          <p:nvPr/>
        </p:nvSpPr>
        <p:spPr bwMode="auto">
          <a:xfrm>
            <a:off x="358775" y="1295400"/>
            <a:ext cx="7056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0"/>
              </a:spcBef>
              <a:buClrTx/>
              <a:buFontTx/>
              <a:buNone/>
            </a:pPr>
            <a:r>
              <a:rPr lang="en-US" altLang="en-US" sz="3000"/>
              <a:t>Some official tags have designated colors and meanings:</a:t>
            </a:r>
          </a:p>
        </p:txBody>
      </p:sp>
      <p:pic>
        <p:nvPicPr>
          <p:cNvPr id="1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1"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492195"/>
            <a:ext cx="8229600" cy="707886"/>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Where do I get my NSEP tags?</a:t>
            </a:r>
          </a:p>
        </p:txBody>
      </p:sp>
      <p:sp>
        <p:nvSpPr>
          <p:cNvPr id="4099" name="Rectangle 3"/>
          <p:cNvSpPr>
            <a:spLocks noGrp="1" noChangeArrowheads="1"/>
          </p:cNvSpPr>
          <p:nvPr>
            <p:ph type="body" idx="1"/>
          </p:nvPr>
        </p:nvSpPr>
        <p:spPr>
          <a:xfrm>
            <a:off x="121669" y="1371600"/>
            <a:ext cx="8839200" cy="4656761"/>
          </a:xfrm>
        </p:spPr>
        <p:txBody>
          <a:bodyPr>
            <a:noAutofit/>
          </a:bodyPr>
          <a:lstStyle/>
          <a:p>
            <a:pPr marL="0" indent="0" eaLnBrk="1" hangingPunct="1">
              <a:buFont typeface="Wingdings" pitchFamily="1" charset="2"/>
              <a:buNone/>
              <a:defRPr/>
            </a:pPr>
            <a:r>
              <a:rPr lang="en-US" sz="3600" dirty="0" smtClean="0">
                <a:solidFill>
                  <a:srgbClr val="FFFF00"/>
                </a:solidFill>
              </a:rPr>
              <a:t>Call </a:t>
            </a:r>
            <a:r>
              <a:rPr lang="en-US" sz="4000" b="1" dirty="0" smtClean="0">
                <a:solidFill>
                  <a:srgbClr val="FFFF00"/>
                </a:solidFill>
              </a:rPr>
              <a:t>1-866-USDA-TAG </a:t>
            </a:r>
            <a:r>
              <a:rPr lang="en-US" b="1" dirty="0" smtClean="0">
                <a:solidFill>
                  <a:srgbClr val="FFFF00"/>
                </a:solidFill>
              </a:rPr>
              <a:t>(1-866-873-2824)</a:t>
            </a:r>
            <a:endParaRPr lang="en-US" sz="3600" dirty="0" smtClean="0">
              <a:solidFill>
                <a:srgbClr val="FFFF00"/>
              </a:solidFill>
            </a:endParaRPr>
          </a:p>
          <a:p>
            <a:pPr lvl="1" eaLnBrk="1" hangingPunct="1">
              <a:buClr>
                <a:schemeClr val="accent5"/>
              </a:buClr>
              <a:buSzPct val="60000"/>
              <a:buFont typeface="Wingdings" pitchFamily="1" charset="2"/>
              <a:buChar char="n"/>
              <a:defRPr/>
            </a:pPr>
            <a:r>
              <a:rPr lang="en-US" sz="3200" dirty="0" smtClean="0"/>
              <a:t>Directs the caller to the office for </a:t>
            </a:r>
            <a:r>
              <a:rPr lang="en-US" sz="3200" b="1" i="1" dirty="0" smtClean="0"/>
              <a:t>their </a:t>
            </a:r>
            <a:r>
              <a:rPr lang="en-US" sz="3200" dirty="0" smtClean="0"/>
              <a:t>state which assigns flock IDs and places tag orders</a:t>
            </a:r>
          </a:p>
          <a:p>
            <a:pPr lvl="1" eaLnBrk="1" hangingPunct="1">
              <a:buClr>
                <a:schemeClr val="accent5"/>
              </a:buClr>
              <a:buSzPct val="60000"/>
              <a:buFont typeface="Wingdings" pitchFamily="1" charset="2"/>
              <a:buChar char="n"/>
              <a:defRPr/>
            </a:pPr>
            <a:r>
              <a:rPr lang="en-US" dirty="0" smtClean="0"/>
              <a:t>Tags </a:t>
            </a:r>
            <a:r>
              <a:rPr lang="en-US" dirty="0"/>
              <a:t>provided at no charge to producers by USDA</a:t>
            </a:r>
          </a:p>
          <a:p>
            <a:pPr lvl="2" eaLnBrk="1" hangingPunct="1">
              <a:lnSpc>
                <a:spcPct val="90000"/>
              </a:lnSpc>
              <a:buClr>
                <a:schemeClr val="accent5"/>
              </a:buClr>
              <a:buFont typeface="Wingdings" panose="05000000000000000000" pitchFamily="2" charset="2"/>
              <a:buChar char="§"/>
              <a:defRPr/>
            </a:pPr>
            <a:r>
              <a:rPr lang="en-US" dirty="0"/>
              <a:t>Plastic - </a:t>
            </a:r>
            <a:r>
              <a:rPr lang="en-US" dirty="0" err="1"/>
              <a:t>Allflex</a:t>
            </a:r>
            <a:r>
              <a:rPr lang="en-US" dirty="0"/>
              <a:t> Couple 74 tag (</a:t>
            </a:r>
            <a:r>
              <a:rPr lang="en-US" dirty="0" smtClean="0"/>
              <a:t>available</a:t>
            </a:r>
            <a:r>
              <a:rPr lang="en-US" dirty="0"/>
              <a:t> through 9/2020</a:t>
            </a:r>
            <a:r>
              <a:rPr lang="en-US" dirty="0" smtClean="0"/>
              <a:t> </a:t>
            </a:r>
            <a:r>
              <a:rPr lang="en-US" dirty="0"/>
              <a:t>to producers ordering for the first </a:t>
            </a:r>
            <a:r>
              <a:rPr lang="en-US" dirty="0" smtClean="0"/>
              <a:t>time)</a:t>
            </a:r>
          </a:p>
          <a:p>
            <a:pPr marL="914400" lvl="2" indent="0" eaLnBrk="1" hangingPunct="1">
              <a:lnSpc>
                <a:spcPct val="90000"/>
              </a:lnSpc>
              <a:buClr>
                <a:schemeClr val="accent5"/>
              </a:buClr>
              <a:buNone/>
              <a:defRPr/>
            </a:pPr>
            <a:endParaRPr lang="en-US" dirty="0"/>
          </a:p>
          <a:p>
            <a:pPr lvl="2" eaLnBrk="1" hangingPunct="1">
              <a:lnSpc>
                <a:spcPct val="90000"/>
              </a:lnSpc>
              <a:buClr>
                <a:schemeClr val="accent5"/>
              </a:buClr>
              <a:buFont typeface="Wingdings" panose="05000000000000000000" pitchFamily="2" charset="2"/>
              <a:buChar char="§"/>
              <a:defRPr/>
            </a:pPr>
            <a:r>
              <a:rPr lang="en-US" dirty="0"/>
              <a:t>Metal – National Band &amp; Tag (available through </a:t>
            </a:r>
            <a:r>
              <a:rPr lang="en-US" dirty="0" smtClean="0"/>
              <a:t>8/2019 for producers who have not gotten tags since 8/2017)  </a:t>
            </a:r>
            <a:endParaRPr lang="en-US" dirty="0"/>
          </a:p>
          <a:p>
            <a:pPr lvl="1" eaLnBrk="1" hangingPunct="1">
              <a:buClr>
                <a:schemeClr val="accent5"/>
              </a:buClr>
              <a:buSzPct val="60000"/>
              <a:buFont typeface="Wingdings" pitchFamily="1" charset="2"/>
              <a:buChar char="n"/>
              <a:defRPr/>
            </a:pPr>
            <a:endParaRPr lang="en-US" sz="3200" dirty="0" smtClean="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5738" y="309631"/>
            <a:ext cx="8686800" cy="707886"/>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Where do I get my NSEP tags?</a:t>
            </a:r>
          </a:p>
        </p:txBody>
      </p:sp>
      <p:sp>
        <p:nvSpPr>
          <p:cNvPr id="71683" name="Rectangle 3"/>
          <p:cNvSpPr>
            <a:spLocks noGrp="1" noChangeArrowheads="1"/>
          </p:cNvSpPr>
          <p:nvPr>
            <p:ph type="body" sz="half" idx="1"/>
          </p:nvPr>
        </p:nvSpPr>
        <p:spPr>
          <a:xfrm>
            <a:off x="615229" y="1447800"/>
            <a:ext cx="7827818" cy="1452705"/>
          </a:xfrm>
        </p:spPr>
        <p:txBody>
          <a:bodyPr>
            <a:spAutoFit/>
          </a:bodyPr>
          <a:lstStyle/>
          <a:p>
            <a:pPr eaLnBrk="1" hangingPunct="1">
              <a:lnSpc>
                <a:spcPct val="90000"/>
              </a:lnSpc>
              <a:buClr>
                <a:schemeClr val="accent5"/>
              </a:buClr>
              <a:buFont typeface="Wingdings" panose="05000000000000000000" pitchFamily="2" charset="2"/>
              <a:buChar char="§"/>
              <a:defRPr/>
            </a:pPr>
            <a:r>
              <a:rPr lang="en-US" sz="3200" dirty="0" smtClean="0"/>
              <a:t>After getting a flock ID, purchase tags as described on the following slides.</a:t>
            </a:r>
          </a:p>
          <a:p>
            <a:pPr marL="0" indent="0" eaLnBrk="1" hangingPunct="1">
              <a:lnSpc>
                <a:spcPct val="90000"/>
              </a:lnSpc>
              <a:buFont typeface="Wingdings" pitchFamily="1" charset="2"/>
              <a:buNone/>
              <a:defRPr/>
            </a:pPr>
            <a:endParaRPr lang="en-US" dirty="0" smtClean="0">
              <a:solidFill>
                <a:srgbClr val="FFFF00"/>
              </a:solidFill>
            </a:endParaRP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38125" y="48161"/>
            <a:ext cx="8686800" cy="132343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Approved </a:t>
            </a:r>
            <a:r>
              <a:rPr lang="en-US" sz="4000" b="1" i="1" u="sng" dirty="0"/>
              <a:t>Eartags</a:t>
            </a:r>
            <a:r>
              <a:rPr lang="en-US" sz="4000" b="1" u="sng" dirty="0"/>
              <a:t> and Manufacturers </a:t>
            </a:r>
          </a:p>
        </p:txBody>
      </p:sp>
      <p:sp>
        <p:nvSpPr>
          <p:cNvPr id="71684" name="Rectangle 4"/>
          <p:cNvSpPr>
            <a:spLocks noGrp="1" noChangeArrowheads="1"/>
          </p:cNvSpPr>
          <p:nvPr>
            <p:ph type="body" sz="half" idx="2"/>
          </p:nvPr>
        </p:nvSpPr>
        <p:spPr>
          <a:xfrm>
            <a:off x="304800" y="1545068"/>
            <a:ext cx="8567738" cy="4062651"/>
          </a:xfrm>
        </p:spPr>
        <p:txBody>
          <a:bodyPr>
            <a:spAutoFit/>
          </a:bodyPr>
          <a:lstStyle/>
          <a:p>
            <a:pPr eaLnBrk="1" hangingPunct="1">
              <a:lnSpc>
                <a:spcPct val="90000"/>
              </a:lnSpc>
              <a:buClr>
                <a:schemeClr val="accent5"/>
              </a:buClr>
              <a:buFont typeface="Wingdings" panose="05000000000000000000" pitchFamily="2" charset="2"/>
              <a:buChar char="§"/>
              <a:defRPr/>
            </a:pPr>
            <a:r>
              <a:rPr lang="en-US" sz="3600" dirty="0" smtClean="0"/>
              <a:t>For Purchase** from the manufacturer in various colors, sizes and styles:</a:t>
            </a:r>
          </a:p>
          <a:p>
            <a:pPr lvl="1" eaLnBrk="1" hangingPunct="1">
              <a:lnSpc>
                <a:spcPct val="90000"/>
              </a:lnSpc>
              <a:buClr>
                <a:schemeClr val="accent5"/>
              </a:buClr>
              <a:buFont typeface="Wingdings" panose="05000000000000000000" pitchFamily="2" charset="2"/>
              <a:buChar char="§"/>
              <a:defRPr/>
            </a:pPr>
            <a:r>
              <a:rPr lang="en-US" sz="2800" dirty="0" smtClean="0"/>
              <a:t>Plastic</a:t>
            </a:r>
          </a:p>
          <a:p>
            <a:pPr lvl="2" eaLnBrk="1" hangingPunct="1">
              <a:lnSpc>
                <a:spcPct val="90000"/>
              </a:lnSpc>
              <a:buClr>
                <a:schemeClr val="tx1"/>
              </a:buClr>
              <a:buFont typeface="Courier New" panose="02070309020205020404" pitchFamily="49" charset="0"/>
              <a:buChar char="o"/>
              <a:defRPr/>
            </a:pPr>
            <a:r>
              <a:rPr lang="en-US" sz="2400" dirty="0" err="1" smtClean="0"/>
              <a:t>Allflex</a:t>
            </a:r>
            <a:r>
              <a:rPr lang="en-US" sz="2400" dirty="0" smtClean="0"/>
              <a:t> </a:t>
            </a:r>
          </a:p>
          <a:p>
            <a:pPr lvl="2" eaLnBrk="1" hangingPunct="1">
              <a:lnSpc>
                <a:spcPct val="90000"/>
              </a:lnSpc>
              <a:buClr>
                <a:schemeClr val="tx1"/>
              </a:buClr>
              <a:buFont typeface="Courier New" panose="02070309020205020404" pitchFamily="49" charset="0"/>
              <a:buChar char="o"/>
              <a:defRPr/>
            </a:pPr>
            <a:r>
              <a:rPr lang="en-US" sz="2400" dirty="0" smtClean="0"/>
              <a:t>Premier</a:t>
            </a:r>
          </a:p>
          <a:p>
            <a:pPr lvl="2" eaLnBrk="1" hangingPunct="1">
              <a:lnSpc>
                <a:spcPct val="90000"/>
              </a:lnSpc>
              <a:buClr>
                <a:schemeClr val="tx1"/>
              </a:buClr>
              <a:buFont typeface="Courier New" panose="02070309020205020404" pitchFamily="49" charset="0"/>
              <a:buChar char="o"/>
              <a:defRPr/>
            </a:pPr>
            <a:r>
              <a:rPr lang="en-US" sz="2400" dirty="0"/>
              <a:t>Shearwell Data Animal Identification and Management </a:t>
            </a:r>
            <a:r>
              <a:rPr lang="en-US" sz="2400" dirty="0" smtClean="0"/>
              <a:t>Systems</a:t>
            </a:r>
          </a:p>
          <a:p>
            <a:pPr lvl="1" eaLnBrk="1" hangingPunct="1">
              <a:lnSpc>
                <a:spcPct val="90000"/>
              </a:lnSpc>
              <a:buClr>
                <a:schemeClr val="tx1"/>
              </a:buClr>
              <a:buFont typeface="Courier New" panose="02070309020205020404" pitchFamily="49" charset="0"/>
              <a:buChar char="o"/>
              <a:defRPr/>
            </a:pPr>
            <a:r>
              <a:rPr lang="en-US" sz="2800" dirty="0" smtClean="0"/>
              <a:t>Metal</a:t>
            </a:r>
            <a:endParaRPr lang="en-US" sz="4000" dirty="0" smtClean="0"/>
          </a:p>
          <a:p>
            <a:pPr lvl="2" eaLnBrk="1" hangingPunct="1">
              <a:lnSpc>
                <a:spcPct val="90000"/>
              </a:lnSpc>
              <a:buClr>
                <a:schemeClr val="tx1"/>
              </a:buClr>
              <a:buFont typeface="Courier New" panose="02070309020205020404" pitchFamily="49" charset="0"/>
              <a:buChar char="o"/>
              <a:defRPr/>
            </a:pPr>
            <a:r>
              <a:rPr lang="en-US" sz="2400" dirty="0"/>
              <a:t>National Band &amp; </a:t>
            </a:r>
            <a:r>
              <a:rPr lang="en-US" sz="2400" dirty="0" smtClean="0"/>
              <a:t>Tag</a:t>
            </a:r>
            <a:r>
              <a:rPr lang="en-US" sz="2800" dirty="0" smtClean="0"/>
              <a:t>	</a:t>
            </a:r>
            <a:endParaRPr lang="en-US" dirty="0" smtClean="0"/>
          </a:p>
        </p:txBody>
      </p:sp>
      <p:sp>
        <p:nvSpPr>
          <p:cNvPr id="2" name="TextBox 1"/>
          <p:cNvSpPr txBox="1"/>
          <p:nvPr/>
        </p:nvSpPr>
        <p:spPr>
          <a:xfrm>
            <a:off x="838200" y="5706070"/>
            <a:ext cx="7696200" cy="923330"/>
          </a:xfrm>
          <a:prstGeom prst="rect">
            <a:avLst/>
          </a:prstGeom>
          <a:noFill/>
        </p:spPr>
        <p:txBody>
          <a:bodyPr wrap="square">
            <a:spAutoFit/>
          </a:bodyPr>
          <a:lstStyle/>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Contact the manufacturer to purchase after getting a Flock ID number by calling 1-866-USDA-TAG</a:t>
            </a:r>
          </a:p>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Standardized PIN/LID is also required to purchase RFID tags</a:t>
            </a: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5738" y="1855"/>
            <a:ext cx="8686800" cy="132343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Approved </a:t>
            </a:r>
            <a:r>
              <a:rPr lang="en-US" sz="4000" b="1" i="1" u="sng" dirty="0"/>
              <a:t>Eartags</a:t>
            </a:r>
            <a:r>
              <a:rPr lang="en-US" sz="4000" b="1" u="sng" dirty="0"/>
              <a:t> and Manufacturers </a:t>
            </a:r>
          </a:p>
        </p:txBody>
      </p:sp>
      <p:sp>
        <p:nvSpPr>
          <p:cNvPr id="71684" name="Rectangle 4"/>
          <p:cNvSpPr>
            <a:spLocks noGrp="1" noChangeArrowheads="1"/>
          </p:cNvSpPr>
          <p:nvPr>
            <p:ph type="body" sz="half" idx="2"/>
          </p:nvPr>
        </p:nvSpPr>
        <p:spPr>
          <a:xfrm>
            <a:off x="304800" y="1795212"/>
            <a:ext cx="8567738" cy="3533275"/>
          </a:xfrm>
        </p:spPr>
        <p:txBody>
          <a:bodyPr>
            <a:spAutoFit/>
          </a:bodyPr>
          <a:lstStyle/>
          <a:p>
            <a:pPr eaLnBrk="1" hangingPunct="1">
              <a:lnSpc>
                <a:spcPct val="90000"/>
              </a:lnSpc>
              <a:buClr>
                <a:schemeClr val="accent5"/>
              </a:buClr>
              <a:buFont typeface="Wingdings" panose="05000000000000000000" pitchFamily="2" charset="2"/>
              <a:buChar char="§"/>
              <a:defRPr/>
            </a:pPr>
            <a:r>
              <a:rPr lang="en-US" sz="3600" dirty="0" smtClean="0"/>
              <a:t>For Purchase** from the manufacturer in various colors, sizes and styles:</a:t>
            </a:r>
          </a:p>
          <a:p>
            <a:pPr lvl="1" eaLnBrk="1" hangingPunct="1">
              <a:lnSpc>
                <a:spcPct val="90000"/>
              </a:lnSpc>
              <a:buClr>
                <a:schemeClr val="accent5"/>
              </a:buClr>
              <a:buFont typeface="Wingdings" panose="05000000000000000000" pitchFamily="2" charset="2"/>
              <a:buChar char="§"/>
              <a:defRPr/>
            </a:pPr>
            <a:r>
              <a:rPr lang="en-US" sz="2800" dirty="0" smtClean="0"/>
              <a:t>RFID***</a:t>
            </a:r>
          </a:p>
          <a:p>
            <a:pPr lvl="2" eaLnBrk="1" hangingPunct="1">
              <a:lnSpc>
                <a:spcPct val="90000"/>
              </a:lnSpc>
              <a:buClr>
                <a:schemeClr val="tx1"/>
              </a:buClr>
              <a:buFont typeface="Courier New" panose="02070309020205020404" pitchFamily="49" charset="0"/>
              <a:buChar char="o"/>
              <a:defRPr/>
            </a:pPr>
            <a:r>
              <a:rPr lang="en-US" dirty="0" smtClean="0"/>
              <a:t>Allflex - eartags</a:t>
            </a:r>
          </a:p>
          <a:p>
            <a:pPr lvl="2" eaLnBrk="1" hangingPunct="1">
              <a:lnSpc>
                <a:spcPct val="90000"/>
              </a:lnSpc>
              <a:buClr>
                <a:schemeClr val="tx1"/>
              </a:buClr>
              <a:buFont typeface="Courier New" panose="02070309020205020404" pitchFamily="49" charset="0"/>
              <a:buChar char="o"/>
              <a:defRPr/>
            </a:pPr>
            <a:r>
              <a:rPr lang="en-US" dirty="0"/>
              <a:t>National Band &amp; Tag - eartags</a:t>
            </a:r>
          </a:p>
          <a:p>
            <a:pPr lvl="2" eaLnBrk="1" hangingPunct="1">
              <a:lnSpc>
                <a:spcPct val="90000"/>
              </a:lnSpc>
              <a:buClr>
                <a:schemeClr val="tx1"/>
              </a:buClr>
              <a:buFont typeface="Courier New" panose="02070309020205020404" pitchFamily="49" charset="0"/>
              <a:buChar char="o"/>
              <a:defRPr/>
            </a:pPr>
            <a:r>
              <a:rPr lang="en-US" dirty="0" smtClean="0"/>
              <a:t>Shearwell </a:t>
            </a:r>
            <a:r>
              <a:rPr lang="en-US" dirty="0"/>
              <a:t>Data Animal Identification and Management </a:t>
            </a:r>
            <a:r>
              <a:rPr lang="en-US" dirty="0" smtClean="0"/>
              <a:t>Systems - eartags</a:t>
            </a:r>
          </a:p>
          <a:p>
            <a:pPr lvl="2" eaLnBrk="1" hangingPunct="1">
              <a:lnSpc>
                <a:spcPct val="90000"/>
              </a:lnSpc>
              <a:buClr>
                <a:schemeClr val="tx1"/>
              </a:buClr>
              <a:buFont typeface="Courier New" panose="02070309020205020404" pitchFamily="49" charset="0"/>
              <a:buChar char="o"/>
              <a:defRPr/>
            </a:pPr>
            <a:r>
              <a:rPr lang="en-US" dirty="0"/>
              <a:t>Alliance ID – implants </a:t>
            </a:r>
          </a:p>
          <a:p>
            <a:pPr lvl="2" eaLnBrk="1" hangingPunct="1">
              <a:lnSpc>
                <a:spcPct val="90000"/>
              </a:lnSpc>
              <a:buClr>
                <a:schemeClr val="tx1"/>
              </a:buClr>
              <a:buFont typeface="Courier New" panose="02070309020205020404" pitchFamily="49" charset="0"/>
              <a:buChar char="o"/>
              <a:defRPr/>
            </a:pPr>
            <a:r>
              <a:rPr lang="en-US" dirty="0" smtClean="0"/>
              <a:t>EZid – implants</a:t>
            </a:r>
            <a:endParaRPr lang="en-US" sz="1800" dirty="0" smtClean="0"/>
          </a:p>
        </p:txBody>
      </p:sp>
      <p:sp>
        <p:nvSpPr>
          <p:cNvPr id="5" name="TextBox 4"/>
          <p:cNvSpPr txBox="1"/>
          <p:nvPr/>
        </p:nvSpPr>
        <p:spPr>
          <a:xfrm>
            <a:off x="829989" y="5562600"/>
            <a:ext cx="7696200" cy="1200329"/>
          </a:xfrm>
          <a:prstGeom prst="rect">
            <a:avLst/>
          </a:prstGeom>
          <a:noFill/>
        </p:spPr>
        <p:txBody>
          <a:bodyPr wrap="square">
            <a:spAutoFit/>
          </a:bodyPr>
          <a:lstStyle/>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Contact the manufacturer to purchase after getting a Flock ID number by calling 1-866-USDA-TAG</a:t>
            </a:r>
          </a:p>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Standardized PIN/LID is also required to purchase </a:t>
            </a:r>
            <a:r>
              <a:rPr lang="en-US" sz="2000" dirty="0" smtClean="0">
                <a:solidFill>
                  <a:srgbClr val="FFFF00"/>
                </a:solidFill>
                <a:effectLst>
                  <a:outerShdw blurRad="38100" dist="38100" dir="2700000" algn="tl">
                    <a:srgbClr val="000000">
                      <a:alpha val="43137"/>
                    </a:srgbClr>
                  </a:outerShdw>
                </a:effectLst>
                <a:latin typeface="Arial" charset="0"/>
                <a:ea typeface="ＭＳ Ｐゴシック" pitchFamily="1" charset="-128"/>
              </a:rPr>
              <a:t>RFID tags or implantable ID</a:t>
            </a:r>
            <a:endPar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endParaRPr>
          </a:p>
        </p:txBody>
      </p:sp>
      <p:pic>
        <p:nvPicPr>
          <p:cNvPr id="8"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701992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43100"/>
            <a:ext cx="8763000" cy="4533900"/>
          </a:xfrm>
        </p:spPr>
        <p:txBody>
          <a:bodyPr/>
          <a:lstStyle/>
          <a:p>
            <a:pPr>
              <a:buFont typeface="Arial" panose="020B0604020202020204" pitchFamily="34" charset="0"/>
              <a:buChar char="•"/>
              <a:defRPr/>
            </a:pPr>
            <a:r>
              <a:rPr lang="en-US" sz="4800" dirty="0" smtClean="0">
                <a:solidFill>
                  <a:srgbClr val="FFC000"/>
                </a:solidFill>
              </a:rPr>
              <a:t>Complete an owner/hauler statement to accompany the animals </a:t>
            </a:r>
          </a:p>
          <a:p>
            <a:pPr lvl="1">
              <a:buFont typeface="Arial" panose="020B0604020202020204" pitchFamily="34" charset="0"/>
              <a:buChar char="•"/>
              <a:defRPr/>
            </a:pPr>
            <a:r>
              <a:rPr lang="en-US" sz="4000" dirty="0" smtClean="0"/>
              <a:t>See slides 9-10 for details</a:t>
            </a:r>
            <a:endParaRPr lang="en-US" sz="5600" dirty="0"/>
          </a:p>
        </p:txBody>
      </p:sp>
      <p:sp>
        <p:nvSpPr>
          <p:cNvPr id="4" name="Rectangle 5"/>
          <p:cNvSpPr>
            <a:spLocks noGrp="1" noChangeArrowheads="1"/>
          </p:cNvSpPr>
          <p:nvPr>
            <p:ph type="title"/>
          </p:nvPr>
        </p:nvSpPr>
        <p:spPr>
          <a:xfrm>
            <a:off x="457200" y="335340"/>
            <a:ext cx="8229600" cy="1569660"/>
          </a:xfrm>
        </p:spPr>
        <p:txBody>
          <a:bodyPr>
            <a:spAutoFit/>
          </a:bodyPr>
          <a:lstStyle/>
          <a:p>
            <a:pPr algn="l" eaLnBrk="1" hangingPunct="1">
              <a:defRPr/>
            </a:pPr>
            <a:r>
              <a:rPr lang="en-US" sz="4800" b="1" dirty="0"/>
              <a:t>Moving sheep/goats in slaughter channels</a:t>
            </a:r>
            <a:r>
              <a:rPr lang="en-US" sz="4800" b="1" dirty="0" smtClean="0"/>
              <a:t>?</a:t>
            </a:r>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238035"/>
            <a:ext cx="8915400"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3600" b="1" u="sng" dirty="0"/>
              <a:t>Purchase an approved </a:t>
            </a:r>
            <a:r>
              <a:rPr lang="en-US" sz="3600" b="1" u="sng" dirty="0" err="1" smtClean="0"/>
              <a:t>eartag</a:t>
            </a:r>
            <a:r>
              <a:rPr lang="en-US" sz="3600" b="1" u="sng" dirty="0" smtClean="0"/>
              <a:t> </a:t>
            </a:r>
            <a:r>
              <a:rPr lang="en-US" sz="3600" b="1" u="sng" dirty="0"/>
              <a:t>complementary to your management</a:t>
            </a:r>
          </a:p>
        </p:txBody>
      </p:sp>
      <p:sp>
        <p:nvSpPr>
          <p:cNvPr id="67587" name="Rectangle 3"/>
          <p:cNvSpPr>
            <a:spLocks noGrp="1" noChangeArrowheads="1"/>
          </p:cNvSpPr>
          <p:nvPr>
            <p:ph type="body" idx="1"/>
          </p:nvPr>
        </p:nvSpPr>
        <p:spPr>
          <a:xfrm>
            <a:off x="685800" y="1752600"/>
            <a:ext cx="7772400" cy="4114800"/>
          </a:xfrm>
        </p:spPr>
        <p:txBody>
          <a:bodyPr/>
          <a:lstStyle/>
          <a:p>
            <a:pPr eaLnBrk="1" hangingPunct="1">
              <a:lnSpc>
                <a:spcPct val="90000"/>
              </a:lnSpc>
              <a:buClr>
                <a:schemeClr val="accent5"/>
              </a:buClr>
              <a:buFont typeface="Wingdings" panose="05000000000000000000" pitchFamily="2" charset="2"/>
              <a:buChar char="§"/>
              <a:defRPr/>
            </a:pPr>
            <a:r>
              <a:rPr lang="en-US" sz="2400" dirty="0" smtClean="0"/>
              <a:t>The program has evolved to address producers’ needs and management styles. </a:t>
            </a:r>
          </a:p>
          <a:p>
            <a:pPr eaLnBrk="1" hangingPunct="1">
              <a:lnSpc>
                <a:spcPct val="90000"/>
              </a:lnSpc>
              <a:buClr>
                <a:schemeClr val="accent5"/>
              </a:buClr>
              <a:buFont typeface="Wingdings" panose="05000000000000000000" pitchFamily="2" charset="2"/>
              <a:buChar char="§"/>
              <a:defRPr/>
            </a:pPr>
            <a:endParaRPr lang="en-US" sz="2400" dirty="0" smtClean="0"/>
          </a:p>
          <a:p>
            <a:pPr eaLnBrk="1" hangingPunct="1">
              <a:lnSpc>
                <a:spcPct val="90000"/>
              </a:lnSpc>
              <a:buClr>
                <a:schemeClr val="accent5"/>
              </a:buClr>
              <a:buFont typeface="Wingdings" panose="05000000000000000000" pitchFamily="2" charset="2"/>
              <a:buChar char="§"/>
              <a:defRPr/>
            </a:pPr>
            <a:r>
              <a:rPr lang="en-US" sz="2400" dirty="0" smtClean="0"/>
              <a:t>There are approved tags available for purchase by producers in different styles, colors, sizes, numbering options, and with flock name imprint. </a:t>
            </a:r>
          </a:p>
          <a:p>
            <a:pPr eaLnBrk="1" hangingPunct="1">
              <a:lnSpc>
                <a:spcPct val="90000"/>
              </a:lnSpc>
              <a:buClr>
                <a:schemeClr val="accent5"/>
              </a:buClr>
              <a:buFont typeface="Wingdings" panose="05000000000000000000" pitchFamily="2" charset="2"/>
              <a:buChar char="§"/>
              <a:defRPr/>
            </a:pPr>
            <a:endParaRPr lang="en-US" sz="2400" dirty="0" smtClean="0"/>
          </a:p>
          <a:p>
            <a:pPr eaLnBrk="1" hangingPunct="1">
              <a:lnSpc>
                <a:spcPct val="90000"/>
              </a:lnSpc>
              <a:buClr>
                <a:schemeClr val="accent5"/>
              </a:buClr>
              <a:buFont typeface="Wingdings" panose="05000000000000000000" pitchFamily="2" charset="2"/>
              <a:buChar char="§"/>
              <a:defRPr/>
            </a:pPr>
            <a:r>
              <a:rPr lang="en-US" sz="2400" dirty="0" smtClean="0">
                <a:solidFill>
                  <a:srgbClr val="FFFF00"/>
                </a:solidFill>
              </a:rPr>
              <a:t>Call 1-866-USDA-TAG </a:t>
            </a:r>
            <a:r>
              <a:rPr lang="en-US" sz="2400" dirty="0" smtClean="0"/>
              <a:t>to have your flock information entered into the ordering system, then contact the tag manufacturer to purchase your choice of official tags.</a:t>
            </a: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1"/>
          </p:nvPr>
        </p:nvSpPr>
        <p:spPr>
          <a:xfrm>
            <a:off x="6553200" y="6243638"/>
            <a:ext cx="2133600" cy="457200"/>
          </a:xfrm>
        </p:spPr>
        <p:txBody>
          <a:bodyPr/>
          <a:lstStyle/>
          <a:p>
            <a:pPr algn="r">
              <a:defRPr/>
            </a:pPr>
            <a:r>
              <a:rPr lang="en-US"/>
              <a:t>Approved Tag Manufacturers</a:t>
            </a:r>
          </a:p>
        </p:txBody>
      </p:sp>
      <p:sp>
        <p:nvSpPr>
          <p:cNvPr id="32771" name="Rectangle 2"/>
          <p:cNvSpPr>
            <a:spLocks noGrp="1" noChangeArrowheads="1"/>
          </p:cNvSpPr>
          <p:nvPr>
            <p:ph type="title"/>
          </p:nvPr>
        </p:nvSpPr>
        <p:spPr>
          <a:xfrm>
            <a:off x="762000" y="1033671"/>
            <a:ext cx="7772400" cy="2123658"/>
          </a:xfrm>
        </p:spPr>
        <p:txBody>
          <a:bodyPr>
            <a:spAutoFit/>
          </a:bodyPr>
          <a:lstStyle/>
          <a:p>
            <a:pPr eaLnBrk="1" hangingPunct="1">
              <a:defRPr/>
            </a:pPr>
            <a:r>
              <a:rPr lang="en-US" dirty="0" smtClean="0"/>
              <a:t>Current list of Approved Tag Manufactures and Contact Information Available at:</a:t>
            </a:r>
          </a:p>
        </p:txBody>
      </p:sp>
      <p:sp>
        <p:nvSpPr>
          <p:cNvPr id="32772" name="Rectangle 3"/>
          <p:cNvSpPr>
            <a:spLocks noGrp="1" noChangeArrowheads="1"/>
          </p:cNvSpPr>
          <p:nvPr>
            <p:ph type="body" idx="1"/>
          </p:nvPr>
        </p:nvSpPr>
        <p:spPr>
          <a:xfrm>
            <a:off x="304800" y="4038600"/>
            <a:ext cx="8686800" cy="685800"/>
          </a:xfrm>
        </p:spPr>
        <p:txBody>
          <a:bodyPr/>
          <a:lstStyle/>
          <a:p>
            <a:pPr algn="ctr" eaLnBrk="1" hangingPunct="1">
              <a:buFont typeface="Wingdings" pitchFamily="1" charset="2"/>
              <a:buNone/>
              <a:defRPr/>
            </a:pPr>
            <a:r>
              <a:rPr lang="en-US" u="sng" dirty="0">
                <a:solidFill>
                  <a:srgbClr val="FFC000"/>
                </a:solidFill>
                <a:hlinkClick r:id="rId4"/>
              </a:rPr>
              <a:t>https://</a:t>
            </a:r>
            <a:r>
              <a:rPr lang="en-US" u="sng" dirty="0" smtClean="0">
                <a:solidFill>
                  <a:srgbClr val="FFC000"/>
                </a:solidFill>
                <a:hlinkClick r:id="rId4"/>
              </a:rPr>
              <a:t>www.aphis.usda.gov/aphis/ourfocus/animalhealth/animal-disease-information/sheep-and-goat-health/national-scrapie-eradication-program/ct_to_order_ear_tags</a:t>
            </a:r>
            <a:r>
              <a:rPr lang="en-US" u="sng" dirty="0" smtClean="0">
                <a:solidFill>
                  <a:srgbClr val="FFC000"/>
                </a:solidFill>
              </a:rPr>
              <a:t> </a:t>
            </a:r>
            <a:endParaRPr lang="en-US" dirty="0" smtClean="0">
              <a:solidFill>
                <a:srgbClr val="FFC000"/>
              </a:solidFill>
            </a:endParaRP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228600"/>
            <a:ext cx="8915400" cy="1600200"/>
          </a:xfrm>
        </p:spPr>
        <p:txBody>
          <a:bodyPr/>
          <a:lstStyle/>
          <a:p>
            <a:pPr eaLnBrk="1" hangingPunct="1">
              <a:defRPr/>
            </a:pPr>
            <a:r>
              <a:rPr lang="en-US" sz="3600" b="1" dirty="0" smtClean="0"/>
              <a:t>Factors that Contribute to Optimal Eartag Retention and Minimal Infection/Tissue Reaction</a:t>
            </a:r>
          </a:p>
        </p:txBody>
      </p:sp>
      <p:sp>
        <p:nvSpPr>
          <p:cNvPr id="41988" name="Text Box 4"/>
          <p:cNvSpPr txBox="1">
            <a:spLocks noGrp="1" noChangeArrowheads="1"/>
          </p:cNvSpPr>
          <p:nvPr>
            <p:ph type="body" idx="1"/>
          </p:nvPr>
        </p:nvSpPr>
        <p:spPr>
          <a:xfrm>
            <a:off x="381000" y="2057400"/>
            <a:ext cx="8305800" cy="4038600"/>
          </a:xfrm>
        </p:spPr>
        <p:txBody>
          <a:bodyPr/>
          <a:lstStyle/>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Ideal Placement Location</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Tag Lambs/Kids at &lt; 6 Months Old </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Tag Clean, Dry Ears</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Pre-dip Tag Stem in Lubricant at Time of Tagging</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Place Female Portion of Tag on Inside of Ear</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Avoid Tagging in the Humid Summer Months when possible</a:t>
            </a: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 calcmode="lin" valueType="num">
                                      <p:cBhvr additive="base">
                                        <p:cTn id="7" dur="500" fill="hold"/>
                                        <p:tgtEl>
                                          <p:spTgt spid="419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988">
                                            <p:txEl>
                                              <p:pRg st="1" end="1"/>
                                            </p:txEl>
                                          </p:spTgt>
                                        </p:tgtEl>
                                        <p:attrNameLst>
                                          <p:attrName>style.visibility</p:attrName>
                                        </p:attrNameLst>
                                      </p:cBhvr>
                                      <p:to>
                                        <p:strVal val="visible"/>
                                      </p:to>
                                    </p:set>
                                    <p:anim calcmode="lin" valueType="num">
                                      <p:cBhvr additive="base">
                                        <p:cTn id="13" dur="500" fill="hold"/>
                                        <p:tgtEl>
                                          <p:spTgt spid="4198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988">
                                            <p:txEl>
                                              <p:pRg st="2" end="2"/>
                                            </p:txEl>
                                          </p:spTgt>
                                        </p:tgtEl>
                                        <p:attrNameLst>
                                          <p:attrName>style.visibility</p:attrName>
                                        </p:attrNameLst>
                                      </p:cBhvr>
                                      <p:to>
                                        <p:strVal val="visible"/>
                                      </p:to>
                                    </p:set>
                                    <p:anim calcmode="lin" valueType="num">
                                      <p:cBhvr additive="base">
                                        <p:cTn id="19" dur="500" fill="hold"/>
                                        <p:tgtEl>
                                          <p:spTgt spid="4198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988">
                                            <p:txEl>
                                              <p:pRg st="3" end="3"/>
                                            </p:txEl>
                                          </p:spTgt>
                                        </p:tgtEl>
                                        <p:attrNameLst>
                                          <p:attrName>style.visibility</p:attrName>
                                        </p:attrNameLst>
                                      </p:cBhvr>
                                      <p:to>
                                        <p:strVal val="visible"/>
                                      </p:to>
                                    </p:set>
                                    <p:anim calcmode="lin" valueType="num">
                                      <p:cBhvr additive="base">
                                        <p:cTn id="25" dur="500" fill="hold"/>
                                        <p:tgtEl>
                                          <p:spTgt spid="4198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1988">
                                            <p:txEl>
                                              <p:pRg st="4" end="4"/>
                                            </p:txEl>
                                          </p:spTgt>
                                        </p:tgtEl>
                                        <p:attrNameLst>
                                          <p:attrName>style.visibility</p:attrName>
                                        </p:attrNameLst>
                                      </p:cBhvr>
                                      <p:to>
                                        <p:strVal val="visible"/>
                                      </p:to>
                                    </p:set>
                                    <p:anim calcmode="lin" valueType="num">
                                      <p:cBhvr additive="base">
                                        <p:cTn id="31" dur="500" fill="hold"/>
                                        <p:tgtEl>
                                          <p:spTgt spid="4198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1988">
                                            <p:txEl>
                                              <p:pRg st="5" end="5"/>
                                            </p:txEl>
                                          </p:spTgt>
                                        </p:tgtEl>
                                        <p:attrNameLst>
                                          <p:attrName>style.visibility</p:attrName>
                                        </p:attrNameLst>
                                      </p:cBhvr>
                                      <p:to>
                                        <p:strVal val="visible"/>
                                      </p:to>
                                    </p:set>
                                    <p:anim calcmode="lin" valueType="num">
                                      <p:cBhvr additive="base">
                                        <p:cTn id="37" dur="500" fill="hold"/>
                                        <p:tgtEl>
                                          <p:spTgt spid="4198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98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b="1" u="sng" dirty="0" smtClean="0"/>
              <a:t>Tag Placement</a:t>
            </a:r>
          </a:p>
        </p:txBody>
      </p:sp>
      <p:sp>
        <p:nvSpPr>
          <p:cNvPr id="60419" name="Rectangle 3"/>
          <p:cNvSpPr>
            <a:spLocks noGrp="1" noChangeArrowheads="1"/>
          </p:cNvSpPr>
          <p:nvPr>
            <p:ph type="body" sz="half" idx="1"/>
          </p:nvPr>
        </p:nvSpPr>
        <p:spPr>
          <a:xfrm>
            <a:off x="222250" y="1177925"/>
            <a:ext cx="4343400" cy="2579168"/>
          </a:xfrm>
        </p:spPr>
        <p:txBody>
          <a:bodyPr>
            <a:spAutoFit/>
          </a:bodyPr>
          <a:lstStyle/>
          <a:p>
            <a:pPr marL="0" indent="0" eaLnBrk="1" hangingPunct="1">
              <a:buFont typeface="Wingdings" pitchFamily="1" charset="2"/>
              <a:buNone/>
              <a:defRPr/>
            </a:pPr>
            <a:r>
              <a:rPr lang="en-US" sz="2800" dirty="0" smtClean="0"/>
              <a:t>Official Scrapie Tag (plastic two-piece tag)</a:t>
            </a:r>
          </a:p>
          <a:p>
            <a:pPr lvl="1" eaLnBrk="1" hangingPunct="1">
              <a:buClr>
                <a:schemeClr val="accent5"/>
              </a:buClr>
              <a:buSzPct val="60000"/>
              <a:buFont typeface="Wingdings" pitchFamily="1" charset="2"/>
              <a:buChar char="n"/>
              <a:defRPr/>
            </a:pPr>
            <a:r>
              <a:rPr lang="en-US" sz="2400" dirty="0" smtClean="0"/>
              <a:t>Place in left ear to aid in shearing</a:t>
            </a:r>
          </a:p>
          <a:p>
            <a:pPr lvl="1" eaLnBrk="1" hangingPunct="1">
              <a:buClr>
                <a:schemeClr val="accent5"/>
              </a:buClr>
              <a:buSzPct val="60000"/>
              <a:buFont typeface="Wingdings" pitchFamily="1" charset="2"/>
              <a:buChar char="n"/>
              <a:defRPr/>
            </a:pPr>
            <a:r>
              <a:rPr lang="en-US" sz="2400" dirty="0" smtClean="0"/>
              <a:t>Do not put in any tissue other than the ear</a:t>
            </a:r>
          </a:p>
        </p:txBody>
      </p:sp>
      <p:pic>
        <p:nvPicPr>
          <p:cNvPr id="91140" name="Picture 8" descr="CJJ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10000"/>
            <a:ext cx="35052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CJJ 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810000"/>
            <a:ext cx="35052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2" descr="crop of eye and ea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724400" y="1524000"/>
            <a:ext cx="3810000" cy="2173288"/>
          </a:xfrm>
        </p:spPr>
      </p:pic>
      <p:sp>
        <p:nvSpPr>
          <p:cNvPr id="22537" name="Line 15"/>
          <p:cNvSpPr>
            <a:spLocks noChangeShapeType="1"/>
          </p:cNvSpPr>
          <p:nvPr/>
        </p:nvSpPr>
        <p:spPr bwMode="auto">
          <a:xfrm>
            <a:off x="1752600" y="3962400"/>
            <a:ext cx="0" cy="990600"/>
          </a:xfrm>
          <a:prstGeom prst="line">
            <a:avLst/>
          </a:prstGeom>
          <a:noFill/>
          <a:ln w="28575">
            <a:solidFill>
              <a:srgbClr val="F3F43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16"/>
          <p:cNvSpPr>
            <a:spLocks noChangeShapeType="1"/>
          </p:cNvSpPr>
          <p:nvPr/>
        </p:nvSpPr>
        <p:spPr bwMode="auto">
          <a:xfrm>
            <a:off x="5334000" y="4038600"/>
            <a:ext cx="152400" cy="914400"/>
          </a:xfrm>
          <a:prstGeom prst="line">
            <a:avLst/>
          </a:prstGeom>
          <a:noFill/>
          <a:ln w="28575">
            <a:solidFill>
              <a:srgbClr val="F3F43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5-Point Star 1"/>
          <p:cNvSpPr/>
          <p:nvPr/>
        </p:nvSpPr>
        <p:spPr bwMode="auto">
          <a:xfrm>
            <a:off x="6248400" y="2590800"/>
            <a:ext cx="381000" cy="381000"/>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a typeface="ＭＳ Ｐゴシック" pitchFamily="1" charset="-128"/>
            </a:endParaRPr>
          </a:p>
        </p:txBody>
      </p:sp>
      <p:pic>
        <p:nvPicPr>
          <p:cNvPr id="12"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3"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22537"/>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grpId="0" nodeType="clickEffect">
                                  <p:stCondLst>
                                    <p:cond delay="0"/>
                                  </p:stCondLst>
                                  <p:childTnLst>
                                    <p:animRot by="21600000">
                                      <p:cBhvr>
                                        <p:cTn id="10" dur="2000" fill="hold"/>
                                        <p:tgtEl>
                                          <p:spTgt spid="225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3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b="1" u="sng" dirty="0" smtClean="0"/>
              <a:t>Tag Placement</a:t>
            </a:r>
          </a:p>
        </p:txBody>
      </p:sp>
      <p:sp>
        <p:nvSpPr>
          <p:cNvPr id="69635" name="Rectangle 3"/>
          <p:cNvSpPr>
            <a:spLocks noGrp="1" noChangeArrowheads="1"/>
          </p:cNvSpPr>
          <p:nvPr>
            <p:ph type="body" sz="half" idx="1"/>
          </p:nvPr>
        </p:nvSpPr>
        <p:spPr>
          <a:xfrm>
            <a:off x="457200" y="1616076"/>
            <a:ext cx="7391400" cy="4533900"/>
          </a:xfrm>
        </p:spPr>
        <p:txBody>
          <a:bodyPr/>
          <a:lstStyle/>
          <a:p>
            <a:pPr marL="0" indent="0" eaLnBrk="1" hangingPunct="1">
              <a:buClr>
                <a:schemeClr val="accent5"/>
              </a:buClr>
              <a:buFont typeface="Wingdings" pitchFamily="1" charset="2"/>
              <a:buNone/>
              <a:defRPr/>
            </a:pPr>
            <a:r>
              <a:rPr lang="en-US" sz="3000" dirty="0" smtClean="0"/>
              <a:t>Metal Tags</a:t>
            </a:r>
          </a:p>
          <a:p>
            <a:pPr eaLnBrk="1" hangingPunct="1">
              <a:buClr>
                <a:schemeClr val="accent5"/>
              </a:buClr>
              <a:buFont typeface="Wingdings" panose="05000000000000000000" pitchFamily="2" charset="2"/>
              <a:buChar char="§"/>
              <a:defRPr/>
            </a:pPr>
            <a:r>
              <a:rPr lang="en-US" sz="2800" dirty="0" smtClean="0"/>
              <a:t>Apply about a third of the way from the ear base. Plastic tags are recommended for wool producing animals to reduce risk of injury to shearers, animals and shearing equipment. If applying a metal tag to a wool animal apply it to the bottom edge of the left ear a third to half way from the base to reduce the risk </a:t>
            </a:r>
            <a:r>
              <a:rPr lang="en-US" sz="2800" dirty="0"/>
              <a:t>of hitting the tag with the clipper blades</a:t>
            </a:r>
            <a:endParaRPr lang="en-US" sz="2800" dirty="0" smtClean="0"/>
          </a:p>
          <a:p>
            <a:pPr eaLnBrk="1" hangingPunct="1">
              <a:buFont typeface="Wingdings" pitchFamily="1" charset="2"/>
              <a:buNone/>
              <a:defRPr/>
            </a:pPr>
            <a:endParaRPr lang="en-US" sz="2800" dirty="0" smtClean="0"/>
          </a:p>
        </p:txBody>
      </p:sp>
      <p:pic>
        <p:nvPicPr>
          <p:cNvPr id="8"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0" y="-158750"/>
            <a:ext cx="9144000" cy="1079500"/>
          </a:xfrm>
        </p:spPr>
        <p:txBody>
          <a:bodyPr/>
          <a:lstStyle/>
          <a:p>
            <a:pPr eaLnBrk="1" hangingPunct="1">
              <a:lnSpc>
                <a:spcPct val="80000"/>
              </a:lnSpc>
              <a:defRPr/>
            </a:pPr>
            <a:r>
              <a:rPr lang="en-US" sz="2000" dirty="0" smtClean="0">
                <a:latin typeface="+mn-lt"/>
              </a:rPr>
              <a:t>National Scrapie Eradication Program</a:t>
            </a:r>
            <a:r>
              <a:rPr lang="en-US" sz="4400" dirty="0" smtClean="0">
                <a:latin typeface="+mn-lt"/>
              </a:rPr>
              <a:t> </a:t>
            </a:r>
            <a:r>
              <a:rPr lang="en-US" sz="4000" b="1" dirty="0" smtClean="0">
                <a:latin typeface="+mn-lt"/>
              </a:rPr>
              <a:t/>
            </a:r>
            <a:br>
              <a:rPr lang="en-US" sz="4000" b="1" dirty="0" smtClean="0">
                <a:latin typeface="+mn-lt"/>
              </a:rPr>
            </a:br>
            <a:r>
              <a:rPr lang="en-US" sz="3600" b="1" dirty="0" smtClean="0">
                <a:latin typeface="+mn-lt"/>
              </a:rPr>
              <a:t>Recommended Tagging Practices</a:t>
            </a:r>
          </a:p>
        </p:txBody>
      </p:sp>
      <p:sp>
        <p:nvSpPr>
          <p:cNvPr id="95235" name="Text Box 3"/>
          <p:cNvSpPr txBox="1">
            <a:spLocks noChangeArrowheads="1"/>
          </p:cNvSpPr>
          <p:nvPr/>
        </p:nvSpPr>
        <p:spPr bwMode="auto">
          <a:xfrm>
            <a:off x="3651250" y="1047750"/>
            <a:ext cx="4699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1700" b="1">
                <a:latin typeface="Times New Roman" panose="02020603050405020304" pitchFamily="18" charset="0"/>
              </a:rPr>
              <a:t>Factors that Contribute to Optimal Eartag Retention and Minimal Infection/Tissue Reaction:</a:t>
            </a:r>
            <a:endParaRPr lang="en-US" altLang="en-US" sz="1500">
              <a:latin typeface="Times New Roman" panose="02020603050405020304" pitchFamily="18" charset="0"/>
            </a:endParaRPr>
          </a:p>
        </p:txBody>
      </p:sp>
      <p:pic>
        <p:nvPicPr>
          <p:cNvPr id="95236" name="Picture 4" descr="placementtagblankear"/>
          <p:cNvPicPr>
            <a:picLocks noChangeAspect="1" noChangeArrowheads="1"/>
          </p:cNvPicPr>
          <p:nvPr/>
        </p:nvPicPr>
        <p:blipFill>
          <a:blip r:embed="rId6">
            <a:extLst>
              <a:ext uri="{28A0092B-C50C-407E-A947-70E740481C1C}">
                <a14:useLocalDpi xmlns:a14="http://schemas.microsoft.com/office/drawing/2010/main" val="0"/>
              </a:ext>
            </a:extLst>
          </a:blip>
          <a:srcRect l="19098" t="43518" r="11806"/>
          <a:stretch>
            <a:fillRect/>
          </a:stretch>
        </p:blipFill>
        <p:spPr bwMode="auto">
          <a:xfrm>
            <a:off x="7429500" y="1651000"/>
            <a:ext cx="139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placementtagblankear2"/>
          <p:cNvPicPr>
            <a:picLocks noChangeAspect="1" noChangeArrowheads="1"/>
          </p:cNvPicPr>
          <p:nvPr/>
        </p:nvPicPr>
        <p:blipFill>
          <a:blip r:embed="rId7">
            <a:extLst>
              <a:ext uri="{28A0092B-C50C-407E-A947-70E740481C1C}">
                <a14:useLocalDpi xmlns:a14="http://schemas.microsoft.com/office/drawing/2010/main" val="0"/>
              </a:ext>
            </a:extLst>
          </a:blip>
          <a:srcRect t="15741" r="15973"/>
          <a:stretch>
            <a:fillRect/>
          </a:stretch>
        </p:blipFill>
        <p:spPr bwMode="auto">
          <a:xfrm>
            <a:off x="7588250" y="3429000"/>
            <a:ext cx="10477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descr="5675infpictssm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250" y="5556250"/>
            <a:ext cx="11318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descr="Reaction not infec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5250" y="5556250"/>
            <a:ext cx="1111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8" descr="USDAidPICS 0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1676400"/>
            <a:ext cx="13652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9" descr="USDAidPICS 016"/>
          <p:cNvPicPr>
            <a:picLocks noChangeAspect="1" noChangeArrowheads="1"/>
          </p:cNvPicPr>
          <p:nvPr/>
        </p:nvPicPr>
        <p:blipFill>
          <a:blip r:embed="rId11">
            <a:extLst>
              <a:ext uri="{28A0092B-C50C-407E-A947-70E740481C1C}">
                <a14:useLocalDpi xmlns:a14="http://schemas.microsoft.com/office/drawing/2010/main" val="0"/>
              </a:ext>
            </a:extLst>
          </a:blip>
          <a:srcRect l="9065" t="16560" r="20288" b="15662"/>
          <a:stretch>
            <a:fillRect/>
          </a:stretch>
        </p:blipFill>
        <p:spPr bwMode="auto">
          <a:xfrm>
            <a:off x="317500" y="2889250"/>
            <a:ext cx="14287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0" descr="USDAidPICS 026"/>
          <p:cNvPicPr>
            <a:picLocks noChangeAspect="1" noChangeArrowheads="1"/>
          </p:cNvPicPr>
          <p:nvPr/>
        </p:nvPicPr>
        <p:blipFill>
          <a:blip r:embed="rId12">
            <a:extLst>
              <a:ext uri="{28A0092B-C50C-407E-A947-70E740481C1C}">
                <a14:useLocalDpi xmlns:a14="http://schemas.microsoft.com/office/drawing/2010/main" val="0"/>
              </a:ext>
            </a:extLst>
          </a:blip>
          <a:srcRect l="11705" t="-165" r="12366"/>
          <a:stretch>
            <a:fillRect/>
          </a:stretch>
        </p:blipFill>
        <p:spPr bwMode="auto">
          <a:xfrm>
            <a:off x="2190750" y="5334000"/>
            <a:ext cx="1016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1" descr="USDAidPICS 032"/>
          <p:cNvPicPr>
            <a:picLocks noChangeAspect="1" noChangeArrowheads="1"/>
          </p:cNvPicPr>
          <p:nvPr/>
        </p:nvPicPr>
        <p:blipFill>
          <a:blip r:embed="rId13">
            <a:extLst>
              <a:ext uri="{28A0092B-C50C-407E-A947-70E740481C1C}">
                <a14:useLocalDpi xmlns:a14="http://schemas.microsoft.com/office/drawing/2010/main" val="0"/>
              </a:ext>
            </a:extLst>
          </a:blip>
          <a:srcRect l="10385" t="-1045" b="20062"/>
          <a:stretch>
            <a:fillRect/>
          </a:stretch>
        </p:blipFill>
        <p:spPr bwMode="auto">
          <a:xfrm>
            <a:off x="2000250" y="4127500"/>
            <a:ext cx="1397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12" descr="USDAidPICS 065"/>
          <p:cNvPicPr>
            <a:picLocks noChangeAspect="1" noChangeArrowheads="1"/>
          </p:cNvPicPr>
          <p:nvPr/>
        </p:nvPicPr>
        <p:blipFill>
          <a:blip r:embed="rId14">
            <a:extLst>
              <a:ext uri="{28A0092B-C50C-407E-A947-70E740481C1C}">
                <a14:useLocalDpi xmlns:a14="http://schemas.microsoft.com/office/drawing/2010/main" val="0"/>
              </a:ext>
            </a:extLst>
          </a:blip>
          <a:srcRect l="12366" t="13039" r="9724" b="14781"/>
          <a:stretch>
            <a:fillRect/>
          </a:stretch>
        </p:blipFill>
        <p:spPr bwMode="auto">
          <a:xfrm>
            <a:off x="317500" y="4064000"/>
            <a:ext cx="14287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3" descr="USDAidPICS 080"/>
          <p:cNvPicPr>
            <a:picLocks noChangeAspect="1" noChangeArrowheads="1"/>
          </p:cNvPicPr>
          <p:nvPr/>
        </p:nvPicPr>
        <p:blipFill>
          <a:blip r:embed="rId15">
            <a:extLst>
              <a:ext uri="{28A0092B-C50C-407E-A947-70E740481C1C}">
                <a14:useLocalDpi xmlns:a14="http://schemas.microsoft.com/office/drawing/2010/main" val="0"/>
              </a:ext>
            </a:extLst>
          </a:blip>
          <a:srcRect l="16988" t="20081" r="26892" b="27985"/>
          <a:stretch>
            <a:fillRect/>
          </a:stretch>
        </p:blipFill>
        <p:spPr bwMode="auto">
          <a:xfrm>
            <a:off x="317500" y="1714500"/>
            <a:ext cx="14287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14" descr="001_37_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29500" y="4318000"/>
            <a:ext cx="13970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7" name="Text Box 15"/>
          <p:cNvSpPr txBox="1">
            <a:spLocks noChangeArrowheads="1"/>
          </p:cNvSpPr>
          <p:nvPr/>
        </p:nvSpPr>
        <p:spPr bwMode="auto">
          <a:xfrm>
            <a:off x="7270750" y="5365750"/>
            <a:ext cx="952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800">
                <a:latin typeface="Times New Roman" panose="02020603050405020304" pitchFamily="18" charset="0"/>
              </a:rPr>
              <a:t>Severe Infection</a:t>
            </a:r>
          </a:p>
        </p:txBody>
      </p:sp>
      <p:sp>
        <p:nvSpPr>
          <p:cNvPr id="95248" name="Text Box 16"/>
          <p:cNvSpPr txBox="1">
            <a:spLocks noChangeArrowheads="1"/>
          </p:cNvSpPr>
          <p:nvPr/>
        </p:nvSpPr>
        <p:spPr bwMode="auto">
          <a:xfrm>
            <a:off x="5302250" y="5365750"/>
            <a:ext cx="825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800">
                <a:latin typeface="Times New Roman" panose="02020603050405020304" pitchFamily="18" charset="0"/>
              </a:rPr>
              <a:t>Mild Infection</a:t>
            </a:r>
          </a:p>
        </p:txBody>
      </p:sp>
      <p:sp>
        <p:nvSpPr>
          <p:cNvPr id="95249" name="Text Box 17"/>
          <p:cNvSpPr txBox="1">
            <a:spLocks noChangeArrowheads="1"/>
          </p:cNvSpPr>
          <p:nvPr/>
        </p:nvSpPr>
        <p:spPr bwMode="auto">
          <a:xfrm>
            <a:off x="3968750" y="5365750"/>
            <a:ext cx="7620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800">
                <a:latin typeface="Times New Roman" panose="02020603050405020304" pitchFamily="18" charset="0"/>
              </a:rPr>
              <a:t>No Infection</a:t>
            </a:r>
          </a:p>
        </p:txBody>
      </p:sp>
      <p:sp>
        <p:nvSpPr>
          <p:cNvPr id="95250" name="Text Box 18"/>
          <p:cNvSpPr txBox="1">
            <a:spLocks noChangeArrowheads="1"/>
          </p:cNvSpPr>
          <p:nvPr/>
        </p:nvSpPr>
        <p:spPr bwMode="auto">
          <a:xfrm>
            <a:off x="3905250" y="1841500"/>
            <a:ext cx="32385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lnSpc>
                <a:spcPct val="125000"/>
              </a:lnSpc>
              <a:spcBef>
                <a:spcPct val="0"/>
              </a:spcBef>
              <a:buClr>
                <a:schemeClr val="tx1"/>
              </a:buClr>
              <a:buFontTx/>
              <a:buChar char="•"/>
            </a:pPr>
            <a:r>
              <a:rPr lang="en-US" altLang="en-US" sz="1700">
                <a:latin typeface="Times New Roman" panose="02020603050405020304" pitchFamily="18" charset="0"/>
              </a:rPr>
              <a:t> Ideal Placement Location Left Ear</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Tag Lambs at &lt; 6 Months Old</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Avoid Tagging in the Humid 		Summer Months</a:t>
            </a:r>
          </a:p>
          <a:p>
            <a:pPr eaLnBrk="1" hangingPunct="1">
              <a:lnSpc>
                <a:spcPct val="125000"/>
              </a:lnSpc>
              <a:spcBef>
                <a:spcPct val="0"/>
              </a:spcBef>
              <a:buClr>
                <a:schemeClr val="tx1"/>
              </a:buClr>
              <a:buFontTx/>
              <a:buChar char="•"/>
            </a:pPr>
            <a:r>
              <a:rPr lang="en-US" altLang="en-US" sz="1500">
                <a:latin typeface="Times New Roman" panose="02020603050405020304" pitchFamily="18" charset="0"/>
              </a:rPr>
              <a:t> </a:t>
            </a:r>
            <a:r>
              <a:rPr lang="en-US" altLang="en-US" sz="1700">
                <a:latin typeface="Times New Roman" panose="02020603050405020304" pitchFamily="18" charset="0"/>
              </a:rPr>
              <a:t>Place Female Portion of Tag on 	Inside of Ear</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Pre-dip Tag Stem in Lubricant at 	Time of Tagging</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Tag Clean, Dry Ears</a:t>
            </a:r>
          </a:p>
          <a:p>
            <a:pPr eaLnBrk="1" hangingPunct="1">
              <a:lnSpc>
                <a:spcPct val="125000"/>
              </a:lnSpc>
              <a:spcBef>
                <a:spcPct val="0"/>
              </a:spcBef>
              <a:buClrTx/>
              <a:buFontTx/>
              <a:buNone/>
            </a:pPr>
            <a:endParaRPr lang="en-US" altLang="en-US" sz="1700">
              <a:latin typeface="Times New Roman" panose="02020603050405020304" pitchFamily="18" charset="0"/>
            </a:endParaRPr>
          </a:p>
        </p:txBody>
      </p:sp>
      <p:sp>
        <p:nvSpPr>
          <p:cNvPr id="95251" name="Line 19"/>
          <p:cNvSpPr>
            <a:spLocks noChangeShapeType="1"/>
          </p:cNvSpPr>
          <p:nvPr/>
        </p:nvSpPr>
        <p:spPr bwMode="auto">
          <a:xfrm>
            <a:off x="158750" y="920750"/>
            <a:ext cx="88265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2" name="Line 20"/>
          <p:cNvSpPr>
            <a:spLocks noChangeShapeType="1"/>
          </p:cNvSpPr>
          <p:nvPr/>
        </p:nvSpPr>
        <p:spPr bwMode="auto">
          <a:xfrm flipV="1">
            <a:off x="3556000" y="920750"/>
            <a:ext cx="31750" cy="56832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5253" name="Picture 21" descr="USDAidPICS 017"/>
          <p:cNvPicPr>
            <a:picLocks noChangeAspect="1" noChangeArrowheads="1"/>
          </p:cNvPicPr>
          <p:nvPr/>
        </p:nvPicPr>
        <p:blipFill>
          <a:blip r:embed="rId17">
            <a:extLst>
              <a:ext uri="{28A0092B-C50C-407E-A947-70E740481C1C}">
                <a14:useLocalDpi xmlns:a14="http://schemas.microsoft.com/office/drawing/2010/main" val="0"/>
              </a:ext>
            </a:extLst>
          </a:blip>
          <a:srcRect l="16327" t="15680" r="15668" b="21823"/>
          <a:stretch>
            <a:fillRect/>
          </a:stretch>
        </p:blipFill>
        <p:spPr bwMode="auto">
          <a:xfrm>
            <a:off x="2000250" y="2952750"/>
            <a:ext cx="13652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4" name="Text Box 22"/>
          <p:cNvSpPr txBox="1">
            <a:spLocks noChangeArrowheads="1"/>
          </p:cNvSpPr>
          <p:nvPr/>
        </p:nvSpPr>
        <p:spPr bwMode="auto">
          <a:xfrm>
            <a:off x="825500" y="1047750"/>
            <a:ext cx="19939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1700" b="1" dirty="0">
                <a:latin typeface="Times New Roman" panose="02020603050405020304" pitchFamily="18" charset="0"/>
              </a:rPr>
              <a:t>Examples of Official USDA Tags:</a:t>
            </a:r>
          </a:p>
        </p:txBody>
      </p:sp>
      <p:graphicFrame>
        <p:nvGraphicFramePr>
          <p:cNvPr id="95255" name="Object 23"/>
          <p:cNvGraphicFramePr>
            <a:graphicFrameLocks noChangeAspect="1"/>
          </p:cNvGraphicFramePr>
          <p:nvPr/>
        </p:nvGraphicFramePr>
        <p:xfrm>
          <a:off x="349250" y="5238750"/>
          <a:ext cx="1428750" cy="1071563"/>
        </p:xfrm>
        <a:graphic>
          <a:graphicData uri="http://schemas.openxmlformats.org/presentationml/2006/ole">
            <mc:AlternateContent xmlns:mc="http://schemas.openxmlformats.org/markup-compatibility/2006">
              <mc:Choice xmlns:v="urn:schemas-microsoft-com:vml" Requires="v">
                <p:oleObj spid="_x0000_s95348" name="Picture" r:id="rId18" imgW="2857899" imgH="2142857" progId="StaticMetafile">
                  <p:embed/>
                </p:oleObj>
              </mc:Choice>
              <mc:Fallback>
                <p:oleObj name="Picture" r:id="rId18" imgW="2857899" imgH="2142857" progId="StaticMetafile">
                  <p:embed/>
                  <p:pic>
                    <p:nvPicPr>
                      <p:cNvPr id="0"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250" y="5238750"/>
                        <a:ext cx="142875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5256" name="Picture 24" descr="Snapshot 2006-04-04 09-08-24"/>
          <p:cNvPicPr>
            <a:picLocks noChangeAspect="1" noChangeArrowheads="1"/>
          </p:cNvPicPr>
          <p:nvPr/>
        </p:nvPicPr>
        <p:blipFill>
          <a:blip r:embed="rId20">
            <a:extLst>
              <a:ext uri="{28A0092B-C50C-407E-A947-70E740481C1C}">
                <a14:useLocalDpi xmlns:a14="http://schemas.microsoft.com/office/drawing/2010/main" val="0"/>
              </a:ext>
            </a:extLst>
          </a:blip>
          <a:srcRect l="3334" t="3517" r="3334" b="8571"/>
          <a:stretch>
            <a:fillRect/>
          </a:stretch>
        </p:blipFill>
        <p:spPr bwMode="auto">
          <a:xfrm>
            <a:off x="7874000" y="5556250"/>
            <a:ext cx="952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57" name="Object 25"/>
          <p:cNvGraphicFramePr>
            <a:graphicFrameLocks noChangeAspect="1"/>
          </p:cNvGraphicFramePr>
          <p:nvPr/>
        </p:nvGraphicFramePr>
        <p:xfrm>
          <a:off x="3746500" y="5556250"/>
          <a:ext cx="1174750" cy="815975"/>
        </p:xfrm>
        <a:graphic>
          <a:graphicData uri="http://schemas.openxmlformats.org/presentationml/2006/ole">
            <mc:AlternateContent xmlns:mc="http://schemas.openxmlformats.org/markup-compatibility/2006">
              <mc:Choice xmlns:v="urn:schemas-microsoft-com:vml" Requires="v">
                <p:oleObj spid="_x0000_s95349" name="Picture" r:id="rId21" imgW="12768840" imgH="9573840" progId="StaticEnhancedMetafile">
                  <p:embed/>
                </p:oleObj>
              </mc:Choice>
              <mc:Fallback>
                <p:oleObj name="Picture" r:id="rId21" imgW="12768840" imgH="9573840" progId="StaticEnhancedMetafile">
                  <p:embed/>
                  <p:pic>
                    <p:nvPicPr>
                      <p:cNvPr id="0" name="Object 25"/>
                      <p:cNvPicPr>
                        <a:picLocks noChangeAspect="1" noChangeArrowheads="1"/>
                      </p:cNvPicPr>
                      <p:nvPr/>
                    </p:nvPicPr>
                    <p:blipFill>
                      <a:blip r:embed="rId22">
                        <a:extLst>
                          <a:ext uri="{28A0092B-C50C-407E-A947-70E740481C1C}">
                            <a14:useLocalDpi xmlns:a14="http://schemas.microsoft.com/office/drawing/2010/main" val="0"/>
                          </a:ext>
                        </a:extLst>
                      </a:blip>
                      <a:srcRect l="2856" t="15250" r="5714"/>
                      <a:stretch>
                        <a:fillRect/>
                      </a:stretch>
                    </p:blipFill>
                    <p:spPr bwMode="auto">
                      <a:xfrm>
                        <a:off x="3746500" y="5556250"/>
                        <a:ext cx="117475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58" name="Text Box 26"/>
          <p:cNvSpPr txBox="1">
            <a:spLocks noChangeArrowheads="1"/>
          </p:cNvSpPr>
          <p:nvPr/>
        </p:nvSpPr>
        <p:spPr bwMode="auto">
          <a:xfrm>
            <a:off x="8445500" y="1809750"/>
            <a:ext cx="952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600" b="1">
                <a:solidFill>
                  <a:srgbClr val="000000"/>
                </a:solidFill>
                <a:latin typeface="Arial Black" panose="020B0A04020102020204" pitchFamily="34" charset="0"/>
              </a:rPr>
              <a:t>X</a:t>
            </a:r>
          </a:p>
        </p:txBody>
      </p:sp>
      <p:pic>
        <p:nvPicPr>
          <p:cNvPr id="95259" name="Picture 27" descr="lambsear2"/>
          <p:cNvPicPr>
            <a:picLocks noChangeAspect="1" noChangeArrowheads="1"/>
          </p:cNvPicPr>
          <p:nvPr/>
        </p:nvPicPr>
        <p:blipFill>
          <a:blip r:embed="rId23">
            <a:lum contrast="48000"/>
            <a:grayscl/>
            <a:biLevel thresh="50000"/>
            <a:extLst>
              <a:ext uri="{28A0092B-C50C-407E-A947-70E740481C1C}">
                <a14:useLocalDpi xmlns:a14="http://schemas.microsoft.com/office/drawing/2010/main" val="0"/>
              </a:ext>
            </a:extLst>
          </a:blip>
          <a:srcRect l="34999" t="17999" r="28751" b="48001"/>
          <a:stretch>
            <a:fillRect/>
          </a:stretch>
        </p:blipFill>
        <p:spPr bwMode="auto">
          <a:xfrm>
            <a:off x="7524750" y="2603500"/>
            <a:ext cx="12065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31" name="Home Button" descr="C:\Documents and Settings\Arhuddleston\Local Settings\Temporary Internet Files\Content.IE5\PLNM5QWE\MC900442122[1].png">
            <a:hlinkClick r:id="rId25" action="ppaction://hlinksldjump"/>
          </p:cNvPr>
          <p:cNvPicPr>
            <a:picLocks noChangeAspect="1" noChangeArrowheads="1"/>
          </p:cNvPicPr>
          <p:nvPr/>
        </p:nvPicPr>
        <p:blipFill>
          <a:blip r:embed="rId26" cstate="print"/>
          <a:srcRect/>
          <a:stretch>
            <a:fillRect/>
          </a:stretch>
        </p:blipFill>
        <p:spPr bwMode="auto">
          <a:xfrm>
            <a:off x="8803439" y="88669"/>
            <a:ext cx="314860" cy="311742"/>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0" y="-42684"/>
            <a:ext cx="9144000" cy="1261884"/>
          </a:xfrm>
        </p:spPr>
        <p:txBody>
          <a:bodyPr>
            <a:spAutoFit/>
          </a:bodyPr>
          <a:lstStyle/>
          <a:p>
            <a:pPr eaLnBrk="1" hangingPunct="1">
              <a:lnSpc>
                <a:spcPct val="80000"/>
              </a:lnSpc>
              <a:defRPr/>
            </a:pPr>
            <a:r>
              <a:rPr lang="en-US" sz="3200" dirty="0" smtClean="0"/>
              <a:t>National Scrapie Eradication Program</a:t>
            </a:r>
            <a:r>
              <a:rPr lang="en-US" dirty="0" smtClean="0"/>
              <a:t> </a:t>
            </a:r>
            <a:r>
              <a:rPr lang="en-US" sz="4500" b="1" dirty="0" smtClean="0"/>
              <a:t/>
            </a:r>
            <a:br>
              <a:rPr lang="en-US" sz="4500" b="1" dirty="0" smtClean="0"/>
            </a:br>
            <a:r>
              <a:rPr lang="en-US" sz="4100" b="1" dirty="0" smtClean="0"/>
              <a:t> </a:t>
            </a:r>
            <a:r>
              <a:rPr lang="en-US" sz="4100" b="1" u="sng" dirty="0" smtClean="0"/>
              <a:t>Tags for Sheep/Goats</a:t>
            </a:r>
          </a:p>
        </p:txBody>
      </p:sp>
      <p:pic>
        <p:nvPicPr>
          <p:cNvPr id="97283" name="Picture 8" descr="USDAidPICS 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295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3" descr="USDAidPICS 080"/>
          <p:cNvPicPr>
            <a:picLocks noChangeAspect="1" noChangeArrowheads="1"/>
          </p:cNvPicPr>
          <p:nvPr/>
        </p:nvPicPr>
        <p:blipFill>
          <a:blip r:embed="rId5">
            <a:extLst>
              <a:ext uri="{28A0092B-C50C-407E-A947-70E740481C1C}">
                <a14:useLocalDpi xmlns:a14="http://schemas.microsoft.com/office/drawing/2010/main" val="0"/>
              </a:ext>
            </a:extLst>
          </a:blip>
          <a:srcRect l="16988" t="20081" r="26892" b="27985"/>
          <a:stretch>
            <a:fillRect/>
          </a:stretch>
        </p:blipFill>
        <p:spPr bwMode="auto">
          <a:xfrm>
            <a:off x="228600" y="3276600"/>
            <a:ext cx="4114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22"/>
          <p:cNvSpPr txBox="1">
            <a:spLocks noChangeArrowheads="1"/>
          </p:cNvSpPr>
          <p:nvPr/>
        </p:nvSpPr>
        <p:spPr bwMode="auto">
          <a:xfrm>
            <a:off x="533400" y="1752600"/>
            <a:ext cx="320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endParaRPr lang="en-US" altLang="en-US" sz="1700" b="1">
              <a:latin typeface="Times New Roman" panose="02020603050405020304" pitchFamily="18" charset="0"/>
            </a:endParaRPr>
          </a:p>
        </p:txBody>
      </p:sp>
      <p:sp>
        <p:nvSpPr>
          <p:cNvPr id="97286" name="Text Box 29"/>
          <p:cNvSpPr txBox="1">
            <a:spLocks noChangeArrowheads="1"/>
          </p:cNvSpPr>
          <p:nvPr/>
        </p:nvSpPr>
        <p:spPr bwMode="auto">
          <a:xfrm>
            <a:off x="1066800" y="2590800"/>
            <a:ext cx="2514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30000"/>
              </a:spcBef>
              <a:buClrTx/>
              <a:buFontTx/>
              <a:buNone/>
            </a:pPr>
            <a:r>
              <a:rPr lang="en-US" altLang="en-US" sz="1600" b="1"/>
              <a:t>The white, yellow, and </a:t>
            </a:r>
          </a:p>
          <a:p>
            <a:pPr eaLnBrk="1" hangingPunct="1">
              <a:spcBef>
                <a:spcPct val="30000"/>
              </a:spcBef>
              <a:buClrTx/>
              <a:buFontTx/>
              <a:buNone/>
            </a:pPr>
            <a:r>
              <a:rPr lang="en-US" altLang="en-US" sz="1600" b="1"/>
              <a:t>orange tags are official</a:t>
            </a:r>
          </a:p>
          <a:p>
            <a:pPr>
              <a:spcBef>
                <a:spcPct val="0"/>
              </a:spcBef>
              <a:buClrTx/>
              <a:buFontTx/>
              <a:buNone/>
            </a:pPr>
            <a:endParaRPr lang="en-US" altLang="en-US" sz="2400"/>
          </a:p>
        </p:txBody>
      </p:sp>
      <p:pic>
        <p:nvPicPr>
          <p:cNvPr id="9"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0"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9" descr="USDAidPICS 016"/>
          <p:cNvPicPr>
            <a:picLocks noChangeAspect="1" noChangeArrowheads="1"/>
          </p:cNvPicPr>
          <p:nvPr/>
        </p:nvPicPr>
        <p:blipFill>
          <a:blip r:embed="rId4">
            <a:extLst>
              <a:ext uri="{28A0092B-C50C-407E-A947-70E740481C1C}">
                <a14:useLocalDpi xmlns:a14="http://schemas.microsoft.com/office/drawing/2010/main" val="0"/>
              </a:ext>
            </a:extLst>
          </a:blip>
          <a:srcRect l="9065" t="16560" r="20288" b="15662"/>
          <a:stretch>
            <a:fillRect/>
          </a:stretch>
        </p:blipFill>
        <p:spPr bwMode="auto">
          <a:xfrm>
            <a:off x="3962400" y="1066800"/>
            <a:ext cx="4876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1" descr="USDAidPICS 017"/>
          <p:cNvPicPr>
            <a:picLocks noChangeAspect="1" noChangeArrowheads="1"/>
          </p:cNvPicPr>
          <p:nvPr/>
        </p:nvPicPr>
        <p:blipFill>
          <a:blip r:embed="rId5">
            <a:extLst>
              <a:ext uri="{28A0092B-C50C-407E-A947-70E740481C1C}">
                <a14:useLocalDpi xmlns:a14="http://schemas.microsoft.com/office/drawing/2010/main" val="0"/>
              </a:ext>
            </a:extLst>
          </a:blip>
          <a:srcRect l="16327" t="15680" r="15668" b="21823"/>
          <a:stretch>
            <a:fillRect/>
          </a:stretch>
        </p:blipFill>
        <p:spPr bwMode="auto">
          <a:xfrm>
            <a:off x="304800" y="3429000"/>
            <a:ext cx="4641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22"/>
          <p:cNvSpPr txBox="1">
            <a:spLocks noChangeArrowheads="1"/>
          </p:cNvSpPr>
          <p:nvPr/>
        </p:nvSpPr>
        <p:spPr bwMode="auto">
          <a:xfrm>
            <a:off x="609600" y="1219200"/>
            <a:ext cx="3048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p>
        </p:txBody>
      </p:sp>
      <p:sp>
        <p:nvSpPr>
          <p:cNvPr id="99334" name="Line 28"/>
          <p:cNvSpPr>
            <a:spLocks noChangeShapeType="1"/>
          </p:cNvSpPr>
          <p:nvPr/>
        </p:nvSpPr>
        <p:spPr bwMode="auto">
          <a:xfrm>
            <a:off x="3200400" y="1676400"/>
            <a:ext cx="609600" cy="26670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5" name="Line 34"/>
          <p:cNvSpPr>
            <a:spLocks noChangeShapeType="1"/>
          </p:cNvSpPr>
          <p:nvPr/>
        </p:nvSpPr>
        <p:spPr bwMode="auto">
          <a:xfrm>
            <a:off x="3200400" y="1676400"/>
            <a:ext cx="1676400" cy="5334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6" name="Line 35"/>
          <p:cNvSpPr>
            <a:spLocks noChangeShapeType="1"/>
          </p:cNvSpPr>
          <p:nvPr/>
        </p:nvSpPr>
        <p:spPr bwMode="auto">
          <a:xfrm>
            <a:off x="3200400" y="1676400"/>
            <a:ext cx="4495800" cy="4572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Rectangle 2"/>
          <p:cNvSpPr txBox="1">
            <a:spLocks noChangeArrowheads="1"/>
          </p:cNvSpPr>
          <p:nvPr/>
        </p:nvSpPr>
        <p:spPr bwMode="auto">
          <a:xfrm>
            <a:off x="0" y="-42684"/>
            <a:ext cx="9144000" cy="1261884"/>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lnSpc>
                <a:spcPct val="80000"/>
              </a:lnSpc>
              <a:defRPr/>
            </a:pPr>
            <a:r>
              <a:rPr lang="en-US" sz="3200" kern="0" dirty="0" smtClean="0"/>
              <a:t>National Scrapie Eradication Program</a:t>
            </a:r>
            <a:r>
              <a:rPr lang="en-US" kern="0" dirty="0" smtClean="0"/>
              <a:t> </a:t>
            </a:r>
            <a:r>
              <a:rPr lang="en-US" sz="4500" b="1" kern="0" dirty="0" smtClean="0"/>
              <a:t/>
            </a:r>
            <a:br>
              <a:rPr lang="en-US" sz="4500" b="1" kern="0" dirty="0" smtClean="0"/>
            </a:br>
            <a:r>
              <a:rPr lang="en-US" sz="4100" b="1" kern="0" dirty="0" smtClean="0"/>
              <a:t> </a:t>
            </a:r>
            <a:r>
              <a:rPr lang="en-US" sz="4100" b="1" u="sng" kern="0" dirty="0" smtClean="0"/>
              <a:t>Tags for Sheep/Goats</a:t>
            </a:r>
          </a:p>
        </p:txBody>
      </p:sp>
      <p:pic>
        <p:nvPicPr>
          <p:cNvPr id="12"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3"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22"/>
          <p:cNvSpPr txBox="1">
            <a:spLocks noChangeArrowheads="1"/>
          </p:cNvSpPr>
          <p:nvPr/>
        </p:nvSpPr>
        <p:spPr bwMode="auto">
          <a:xfrm>
            <a:off x="457200" y="1371600"/>
            <a:ext cx="2895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endParaRPr lang="en-US" altLang="en-US" sz="1700" b="1">
              <a:latin typeface="Times New Roman" panose="02020603050405020304" pitchFamily="18" charset="0"/>
            </a:endParaRPr>
          </a:p>
        </p:txBody>
      </p:sp>
      <p:pic>
        <p:nvPicPr>
          <p:cNvPr id="101380" name="Picture 23" descr="03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3175"/>
            <a:ext cx="38100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Line 29"/>
          <p:cNvSpPr>
            <a:spLocks noChangeShapeType="1"/>
          </p:cNvSpPr>
          <p:nvPr/>
        </p:nvSpPr>
        <p:spPr bwMode="auto">
          <a:xfrm flipH="1">
            <a:off x="1828800" y="1600200"/>
            <a:ext cx="1447800" cy="36576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1382" name="Picture 23" descr="scrapietags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865313"/>
            <a:ext cx="457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Line 30"/>
          <p:cNvSpPr>
            <a:spLocks noChangeShapeType="1"/>
          </p:cNvSpPr>
          <p:nvPr/>
        </p:nvSpPr>
        <p:spPr bwMode="auto">
          <a:xfrm>
            <a:off x="3276600" y="1600200"/>
            <a:ext cx="1676400" cy="1325563"/>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Rectangle 2"/>
          <p:cNvSpPr>
            <a:spLocks noGrp="1" noChangeArrowheads="1"/>
          </p:cNvSpPr>
          <p:nvPr>
            <p:ph type="ctrTitle"/>
          </p:nvPr>
        </p:nvSpPr>
        <p:spPr>
          <a:xfrm>
            <a:off x="0" y="-42684"/>
            <a:ext cx="9144000" cy="1261884"/>
          </a:xfrm>
        </p:spPr>
        <p:txBody>
          <a:bodyPr>
            <a:spAutoFit/>
          </a:bodyPr>
          <a:lstStyle/>
          <a:p>
            <a:pPr eaLnBrk="1" hangingPunct="1">
              <a:lnSpc>
                <a:spcPct val="80000"/>
              </a:lnSpc>
              <a:defRPr/>
            </a:pPr>
            <a:r>
              <a:rPr lang="en-US" sz="3200" dirty="0" smtClean="0"/>
              <a:t>National Scrapie Eradication Program</a:t>
            </a:r>
            <a:r>
              <a:rPr lang="en-US" dirty="0" smtClean="0"/>
              <a:t> </a:t>
            </a:r>
            <a:r>
              <a:rPr lang="en-US" sz="4500" b="1" dirty="0" smtClean="0"/>
              <a:t/>
            </a:r>
            <a:br>
              <a:rPr lang="en-US" sz="4500" b="1" dirty="0" smtClean="0"/>
            </a:br>
            <a:r>
              <a:rPr lang="en-US" sz="4100" b="1" dirty="0" smtClean="0"/>
              <a:t> </a:t>
            </a:r>
            <a:r>
              <a:rPr lang="en-US" sz="4100" b="1" u="sng" dirty="0" smtClean="0"/>
              <a:t>Tags for Sheep/Goats</a:t>
            </a:r>
          </a:p>
        </p:txBody>
      </p:sp>
      <p:pic>
        <p:nvPicPr>
          <p:cNvPr id="11"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11" descr="USDAidPICS 032"/>
          <p:cNvPicPr>
            <a:picLocks noChangeAspect="1" noChangeArrowheads="1"/>
          </p:cNvPicPr>
          <p:nvPr/>
        </p:nvPicPr>
        <p:blipFill>
          <a:blip r:embed="rId4">
            <a:extLst>
              <a:ext uri="{28A0092B-C50C-407E-A947-70E740481C1C}">
                <a14:useLocalDpi xmlns:a14="http://schemas.microsoft.com/office/drawing/2010/main" val="0"/>
              </a:ext>
            </a:extLst>
          </a:blip>
          <a:srcRect l="10385" t="-1045" b="20062"/>
          <a:stretch>
            <a:fillRect/>
          </a:stretch>
        </p:blipFill>
        <p:spPr bwMode="auto">
          <a:xfrm>
            <a:off x="228600" y="3200400"/>
            <a:ext cx="5054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12" descr="USDAidPICS 065"/>
          <p:cNvPicPr>
            <a:picLocks noChangeAspect="1" noChangeArrowheads="1"/>
          </p:cNvPicPr>
          <p:nvPr/>
        </p:nvPicPr>
        <p:blipFill>
          <a:blip r:embed="rId5">
            <a:extLst>
              <a:ext uri="{28A0092B-C50C-407E-A947-70E740481C1C}">
                <a14:useLocalDpi xmlns:a14="http://schemas.microsoft.com/office/drawing/2010/main" val="0"/>
              </a:ext>
            </a:extLst>
          </a:blip>
          <a:srcRect l="12366" t="13039" r="9724" b="14781"/>
          <a:stretch>
            <a:fillRect/>
          </a:stretch>
        </p:blipFill>
        <p:spPr bwMode="auto">
          <a:xfrm>
            <a:off x="4114800" y="1143000"/>
            <a:ext cx="46482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22"/>
          <p:cNvSpPr txBox="1">
            <a:spLocks noChangeArrowheads="1"/>
          </p:cNvSpPr>
          <p:nvPr/>
        </p:nvSpPr>
        <p:spPr bwMode="auto">
          <a:xfrm>
            <a:off x="381000" y="1524000"/>
            <a:ext cx="3048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p>
        </p:txBody>
      </p:sp>
      <p:sp>
        <p:nvSpPr>
          <p:cNvPr id="103430" name="Rectangle 28"/>
          <p:cNvSpPr>
            <a:spLocks noChangeArrowheads="1"/>
          </p:cNvSpPr>
          <p:nvPr/>
        </p:nvSpPr>
        <p:spPr bwMode="auto">
          <a:xfrm>
            <a:off x="7642225" y="5026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103431" name="Line 29"/>
          <p:cNvSpPr>
            <a:spLocks noChangeShapeType="1"/>
          </p:cNvSpPr>
          <p:nvPr/>
        </p:nvSpPr>
        <p:spPr bwMode="auto">
          <a:xfrm flipH="1">
            <a:off x="1524000" y="1676400"/>
            <a:ext cx="1752600" cy="39624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2" name="Line 30"/>
          <p:cNvSpPr>
            <a:spLocks noChangeShapeType="1"/>
          </p:cNvSpPr>
          <p:nvPr/>
        </p:nvSpPr>
        <p:spPr bwMode="auto">
          <a:xfrm>
            <a:off x="3276600" y="1676400"/>
            <a:ext cx="1600200" cy="6858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3" name="Line 31"/>
          <p:cNvSpPr>
            <a:spLocks noChangeShapeType="1"/>
          </p:cNvSpPr>
          <p:nvPr/>
        </p:nvSpPr>
        <p:spPr bwMode="auto">
          <a:xfrm>
            <a:off x="3276600" y="1676400"/>
            <a:ext cx="4419600" cy="6096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4" name="Line 32"/>
          <p:cNvSpPr>
            <a:spLocks noChangeShapeType="1"/>
          </p:cNvSpPr>
          <p:nvPr/>
        </p:nvSpPr>
        <p:spPr bwMode="auto">
          <a:xfrm>
            <a:off x="3276600" y="1676400"/>
            <a:ext cx="762000" cy="35052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Rectangle 2"/>
          <p:cNvSpPr txBox="1">
            <a:spLocks noChangeArrowheads="1"/>
          </p:cNvSpPr>
          <p:nvPr/>
        </p:nvSpPr>
        <p:spPr bwMode="auto">
          <a:xfrm>
            <a:off x="0" y="-42684"/>
            <a:ext cx="9144000" cy="1261884"/>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lnSpc>
                <a:spcPct val="80000"/>
              </a:lnSpc>
              <a:defRPr/>
            </a:pPr>
            <a:r>
              <a:rPr lang="en-US" sz="3200" kern="0" smtClean="0"/>
              <a:t>National Scrapie Eradication Program</a:t>
            </a:r>
            <a:r>
              <a:rPr lang="en-US" kern="0" smtClean="0"/>
              <a:t> </a:t>
            </a:r>
            <a:r>
              <a:rPr lang="en-US" sz="4500" b="1" kern="0" smtClean="0"/>
              <a:t/>
            </a:r>
            <a:br>
              <a:rPr lang="en-US" sz="4500" b="1" kern="0" smtClean="0"/>
            </a:br>
            <a:r>
              <a:rPr lang="en-US" sz="4100" b="1" kern="0" smtClean="0"/>
              <a:t> </a:t>
            </a:r>
            <a:r>
              <a:rPr lang="en-US" sz="4100" b="1" u="sng" kern="0" smtClean="0"/>
              <a:t>Tags for Sheep/Goats</a:t>
            </a:r>
            <a:endParaRPr lang="en-US" sz="4100" b="1" u="sng" kern="0" dirty="0" smtClean="0"/>
          </a:p>
        </p:txBody>
      </p:sp>
      <p:pic>
        <p:nvPicPr>
          <p:cNvPr id="1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5"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p:txBody>
          <a:bodyPr/>
          <a:lstStyle/>
          <a:p>
            <a:pPr algn="l" eaLnBrk="1" hangingPunct="1">
              <a:defRPr/>
            </a:pPr>
            <a:r>
              <a:rPr lang="en-US" b="1" dirty="0" smtClean="0"/>
              <a:t>When is a record required?</a:t>
            </a:r>
            <a:endParaRPr lang="en-US" sz="4800" b="1" dirty="0" smtClean="0"/>
          </a:p>
        </p:txBody>
      </p:sp>
      <p:sp>
        <p:nvSpPr>
          <p:cNvPr id="11270" name="Rectangle 6"/>
          <p:cNvSpPr>
            <a:spLocks noGrp="1" noChangeArrowheads="1"/>
          </p:cNvSpPr>
          <p:nvPr>
            <p:ph type="body" idx="1"/>
          </p:nvPr>
        </p:nvSpPr>
        <p:spPr>
          <a:xfrm>
            <a:off x="473074" y="1676400"/>
            <a:ext cx="8137525" cy="4267200"/>
          </a:xfrm>
        </p:spPr>
        <p:txBody>
          <a:bodyPr/>
          <a:lstStyle/>
          <a:p>
            <a:pPr eaLnBrk="1" hangingPunct="1">
              <a:buClr>
                <a:schemeClr val="accent5"/>
              </a:buClr>
              <a:buSzPct val="90000"/>
              <a:buFont typeface="Wingdings" panose="05000000000000000000" pitchFamily="2" charset="2"/>
              <a:buChar char="§"/>
              <a:defRPr/>
            </a:pPr>
            <a:r>
              <a:rPr lang="en-US" sz="3600" dirty="0" smtClean="0"/>
              <a:t>A record must be made when official ID is applied to a sheep/goat or a sheep/goat is acquired or disposed of</a:t>
            </a:r>
          </a:p>
          <a:p>
            <a:pPr eaLnBrk="1" hangingPunct="1">
              <a:lnSpc>
                <a:spcPts val="1000"/>
              </a:lnSpc>
              <a:buClr>
                <a:schemeClr val="accent5"/>
              </a:buClr>
              <a:buSzPct val="90000"/>
              <a:buFont typeface="Wingdings" panose="05000000000000000000" pitchFamily="2" charset="2"/>
              <a:buChar char="§"/>
              <a:defRPr/>
            </a:pPr>
            <a:endParaRPr lang="en-US" sz="3600" dirty="0" smtClean="0"/>
          </a:p>
          <a:p>
            <a:pPr eaLnBrk="1" hangingPunct="1">
              <a:buClr>
                <a:schemeClr val="accent5"/>
              </a:buClr>
              <a:buSzPct val="90000"/>
              <a:buFont typeface="Wingdings" panose="05000000000000000000" pitchFamily="2" charset="2"/>
              <a:buChar char="§"/>
              <a:defRPr/>
            </a:pPr>
            <a:r>
              <a:rPr lang="en-US" sz="3600" dirty="0" smtClean="0"/>
              <a:t>Record must be kept for </a:t>
            </a:r>
            <a:r>
              <a:rPr lang="en-US" sz="3600" dirty="0" smtClean="0">
                <a:solidFill>
                  <a:srgbClr val="FFC000"/>
                </a:solidFill>
              </a:rPr>
              <a:t>five years</a:t>
            </a:r>
            <a:r>
              <a:rPr lang="en-US" sz="3600" dirty="0" smtClean="0"/>
              <a:t> after animal dies or is no longer owned by you.</a:t>
            </a:r>
            <a:endParaRPr lang="en-US"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63"/>
            <a:ext cx="8229600" cy="1446550"/>
          </a:xfrm>
        </p:spPr>
        <p:txBody>
          <a:bodyPr>
            <a:spAutoFit/>
          </a:bodyPr>
          <a:lstStyle/>
          <a:p>
            <a:pPr>
              <a:defRPr/>
            </a:pPr>
            <a:r>
              <a:rPr lang="en-US" b="1" u="sng" dirty="0" smtClean="0"/>
              <a:t>Options for Earless Sheep/Goats </a:t>
            </a:r>
            <a:endParaRPr lang="en-US" b="1" u="sng" dirty="0"/>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dirty="0"/>
              <a:t>Earless </a:t>
            </a:r>
            <a:r>
              <a:rPr lang="en-US" dirty="0" smtClean="0"/>
              <a:t>sheep/goats may </a:t>
            </a:r>
            <a:r>
              <a:rPr lang="en-US" dirty="0"/>
              <a:t>have the </a:t>
            </a:r>
            <a:r>
              <a:rPr lang="en-US" dirty="0" err="1" smtClean="0"/>
              <a:t>eartag</a:t>
            </a:r>
            <a:r>
              <a:rPr lang="en-US" dirty="0" smtClean="0"/>
              <a:t> </a:t>
            </a:r>
            <a:r>
              <a:rPr lang="en-US" dirty="0"/>
              <a:t>applied to a neck </a:t>
            </a:r>
            <a:r>
              <a:rPr lang="en-US" dirty="0" smtClean="0"/>
              <a:t>strap/collar </a:t>
            </a:r>
            <a:r>
              <a:rPr lang="en-US" dirty="0"/>
              <a:t>such that the collar or </a:t>
            </a:r>
            <a:r>
              <a:rPr lang="en-US" dirty="0" err="1"/>
              <a:t>eartag</a:t>
            </a:r>
            <a:r>
              <a:rPr lang="en-US" dirty="0"/>
              <a:t> must be cut to remove the </a:t>
            </a:r>
            <a:r>
              <a:rPr lang="en-US" dirty="0" smtClean="0"/>
              <a:t>collar</a:t>
            </a:r>
          </a:p>
          <a:p>
            <a:pPr marL="0" indent="0">
              <a:buFont typeface="Wingdings" panose="05000000000000000000" pitchFamily="2" charset="2"/>
              <a:buNone/>
              <a:defRPr/>
            </a:pPr>
            <a:endParaRPr lang="en-US" dirty="0"/>
          </a:p>
          <a:p>
            <a:pPr>
              <a:buFont typeface="Arial" panose="020B0604020202020204" pitchFamily="34" charset="0"/>
              <a:buChar char="•"/>
              <a:defRPr/>
            </a:pPr>
            <a:r>
              <a:rPr lang="en-US" dirty="0" err="1"/>
              <a:t>Backtags</a:t>
            </a:r>
            <a:r>
              <a:rPr lang="en-US" dirty="0"/>
              <a:t> applied near the poll may be used for earless </a:t>
            </a:r>
            <a:r>
              <a:rPr lang="en-US" dirty="0" smtClean="0"/>
              <a:t>sheep/goats moving direct to slaughter</a:t>
            </a:r>
            <a:endParaRPr lang="en-US"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988"/>
            <a:ext cx="8229600" cy="1143000"/>
          </a:xfrm>
        </p:spPr>
        <p:txBody>
          <a:bodyPr/>
          <a:lstStyle/>
          <a:p>
            <a:pPr>
              <a:defRPr/>
            </a:pPr>
            <a:r>
              <a:rPr lang="en-US" b="1" u="sng" dirty="0" smtClean="0"/>
              <a:t>Group/Lot Identification </a:t>
            </a:r>
            <a:endParaRPr lang="en-US" b="1" u="sng" dirty="0"/>
          </a:p>
        </p:txBody>
      </p:sp>
      <p:sp>
        <p:nvSpPr>
          <p:cNvPr id="3" name="Content Placeholder 2"/>
          <p:cNvSpPr>
            <a:spLocks noGrp="1"/>
          </p:cNvSpPr>
          <p:nvPr>
            <p:ph idx="1"/>
          </p:nvPr>
        </p:nvSpPr>
        <p:spPr>
          <a:xfrm>
            <a:off x="228600" y="1295400"/>
            <a:ext cx="8458200" cy="4533900"/>
          </a:xfrm>
        </p:spPr>
        <p:txBody>
          <a:bodyPr/>
          <a:lstStyle/>
          <a:p>
            <a:pPr marL="0" indent="0">
              <a:buFont typeface="Wingdings" pitchFamily="1" charset="2"/>
              <a:buNone/>
              <a:defRPr/>
            </a:pPr>
            <a:r>
              <a:rPr lang="en-US" sz="3600" dirty="0" smtClean="0"/>
              <a:t>Group/Lot ID is allowed in lieu of individual ID when accompanied by an owner/hauler statement for:</a:t>
            </a:r>
          </a:p>
          <a:p>
            <a:pPr>
              <a:buClr>
                <a:schemeClr val="accent5"/>
              </a:buClr>
              <a:buSzPct val="90000"/>
              <a:buFont typeface="Wingdings" panose="05000000000000000000" pitchFamily="2" charset="2"/>
              <a:buChar char="§"/>
              <a:defRPr/>
            </a:pPr>
            <a:r>
              <a:rPr lang="en-US" sz="2800" dirty="0"/>
              <a:t>A</a:t>
            </a:r>
            <a:r>
              <a:rPr lang="en-US" sz="2800" dirty="0" smtClean="0"/>
              <a:t>nimals in slaughter channels &lt;18 months of age</a:t>
            </a:r>
          </a:p>
          <a:p>
            <a:pPr>
              <a:buClr>
                <a:schemeClr val="accent5"/>
              </a:buClr>
              <a:buSzPct val="90000"/>
              <a:buFont typeface="Wingdings" panose="05000000000000000000" pitchFamily="2" charset="2"/>
              <a:buChar char="§"/>
              <a:defRPr/>
            </a:pPr>
            <a:r>
              <a:rPr lang="en-US" sz="2800" dirty="0" smtClean="0"/>
              <a:t>Animals in slaughter channels ≥ 18 months of age kept in a group with animals from the same flock of birth through out the marketing process without commingling with unidentified animals from another flock.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988"/>
            <a:ext cx="8229600" cy="1143000"/>
          </a:xfrm>
        </p:spPr>
        <p:txBody>
          <a:bodyPr/>
          <a:lstStyle/>
          <a:p>
            <a:pPr>
              <a:defRPr/>
            </a:pPr>
            <a:r>
              <a:rPr lang="en-US" b="1" u="sng" dirty="0" smtClean="0"/>
              <a:t>Group/Lot Identification </a:t>
            </a:r>
            <a:endParaRPr lang="en-US" b="1" u="sng" dirty="0"/>
          </a:p>
        </p:txBody>
      </p:sp>
      <p:sp>
        <p:nvSpPr>
          <p:cNvPr id="3" name="Content Placeholder 2"/>
          <p:cNvSpPr>
            <a:spLocks noGrp="1"/>
          </p:cNvSpPr>
          <p:nvPr>
            <p:ph idx="1"/>
          </p:nvPr>
        </p:nvSpPr>
        <p:spPr>
          <a:xfrm>
            <a:off x="228600" y="1295400"/>
            <a:ext cx="8458200" cy="4533900"/>
          </a:xfrm>
        </p:spPr>
        <p:txBody>
          <a:bodyPr/>
          <a:lstStyle/>
          <a:p>
            <a:pPr marL="0" indent="0">
              <a:buFont typeface="Wingdings" pitchFamily="1" charset="2"/>
              <a:buNone/>
              <a:defRPr/>
            </a:pPr>
            <a:r>
              <a:rPr lang="en-US" sz="3600" dirty="0" smtClean="0"/>
              <a:t>Group/Lot ID is allowed in lieu of individual ID when accompanied by an owner/hauler statement for: (continued)</a:t>
            </a:r>
          </a:p>
          <a:p>
            <a:pPr>
              <a:buClr>
                <a:schemeClr val="accent5"/>
              </a:buClr>
              <a:buSzPct val="90000"/>
              <a:buFont typeface="Wingdings" panose="05000000000000000000" pitchFamily="2" charset="2"/>
              <a:buChar char="§"/>
              <a:defRPr/>
            </a:pPr>
            <a:r>
              <a:rPr lang="en-US" sz="2800" dirty="0" smtClean="0"/>
              <a:t>Animals moving for grazing between two premises owned or leased by flock owner and recorded in the National Scrapie Database as an additional premises of the flock</a:t>
            </a:r>
          </a:p>
          <a:p>
            <a:pPr>
              <a:buClr>
                <a:schemeClr val="accent5"/>
              </a:buClr>
              <a:buSzPct val="90000"/>
              <a:buFont typeface="Wingdings" panose="05000000000000000000" pitchFamily="2" charset="2"/>
              <a:buChar char="§"/>
              <a:defRPr/>
            </a:pPr>
            <a:r>
              <a:rPr lang="en-US" sz="2800" dirty="0" smtClean="0"/>
              <a:t>Animals moving to an approved livestock facility (market) from the flock of origin</a:t>
            </a: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3072197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914400"/>
          </a:xfrm>
        </p:spPr>
        <p:txBody>
          <a:bodyPr/>
          <a:lstStyle/>
          <a:p>
            <a:pPr>
              <a:defRPr/>
            </a:pPr>
            <a:r>
              <a:rPr lang="en-US" sz="4100" b="1" dirty="0" smtClean="0">
                <a:solidFill>
                  <a:srgbClr val="DFDEF6"/>
                </a:solidFill>
              </a:rPr>
              <a:t> </a:t>
            </a:r>
            <a:r>
              <a:rPr lang="en-US" sz="4000" b="1" u="sng" dirty="0" smtClean="0">
                <a:solidFill>
                  <a:srgbClr val="DFDEF6"/>
                </a:solidFill>
              </a:rPr>
              <a:t>Permanent Brand/Ear Notches</a:t>
            </a:r>
            <a:endParaRPr lang="en-US" sz="4000" b="1" u="sng" dirty="0"/>
          </a:p>
        </p:txBody>
      </p:sp>
      <p:sp>
        <p:nvSpPr>
          <p:cNvPr id="3" name="Content Placeholder 2"/>
          <p:cNvSpPr>
            <a:spLocks noGrp="1"/>
          </p:cNvSpPr>
          <p:nvPr>
            <p:ph idx="1"/>
          </p:nvPr>
        </p:nvSpPr>
        <p:spPr>
          <a:xfrm>
            <a:off x="457200" y="1447800"/>
            <a:ext cx="8229600" cy="4548938"/>
          </a:xfrm>
        </p:spPr>
        <p:txBody>
          <a:bodyPr>
            <a:spAutoFit/>
          </a:bodyPr>
          <a:lstStyle/>
          <a:p>
            <a:pPr>
              <a:buClr>
                <a:schemeClr val="accent5"/>
              </a:buClr>
              <a:buSzPct val="90000"/>
              <a:buFont typeface="Wingdings" panose="05000000000000000000" pitchFamily="2" charset="2"/>
              <a:buChar char="§"/>
              <a:defRPr/>
            </a:pPr>
            <a:r>
              <a:rPr lang="en-US" dirty="0" smtClean="0"/>
              <a:t>Allowed for low-risk commercial sheep/goats in slaughter channels when the brand or ear notch is registered with an official brand registry</a:t>
            </a:r>
          </a:p>
          <a:p>
            <a:pPr>
              <a:buClr>
                <a:schemeClr val="accent5"/>
              </a:buClr>
              <a:buSzPct val="90000"/>
              <a:buFont typeface="Wingdings" panose="05000000000000000000" pitchFamily="2" charset="2"/>
              <a:buChar char="§"/>
              <a:defRPr/>
            </a:pPr>
            <a:r>
              <a:rPr lang="en-US" dirty="0" smtClean="0"/>
              <a:t>Must be accompanied by:</a:t>
            </a:r>
          </a:p>
          <a:p>
            <a:pPr lvl="1">
              <a:buClr>
                <a:schemeClr val="tx1"/>
              </a:buClr>
              <a:buSzPct val="60000"/>
              <a:buFont typeface="Courier New" panose="02070309020205020404" pitchFamily="49" charset="0"/>
              <a:buChar char="o"/>
              <a:defRPr/>
            </a:pPr>
            <a:r>
              <a:rPr lang="en-US" dirty="0" smtClean="0"/>
              <a:t>A brand inspection certificate and owner statement dated within 30 days, and</a:t>
            </a:r>
          </a:p>
          <a:p>
            <a:pPr lvl="1">
              <a:buClr>
                <a:schemeClr val="tx1"/>
              </a:buClr>
              <a:buSzPct val="60000"/>
              <a:buFont typeface="Courier New" panose="02070309020205020404" pitchFamily="49" charset="0"/>
              <a:buChar char="o"/>
              <a:defRPr/>
            </a:pPr>
            <a:r>
              <a:rPr lang="en-US" dirty="0" smtClean="0"/>
              <a:t>A veterinarian’s statement issued within 12 months of movement </a:t>
            </a:r>
            <a:endParaRPr lang="en-US"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944563"/>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4100" b="1" u="sng" dirty="0">
                <a:solidFill>
                  <a:srgbClr val="DFDEF6"/>
                </a:solidFill>
              </a:rPr>
              <a:t> Registry Tattoos </a:t>
            </a:r>
          </a:p>
        </p:txBody>
      </p:sp>
      <p:sp>
        <p:nvSpPr>
          <p:cNvPr id="3" name="Content Placeholder 2"/>
          <p:cNvSpPr>
            <a:spLocks noGrp="1"/>
          </p:cNvSpPr>
          <p:nvPr>
            <p:ph idx="1"/>
          </p:nvPr>
        </p:nvSpPr>
        <p:spPr>
          <a:xfrm>
            <a:off x="457200" y="1143000"/>
            <a:ext cx="8229600" cy="5021888"/>
          </a:xfrm>
        </p:spPr>
        <p:txBody>
          <a:bodyPr>
            <a:spAutoFit/>
          </a:bodyPr>
          <a:lstStyle/>
          <a:p>
            <a:pPr marL="0" indent="0">
              <a:buFont typeface="Wingdings" pitchFamily="1" charset="2"/>
              <a:buNone/>
              <a:defRPr/>
            </a:pPr>
            <a:r>
              <a:rPr lang="en-US" dirty="0" smtClean="0"/>
              <a:t>Registration tattoos may be used to officially identify individual sheep/goats moving without a transfer of ownership or for sale if:</a:t>
            </a:r>
          </a:p>
          <a:p>
            <a:pPr>
              <a:buClr>
                <a:schemeClr val="accent5"/>
              </a:buClr>
              <a:buSzPct val="90000"/>
              <a:buFont typeface="Wingdings" panose="05000000000000000000" pitchFamily="2" charset="2"/>
              <a:buChar char="§"/>
              <a:defRPr/>
            </a:pPr>
            <a:r>
              <a:rPr lang="en-US" sz="2400" dirty="0" smtClean="0"/>
              <a:t>The association registry premises or flock tattoo prefix is linked in </a:t>
            </a:r>
            <a:r>
              <a:rPr lang="en-US" sz="2400" dirty="0"/>
              <a:t>the National Scrapie Database to the APHIS-assigned premises identification number and flock ID number of the flock of birth </a:t>
            </a:r>
            <a:r>
              <a:rPr lang="en-US" sz="2400" dirty="0" smtClean="0"/>
              <a:t>or the registry’s tattoos have been approved by USDA </a:t>
            </a:r>
            <a:r>
              <a:rPr lang="en-US" sz="2400" dirty="0" smtClean="0">
                <a:hlinkClick r:id="rId3"/>
              </a:rPr>
              <a:t>(see list);</a:t>
            </a:r>
            <a:endParaRPr lang="en-US" sz="2400" dirty="0" smtClean="0">
              <a:effectLst>
                <a:outerShdw blurRad="38100" dist="38100" dir="2700000" algn="tl">
                  <a:srgbClr val="000000">
                    <a:alpha val="43137"/>
                  </a:srgbClr>
                </a:outerShdw>
              </a:effectLst>
            </a:endParaRPr>
          </a:p>
          <a:p>
            <a:pPr marL="0" indent="0">
              <a:lnSpc>
                <a:spcPts val="1000"/>
              </a:lnSpc>
              <a:buClr>
                <a:schemeClr val="accent5"/>
              </a:buClr>
              <a:buSzPct val="90000"/>
              <a:buFont typeface="Wingdings" panose="05000000000000000000" pitchFamily="2" charset="2"/>
              <a:buNone/>
              <a:defRPr/>
            </a:pPr>
            <a:endParaRPr lang="en-US" sz="2400" dirty="0" smtClean="0"/>
          </a:p>
          <a:p>
            <a:pPr>
              <a:buClr>
                <a:schemeClr val="accent5"/>
              </a:buClr>
              <a:buSzPct val="90000"/>
              <a:buFont typeface="Wingdings" panose="05000000000000000000" pitchFamily="2" charset="2"/>
              <a:buChar char="§"/>
              <a:defRPr/>
            </a:pPr>
            <a:r>
              <a:rPr lang="en-US" sz="2400" dirty="0" smtClean="0"/>
              <a:t>The tattoo is legible</a:t>
            </a:r>
          </a:p>
          <a:p>
            <a:pPr>
              <a:buClr>
                <a:schemeClr val="accent5"/>
              </a:buClr>
              <a:buSzPct val="90000"/>
              <a:buFont typeface="Wingdings" panose="05000000000000000000" pitchFamily="2" charset="2"/>
              <a:buChar char="§"/>
              <a:defRPr/>
            </a:pPr>
            <a:endParaRPr lang="en-US" sz="2400" dirty="0"/>
          </a:p>
          <a:p>
            <a:pPr>
              <a:buClr>
                <a:schemeClr val="accent5"/>
              </a:buClr>
              <a:buSzPct val="90000"/>
              <a:buFont typeface="Wingdings" panose="05000000000000000000" pitchFamily="2" charset="2"/>
              <a:buChar char="§"/>
              <a:defRPr/>
            </a:pPr>
            <a:r>
              <a:rPr lang="en-US" sz="2400" b="1" dirty="0" smtClean="0"/>
              <a:t>AND  - see next slide</a:t>
            </a:r>
            <a:endParaRPr lang="en-US" sz="36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944563"/>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4100" b="1" u="sng" dirty="0">
                <a:solidFill>
                  <a:srgbClr val="DFDEF6"/>
                </a:solidFill>
              </a:rPr>
              <a:t> Registry Tattoos (cont.) </a:t>
            </a:r>
          </a:p>
        </p:txBody>
      </p:sp>
      <p:sp>
        <p:nvSpPr>
          <p:cNvPr id="4" name="Content Placeholder 3"/>
          <p:cNvSpPr>
            <a:spLocks noGrp="1"/>
          </p:cNvSpPr>
          <p:nvPr>
            <p:ph idx="1"/>
          </p:nvPr>
        </p:nvSpPr>
        <p:spPr>
          <a:xfrm>
            <a:off x="381000" y="925455"/>
            <a:ext cx="8229600" cy="5475345"/>
          </a:xfrm>
        </p:spPr>
        <p:txBody>
          <a:bodyPr>
            <a:spAutoFit/>
          </a:bodyPr>
          <a:lstStyle/>
          <a:p>
            <a:pPr>
              <a:buFont typeface="Arial" panose="020B0604020202020204" pitchFamily="34" charset="0"/>
              <a:buChar char="•"/>
              <a:defRPr/>
            </a:pPr>
            <a:r>
              <a:rPr lang="en-US" dirty="0" smtClean="0"/>
              <a:t>The animal is accompanied by:</a:t>
            </a:r>
          </a:p>
          <a:p>
            <a:pPr lvl="1">
              <a:buFont typeface="Arial" panose="020B0604020202020204" pitchFamily="34" charset="0"/>
              <a:buChar char="•"/>
              <a:defRPr/>
            </a:pPr>
            <a:r>
              <a:rPr lang="en-US" sz="2400" dirty="0" smtClean="0"/>
              <a:t>A copy of the registration certificate or an unexpired temporary registration certificate, and, if not in the name of the current owner, a copy of the completed application for transfer of ownership in the name of the current owner where the sale occurred within 60 days, or </a:t>
            </a:r>
          </a:p>
          <a:p>
            <a:pPr marL="457200" lvl="1" indent="0">
              <a:lnSpc>
                <a:spcPts val="1000"/>
              </a:lnSpc>
              <a:buFont typeface="Wingdings" panose="05000000000000000000" pitchFamily="2" charset="2"/>
              <a:buNone/>
              <a:defRPr/>
            </a:pPr>
            <a:endParaRPr lang="en-US" sz="2400" dirty="0" smtClean="0"/>
          </a:p>
          <a:p>
            <a:pPr lvl="1">
              <a:buFont typeface="Arial" panose="020B0604020202020204" pitchFamily="34" charset="0"/>
              <a:buChar char="•"/>
              <a:defRPr/>
            </a:pPr>
            <a:r>
              <a:rPr lang="en-US" sz="2400" dirty="0" smtClean="0"/>
              <a:t>For animals under 60 days of age a copy of a completed application for registration, or</a:t>
            </a:r>
          </a:p>
          <a:p>
            <a:pPr marL="457200" lvl="1" indent="0">
              <a:lnSpc>
                <a:spcPts val="1000"/>
              </a:lnSpc>
              <a:buFont typeface="Wingdings" panose="05000000000000000000" pitchFamily="2" charset="2"/>
              <a:buNone/>
              <a:defRPr/>
            </a:pPr>
            <a:endParaRPr lang="en-US" sz="2400" dirty="0" smtClean="0"/>
          </a:p>
          <a:p>
            <a:pPr lvl="1">
              <a:buFont typeface="Arial" panose="020B0604020202020204" pitchFamily="34" charset="0"/>
              <a:buChar char="•"/>
              <a:defRPr/>
            </a:pPr>
            <a:r>
              <a:rPr lang="en-US" sz="2400" dirty="0" smtClean="0"/>
              <a:t>An interstate certificate of veterinary inspection that lists the flocks of origin and birth, the registry, and the registry tattoo.</a:t>
            </a:r>
          </a:p>
        </p:txBody>
      </p:sp>
      <p:sp>
        <p:nvSpPr>
          <p:cNvPr id="3" name="TextBox 2"/>
          <p:cNvSpPr txBox="1"/>
          <p:nvPr/>
        </p:nvSpPr>
        <p:spPr>
          <a:xfrm>
            <a:off x="228600" y="6367046"/>
            <a:ext cx="8686800" cy="338554"/>
          </a:xfrm>
          <a:prstGeom prst="rect">
            <a:avLst/>
          </a:prstGeom>
          <a:noFill/>
        </p:spPr>
        <p:txBody>
          <a:bodyPr wrap="square" rtlCol="0">
            <a:spAutoFit/>
          </a:bodyPr>
          <a:lstStyle/>
          <a:p>
            <a:pPr lvl="0">
              <a:spcBef>
                <a:spcPct val="30000"/>
              </a:spcBef>
              <a:defRPr/>
            </a:pPr>
            <a:r>
              <a:rPr lang="en-US" sz="1600" dirty="0" smtClean="0">
                <a:solidFill>
                  <a:srgbClr val="FFFFFF"/>
                </a:solidFill>
              </a:rPr>
              <a:t>Note: The </a:t>
            </a:r>
            <a:r>
              <a:rPr lang="en-US" sz="1600" dirty="0">
                <a:solidFill>
                  <a:srgbClr val="FFFFFF"/>
                </a:solidFill>
              </a:rPr>
              <a:t>tattoos and registration paper on the following slide are  NOT from the same ewe.</a:t>
            </a:r>
            <a:endParaRPr lang="en-US" sz="1600"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09600" y="152400"/>
            <a:ext cx="7772400" cy="1143000"/>
          </a:xfrm>
        </p:spPr>
        <p:txBody>
          <a:bodyPr>
            <a:normAutofit fontScale="90000"/>
          </a:bodyPr>
          <a:lstStyle/>
          <a:p>
            <a:pPr eaLnBrk="1" hangingPunct="1">
              <a:defRPr/>
            </a:pPr>
            <a:r>
              <a:rPr lang="en-US" sz="3800" b="1" dirty="0" smtClean="0"/>
              <a:t>Sheep Tattoo and Registration </a:t>
            </a:r>
            <a:r>
              <a:rPr lang="en-US" sz="3800" b="1" dirty="0"/>
              <a:t>C</a:t>
            </a:r>
            <a:r>
              <a:rPr lang="en-US" sz="3800" b="1" dirty="0" smtClean="0"/>
              <a:t>ertificate</a:t>
            </a:r>
          </a:p>
        </p:txBody>
      </p:sp>
      <p:graphicFrame>
        <p:nvGraphicFramePr>
          <p:cNvPr id="115715" name="Object 3"/>
          <p:cNvGraphicFramePr>
            <a:graphicFrameLocks noGrp="1" noChangeAspect="1"/>
          </p:cNvGraphicFramePr>
          <p:nvPr>
            <p:ph sz="quarter" idx="1"/>
          </p:nvPr>
        </p:nvGraphicFramePr>
        <p:xfrm>
          <a:off x="457200" y="1600200"/>
          <a:ext cx="4033838" cy="2182813"/>
        </p:xfrm>
        <a:graphic>
          <a:graphicData uri="http://schemas.openxmlformats.org/presentationml/2006/ole">
            <mc:AlternateContent xmlns:mc="http://schemas.openxmlformats.org/markup-compatibility/2006">
              <mc:Choice xmlns:v="urn:schemas-microsoft-com:vml" Requires="v">
                <p:oleObj spid="_x0000_s115764" name="Chart" r:id="rId5" imgW="3810000" imgH="1981200" progId="MSGraph.Chart.8">
                  <p:embed followColorScheme="full"/>
                </p:oleObj>
              </mc:Choice>
              <mc:Fallback>
                <p:oleObj name="Chart" r:id="rId5" imgW="3810000" imgH="1981200" progId="MSGraph.Chart.8">
                  <p:embed followColorScheme="full"/>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00200"/>
                        <a:ext cx="40338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5716" name="Picture 4" descr="Regcertclun"/>
          <p:cNvPicPr>
            <a:picLocks noGrp="1" noChangeAspect="1" noChangeArrowheads="1"/>
          </p:cNvPicPr>
          <p:nvPr>
            <p:ph sz="half" idx="3"/>
          </p:nvPr>
        </p:nvPicPr>
        <p:blipFill>
          <a:blip r:embed="rId7" cstate="print">
            <a:extLst>
              <a:ext uri="{28A0092B-C50C-407E-A947-70E740481C1C}">
                <a14:useLocalDpi xmlns:a14="http://schemas.microsoft.com/office/drawing/2010/main" val="0"/>
              </a:ext>
            </a:extLst>
          </a:blip>
          <a:srcRect/>
          <a:stretch>
            <a:fillRect/>
          </a:stretch>
        </p:blipFill>
        <p:spPr>
          <a:xfrm>
            <a:off x="4511675" y="1219200"/>
            <a:ext cx="4392613" cy="5486400"/>
          </a:xfrm>
        </p:spPr>
      </p:pic>
      <p:pic>
        <p:nvPicPr>
          <p:cNvPr id="115717" name="Picture 5" descr="EKR MN"/>
          <p:cNvPicPr>
            <a:picLocks noChangeAspect="1" noChangeArrowheads="1"/>
          </p:cNvPicPr>
          <p:nvPr/>
        </p:nvPicPr>
        <p:blipFill>
          <a:blip r:embed="rId8">
            <a:extLst>
              <a:ext uri="{28A0092B-C50C-407E-A947-70E740481C1C}">
                <a14:useLocalDpi xmlns:a14="http://schemas.microsoft.com/office/drawing/2010/main" val="0"/>
              </a:ext>
            </a:extLst>
          </a:blip>
          <a:srcRect l="25581" t="33704" b="13570"/>
          <a:stretch>
            <a:fillRect/>
          </a:stretch>
        </p:blipFill>
        <p:spPr bwMode="auto">
          <a:xfrm>
            <a:off x="0" y="1235075"/>
            <a:ext cx="44958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R8"/>
          <p:cNvPicPr>
            <a:picLocks noChangeAspect="1" noChangeArrowheads="1"/>
          </p:cNvPicPr>
          <p:nvPr/>
        </p:nvPicPr>
        <p:blipFill>
          <a:blip r:embed="rId9">
            <a:extLst>
              <a:ext uri="{28A0092B-C50C-407E-A947-70E740481C1C}">
                <a14:useLocalDpi xmlns:a14="http://schemas.microsoft.com/office/drawing/2010/main" val="0"/>
              </a:ext>
            </a:extLst>
          </a:blip>
          <a:srcRect r="14583" b="10532"/>
          <a:stretch>
            <a:fillRect/>
          </a:stretch>
        </p:blipFill>
        <p:spPr bwMode="auto">
          <a:xfrm>
            <a:off x="533400" y="3733800"/>
            <a:ext cx="35814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11" action="ppaction://hlinksldjump"/>
          </p:cNvPr>
          <p:cNvPicPr>
            <a:picLocks noChangeAspect="1" noChangeArrowheads="1"/>
          </p:cNvPicPr>
          <p:nvPr/>
        </p:nvPicPr>
        <p:blipFill>
          <a:blip r:embed="rId12" cstate="print"/>
          <a:srcRect/>
          <a:stretch>
            <a:fillRect/>
          </a:stretch>
        </p:blipFill>
        <p:spPr bwMode="auto">
          <a:xfrm>
            <a:off x="8803439" y="88669"/>
            <a:ext cx="314860" cy="311742"/>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p:cNvSpPr>
            <a:spLocks noGrp="1" noChangeArrowheads="1"/>
          </p:cNvSpPr>
          <p:nvPr>
            <p:ph type="title"/>
          </p:nvPr>
        </p:nvSpPr>
        <p:spPr>
          <a:xfrm>
            <a:off x="381000" y="220415"/>
            <a:ext cx="8534400" cy="1692771"/>
          </a:xfrm>
        </p:spPr>
        <p:txBody>
          <a:bodyPr wrap="square">
            <a:spAutoFit/>
          </a:bodyPr>
          <a:lstStyle/>
          <a:p>
            <a:pPr eaLnBrk="1" hangingPunct="1">
              <a:defRPr/>
            </a:pPr>
            <a:r>
              <a:rPr lang="en-US" sz="4000" b="1" u="sng" dirty="0" smtClean="0"/>
              <a:t>Example</a:t>
            </a:r>
            <a:r>
              <a:rPr lang="en-US" sz="4000" b="1" dirty="0" smtClean="0"/>
              <a:t> of Registry Information </a:t>
            </a:r>
            <a:r>
              <a:rPr lang="en-US" sz="3200" dirty="0" smtClean="0"/>
              <a:t>(application and tattooing instructions from </a:t>
            </a:r>
            <a:br>
              <a:rPr lang="en-US" sz="3200" dirty="0" smtClean="0"/>
            </a:br>
            <a:r>
              <a:rPr lang="en-US" sz="3200" dirty="0" smtClean="0"/>
              <a:t>N.A. Clun Forest Association)</a:t>
            </a:r>
          </a:p>
        </p:txBody>
      </p:sp>
      <p:pic>
        <p:nvPicPr>
          <p:cNvPr id="117763" name="Picture 8" descr="appforre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152400" y="1905000"/>
            <a:ext cx="4419600" cy="2849563"/>
          </a:xfrm>
          <a:noFill/>
          <a:extLst>
            <a:ext uri="{909E8E84-426E-40DD-AFC4-6F175D3DCCD1}">
              <a14:hiddenFill xmlns:a14="http://schemas.microsoft.com/office/drawing/2010/main">
                <a:solidFill>
                  <a:srgbClr val="FFFFFF"/>
                </a:solidFill>
              </a14:hiddenFill>
            </a:ext>
          </a:extLst>
        </p:spPr>
      </p:pic>
      <p:pic>
        <p:nvPicPr>
          <p:cNvPr id="117764" name="Picture 10" descr="Tattooin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4949825" y="1905000"/>
            <a:ext cx="3738563" cy="4533900"/>
          </a:xfrm>
        </p:spPr>
      </p:pic>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7" action="ppaction://hlinksldjump"/>
          </p:cNvPr>
          <p:cNvPicPr>
            <a:picLocks noChangeAspect="1" noChangeArrowheads="1"/>
          </p:cNvPicPr>
          <p:nvPr/>
        </p:nvPicPr>
        <p:blipFill>
          <a:blip r:embed="rId8"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152400"/>
            <a:ext cx="7772400" cy="914400"/>
          </a:xfrm>
        </p:spPr>
        <p:txBody>
          <a:bodyPr/>
          <a:lstStyle/>
          <a:p>
            <a:pPr algn="l" eaLnBrk="1" hangingPunct="1">
              <a:defRPr/>
            </a:pPr>
            <a:r>
              <a:rPr lang="en-US" altLang="en-US" sz="4000" b="1" dirty="0" smtClean="0"/>
              <a:t>Goat Tattoo and </a:t>
            </a:r>
            <a:br>
              <a:rPr lang="en-US" altLang="en-US" sz="4000" b="1" dirty="0" smtClean="0"/>
            </a:br>
            <a:r>
              <a:rPr lang="en-US" altLang="en-US" sz="4000" b="1" dirty="0" smtClean="0"/>
              <a:t>Registration Certificate</a:t>
            </a:r>
            <a:endParaRPr lang="en-US" altLang="en-US" b="1" dirty="0" smtClean="0"/>
          </a:p>
        </p:txBody>
      </p:sp>
      <p:graphicFrame>
        <p:nvGraphicFramePr>
          <p:cNvPr id="2" name="Object 3"/>
          <p:cNvGraphicFramePr>
            <a:graphicFrameLocks noGrp="1" noChangeAspect="1"/>
          </p:cNvGraphicFramePr>
          <p:nvPr>
            <p:ph sz="quarter" idx="1"/>
          </p:nvPr>
        </p:nvGraphicFramePr>
        <p:xfrm>
          <a:off x="736600" y="2032000"/>
          <a:ext cx="3706813" cy="1879600"/>
        </p:xfrm>
        <a:graphic>
          <a:graphicData uri="http://schemas.openxmlformats.org/drawingml/2006/chart">
            <c:chart xmlns:c="http://schemas.openxmlformats.org/drawingml/2006/chart" xmlns:r="http://schemas.openxmlformats.org/officeDocument/2006/relationships" r:id="rId4"/>
          </a:graphicData>
        </a:graphic>
      </p:graphicFrame>
      <p:pic>
        <p:nvPicPr>
          <p:cNvPr id="119812" name="Picture 8" descr="1179papers"/>
          <p:cNvPicPr>
            <a:picLocks noGrp="1" noChangeAspect="1" noChangeArrowheads="1"/>
          </p:cNvPicPr>
          <p:nvPr>
            <p:ph sz="half" idx="3"/>
          </p:nvPr>
        </p:nvPicPr>
        <p:blipFill>
          <a:blip r:embed="rId5">
            <a:extLst>
              <a:ext uri="{28A0092B-C50C-407E-A947-70E740481C1C}">
                <a14:useLocalDpi xmlns:a14="http://schemas.microsoft.com/office/drawing/2010/main" val="0"/>
              </a:ext>
            </a:extLst>
          </a:blip>
          <a:srcRect/>
          <a:stretch>
            <a:fillRect/>
          </a:stretch>
        </p:blipFill>
        <p:spPr>
          <a:xfrm>
            <a:off x="4595813" y="1219200"/>
            <a:ext cx="4268787" cy="5486400"/>
          </a:xfrm>
        </p:spPr>
      </p:pic>
      <p:pic>
        <p:nvPicPr>
          <p:cNvPr id="119813" name="Picture 9" descr="UCDtatto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47813"/>
            <a:ext cx="4192588"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10"/>
          <p:cNvSpPr txBox="1">
            <a:spLocks noChangeArrowheads="1"/>
          </p:cNvSpPr>
          <p:nvPr/>
        </p:nvSpPr>
        <p:spPr bwMode="auto">
          <a:xfrm>
            <a:off x="1143000" y="50292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9pPr>
          </a:lstStyle>
          <a:p>
            <a:pPr>
              <a:spcBef>
                <a:spcPct val="50000"/>
              </a:spcBef>
              <a:buClrTx/>
              <a:buFontTx/>
              <a:buNone/>
            </a:pPr>
            <a:r>
              <a:rPr lang="en-US" altLang="en-US">
                <a:latin typeface="Tahoma" panose="020B0604030504040204" pitchFamily="34" charset="0"/>
              </a:rPr>
              <a:t>U C D</a:t>
            </a:r>
            <a:endParaRPr lang="en-US" altLang="en-US" sz="1800">
              <a:latin typeface="Tahoma" panose="020B0604030504040204" pitchFamily="34" charset="0"/>
            </a:endParaRPr>
          </a:p>
        </p:txBody>
      </p:sp>
      <p:sp>
        <p:nvSpPr>
          <p:cNvPr id="119815" name="Line 11"/>
          <p:cNvSpPr>
            <a:spLocks noChangeShapeType="1"/>
          </p:cNvSpPr>
          <p:nvPr/>
        </p:nvSpPr>
        <p:spPr bwMode="auto">
          <a:xfrm>
            <a:off x="1371600" y="3505200"/>
            <a:ext cx="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16" name="Line 12"/>
          <p:cNvSpPr>
            <a:spLocks noChangeShapeType="1"/>
          </p:cNvSpPr>
          <p:nvPr/>
        </p:nvSpPr>
        <p:spPr bwMode="auto">
          <a:xfrm>
            <a:off x="1752600" y="3505200"/>
            <a:ext cx="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17" name="Line 13"/>
          <p:cNvSpPr>
            <a:spLocks noChangeShapeType="1"/>
          </p:cNvSpPr>
          <p:nvPr/>
        </p:nvSpPr>
        <p:spPr bwMode="auto">
          <a:xfrm>
            <a:off x="2057400" y="3505200"/>
            <a:ext cx="762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1" name="Home Button" descr="C:\Documents and Settings\Arhuddleston\Local Settings\Temporary Internet Files\Content.IE5\PLNM5QWE\MC900442122[1].png">
            <a:hlinkClick r:id="rId9" action="ppaction://hlinksldjump"/>
          </p:cNvPr>
          <p:cNvPicPr>
            <a:picLocks noChangeAspect="1" noChangeArrowheads="1"/>
          </p:cNvPicPr>
          <p:nvPr/>
        </p:nvPicPr>
        <p:blipFill>
          <a:blip r:embed="rId10"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Oval 1026"/>
          <p:cNvSpPr>
            <a:spLocks noChangeArrowheads="1"/>
          </p:cNvSpPr>
          <p:nvPr/>
        </p:nvSpPr>
        <p:spPr bwMode="auto">
          <a:xfrm>
            <a:off x="7696200" y="3276600"/>
            <a:ext cx="457200" cy="30480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FontTx/>
              <a:buNone/>
            </a:pPr>
            <a:endParaRPr lang="en-US" altLang="en-US" sz="1800"/>
          </a:p>
        </p:txBody>
      </p:sp>
      <p:sp>
        <p:nvSpPr>
          <p:cNvPr id="16387" name="Rectangle 1027"/>
          <p:cNvSpPr>
            <a:spLocks noGrp="1" noChangeArrowheads="1"/>
          </p:cNvSpPr>
          <p:nvPr>
            <p:ph type="title"/>
          </p:nvPr>
        </p:nvSpPr>
        <p:spPr>
          <a:xfrm>
            <a:off x="381000" y="152400"/>
            <a:ext cx="8382000" cy="914400"/>
          </a:xfrm>
        </p:spPr>
        <p:txBody>
          <a:bodyPr/>
          <a:lstStyle/>
          <a:p>
            <a:pPr algn="l" eaLnBrk="1" hangingPunct="1">
              <a:defRPr/>
            </a:pPr>
            <a:r>
              <a:rPr lang="en-US" altLang="en-US" sz="3800" b="1" smtClean="0"/>
              <a:t>Example of Registry Information</a:t>
            </a:r>
          </a:p>
        </p:txBody>
      </p:sp>
      <p:pic>
        <p:nvPicPr>
          <p:cNvPr id="121860" name="Picture 1028" descr="5316papers"/>
          <p:cNvPicPr>
            <a:picLocks noChangeAspect="1" noChangeArrowheads="1"/>
          </p:cNvPicPr>
          <p:nvPr/>
        </p:nvPicPr>
        <p:blipFill>
          <a:blip r:embed="rId5">
            <a:extLst>
              <a:ext uri="{28A0092B-C50C-407E-A947-70E740481C1C}">
                <a14:useLocalDpi xmlns:a14="http://schemas.microsoft.com/office/drawing/2010/main" val="0"/>
              </a:ext>
            </a:extLst>
          </a:blip>
          <a:srcRect r="659" b="31696"/>
          <a:stretch>
            <a:fillRect/>
          </a:stretch>
        </p:blipFill>
        <p:spPr bwMode="auto">
          <a:xfrm>
            <a:off x="685800" y="1260475"/>
            <a:ext cx="7772400" cy="54451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1861" name="Picture 1029" descr="5316tattoo"/>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r="9804"/>
          <a:stretch>
            <a:fillRect/>
          </a:stretch>
        </p:blipFill>
        <p:spPr>
          <a:xfrm>
            <a:off x="990600" y="2362200"/>
            <a:ext cx="4038600" cy="2984500"/>
          </a:xfrm>
        </p:spPr>
      </p:pic>
      <p:sp>
        <p:nvSpPr>
          <p:cNvPr id="121862" name="Line 1030"/>
          <p:cNvSpPr>
            <a:spLocks noChangeShapeType="1"/>
          </p:cNvSpPr>
          <p:nvPr/>
        </p:nvSpPr>
        <p:spPr bwMode="auto">
          <a:xfrm>
            <a:off x="3733800" y="4267200"/>
            <a:ext cx="3200400" cy="990600"/>
          </a:xfrm>
          <a:prstGeom prst="line">
            <a:avLst/>
          </a:prstGeom>
          <a:noFill/>
          <a:ln w="381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20"/>
            <a:ext cx="8229600" cy="1143000"/>
          </a:xfrm>
        </p:spPr>
        <p:txBody>
          <a:bodyPr/>
          <a:lstStyle/>
          <a:p>
            <a:r>
              <a:rPr lang="en-US" b="1" dirty="0" smtClean="0"/>
              <a:t>Where to find information?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9740865"/>
              </p:ext>
            </p:extLst>
          </p:nvPr>
        </p:nvGraphicFramePr>
        <p:xfrm>
          <a:off x="457200" y="971634"/>
          <a:ext cx="8229600" cy="54610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b="1" dirty="0" smtClean="0"/>
                        <a:t>Topic</a:t>
                      </a:r>
                      <a:endParaRPr lang="en-US" b="1" dirty="0"/>
                    </a:p>
                  </a:txBody>
                  <a:tcPr/>
                </a:tc>
                <a:tc>
                  <a:txBody>
                    <a:bodyPr/>
                    <a:lstStyle/>
                    <a:p>
                      <a:r>
                        <a:rPr lang="en-US" b="1" dirty="0" smtClean="0"/>
                        <a:t>Slide Number (click hyperlink</a:t>
                      </a:r>
                      <a:r>
                        <a:rPr lang="en-US" b="1" baseline="0" dirty="0" smtClean="0"/>
                        <a:t> for each topic)</a:t>
                      </a:r>
                      <a:endParaRPr lang="en-US" b="1" dirty="0"/>
                    </a:p>
                  </a:txBody>
                  <a:tcPr/>
                </a:tc>
              </a:tr>
              <a:tr h="370840">
                <a:tc>
                  <a:txBody>
                    <a:bodyPr/>
                    <a:lstStyle/>
                    <a:p>
                      <a:r>
                        <a:rPr lang="en-US" b="1" dirty="0" smtClean="0"/>
                        <a:t>Definitions</a:t>
                      </a:r>
                      <a:endParaRPr lang="en-US" b="1" dirty="0"/>
                    </a:p>
                  </a:txBody>
                  <a:tcPr/>
                </a:tc>
                <a:tc>
                  <a:txBody>
                    <a:bodyPr/>
                    <a:lstStyle/>
                    <a:p>
                      <a:r>
                        <a:rPr lang="en-US" b="1" u="sng" dirty="0" smtClean="0">
                          <a:solidFill>
                            <a:srgbClr val="0070C0"/>
                          </a:solidFill>
                        </a:rPr>
                        <a:t>8</a:t>
                      </a:r>
                      <a:r>
                        <a:rPr lang="en-US" b="1" dirty="0" smtClean="0"/>
                        <a:t> to 18</a:t>
                      </a:r>
                    </a:p>
                  </a:txBody>
                  <a:tcPr/>
                </a:tc>
              </a:tr>
              <a:tr h="370840">
                <a:tc>
                  <a:txBody>
                    <a:bodyPr/>
                    <a:lstStyle/>
                    <a:p>
                      <a:r>
                        <a:rPr lang="en-US" b="1" dirty="0" smtClean="0"/>
                        <a:t>What’s changed?</a:t>
                      </a:r>
                      <a:endParaRPr lang="en-US" b="1" dirty="0"/>
                    </a:p>
                  </a:txBody>
                  <a:tcPr/>
                </a:tc>
                <a:tc>
                  <a:txBody>
                    <a:bodyPr/>
                    <a:lstStyle/>
                    <a:p>
                      <a:r>
                        <a:rPr lang="en-US" b="1" u="sng" dirty="0" smtClean="0">
                          <a:solidFill>
                            <a:srgbClr val="0070C0"/>
                          </a:solidFill>
                        </a:rPr>
                        <a:t>19</a:t>
                      </a:r>
                      <a:r>
                        <a:rPr lang="en-US" b="1" dirty="0" smtClean="0"/>
                        <a:t> to 29</a:t>
                      </a:r>
                      <a:endParaRPr lang="en-US" b="1" dirty="0"/>
                    </a:p>
                  </a:txBody>
                  <a:tcPr/>
                </a:tc>
              </a:tr>
              <a:tr h="370840">
                <a:tc>
                  <a:txBody>
                    <a:bodyPr/>
                    <a:lstStyle/>
                    <a:p>
                      <a:r>
                        <a:rPr lang="en-US" b="1" dirty="0" smtClean="0"/>
                        <a:t>Sheep/goats requiring</a:t>
                      </a:r>
                      <a:r>
                        <a:rPr lang="en-US" b="1" baseline="0" dirty="0" smtClean="0"/>
                        <a:t> identification</a:t>
                      </a:r>
                      <a:endParaRPr lang="en-US" b="1" dirty="0"/>
                    </a:p>
                  </a:txBody>
                  <a:tcPr/>
                </a:tc>
                <a:tc>
                  <a:txBody>
                    <a:bodyPr/>
                    <a:lstStyle/>
                    <a:p>
                      <a:r>
                        <a:rPr lang="en-US" b="1" u="sng" dirty="0" smtClean="0">
                          <a:solidFill>
                            <a:srgbClr val="0070C0"/>
                          </a:solidFill>
                        </a:rPr>
                        <a:t>30 </a:t>
                      </a:r>
                      <a:r>
                        <a:rPr lang="en-US" b="1" dirty="0" smtClean="0"/>
                        <a:t>to 35</a:t>
                      </a:r>
                      <a:endParaRPr lang="en-US" b="1" dirty="0"/>
                    </a:p>
                  </a:txBody>
                  <a:tcPr/>
                </a:tc>
              </a:tr>
              <a:tr h="370840">
                <a:tc>
                  <a:txBody>
                    <a:bodyPr/>
                    <a:lstStyle/>
                    <a:p>
                      <a:r>
                        <a:rPr lang="en-US" b="1" dirty="0" smtClean="0"/>
                        <a:t>Exceptions</a:t>
                      </a:r>
                      <a:endParaRPr lang="en-US" b="1" dirty="0"/>
                    </a:p>
                  </a:txBody>
                  <a:tcPr/>
                </a:tc>
                <a:tc>
                  <a:txBody>
                    <a:bodyPr/>
                    <a:lstStyle/>
                    <a:p>
                      <a:r>
                        <a:rPr lang="en-US" b="1" u="sng" dirty="0" smtClean="0">
                          <a:solidFill>
                            <a:srgbClr val="0070C0"/>
                          </a:solidFill>
                        </a:rPr>
                        <a:t>36</a:t>
                      </a:r>
                      <a:r>
                        <a:rPr lang="en-US" b="1" dirty="0" smtClean="0"/>
                        <a:t> to 38</a:t>
                      </a:r>
                      <a:endParaRPr lang="en-US" b="1" dirty="0"/>
                    </a:p>
                  </a:txBody>
                  <a:tcPr/>
                </a:tc>
              </a:tr>
              <a:tr h="370840">
                <a:tc>
                  <a:txBody>
                    <a:bodyPr/>
                    <a:lstStyle/>
                    <a:p>
                      <a:r>
                        <a:rPr lang="en-US" b="1" dirty="0" smtClean="0"/>
                        <a:t>Sheep/Goat</a:t>
                      </a:r>
                      <a:r>
                        <a:rPr lang="en-US" b="1" baseline="0" dirty="0" smtClean="0"/>
                        <a:t> ID tips and advice</a:t>
                      </a:r>
                      <a:endParaRPr lang="en-US" b="1" dirty="0"/>
                    </a:p>
                  </a:txBody>
                  <a:tcPr/>
                </a:tc>
                <a:tc>
                  <a:txBody>
                    <a:bodyPr/>
                    <a:lstStyle/>
                    <a:p>
                      <a:r>
                        <a:rPr lang="en-US" b="1" u="sng" dirty="0" smtClean="0">
                          <a:solidFill>
                            <a:srgbClr val="0070C0"/>
                          </a:solidFill>
                        </a:rPr>
                        <a:t>39</a:t>
                      </a:r>
                      <a:r>
                        <a:rPr lang="en-US" b="1" dirty="0" smtClean="0"/>
                        <a:t> to 41</a:t>
                      </a:r>
                      <a:endParaRPr lang="en-US" b="1" dirty="0"/>
                    </a:p>
                  </a:txBody>
                  <a:tcPr/>
                </a:tc>
              </a:tr>
              <a:tr h="370840">
                <a:tc>
                  <a:txBody>
                    <a:bodyPr/>
                    <a:lstStyle/>
                    <a:p>
                      <a:r>
                        <a:rPr lang="en-US" b="1" dirty="0" smtClean="0"/>
                        <a:t>Official ID devices and methods </a:t>
                      </a:r>
                      <a:endParaRPr lang="en-US" b="1" dirty="0"/>
                    </a:p>
                  </a:txBody>
                  <a:tcPr/>
                </a:tc>
                <a:tc>
                  <a:txBody>
                    <a:bodyPr/>
                    <a:lstStyle/>
                    <a:p>
                      <a:r>
                        <a:rPr lang="en-US" b="1" u="sng" dirty="0" smtClean="0">
                          <a:solidFill>
                            <a:srgbClr val="0070C0"/>
                          </a:solidFill>
                        </a:rPr>
                        <a:t>42</a:t>
                      </a:r>
                      <a:r>
                        <a:rPr lang="en-US" b="1" dirty="0" smtClean="0"/>
                        <a:t> to 59</a:t>
                      </a:r>
                      <a:endParaRPr lang="en-US" b="1" dirty="0"/>
                    </a:p>
                  </a:txBody>
                  <a:tcPr/>
                </a:tc>
              </a:tr>
              <a:tr h="370840">
                <a:tc>
                  <a:txBody>
                    <a:bodyPr/>
                    <a:lstStyle/>
                    <a:p>
                      <a:r>
                        <a:rPr lang="en-US" b="1" dirty="0" smtClean="0"/>
                        <a:t>Options for earless goats</a:t>
                      </a:r>
                      <a:endParaRPr lang="en-US" b="1" dirty="0"/>
                    </a:p>
                  </a:txBody>
                  <a:tcPr/>
                </a:tc>
                <a:tc>
                  <a:txBody>
                    <a:bodyPr/>
                    <a:lstStyle/>
                    <a:p>
                      <a:r>
                        <a:rPr lang="en-US" b="1" u="sng" dirty="0" smtClean="0">
                          <a:solidFill>
                            <a:srgbClr val="0070C0"/>
                          </a:solidFill>
                        </a:rPr>
                        <a:t>60</a:t>
                      </a:r>
                      <a:endParaRPr lang="en-US" b="1" u="sng" dirty="0">
                        <a:solidFill>
                          <a:srgbClr val="0070C0"/>
                        </a:solidFill>
                      </a:endParaRPr>
                    </a:p>
                  </a:txBody>
                  <a:tcPr/>
                </a:tc>
              </a:tr>
              <a:tr h="370840">
                <a:tc>
                  <a:txBody>
                    <a:bodyPr/>
                    <a:lstStyle/>
                    <a:p>
                      <a:r>
                        <a:rPr lang="en-US" b="1" dirty="0" smtClean="0"/>
                        <a:t>Group/lot ID</a:t>
                      </a:r>
                      <a:endParaRPr lang="en-US" b="1" dirty="0"/>
                    </a:p>
                  </a:txBody>
                  <a:tcPr/>
                </a:tc>
                <a:tc>
                  <a:txBody>
                    <a:bodyPr/>
                    <a:lstStyle/>
                    <a:p>
                      <a:r>
                        <a:rPr lang="en-US" b="1" u="sng" dirty="0" smtClean="0">
                          <a:solidFill>
                            <a:srgbClr val="0070C0"/>
                          </a:solidFill>
                        </a:rPr>
                        <a:t>61</a:t>
                      </a:r>
                      <a:r>
                        <a:rPr lang="en-US" b="1" baseline="0" dirty="0" smtClean="0"/>
                        <a:t> to 62</a:t>
                      </a:r>
                      <a:endParaRPr lang="en-US" b="1" dirty="0"/>
                    </a:p>
                  </a:txBody>
                  <a:tcPr/>
                </a:tc>
              </a:tr>
              <a:tr h="370840">
                <a:tc>
                  <a:txBody>
                    <a:bodyPr/>
                    <a:lstStyle/>
                    <a:p>
                      <a:r>
                        <a:rPr lang="en-US" b="1" dirty="0" smtClean="0"/>
                        <a:t>Permanent brands or ear notches</a:t>
                      </a:r>
                      <a:endParaRPr lang="en-US" b="1" dirty="0"/>
                    </a:p>
                  </a:txBody>
                  <a:tcPr/>
                </a:tc>
                <a:tc>
                  <a:txBody>
                    <a:bodyPr/>
                    <a:lstStyle/>
                    <a:p>
                      <a:r>
                        <a:rPr lang="en-US" b="1" u="sng" dirty="0" smtClean="0">
                          <a:solidFill>
                            <a:srgbClr val="0070C0"/>
                          </a:solidFill>
                        </a:rPr>
                        <a:t>63</a:t>
                      </a:r>
                      <a:endParaRPr lang="en-US" b="1" u="sng" dirty="0">
                        <a:solidFill>
                          <a:srgbClr val="0070C0"/>
                        </a:solidFill>
                      </a:endParaRPr>
                    </a:p>
                  </a:txBody>
                  <a:tcPr/>
                </a:tc>
              </a:tr>
              <a:tr h="370840">
                <a:tc>
                  <a:txBody>
                    <a:bodyPr/>
                    <a:lstStyle/>
                    <a:p>
                      <a:r>
                        <a:rPr lang="en-US" b="1" dirty="0" smtClean="0"/>
                        <a:t>Tattoos</a:t>
                      </a:r>
                      <a:endParaRPr lang="en-US" b="1" dirty="0"/>
                    </a:p>
                  </a:txBody>
                  <a:tcPr/>
                </a:tc>
                <a:tc>
                  <a:txBody>
                    <a:bodyPr/>
                    <a:lstStyle/>
                    <a:p>
                      <a:r>
                        <a:rPr lang="en-US" b="1" u="sng" dirty="0" smtClean="0">
                          <a:solidFill>
                            <a:srgbClr val="0070C0"/>
                          </a:solidFill>
                        </a:rPr>
                        <a:t>64</a:t>
                      </a:r>
                      <a:r>
                        <a:rPr lang="en-US" b="1" dirty="0" smtClean="0"/>
                        <a:t> to 75</a:t>
                      </a:r>
                      <a:endParaRPr lang="en-US" b="1" dirty="0"/>
                    </a:p>
                  </a:txBody>
                  <a:tcPr/>
                </a:tc>
              </a:tr>
              <a:tr h="370840">
                <a:tc>
                  <a:txBody>
                    <a:bodyPr/>
                    <a:lstStyle/>
                    <a:p>
                      <a:r>
                        <a:rPr lang="en-US" b="1" dirty="0" smtClean="0"/>
                        <a:t>Implants</a:t>
                      </a:r>
                      <a:endParaRPr lang="en-US" b="1" dirty="0"/>
                    </a:p>
                  </a:txBody>
                  <a:tcPr/>
                </a:tc>
                <a:tc>
                  <a:txBody>
                    <a:bodyPr/>
                    <a:lstStyle/>
                    <a:p>
                      <a:r>
                        <a:rPr lang="en-US" b="1" u="sng" dirty="0" smtClean="0">
                          <a:solidFill>
                            <a:srgbClr val="0070C0"/>
                          </a:solidFill>
                        </a:rPr>
                        <a:t>76</a:t>
                      </a:r>
                      <a:r>
                        <a:rPr lang="en-US" b="1" dirty="0" smtClean="0"/>
                        <a:t> to 82</a:t>
                      </a:r>
                      <a:endParaRPr lang="en-US" b="1" dirty="0"/>
                    </a:p>
                  </a:txBody>
                  <a:tcPr/>
                </a:tc>
              </a:tr>
              <a:tr h="370840">
                <a:tc>
                  <a:txBody>
                    <a:bodyPr/>
                    <a:lstStyle/>
                    <a:p>
                      <a:r>
                        <a:rPr lang="en-US" b="1" dirty="0" smtClean="0"/>
                        <a:t>Records</a:t>
                      </a:r>
                      <a:endParaRPr lang="en-US" b="1" dirty="0"/>
                    </a:p>
                  </a:txBody>
                  <a:tcPr/>
                </a:tc>
                <a:tc>
                  <a:txBody>
                    <a:bodyPr/>
                    <a:lstStyle/>
                    <a:p>
                      <a:r>
                        <a:rPr lang="en-US" b="1" u="sng" dirty="0" smtClean="0">
                          <a:solidFill>
                            <a:srgbClr val="0070C0"/>
                          </a:solidFill>
                        </a:rPr>
                        <a:t>83</a:t>
                      </a:r>
                      <a:r>
                        <a:rPr lang="en-US" b="1" dirty="0" smtClean="0"/>
                        <a:t> to 96</a:t>
                      </a:r>
                      <a:endParaRPr lang="en-US" b="1" dirty="0"/>
                    </a:p>
                  </a:txBody>
                  <a:tcPr/>
                </a:tc>
              </a:tr>
              <a:tr h="370840">
                <a:tc>
                  <a:txBody>
                    <a:bodyPr/>
                    <a:lstStyle/>
                    <a:p>
                      <a:r>
                        <a:rPr lang="en-US" b="1" dirty="0" smtClean="0"/>
                        <a:t>Animal</a:t>
                      </a:r>
                      <a:r>
                        <a:rPr lang="en-US" b="1" baseline="0" dirty="0" smtClean="0"/>
                        <a:t> Disease Traceability</a:t>
                      </a:r>
                      <a:endParaRPr lang="en-US" b="1" dirty="0"/>
                    </a:p>
                  </a:txBody>
                  <a:tcPr/>
                </a:tc>
                <a:tc>
                  <a:txBody>
                    <a:bodyPr/>
                    <a:lstStyle/>
                    <a:p>
                      <a:r>
                        <a:rPr lang="en-US" b="1" u="sng" dirty="0" smtClean="0">
                          <a:solidFill>
                            <a:srgbClr val="0070C0"/>
                          </a:solidFill>
                        </a:rPr>
                        <a:t>97</a:t>
                      </a:r>
                      <a:r>
                        <a:rPr lang="en-US" b="1" dirty="0" smtClean="0"/>
                        <a:t> to 98</a:t>
                      </a:r>
                      <a:endParaRPr lang="en-US" b="1" dirty="0"/>
                    </a:p>
                  </a:txBody>
                  <a:tcPr/>
                </a:tc>
              </a:tr>
            </a:tbl>
          </a:graphicData>
        </a:graphic>
      </p:graphicFrame>
      <p:sp>
        <p:nvSpPr>
          <p:cNvPr id="20" name="Slide 97 Link" descr="Invisible rectangle button that hyperlinks to Chart 1.">
            <a:hlinkClick r:id="rId2" action="ppaction://hlinksldjump"/>
          </p:cNvPr>
          <p:cNvSpPr/>
          <p:nvPr/>
        </p:nvSpPr>
        <p:spPr bwMode="auto">
          <a:xfrm>
            <a:off x="4590912" y="609997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9" name="Slide 83 Link" descr="Invisible rectangle button that hyperlinks to Chart 1.">
            <a:hlinkClick r:id="rId3" action="ppaction://hlinksldjump"/>
          </p:cNvPr>
          <p:cNvSpPr/>
          <p:nvPr/>
        </p:nvSpPr>
        <p:spPr bwMode="auto">
          <a:xfrm>
            <a:off x="4590912" y="573396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8" name="Slide 76 Link" descr="Invisible rectangle button that hyperlinks to Chart 1.">
            <a:hlinkClick r:id="rId4" action="ppaction://hlinksldjump"/>
          </p:cNvPr>
          <p:cNvSpPr/>
          <p:nvPr/>
        </p:nvSpPr>
        <p:spPr bwMode="auto">
          <a:xfrm>
            <a:off x="4618220" y="5367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7" name="Slide 64 Link" descr="Invisible rectangle button that hyperlinks to Chart 1.">
            <a:hlinkClick r:id="rId5" action="ppaction://hlinksldjump"/>
          </p:cNvPr>
          <p:cNvSpPr/>
          <p:nvPr/>
        </p:nvSpPr>
        <p:spPr bwMode="auto">
          <a:xfrm>
            <a:off x="4623220" y="4986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6" name="Slide 63 Link" descr="Invisible rectangle button that hyperlinks to Chart 1.">
            <a:hlinkClick r:id="rId6" action="ppaction://hlinksldjump"/>
          </p:cNvPr>
          <p:cNvSpPr/>
          <p:nvPr/>
        </p:nvSpPr>
        <p:spPr bwMode="auto">
          <a:xfrm>
            <a:off x="4635710" y="4605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5" name="Slide 61 Link" descr="Invisible rectangle button that hyperlinks to Chart 1.">
            <a:hlinkClick r:id="rId7" action="ppaction://hlinksldjump"/>
          </p:cNvPr>
          <p:cNvSpPr/>
          <p:nvPr/>
        </p:nvSpPr>
        <p:spPr bwMode="auto">
          <a:xfrm>
            <a:off x="4648200" y="4224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4" name="Slide 60 Link" descr="Invisible rectangle button that hyperlinks to Chart 1.">
            <a:hlinkClick r:id="rId8" action="ppaction://hlinksldjump"/>
          </p:cNvPr>
          <p:cNvSpPr/>
          <p:nvPr/>
        </p:nvSpPr>
        <p:spPr bwMode="auto">
          <a:xfrm>
            <a:off x="4648200" y="3886248"/>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3" name="Slide 42 Link" descr="Invisible rectangle button that hyperlinks to Chart 1.">
            <a:hlinkClick r:id="rId9" action="ppaction://hlinksldjump"/>
          </p:cNvPr>
          <p:cNvSpPr/>
          <p:nvPr/>
        </p:nvSpPr>
        <p:spPr bwMode="auto">
          <a:xfrm>
            <a:off x="4614032" y="3491706"/>
            <a:ext cx="971688" cy="297927"/>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2" name="Slide 39 Link" descr="Invisible rectangle button that hyperlinks to Chart 1.">
            <a:hlinkClick r:id="rId10" action="ppaction://hlinksldjump"/>
          </p:cNvPr>
          <p:cNvSpPr/>
          <p:nvPr/>
        </p:nvSpPr>
        <p:spPr bwMode="auto">
          <a:xfrm>
            <a:off x="4611532" y="3098347"/>
            <a:ext cx="971688" cy="297927"/>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1" name="Slide 36 Link" descr="Invisible rectangle button that hyperlinks to Chart 1.">
            <a:hlinkClick r:id="rId11" action="ppaction://hlinksldjump"/>
          </p:cNvPr>
          <p:cNvSpPr/>
          <p:nvPr/>
        </p:nvSpPr>
        <p:spPr bwMode="auto">
          <a:xfrm>
            <a:off x="4639012" y="2759488"/>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0" name="Slide 30 Link" descr="Invisible rectangle button that hyperlinks to Chart 1.">
            <a:hlinkClick r:id="rId12" action="ppaction://hlinksldjump"/>
          </p:cNvPr>
          <p:cNvSpPr/>
          <p:nvPr/>
        </p:nvSpPr>
        <p:spPr bwMode="auto">
          <a:xfrm>
            <a:off x="4606532" y="2363696"/>
            <a:ext cx="971688" cy="297927"/>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9" name="Slide 19 Link" descr="Invisible rectangle button that hyperlinks to Chart 1.">
            <a:hlinkClick r:id="rId13" action="ppaction://hlinksldjump"/>
          </p:cNvPr>
          <p:cNvSpPr/>
          <p:nvPr/>
        </p:nvSpPr>
        <p:spPr bwMode="auto">
          <a:xfrm>
            <a:off x="4648200" y="2027468"/>
            <a:ext cx="883353"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8" name="Slide 8 Link" descr="Invisible rectangle button that hyperlinks to Chart 1.">
            <a:hlinkClick r:id="rId14" action="ppaction://hlinksldjump"/>
          </p:cNvPr>
          <p:cNvSpPr/>
          <p:nvPr/>
        </p:nvSpPr>
        <p:spPr bwMode="auto">
          <a:xfrm>
            <a:off x="4607152" y="1658779"/>
            <a:ext cx="803048" cy="246221"/>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16" action="ppaction://hlinksldjump"/>
          </p:cNvPr>
          <p:cNvPicPr>
            <a:picLocks noChangeAspect="1" noChangeArrowheads="1"/>
          </p:cNvPicPr>
          <p:nvPr/>
        </p:nvPicPr>
        <p:blipFill>
          <a:blip r:embed="rId17"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2564679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304800" y="152400"/>
            <a:ext cx="8534400" cy="1277273"/>
          </a:xfrm>
        </p:spPr>
        <p:txBody>
          <a:bodyPr>
            <a:spAutoFit/>
          </a:bodyPr>
          <a:lstStyle/>
          <a:p>
            <a:pPr eaLnBrk="1" hangingPunct="1">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300" b="1" dirty="0" smtClean="0"/>
              <a:t>How to Tattoo a </a:t>
            </a:r>
            <a:r>
              <a:rPr lang="en-US" altLang="en-US" sz="3300" b="1" dirty="0" err="1" smtClean="0"/>
              <a:t>LaMancha</a:t>
            </a:r>
            <a:r>
              <a:rPr lang="en-US" altLang="en-US" sz="3300" b="1" dirty="0" smtClean="0"/>
              <a:t> - Tail Web </a:t>
            </a:r>
          </a:p>
        </p:txBody>
      </p:sp>
      <p:sp>
        <p:nvSpPr>
          <p:cNvPr id="17411" name="Rectangle 1028"/>
          <p:cNvSpPr>
            <a:spLocks noGrp="1" noChangeArrowheads="1"/>
          </p:cNvSpPr>
          <p:nvPr>
            <p:ph type="body" sz="half" idx="2"/>
          </p:nvPr>
        </p:nvSpPr>
        <p:spPr>
          <a:xfrm>
            <a:off x="3505200" y="1828800"/>
            <a:ext cx="5638800" cy="4800600"/>
          </a:xfrm>
        </p:spPr>
        <p:txBody>
          <a:bodyPr/>
          <a:lstStyle/>
          <a:p>
            <a:pPr eaLnBrk="1" hangingPunct="1">
              <a:lnSpc>
                <a:spcPct val="90000"/>
              </a:lnSpc>
              <a:spcAft>
                <a:spcPct val="35000"/>
              </a:spcAft>
              <a:defRPr/>
            </a:pPr>
            <a:r>
              <a:rPr lang="en-US" altLang="en-US" sz="2400" smtClean="0"/>
              <a:t>Wait until kids are over 3 months old</a:t>
            </a:r>
          </a:p>
          <a:p>
            <a:pPr eaLnBrk="1" hangingPunct="1">
              <a:lnSpc>
                <a:spcPct val="90000"/>
              </a:lnSpc>
              <a:spcAft>
                <a:spcPct val="35000"/>
              </a:spcAft>
              <a:defRPr/>
            </a:pPr>
            <a:r>
              <a:rPr lang="en-US" altLang="en-US" sz="2400" smtClean="0"/>
              <a:t>Test tattoo on paper first to ensure legibility</a:t>
            </a:r>
          </a:p>
          <a:p>
            <a:pPr eaLnBrk="1" hangingPunct="1">
              <a:lnSpc>
                <a:spcPct val="90000"/>
              </a:lnSpc>
              <a:spcAft>
                <a:spcPct val="35000"/>
              </a:spcAft>
              <a:defRPr/>
            </a:pPr>
            <a:r>
              <a:rPr lang="en-US" altLang="en-US" sz="2400" smtClean="0"/>
              <a:t>Clean area where tattoo will be applied</a:t>
            </a:r>
          </a:p>
          <a:p>
            <a:pPr eaLnBrk="1" hangingPunct="1">
              <a:lnSpc>
                <a:spcPct val="90000"/>
              </a:lnSpc>
              <a:spcAft>
                <a:spcPct val="35000"/>
              </a:spcAft>
              <a:defRPr/>
            </a:pPr>
            <a:r>
              <a:rPr lang="en-US" altLang="en-US" sz="2400" smtClean="0"/>
              <a:t>Apply green* paste ink with toothbrush</a:t>
            </a:r>
          </a:p>
          <a:p>
            <a:pPr eaLnBrk="1" hangingPunct="1">
              <a:lnSpc>
                <a:spcPct val="90000"/>
              </a:lnSpc>
              <a:spcAft>
                <a:spcPct val="35000"/>
              </a:spcAft>
              <a:defRPr/>
            </a:pPr>
            <a:r>
              <a:rPr lang="en-US" altLang="en-US" sz="2400" smtClean="0"/>
              <a:t>Hold kid firmly</a:t>
            </a:r>
          </a:p>
          <a:p>
            <a:pPr eaLnBrk="1" hangingPunct="1">
              <a:lnSpc>
                <a:spcPct val="90000"/>
              </a:lnSpc>
              <a:spcAft>
                <a:spcPct val="35000"/>
              </a:spcAft>
              <a:defRPr/>
            </a:pPr>
            <a:r>
              <a:rPr lang="en-US" altLang="en-US" sz="2400" smtClean="0"/>
              <a:t>Press tattoo pliers firmly</a:t>
            </a:r>
          </a:p>
          <a:p>
            <a:pPr eaLnBrk="1" hangingPunct="1">
              <a:lnSpc>
                <a:spcPct val="90000"/>
              </a:lnSpc>
              <a:spcAft>
                <a:spcPct val="25000"/>
              </a:spcAft>
              <a:defRPr/>
            </a:pPr>
            <a:r>
              <a:rPr lang="en-US" altLang="en-US" sz="2400" smtClean="0"/>
              <a:t>Brush ink/use toothbrush to apply ink</a:t>
            </a:r>
          </a:p>
        </p:txBody>
      </p:sp>
      <p:pic>
        <p:nvPicPr>
          <p:cNvPr id="123908" name="Picture 1029" descr="cleaningtail"/>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1752600"/>
            <a:ext cx="3098800" cy="4648200"/>
          </a:xfrm>
        </p:spPr>
      </p:pic>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152400"/>
            <a:ext cx="9144000" cy="914400"/>
          </a:xfrm>
        </p:spPr>
        <p:txBody>
          <a:bodyPr/>
          <a:lstStyle/>
          <a:p>
            <a:pPr eaLnBrk="1" hangingPunct="1">
              <a:lnSpc>
                <a:spcPct val="80000"/>
              </a:lnSpc>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600" b="1" dirty="0" err="1" smtClean="0"/>
              <a:t>LaMancha</a:t>
            </a:r>
            <a:r>
              <a:rPr lang="en-US" altLang="en-US" sz="3600" b="1" dirty="0" smtClean="0"/>
              <a:t> Tail Web Tattoo</a:t>
            </a:r>
          </a:p>
        </p:txBody>
      </p:sp>
      <p:pic>
        <p:nvPicPr>
          <p:cNvPr id="125955" name="Picture 32" descr="tailtatto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3049588"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33" descr="tailtatto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295400"/>
            <a:ext cx="320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34"/>
          <p:cNvSpPr txBox="1">
            <a:spLocks noChangeArrowheads="1"/>
          </p:cNvSpPr>
          <p:nvPr/>
        </p:nvSpPr>
        <p:spPr bwMode="auto">
          <a:xfrm>
            <a:off x="685800" y="59436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1800"/>
              <a:t>Site where tattoo should be applied.</a:t>
            </a:r>
          </a:p>
        </p:txBody>
      </p:sp>
      <p:sp>
        <p:nvSpPr>
          <p:cNvPr id="125958" name="Text Box 35"/>
          <p:cNvSpPr txBox="1">
            <a:spLocks noChangeArrowheads="1"/>
          </p:cNvSpPr>
          <p:nvPr/>
        </p:nvSpPr>
        <p:spPr bwMode="auto">
          <a:xfrm>
            <a:off x="5638800" y="6110288"/>
            <a:ext cx="236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1800"/>
              <a:t>Applying the tattoo. </a:t>
            </a: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sz="quarter"/>
          </p:nvPr>
        </p:nvSpPr>
        <p:spPr>
          <a:xfrm>
            <a:off x="685800" y="152400"/>
            <a:ext cx="7772400" cy="1066800"/>
          </a:xfrm>
        </p:spPr>
        <p:txBody>
          <a:bodyPr/>
          <a:lstStyle/>
          <a:p>
            <a:pPr eaLnBrk="1" hangingPunct="1">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300" b="1" dirty="0" smtClean="0"/>
              <a:t> Ear Tattooing in Goat Kids</a:t>
            </a:r>
          </a:p>
        </p:txBody>
      </p:sp>
      <p:pic>
        <p:nvPicPr>
          <p:cNvPr id="128003" name="Picture 7" descr="tattoocleanears"/>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914400" y="1371600"/>
            <a:ext cx="3124200" cy="2343150"/>
          </a:xfrm>
        </p:spPr>
      </p:pic>
      <p:pic>
        <p:nvPicPr>
          <p:cNvPr id="128004" name="Picture 8" descr="tattoo2"/>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371600"/>
            <a:ext cx="3327400" cy="2495550"/>
          </a:xfrm>
        </p:spPr>
      </p:pic>
      <p:pic>
        <p:nvPicPr>
          <p:cNvPr id="128005" name="Picture 9" descr="tattoogood"/>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33400" y="3886200"/>
            <a:ext cx="3505200" cy="2628900"/>
          </a:xfrm>
        </p:spPr>
      </p:pic>
      <p:pic>
        <p:nvPicPr>
          <p:cNvPr id="128006" name="Picture 11" descr="tattoowithink2"/>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4724400" y="4038600"/>
            <a:ext cx="3276600" cy="2457450"/>
          </a:xfrm>
        </p:spPr>
      </p:pic>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9" action="ppaction://hlinksldjump"/>
          </p:cNvPr>
          <p:cNvPicPr>
            <a:picLocks noChangeAspect="1" noChangeArrowheads="1"/>
          </p:cNvPicPr>
          <p:nvPr/>
        </p:nvPicPr>
        <p:blipFill>
          <a:blip r:embed="rId10"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ctrTitle"/>
          </p:nvPr>
        </p:nvSpPr>
        <p:spPr>
          <a:xfrm>
            <a:off x="0" y="0"/>
            <a:ext cx="9144000" cy="1079500"/>
          </a:xfrm>
        </p:spPr>
        <p:txBody>
          <a:bodyPr/>
          <a:lstStyle/>
          <a:p>
            <a:pPr eaLnBrk="1" hangingPunct="1">
              <a:lnSpc>
                <a:spcPct val="80000"/>
              </a:lnSpc>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700" b="1" dirty="0" smtClean="0"/>
              <a:t>Ear </a:t>
            </a:r>
            <a:r>
              <a:rPr lang="en-US" altLang="en-US" sz="3300" b="1" dirty="0" smtClean="0"/>
              <a:t>Tattoos for Goats</a:t>
            </a:r>
          </a:p>
        </p:txBody>
      </p:sp>
      <p:sp>
        <p:nvSpPr>
          <p:cNvPr id="130051" name="Text Box 1046"/>
          <p:cNvSpPr txBox="1">
            <a:spLocks noChangeArrowheads="1"/>
          </p:cNvSpPr>
          <p:nvPr/>
        </p:nvSpPr>
        <p:spPr bwMode="auto">
          <a:xfrm>
            <a:off x="1066800" y="1533525"/>
            <a:ext cx="4800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ahoma" panose="020B0604030504040204" pitchFamily="34" charset="0"/>
              </a:rPr>
              <a:t>Reading a tattoo </a:t>
            </a:r>
            <a:br>
              <a:rPr lang="en-US" altLang="en-US" sz="2400" b="1">
                <a:latin typeface="Tahoma" panose="020B0604030504040204" pitchFamily="34" charset="0"/>
              </a:rPr>
            </a:br>
            <a:r>
              <a:rPr lang="en-US" altLang="en-US" sz="2400" b="1">
                <a:latin typeface="Tahoma" panose="020B0604030504040204" pitchFamily="34" charset="0"/>
              </a:rPr>
              <a:t>with a flashlight providing backlight illumination</a:t>
            </a:r>
          </a:p>
        </p:txBody>
      </p:sp>
      <p:pic>
        <p:nvPicPr>
          <p:cNvPr id="130052" name="Picture 1060" descr="tattoo&amp;l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352800"/>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Line 1052"/>
          <p:cNvSpPr>
            <a:spLocks noChangeShapeType="1"/>
          </p:cNvSpPr>
          <p:nvPr/>
        </p:nvSpPr>
        <p:spPr bwMode="auto">
          <a:xfrm>
            <a:off x="4191000" y="2590800"/>
            <a:ext cx="838200" cy="25146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7" action="ppaction://hlinksldjump"/>
          </p:cNvPr>
          <p:cNvPicPr>
            <a:picLocks noChangeAspect="1" noChangeArrowheads="1"/>
          </p:cNvPicPr>
          <p:nvPr/>
        </p:nvPicPr>
        <p:blipFill>
          <a:blip r:embed="rId8"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685799" y="152400"/>
            <a:ext cx="8117639" cy="1143000"/>
          </a:xfrm>
        </p:spPr>
        <p:txBody>
          <a:bodyPr/>
          <a:lstStyle/>
          <a:p>
            <a:pPr eaLnBrk="1" hangingPunct="1">
              <a:defRPr/>
            </a:pPr>
            <a:r>
              <a:rPr lang="en-US" altLang="en-US" b="1" u="sng" dirty="0" smtClean="0"/>
              <a:t>Goat Identification Problems</a:t>
            </a:r>
          </a:p>
        </p:txBody>
      </p:sp>
      <p:sp>
        <p:nvSpPr>
          <p:cNvPr id="21507" name="Rectangle 1027"/>
          <p:cNvSpPr>
            <a:spLocks noGrp="1" noChangeArrowheads="1"/>
          </p:cNvSpPr>
          <p:nvPr>
            <p:ph type="body" idx="1"/>
          </p:nvPr>
        </p:nvSpPr>
        <p:spPr>
          <a:xfrm>
            <a:off x="457200" y="1371600"/>
            <a:ext cx="8153400" cy="4724400"/>
          </a:xfrm>
        </p:spPr>
        <p:txBody>
          <a:bodyPr/>
          <a:lstStyle/>
          <a:p>
            <a:pPr eaLnBrk="1" hangingPunct="1">
              <a:spcAft>
                <a:spcPct val="30000"/>
              </a:spcAft>
              <a:buFont typeface="Arial" panose="020B0604020202020204" pitchFamily="34" charset="0"/>
              <a:buChar char="•"/>
              <a:defRPr/>
            </a:pPr>
            <a:r>
              <a:rPr lang="en-US" altLang="en-US" sz="2800" dirty="0" smtClean="0"/>
              <a:t>Use of registration tattoos is a privilege. </a:t>
            </a:r>
          </a:p>
          <a:p>
            <a:pPr eaLnBrk="1" hangingPunct="1">
              <a:spcAft>
                <a:spcPct val="30000"/>
              </a:spcAft>
              <a:buFont typeface="Arial" panose="020B0604020202020204" pitchFamily="34" charset="0"/>
              <a:buChar char="•"/>
              <a:defRPr/>
            </a:pPr>
            <a:r>
              <a:rPr lang="en-US" altLang="en-US" sz="2800" dirty="0" smtClean="0"/>
              <a:t>Owners must assure </a:t>
            </a:r>
            <a:r>
              <a:rPr lang="en-US" altLang="en-US" sz="2800" b="1" dirty="0" smtClean="0">
                <a:solidFill>
                  <a:schemeClr val="hlink"/>
                </a:solidFill>
              </a:rPr>
              <a:t>legibility</a:t>
            </a:r>
            <a:r>
              <a:rPr lang="en-US" altLang="en-US" sz="2800" dirty="0" smtClean="0"/>
              <a:t> of tattoos.</a:t>
            </a:r>
          </a:p>
          <a:p>
            <a:pPr eaLnBrk="1" hangingPunct="1">
              <a:spcAft>
                <a:spcPct val="30000"/>
              </a:spcAft>
              <a:buFont typeface="Arial" panose="020B0604020202020204" pitchFamily="34" charset="0"/>
              <a:buChar char="•"/>
              <a:defRPr/>
            </a:pPr>
            <a:r>
              <a:rPr lang="en-US" altLang="en-US" sz="2800" dirty="0" smtClean="0"/>
              <a:t>Owners must assist with tattoo reading process.</a:t>
            </a:r>
          </a:p>
          <a:p>
            <a:pPr lvl="1" eaLnBrk="1" hangingPunct="1">
              <a:spcAft>
                <a:spcPct val="30000"/>
              </a:spcAft>
              <a:buFont typeface="Arial" panose="020B0604020202020204" pitchFamily="34" charset="0"/>
              <a:buChar char="•"/>
              <a:defRPr/>
            </a:pPr>
            <a:r>
              <a:rPr lang="en-US" altLang="en-US" dirty="0" smtClean="0"/>
              <a:t>Provide light to assist with reading.</a:t>
            </a:r>
          </a:p>
          <a:p>
            <a:pPr eaLnBrk="1" hangingPunct="1">
              <a:spcAft>
                <a:spcPct val="30000"/>
              </a:spcAft>
              <a:buFont typeface="Arial" panose="020B0604020202020204" pitchFamily="34" charset="0"/>
              <a:buChar char="•"/>
              <a:defRPr/>
            </a:pPr>
            <a:r>
              <a:rPr lang="en-US" altLang="en-US" sz="2800" dirty="0" smtClean="0"/>
              <a:t>Owners must keep accurate acquisition and disposition records.</a:t>
            </a:r>
          </a:p>
          <a:p>
            <a:pPr eaLnBrk="1" hangingPunct="1">
              <a:buFont typeface="Arial" panose="020B0604020202020204" pitchFamily="34" charset="0"/>
              <a:buChar char="•"/>
              <a:defRPr/>
            </a:pPr>
            <a:r>
              <a:rPr lang="en-US" altLang="en-US" sz="2800" dirty="0"/>
              <a:t>B</a:t>
            </a:r>
            <a:r>
              <a:rPr lang="en-US" altLang="en-US" sz="2800" dirty="0" smtClean="0"/>
              <a:t>reeding animals including culls must be traceable to herd of origin.</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u="sng" dirty="0"/>
              <a:t>Flock ID Tattoos  </a:t>
            </a:r>
          </a:p>
        </p:txBody>
      </p:sp>
      <p:sp>
        <p:nvSpPr>
          <p:cNvPr id="3" name="Content Placeholder 2"/>
          <p:cNvSpPr>
            <a:spLocks noGrp="1"/>
          </p:cNvSpPr>
          <p:nvPr>
            <p:ph idx="1"/>
          </p:nvPr>
        </p:nvSpPr>
        <p:spPr/>
        <p:txBody>
          <a:bodyPr/>
          <a:lstStyle/>
          <a:p>
            <a:pPr marL="0" lvl="3" indent="0">
              <a:buClr>
                <a:schemeClr val="hlink"/>
              </a:buClr>
              <a:buSzTx/>
              <a:buFont typeface="Wingdings" pitchFamily="1" charset="2"/>
              <a:buNone/>
              <a:defRPr/>
            </a:pPr>
            <a:r>
              <a:rPr lang="en-US" sz="2400" dirty="0" smtClean="0">
                <a:effectLst>
                  <a:outerShdw blurRad="38100" dist="38100" dir="2700000" algn="tl">
                    <a:srgbClr val="000000">
                      <a:alpha val="43137"/>
                    </a:srgbClr>
                  </a:outerShdw>
                </a:effectLst>
              </a:rPr>
              <a:t>A </a:t>
            </a:r>
            <a:r>
              <a:rPr lang="en-US" sz="2400" dirty="0">
                <a:effectLst>
                  <a:outerShdw blurRad="38100" dist="38100" dir="2700000" algn="tl">
                    <a:srgbClr val="000000">
                      <a:alpha val="43137"/>
                    </a:srgbClr>
                  </a:outerShdw>
                </a:effectLst>
              </a:rPr>
              <a:t>combination of the flock </a:t>
            </a:r>
            <a:r>
              <a:rPr lang="en-US" sz="2400" dirty="0" smtClean="0">
                <a:effectLst>
                  <a:outerShdw blurRad="38100" dist="38100" dir="2700000" algn="tl">
                    <a:srgbClr val="000000">
                      <a:alpha val="43137"/>
                    </a:srgbClr>
                  </a:outerShdw>
                </a:effectLst>
              </a:rPr>
              <a:t>ID </a:t>
            </a:r>
            <a:r>
              <a:rPr lang="en-US" sz="2400" dirty="0">
                <a:effectLst>
                  <a:outerShdw blurRad="38100" dist="38100" dir="2700000" algn="tl">
                    <a:srgbClr val="000000">
                      <a:alpha val="43137"/>
                    </a:srgbClr>
                  </a:outerShdw>
                </a:effectLst>
              </a:rPr>
              <a:t>number assigned to the flock of birth or origin in the Scrapie National Database and an individual number unique within the flock, may be used to officially identify </a:t>
            </a:r>
            <a:r>
              <a:rPr lang="en-US" sz="2400" dirty="0" smtClean="0">
                <a:effectLst>
                  <a:outerShdw blurRad="38100" dist="38100" dir="2700000" algn="tl">
                    <a:srgbClr val="000000">
                      <a:alpha val="43137"/>
                    </a:srgbClr>
                  </a:outerShdw>
                </a:effectLst>
              </a:rPr>
              <a:t>sheep/goats if:</a:t>
            </a: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tattoo is legible </a:t>
            </a:r>
          </a:p>
          <a:p>
            <a:pPr marL="342900" lvl="3" indent="-342900">
              <a:buClr>
                <a:schemeClr val="accent5"/>
              </a:buClr>
              <a:buSzPct val="100000"/>
              <a:buFont typeface="Wingdings" panose="05000000000000000000" pitchFamily="2" charset="2"/>
              <a:buChar char="§"/>
              <a:defRPr/>
            </a:pPr>
            <a:endParaRPr lang="en-US" dirty="0" smtClean="0">
              <a:effectLst>
                <a:outerShdw blurRad="38100" dist="38100" dir="2700000" algn="tl">
                  <a:srgbClr val="000000">
                    <a:alpha val="43137"/>
                  </a:srgbClr>
                </a:outerShdw>
              </a:effectLst>
            </a:endParaRP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animals are not in slaughter channels or moving through livestock markets or buying stations </a:t>
            </a:r>
          </a:p>
          <a:p>
            <a:pPr marL="342900" lvl="3" indent="-342900">
              <a:buClr>
                <a:schemeClr val="accent5"/>
              </a:buClr>
              <a:buSzPct val="100000"/>
              <a:buFont typeface="Wingdings" panose="05000000000000000000" pitchFamily="2" charset="2"/>
              <a:buChar char="§"/>
              <a:defRPr/>
            </a:pPr>
            <a:endParaRPr lang="en-US" dirty="0" smtClean="0">
              <a:effectLst>
                <a:outerShdw blurRad="38100" dist="38100" dir="2700000" algn="tl">
                  <a:srgbClr val="000000">
                    <a:alpha val="43137"/>
                  </a:srgbClr>
                </a:outerShdw>
              </a:effectLst>
            </a:endParaRP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animals are accompanied by an owner/hauler statement or ICVI</a:t>
            </a:r>
          </a:p>
          <a:p>
            <a:pPr marL="342900" lvl="3" indent="-342900">
              <a:buClr>
                <a:schemeClr val="accent5"/>
              </a:buClr>
              <a:buSzPct val="100000"/>
              <a:buFont typeface="Wingdings" panose="05000000000000000000" pitchFamily="2" charset="2"/>
              <a:buChar char="§"/>
              <a:defRPr/>
            </a:pPr>
            <a:endParaRPr lang="en-US" dirty="0" smtClean="0">
              <a:effectLst>
                <a:outerShdw blurRad="38100" dist="38100" dir="2700000" algn="tl">
                  <a:srgbClr val="000000">
                    <a:alpha val="43137"/>
                  </a:srgbClr>
                </a:outerShdw>
              </a:effectLst>
            </a:endParaRP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numbers are placed in different ears or in the same ear with the flock ID number above the individual number </a:t>
            </a:r>
            <a:endParaRPr lang="en-US" dirty="0">
              <a:effectLst>
                <a:outerShdw blurRad="38100" dist="38100" dir="2700000" algn="tl">
                  <a:srgbClr val="000000">
                    <a:alpha val="43137"/>
                  </a:srgbClr>
                </a:outerShdw>
              </a:effectLst>
            </a:endParaRPr>
          </a:p>
          <a:p>
            <a:pPr marL="0" indent="0">
              <a:buFont typeface="Wingdings" pitchFamily="1" charset="2"/>
              <a:buNone/>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92"/>
            <a:ext cx="8229600"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3600" b="1" u="sng" dirty="0"/>
              <a:t> Electronic Implantable Identification (EID) for Sheep/Goats</a:t>
            </a:r>
          </a:p>
        </p:txBody>
      </p:sp>
      <p:sp>
        <p:nvSpPr>
          <p:cNvPr id="3" name="Content Placeholder 2"/>
          <p:cNvSpPr>
            <a:spLocks noGrp="1"/>
          </p:cNvSpPr>
          <p:nvPr>
            <p:ph idx="1"/>
          </p:nvPr>
        </p:nvSpPr>
        <p:spPr>
          <a:xfrm>
            <a:off x="457200" y="1524000"/>
            <a:ext cx="8229600" cy="4068806"/>
          </a:xfrm>
        </p:spPr>
        <p:txBody>
          <a:bodyPr>
            <a:spAutoFit/>
          </a:bodyPr>
          <a:lstStyle/>
          <a:p>
            <a:pPr marL="0" lvl="3" indent="0">
              <a:buClr>
                <a:schemeClr val="hlink"/>
              </a:buClr>
              <a:buSzTx/>
              <a:buFont typeface="Wingdings" pitchFamily="1" charset="2"/>
              <a:buNone/>
              <a:defRPr/>
            </a:pPr>
            <a:r>
              <a:rPr lang="en-US" sz="2800" b="1" dirty="0">
                <a:effectLst/>
              </a:rPr>
              <a:t>General </a:t>
            </a:r>
            <a:r>
              <a:rPr lang="en-US" sz="2800" b="1" dirty="0" smtClean="0">
                <a:effectLst/>
              </a:rPr>
              <a:t>Requirements:</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implant </a:t>
            </a:r>
            <a:r>
              <a:rPr lang="en-US" sz="2400" dirty="0" smtClean="0">
                <a:effectLst/>
              </a:rPr>
              <a:t>must be placed </a:t>
            </a:r>
            <a:r>
              <a:rPr lang="en-US" sz="2400" dirty="0">
                <a:effectLst/>
              </a:rPr>
              <a:t>between the skin and the cartilage of the backside of the ear near where the ear joins the head or between the skin and the bone of the tail near the base of the tail;</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a:t>
            </a:r>
            <a:r>
              <a:rPr lang="en-US" sz="2400" dirty="0" smtClean="0">
                <a:effectLst/>
              </a:rPr>
              <a:t>must be </a:t>
            </a:r>
            <a:r>
              <a:rPr lang="en-US" sz="2400" dirty="0">
                <a:effectLst/>
              </a:rPr>
              <a:t>tattooed with a legible “E” if the implant is at the base of the ear, or “ET” if the implant is in the tail fold; </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tattoo </a:t>
            </a:r>
            <a:r>
              <a:rPr lang="en-US" sz="2400" dirty="0" smtClean="0">
                <a:effectLst/>
              </a:rPr>
              <a:t>must be </a:t>
            </a:r>
            <a:r>
              <a:rPr lang="en-US" sz="2400" dirty="0">
                <a:effectLst/>
              </a:rPr>
              <a:t>at least 0.3 inches high in the ear or, in the case of earless animals, the tail fold</a:t>
            </a:r>
            <a:r>
              <a:rPr lang="en-US" sz="2400" dirty="0" smtClean="0">
                <a:effectLst/>
              </a:rPr>
              <a:t>;</a:t>
            </a:r>
            <a:endParaRPr lang="en-US" sz="24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92"/>
            <a:ext cx="8229600"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3600" b="1" u="sng" dirty="0"/>
              <a:t> Electronic Implantable Identification (EID) for Sheep/Goats</a:t>
            </a:r>
          </a:p>
        </p:txBody>
      </p:sp>
      <p:sp>
        <p:nvSpPr>
          <p:cNvPr id="3" name="Content Placeholder 2"/>
          <p:cNvSpPr>
            <a:spLocks noGrp="1"/>
          </p:cNvSpPr>
          <p:nvPr>
            <p:ph idx="1"/>
          </p:nvPr>
        </p:nvSpPr>
        <p:spPr>
          <a:xfrm>
            <a:off x="457200" y="1447800"/>
            <a:ext cx="8229600" cy="4733604"/>
          </a:xfrm>
        </p:spPr>
        <p:txBody>
          <a:bodyPr>
            <a:spAutoFit/>
          </a:bodyPr>
          <a:lstStyle/>
          <a:p>
            <a:pPr marL="0" lvl="3" indent="0">
              <a:buClr>
                <a:schemeClr val="hlink"/>
              </a:buClr>
              <a:buSzTx/>
              <a:buFont typeface="Wingdings" pitchFamily="1" charset="2"/>
              <a:buNone/>
              <a:defRPr/>
            </a:pPr>
            <a:r>
              <a:rPr lang="en-US" sz="2800" b="1" dirty="0">
                <a:effectLst/>
              </a:rPr>
              <a:t>General </a:t>
            </a:r>
            <a:r>
              <a:rPr lang="en-US" sz="2800" b="1" dirty="0" smtClean="0">
                <a:effectLst/>
              </a:rPr>
              <a:t>Requirements (cont.):</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a:t>
            </a:r>
            <a:r>
              <a:rPr lang="en-US" sz="2400" dirty="0" smtClean="0">
                <a:effectLst/>
              </a:rPr>
              <a:t>must </a:t>
            </a:r>
            <a:r>
              <a:rPr lang="en-US" sz="2400" dirty="0">
                <a:effectLst/>
              </a:rPr>
              <a:t>not in slaughter channels or moving through a concentration point where a transfer of ownership will occur, such as a livestock market or buying station, excluding sales of registered animals where an application for transfer of registration is completed and accompanies the animal when it leaves the sale or premises of origin</a:t>
            </a:r>
            <a:r>
              <a:rPr lang="en-US" sz="2400" dirty="0" smtClean="0">
                <a:effectLst/>
              </a:rPr>
              <a:t>;</a:t>
            </a:r>
          </a:p>
          <a:p>
            <a:pPr marL="342900" lvl="3" indent="-342900">
              <a:buClr>
                <a:schemeClr val="hlink"/>
              </a:buClr>
              <a:buSzTx/>
              <a:buFont typeface="Wingdings" panose="05000000000000000000" pitchFamily="2" charset="2"/>
              <a:buChar char="§"/>
              <a:defRPr/>
            </a:pPr>
            <a:r>
              <a:rPr lang="en-US" sz="2400" dirty="0">
                <a:effectLst/>
              </a:rPr>
              <a:t>The animal is accompanied by an implant reader that can read the implant in the animal and is made available for use by APHIS or State authorities to verify the implant number in the animal</a:t>
            </a:r>
            <a:r>
              <a:rPr lang="en-US" sz="2400" dirty="0" smtClean="0">
                <a:effectLst/>
              </a:rPr>
              <a:t>;</a:t>
            </a:r>
            <a:endParaRPr lang="en-US" sz="24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34063487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3860"/>
            <a:ext cx="8229600" cy="3994940"/>
          </a:xfrm>
        </p:spPr>
        <p:txBody>
          <a:bodyPr>
            <a:spAutoFit/>
          </a:bodyPr>
          <a:lstStyle/>
          <a:p>
            <a:pPr marL="0" lvl="3" indent="0">
              <a:buClr>
                <a:schemeClr val="hlink"/>
              </a:buClr>
              <a:buSzTx/>
              <a:buFont typeface="Wingdings" pitchFamily="1" charset="2"/>
              <a:buNone/>
              <a:defRPr/>
            </a:pPr>
            <a:r>
              <a:rPr lang="en-US" sz="2800" b="1" dirty="0">
                <a:effectLst/>
              </a:rPr>
              <a:t>General Requirements </a:t>
            </a:r>
            <a:r>
              <a:rPr lang="en-US" sz="2800" b="1" dirty="0" smtClean="0">
                <a:effectLst/>
              </a:rPr>
              <a:t>(cont.):</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implant is used in accordance with other applicable laws and regulations; and</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implant complies with ISO 11784 and ISO 11785, or has been approved as a new device type as described above, and the device was approved under 9 CFR 79.2(k). The implant number must be an Animal Identification Number (840) issued to the flock of origin in the AIMS module of the National Scrapie Database or applied to the animal before March 11, 2015.</a:t>
            </a:r>
          </a:p>
        </p:txBody>
      </p:sp>
      <p:sp>
        <p:nvSpPr>
          <p:cNvPr id="4" name="Title 3"/>
          <p:cNvSpPr>
            <a:spLocks noGrp="1"/>
          </p:cNvSpPr>
          <p:nvPr>
            <p:ph type="title"/>
          </p:nvPr>
        </p:nvSpPr>
        <p:spPr/>
        <p:txBody>
          <a:bodyPr/>
          <a:lstStyle/>
          <a:p>
            <a:r>
              <a:rPr lang="en-US" sz="3600" b="1" u="sng" dirty="0"/>
              <a:t>Electronic Implantable Identification (EID) for Sheep/Goats</a:t>
            </a:r>
            <a:endParaRPr lang="en-US" sz="3600"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815"/>
            <a:ext cx="8229600" cy="1261884"/>
          </a:xfrm>
        </p:spPr>
        <p:txBody>
          <a:bodyPr>
            <a:spAutoFit/>
          </a:bodyPr>
          <a:lstStyle/>
          <a:p>
            <a:pPr>
              <a:defRPr/>
            </a:pPr>
            <a:r>
              <a:rPr lang="en-US" sz="4000" b="1" dirty="0" smtClean="0">
                <a:solidFill>
                  <a:srgbClr val="DFDEF6"/>
                </a:solidFill>
              </a:rPr>
              <a:t> </a:t>
            </a:r>
            <a:r>
              <a:rPr lang="en-US" sz="3600" b="1" u="sng" dirty="0" smtClean="0">
                <a:solidFill>
                  <a:srgbClr val="DFDEF6"/>
                </a:solidFill>
              </a:rPr>
              <a:t>Electronic Implantable Identification (EID) </a:t>
            </a:r>
            <a:r>
              <a:rPr lang="en-US" sz="3600" b="1" u="sng" dirty="0">
                <a:solidFill>
                  <a:srgbClr val="DFDEF6"/>
                </a:solidFill>
              </a:rPr>
              <a:t>for </a:t>
            </a:r>
            <a:r>
              <a:rPr lang="en-US" sz="3600" b="1" u="sng" dirty="0" smtClean="0">
                <a:solidFill>
                  <a:srgbClr val="DFDEF6"/>
                </a:solidFill>
              </a:rPr>
              <a:t>Registered Sheep/Goats</a:t>
            </a:r>
            <a:endParaRPr lang="en-US" sz="3600" b="1" u="sng" dirty="0"/>
          </a:p>
        </p:txBody>
      </p:sp>
      <p:sp>
        <p:nvSpPr>
          <p:cNvPr id="3" name="Content Placeholder 2"/>
          <p:cNvSpPr>
            <a:spLocks noGrp="1"/>
          </p:cNvSpPr>
          <p:nvPr>
            <p:ph idx="1"/>
          </p:nvPr>
        </p:nvSpPr>
        <p:spPr>
          <a:xfrm>
            <a:off x="457200" y="1524000"/>
            <a:ext cx="8229600" cy="4302716"/>
          </a:xfrm>
        </p:spPr>
        <p:txBody>
          <a:bodyPr>
            <a:spAutoFit/>
          </a:bodyPr>
          <a:lstStyle/>
          <a:p>
            <a:pPr marL="0" lvl="3" indent="0">
              <a:buClr>
                <a:schemeClr val="hlink"/>
              </a:buClr>
              <a:buSzTx/>
              <a:buFont typeface="Wingdings" panose="05000000000000000000" pitchFamily="2" charset="2"/>
              <a:buNone/>
              <a:defRPr/>
            </a:pPr>
            <a:r>
              <a:rPr lang="en-US" sz="2400" b="1" dirty="0" smtClean="0">
                <a:effectLst/>
              </a:rPr>
              <a:t>Additional requirements for registered sheep/goats:</a:t>
            </a:r>
            <a:endParaRPr lang="en-US" sz="2400" b="1" dirty="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electronic implant number has been recorded in the book of record of a sheep or goat registry association and on the registration certificate; </a:t>
            </a:r>
            <a:r>
              <a:rPr lang="en-US" sz="2400" dirty="0" smtClean="0">
                <a:effectLst/>
              </a:rPr>
              <a:t>and</a:t>
            </a:r>
            <a:endParaRPr lang="en-US" sz="2400" dirty="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is accompanied by a copy of the registration certificate . and, if not in the name of the current owner, a copy of the completed application for transfer of ownership in the name of the current owner where the sale occurred within 60 days, or for animals under 60 days of age a copy of a completed application for </a:t>
            </a:r>
            <a:r>
              <a:rPr lang="en-US" sz="2400" dirty="0" smtClean="0">
                <a:effectLst/>
              </a:rPr>
              <a:t>registration;</a:t>
            </a:r>
            <a:endParaRPr lang="en-US" sz="24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97180" y="2560638"/>
            <a:ext cx="8549640" cy="1736725"/>
          </a:xfrm>
        </p:spPr>
        <p:txBody>
          <a:bodyPr anchor="ctr"/>
          <a:lstStyle/>
          <a:p>
            <a:pPr>
              <a:defRPr/>
            </a:pPr>
            <a:r>
              <a:rPr lang="en-US" b="1" dirty="0" smtClean="0"/>
              <a:t>Definition of Terms Used</a:t>
            </a:r>
            <a:endParaRPr lang="en-US" b="1" dirty="0"/>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326"/>
            <a:ext cx="8229600" cy="1569660"/>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200" b="1" dirty="0">
                <a:solidFill>
                  <a:srgbClr val="DFDEF6"/>
                </a:solidFill>
              </a:rPr>
              <a:t> Electronic Implantable Identification (EID) for Sheep/Goats </a:t>
            </a:r>
            <a:br>
              <a:rPr lang="en-US" sz="3200" b="1" dirty="0">
                <a:solidFill>
                  <a:srgbClr val="DFDEF6"/>
                </a:solidFill>
              </a:rPr>
            </a:br>
            <a:r>
              <a:rPr lang="en-US" sz="3200" b="1" dirty="0">
                <a:solidFill>
                  <a:srgbClr val="DFDEF6"/>
                </a:solidFill>
              </a:rPr>
              <a:t>that are NOT Registered</a:t>
            </a:r>
          </a:p>
        </p:txBody>
      </p:sp>
      <p:sp>
        <p:nvSpPr>
          <p:cNvPr id="3" name="Content Placeholder 2"/>
          <p:cNvSpPr>
            <a:spLocks noGrp="1"/>
          </p:cNvSpPr>
          <p:nvPr>
            <p:ph idx="1"/>
          </p:nvPr>
        </p:nvSpPr>
        <p:spPr>
          <a:xfrm>
            <a:off x="457200" y="1905000"/>
            <a:ext cx="8382000" cy="3194721"/>
          </a:xfrm>
        </p:spPr>
        <p:txBody>
          <a:bodyPr>
            <a:spAutoFit/>
          </a:bodyPr>
          <a:lstStyle/>
          <a:p>
            <a:pPr marL="0" lvl="3" indent="0">
              <a:buClr>
                <a:schemeClr val="hlink"/>
              </a:buClr>
              <a:buSzTx/>
              <a:buFont typeface="Wingdings" panose="05000000000000000000" pitchFamily="2" charset="2"/>
              <a:buNone/>
              <a:defRPr/>
            </a:pPr>
            <a:r>
              <a:rPr lang="en-US" sz="2400" b="1" dirty="0">
                <a:effectLst/>
              </a:rPr>
              <a:t>Additional requirements for </a:t>
            </a:r>
            <a:r>
              <a:rPr lang="en-US" sz="2400" b="1" dirty="0" smtClean="0">
                <a:effectLst/>
              </a:rPr>
              <a:t>nonregistered </a:t>
            </a:r>
            <a:r>
              <a:rPr lang="en-US" sz="2400" b="1" dirty="0">
                <a:effectLst/>
              </a:rPr>
              <a:t>sheep/goats:</a:t>
            </a:r>
          </a:p>
          <a:p>
            <a:pPr marL="342900" lvl="3" indent="-342900">
              <a:buClr>
                <a:schemeClr val="hlink"/>
              </a:buClr>
              <a:buSzTx/>
              <a:buFont typeface="Wingdings" panose="05000000000000000000" pitchFamily="2" charset="2"/>
              <a:buChar char="§"/>
              <a:defRPr/>
            </a:pPr>
            <a:r>
              <a:rPr lang="en-US" sz="2400" dirty="0" smtClean="0">
                <a:effectLst/>
              </a:rPr>
              <a:t>Sheep/goats must be from flocks </a:t>
            </a:r>
            <a:r>
              <a:rPr lang="en-US" sz="2400" dirty="0">
                <a:effectLst/>
              </a:rPr>
              <a:t>listed in the National Scrapie </a:t>
            </a:r>
            <a:r>
              <a:rPr lang="en-US" sz="2400" dirty="0" smtClean="0">
                <a:effectLst/>
              </a:rPr>
              <a:t>Database;</a:t>
            </a:r>
          </a:p>
          <a:p>
            <a:pPr marL="342900" lvl="3" indent="-342900">
              <a:buClr>
                <a:schemeClr val="hlink"/>
              </a:buClr>
              <a:buSzTx/>
              <a:buFont typeface="Wingdings" panose="05000000000000000000" pitchFamily="2" charset="2"/>
              <a:buChar char="§"/>
              <a:defRPr/>
            </a:pPr>
            <a:r>
              <a:rPr lang="en-US" sz="2400" dirty="0">
                <a:effectLst/>
              </a:rPr>
              <a:t>The movement is either for exhibition purposes or other movement without change in ownership, or for change in ownership that </a:t>
            </a:r>
            <a:r>
              <a:rPr lang="en-US" sz="2400" dirty="0" smtClean="0">
                <a:effectLst/>
              </a:rPr>
              <a:t>is </a:t>
            </a:r>
            <a:r>
              <a:rPr lang="en-US" sz="2400" dirty="0">
                <a:effectLst/>
              </a:rPr>
              <a:t>directly to a flock listed in the National Scrapie Database </a:t>
            </a:r>
            <a:r>
              <a:rPr lang="en-US" sz="2400" dirty="0" smtClean="0">
                <a:effectLst/>
              </a:rPr>
              <a:t>where </a:t>
            </a:r>
            <a:r>
              <a:rPr lang="en-US" sz="2400" dirty="0">
                <a:effectLst/>
              </a:rPr>
              <a:t>the new owner has a reader that can read the implant in the animal</a:t>
            </a:r>
            <a:r>
              <a:rPr lang="en-US" sz="2400" dirty="0" smtClean="0">
                <a:effectLst/>
              </a:rPr>
              <a:t>;</a:t>
            </a:r>
            <a:endParaRPr lang="en-US" sz="24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326"/>
            <a:ext cx="8229600" cy="1569660"/>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200" b="1" dirty="0">
                <a:solidFill>
                  <a:srgbClr val="DFDEF6"/>
                </a:solidFill>
              </a:rPr>
              <a:t> Electronic Implantable Identification (EID) for Sheep/Goats </a:t>
            </a:r>
            <a:br>
              <a:rPr lang="en-US" sz="3200" b="1" dirty="0">
                <a:solidFill>
                  <a:srgbClr val="DFDEF6"/>
                </a:solidFill>
              </a:rPr>
            </a:br>
            <a:r>
              <a:rPr lang="en-US" sz="3200" b="1" dirty="0">
                <a:solidFill>
                  <a:srgbClr val="DFDEF6"/>
                </a:solidFill>
              </a:rPr>
              <a:t>that are NOT Registered</a:t>
            </a:r>
          </a:p>
        </p:txBody>
      </p:sp>
      <p:sp>
        <p:nvSpPr>
          <p:cNvPr id="3" name="Content Placeholder 2"/>
          <p:cNvSpPr>
            <a:spLocks noGrp="1"/>
          </p:cNvSpPr>
          <p:nvPr>
            <p:ph idx="1"/>
          </p:nvPr>
        </p:nvSpPr>
        <p:spPr>
          <a:xfrm>
            <a:off x="457200" y="1905000"/>
            <a:ext cx="8382000" cy="4672048"/>
          </a:xfrm>
        </p:spPr>
        <p:txBody>
          <a:bodyPr>
            <a:spAutoFit/>
          </a:bodyPr>
          <a:lstStyle/>
          <a:p>
            <a:pPr marL="0" lvl="3" indent="0">
              <a:buClr>
                <a:schemeClr val="hlink"/>
              </a:buClr>
              <a:buSzTx/>
              <a:buFont typeface="Wingdings" panose="05000000000000000000" pitchFamily="2" charset="2"/>
              <a:buNone/>
              <a:defRPr/>
            </a:pPr>
            <a:r>
              <a:rPr lang="en-US" sz="2400" b="1" dirty="0">
                <a:effectLst/>
              </a:rPr>
              <a:t>Additional requirements for </a:t>
            </a:r>
            <a:r>
              <a:rPr lang="en-US" sz="2400" b="1" dirty="0" smtClean="0">
                <a:effectLst/>
              </a:rPr>
              <a:t>nonregistered sheep/goats (cont.):</a:t>
            </a:r>
            <a:endParaRPr lang="en-US" sz="2400" b="1" dirty="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is legibly tattooed with the flock identification number in the ear, or, in the case of earless animals, the tail fold or in animals where the tail fold is too small the flank; </a:t>
            </a:r>
            <a:endParaRPr lang="en-US" sz="2400" dirty="0" smtClean="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is accompanied by a certificate of veterinary inspection or, if a certificate of veterinary inspection is not otherwise required, an owner/hauler statement that lists the flock of origin, the flock ID number, the electronic implant number, and, if required by 9 CFR, the flock of birth. </a:t>
            </a:r>
            <a:endParaRPr lang="en-US" sz="24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437396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u="sng" dirty="0" smtClean="0"/>
              <a:t>Proper EID Placement </a:t>
            </a:r>
            <a:endParaRPr lang="en-US" b="1" u="sng" dirty="0"/>
          </a:p>
        </p:txBody>
      </p:sp>
      <p:sp>
        <p:nvSpPr>
          <p:cNvPr id="3" name="Content Placeholder 2"/>
          <p:cNvSpPr>
            <a:spLocks noGrp="1"/>
          </p:cNvSpPr>
          <p:nvPr>
            <p:ph idx="1"/>
          </p:nvPr>
        </p:nvSpPr>
        <p:spPr/>
        <p:txBody>
          <a:bodyPr/>
          <a:lstStyle/>
          <a:p>
            <a:pPr marL="342900" lvl="3" indent="-342900">
              <a:buClr>
                <a:schemeClr val="hlink"/>
              </a:buClr>
              <a:buSzTx/>
              <a:buFont typeface="Wingdings" panose="05000000000000000000" pitchFamily="2" charset="2"/>
              <a:buChar char="§"/>
              <a:defRPr/>
            </a:pPr>
            <a:r>
              <a:rPr lang="en-US" sz="2400" dirty="0" smtClean="0">
                <a:effectLst/>
              </a:rPr>
              <a:t>Between the </a:t>
            </a:r>
            <a:r>
              <a:rPr lang="en-US" sz="2400" dirty="0">
                <a:effectLst/>
              </a:rPr>
              <a:t>skin and the cartilage of the backside of the ear near </a:t>
            </a:r>
            <a:r>
              <a:rPr lang="en-US" sz="2400" dirty="0" smtClean="0">
                <a:effectLst/>
              </a:rPr>
              <a:t>where </a:t>
            </a:r>
            <a:r>
              <a:rPr lang="en-US" sz="2400" dirty="0">
                <a:effectLst/>
              </a:rPr>
              <a:t>the ear joins the head or between the skin and the bone of the tail near the base of the tail</a:t>
            </a:r>
          </a:p>
          <a:p>
            <a:pPr marL="342900" lvl="3" indent="-342900">
              <a:buClr>
                <a:schemeClr val="hlink"/>
              </a:buClr>
              <a:buSzTx/>
              <a:buFont typeface="Wingdings" panose="05000000000000000000" pitchFamily="2" charset="2"/>
              <a:buChar char="§"/>
              <a:defRPr/>
            </a:pPr>
            <a:endParaRPr lang="en-US" sz="2400" dirty="0" smtClean="0">
              <a:effectLst/>
            </a:endParaRPr>
          </a:p>
          <a:p>
            <a:pPr marL="342900" lvl="3" indent="-342900">
              <a:buClr>
                <a:schemeClr val="hlink"/>
              </a:buClr>
              <a:buSzTx/>
              <a:buFont typeface="Wingdings" panose="05000000000000000000" pitchFamily="2" charset="2"/>
              <a:buChar char="§"/>
              <a:defRPr/>
            </a:pPr>
            <a:r>
              <a:rPr lang="en-US" sz="2400" dirty="0" smtClean="0">
                <a:effectLst/>
              </a:rPr>
              <a:t>Animal is </a:t>
            </a:r>
            <a:r>
              <a:rPr lang="en-US" sz="2400" dirty="0">
                <a:effectLst/>
              </a:rPr>
              <a:t>tattooed with a legible “E” if the implant is at the base of the ear, or “ET” if the implant is in the tail fold</a:t>
            </a:r>
          </a:p>
          <a:p>
            <a:pPr marL="342900" lvl="3" indent="-342900">
              <a:buClr>
                <a:schemeClr val="hlink"/>
              </a:buClr>
              <a:buSzTx/>
              <a:buFont typeface="Wingdings" panose="05000000000000000000" pitchFamily="2" charset="2"/>
              <a:buChar char="§"/>
              <a:defRPr/>
            </a:pPr>
            <a:endParaRPr lang="en-US" sz="2400" dirty="0" smtClean="0">
              <a:effectLst/>
            </a:endParaRPr>
          </a:p>
          <a:p>
            <a:pPr marL="342900" lvl="3" indent="-342900">
              <a:buClr>
                <a:schemeClr val="hlink"/>
              </a:buClr>
              <a:buSzTx/>
              <a:buFont typeface="Wingdings" panose="05000000000000000000" pitchFamily="2" charset="2"/>
              <a:buChar char="§"/>
              <a:defRPr/>
            </a:pPr>
            <a:r>
              <a:rPr lang="en-US" sz="2400" dirty="0" smtClean="0">
                <a:effectLst/>
              </a:rPr>
              <a:t>Tattoo is </a:t>
            </a:r>
            <a:r>
              <a:rPr lang="en-US" sz="2400" dirty="0">
                <a:effectLst/>
              </a:rPr>
              <a:t>at least 0.3 inches high in the ear or, in the case of earless animals, the tail fold</a:t>
            </a:r>
          </a:p>
          <a:p>
            <a:pPr marL="0" indent="0">
              <a:buFont typeface="Wingdings" pitchFamily="1" charset="2"/>
              <a:buNone/>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n-US" b="1" u="sng" dirty="0" smtClean="0"/>
              <a:t>Record Keeping</a:t>
            </a:r>
          </a:p>
        </p:txBody>
      </p:sp>
      <p:sp>
        <p:nvSpPr>
          <p:cNvPr id="110595" name="Rectangle 3"/>
          <p:cNvSpPr>
            <a:spLocks noGrp="1" noChangeArrowheads="1"/>
          </p:cNvSpPr>
          <p:nvPr>
            <p:ph type="body" idx="1"/>
          </p:nvPr>
        </p:nvSpPr>
        <p:spPr>
          <a:xfrm>
            <a:off x="457200" y="1600200"/>
            <a:ext cx="8001000" cy="4114800"/>
          </a:xfrm>
        </p:spPr>
        <p:txBody>
          <a:bodyPr/>
          <a:lstStyle/>
          <a:p>
            <a:pPr marL="0" indent="0" eaLnBrk="1" hangingPunct="1">
              <a:buFont typeface="Wingdings" pitchFamily="1" charset="2"/>
              <a:buNone/>
              <a:defRPr/>
            </a:pPr>
            <a:r>
              <a:rPr lang="en-US" sz="3600" dirty="0" smtClean="0"/>
              <a:t>Records are an important tool in eradicating scrapie. They should be: </a:t>
            </a:r>
          </a:p>
          <a:p>
            <a:pPr lvl="1" eaLnBrk="1" hangingPunct="1">
              <a:buFont typeface="Wingdings" pitchFamily="1" charset="2"/>
              <a:buChar char="n"/>
              <a:defRPr/>
            </a:pPr>
            <a:endParaRPr lang="en-US" sz="3200" dirty="0" smtClean="0"/>
          </a:p>
          <a:p>
            <a:pPr lvl="1" eaLnBrk="1" hangingPunct="1">
              <a:buFont typeface="Wingdings" pitchFamily="1" charset="2"/>
              <a:buChar char="n"/>
              <a:defRPr/>
            </a:pPr>
            <a:r>
              <a:rPr lang="en-US" sz="3600" dirty="0" smtClean="0"/>
              <a:t>Kept for 5 years</a:t>
            </a:r>
          </a:p>
          <a:p>
            <a:pPr lvl="1" eaLnBrk="1" hangingPunct="1">
              <a:buFont typeface="Wingdings" pitchFamily="1" charset="2"/>
              <a:buChar char="n"/>
              <a:defRPr/>
            </a:pPr>
            <a:endParaRPr lang="en-US" sz="3600" dirty="0" smtClean="0"/>
          </a:p>
          <a:p>
            <a:pPr lvl="1" eaLnBrk="1" hangingPunct="1">
              <a:buFont typeface="Wingdings" pitchFamily="1" charset="2"/>
              <a:buChar char="n"/>
              <a:defRPr/>
            </a:pPr>
            <a:r>
              <a:rPr lang="en-US" sz="3600" dirty="0" smtClean="0"/>
              <a:t>Easily retrieved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00050" y="228600"/>
            <a:ext cx="8382000" cy="1143000"/>
          </a:xfrm>
        </p:spPr>
        <p:txBody>
          <a:bodyPr/>
          <a:lstStyle/>
          <a:p>
            <a:r>
              <a:rPr lang="en-US" altLang="en-US" sz="3200" u="sng" dirty="0" smtClean="0">
                <a:effectLst/>
              </a:rPr>
              <a:t>Records required of persons who purchase, acquire, sell, or dispose of animals </a:t>
            </a:r>
          </a:p>
        </p:txBody>
      </p:sp>
      <p:sp>
        <p:nvSpPr>
          <p:cNvPr id="5" name="Content Placeholder 4"/>
          <p:cNvSpPr>
            <a:spLocks noGrp="1"/>
          </p:cNvSpPr>
          <p:nvPr>
            <p:ph idx="1"/>
          </p:nvPr>
        </p:nvSpPr>
        <p:spPr>
          <a:xfrm>
            <a:off x="312737" y="1624548"/>
            <a:ext cx="8518525" cy="4401205"/>
          </a:xfrm>
        </p:spPr>
        <p:txBody>
          <a:bodyPr>
            <a:spAutoFit/>
          </a:bodyPr>
          <a:lstStyle/>
          <a:p>
            <a:pPr>
              <a:buFont typeface="Wingdings" panose="05000000000000000000" pitchFamily="2" charset="2"/>
              <a:buChar char="§"/>
              <a:defRPr/>
            </a:pPr>
            <a:r>
              <a:rPr lang="en-US" sz="2800" dirty="0" smtClean="0">
                <a:effectLst/>
              </a:rPr>
              <a:t>Number </a:t>
            </a:r>
            <a:r>
              <a:rPr lang="en-US" sz="2800" dirty="0">
                <a:effectLst/>
              </a:rPr>
              <a:t>of animals purchased or sold (or transferred without sale</a:t>
            </a:r>
            <a:r>
              <a:rPr lang="en-US" sz="2800" dirty="0" smtClean="0">
                <a:effectLst/>
              </a:rPr>
              <a:t>);</a:t>
            </a:r>
          </a:p>
          <a:p>
            <a:pPr>
              <a:buFont typeface="Wingdings" panose="05000000000000000000" pitchFamily="2" charset="2"/>
              <a:buChar char="§"/>
              <a:defRPr/>
            </a:pPr>
            <a:endParaRPr lang="en-US" sz="2800" dirty="0" smtClean="0">
              <a:effectLst/>
            </a:endParaRPr>
          </a:p>
          <a:p>
            <a:pPr>
              <a:buFont typeface="Wingdings" panose="05000000000000000000" pitchFamily="2" charset="2"/>
              <a:buChar char="§"/>
              <a:defRPr/>
            </a:pPr>
            <a:r>
              <a:rPr lang="en-US" sz="2800" dirty="0" smtClean="0">
                <a:effectLst/>
              </a:rPr>
              <a:t>Date </a:t>
            </a:r>
            <a:r>
              <a:rPr lang="en-US" sz="2800" dirty="0">
                <a:effectLst/>
              </a:rPr>
              <a:t>of purchase, sale, or other transfer</a:t>
            </a:r>
            <a:r>
              <a:rPr lang="en-US" sz="2800" dirty="0" smtClean="0">
                <a:effectLst/>
              </a:rPr>
              <a:t>;</a:t>
            </a:r>
          </a:p>
          <a:p>
            <a:pPr marL="0" indent="0">
              <a:buNone/>
              <a:defRPr/>
            </a:pPr>
            <a:endParaRPr lang="en-US" sz="2800" dirty="0">
              <a:effectLst/>
            </a:endParaRPr>
          </a:p>
          <a:p>
            <a:pPr>
              <a:buFont typeface="Wingdings" panose="05000000000000000000" pitchFamily="2" charset="2"/>
              <a:buChar char="§"/>
              <a:defRPr/>
            </a:pPr>
            <a:r>
              <a:rPr lang="en-US" sz="2800" dirty="0">
                <a:effectLst/>
              </a:rPr>
              <a:t>N</a:t>
            </a:r>
            <a:r>
              <a:rPr lang="en-US" sz="2800" dirty="0" smtClean="0">
                <a:effectLst/>
              </a:rPr>
              <a:t>ame </a:t>
            </a:r>
            <a:r>
              <a:rPr lang="en-US" sz="2800" dirty="0">
                <a:effectLst/>
              </a:rPr>
              <a:t>and address of the person from </a:t>
            </a:r>
            <a:r>
              <a:rPr lang="en-US" sz="2800" dirty="0" smtClean="0">
                <a:effectLst/>
              </a:rPr>
              <a:t>whom </a:t>
            </a:r>
            <a:r>
              <a:rPr lang="en-US" sz="2800" dirty="0">
                <a:effectLst/>
              </a:rPr>
              <a:t>animals were purchased or otherwise acquired or to whom they were sold or otherwise transferred</a:t>
            </a:r>
            <a:r>
              <a:rPr lang="en-US" sz="2800" dirty="0" smtClean="0">
                <a:effectLst/>
              </a:rPr>
              <a:t>;</a:t>
            </a:r>
          </a:p>
          <a:p>
            <a:pPr>
              <a:buFont typeface="Wingdings" panose="05000000000000000000" pitchFamily="2" charset="2"/>
              <a:buChar char="§"/>
              <a:defRPr/>
            </a:pPr>
            <a:endParaRPr lang="en-US" sz="28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00050" y="228600"/>
            <a:ext cx="8382000" cy="1143000"/>
          </a:xfrm>
        </p:spPr>
        <p:txBody>
          <a:bodyPr/>
          <a:lstStyle/>
          <a:p>
            <a:r>
              <a:rPr lang="en-US" altLang="en-US" sz="3200" u="sng" dirty="0" smtClean="0">
                <a:effectLst/>
              </a:rPr>
              <a:t>Records required of persons who purchase, acquire, sell, or dispose of animals (cont.)</a:t>
            </a:r>
          </a:p>
        </p:txBody>
      </p:sp>
      <p:sp>
        <p:nvSpPr>
          <p:cNvPr id="5" name="Content Placeholder 4"/>
          <p:cNvSpPr>
            <a:spLocks noGrp="1"/>
          </p:cNvSpPr>
          <p:nvPr>
            <p:ph idx="1"/>
          </p:nvPr>
        </p:nvSpPr>
        <p:spPr>
          <a:xfrm>
            <a:off x="396875" y="1633240"/>
            <a:ext cx="8518525" cy="4462760"/>
          </a:xfrm>
        </p:spPr>
        <p:txBody>
          <a:bodyPr>
            <a:spAutoFit/>
          </a:bodyPr>
          <a:lstStyle/>
          <a:p>
            <a:pPr>
              <a:buFont typeface="Wingdings" panose="05000000000000000000" pitchFamily="2" charset="2"/>
              <a:buChar char="§"/>
              <a:defRPr/>
            </a:pPr>
            <a:r>
              <a:rPr lang="en-US" sz="2800" dirty="0" smtClean="0">
                <a:effectLst/>
              </a:rPr>
              <a:t>The </a:t>
            </a:r>
            <a:r>
              <a:rPr lang="en-US" sz="2800" dirty="0">
                <a:effectLst/>
              </a:rPr>
              <a:t>species, breed, and class of animal.  </a:t>
            </a:r>
            <a:endParaRPr lang="en-US" sz="2800" dirty="0" smtClean="0">
              <a:effectLst/>
            </a:endParaRPr>
          </a:p>
          <a:p>
            <a:pPr lvl="1">
              <a:buFont typeface="Wingdings" panose="05000000000000000000" pitchFamily="2" charset="2"/>
              <a:buChar char="§"/>
              <a:defRPr/>
            </a:pPr>
            <a:r>
              <a:rPr lang="en-US" sz="2400" dirty="0" smtClean="0">
                <a:effectLst/>
              </a:rPr>
              <a:t>If </a:t>
            </a:r>
            <a:r>
              <a:rPr lang="en-US" sz="2400" dirty="0">
                <a:effectLst/>
              </a:rPr>
              <a:t>breed is unknown, for sheep the face color and for goats the type (milk, fiber, or meat) must be recorded instead; </a:t>
            </a:r>
            <a:endParaRPr lang="en-US" sz="2400" dirty="0" smtClean="0">
              <a:effectLst/>
            </a:endParaRPr>
          </a:p>
          <a:p>
            <a:pPr>
              <a:buFont typeface="Wingdings" panose="05000000000000000000" pitchFamily="2" charset="2"/>
              <a:buChar char="§"/>
              <a:defRPr/>
            </a:pPr>
            <a:r>
              <a:rPr lang="en-US" sz="2800" dirty="0" smtClean="0">
                <a:effectLst/>
              </a:rPr>
              <a:t>A </a:t>
            </a:r>
            <a:r>
              <a:rPr lang="en-US" sz="2800" dirty="0">
                <a:effectLst/>
              </a:rPr>
              <a:t>copy of the brand inspection certificate for animals officially identified with brands or ear notches;</a:t>
            </a:r>
          </a:p>
          <a:p>
            <a:pPr>
              <a:buFont typeface="Wingdings" panose="05000000000000000000" pitchFamily="2" charset="2"/>
              <a:buChar char="§"/>
              <a:defRPr/>
            </a:pPr>
            <a:r>
              <a:rPr lang="en-US" sz="2800" dirty="0" smtClean="0">
                <a:effectLst/>
              </a:rPr>
              <a:t>A </a:t>
            </a:r>
            <a:r>
              <a:rPr lang="en-US" sz="2800" dirty="0">
                <a:effectLst/>
              </a:rPr>
              <a:t>copy of any certificate or owner/hauler statement required for movement of the animals purchased, sold, or otherwise transferred; </a:t>
            </a:r>
            <a:r>
              <a:rPr lang="en-US" sz="2800" dirty="0" smtClean="0">
                <a:effectLst/>
              </a:rPr>
              <a:t>and</a:t>
            </a:r>
            <a:endParaRPr lang="en-US" sz="2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8149750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422275" y="26988"/>
            <a:ext cx="8382000" cy="1143000"/>
          </a:xfrm>
        </p:spPr>
        <p:txBody>
          <a:bodyPr/>
          <a:lstStyle/>
          <a:p>
            <a:r>
              <a:rPr lang="en-US" altLang="en-US" sz="3200" u="sng" smtClean="0">
                <a:effectLst/>
              </a:rPr>
              <a:t>Records required of persons who purchase, acquire, sell, or dispose of animals (cont.) </a:t>
            </a:r>
          </a:p>
        </p:txBody>
      </p:sp>
      <p:sp>
        <p:nvSpPr>
          <p:cNvPr id="5" name="Content Placeholder 4"/>
          <p:cNvSpPr>
            <a:spLocks noGrp="1"/>
          </p:cNvSpPr>
          <p:nvPr>
            <p:ph idx="1"/>
          </p:nvPr>
        </p:nvSpPr>
        <p:spPr>
          <a:xfrm>
            <a:off x="422275" y="1295400"/>
            <a:ext cx="8229600" cy="4495800"/>
          </a:xfrm>
        </p:spPr>
        <p:txBody>
          <a:bodyPr/>
          <a:lstStyle/>
          <a:p>
            <a:pPr>
              <a:buFont typeface="Wingdings" panose="05000000000000000000" pitchFamily="2" charset="2"/>
              <a:buChar char="§"/>
              <a:defRPr/>
            </a:pPr>
            <a:endParaRPr lang="en-US" sz="2800" dirty="0">
              <a:effectLst/>
            </a:endParaRPr>
          </a:p>
          <a:p>
            <a:pPr>
              <a:buFont typeface="Wingdings" panose="05000000000000000000" pitchFamily="2" charset="2"/>
              <a:buChar char="§"/>
              <a:defRPr/>
            </a:pPr>
            <a:r>
              <a:rPr lang="en-US" sz="2800" dirty="0" smtClean="0">
                <a:effectLst/>
              </a:rPr>
              <a:t>If </a:t>
            </a:r>
            <a:r>
              <a:rPr lang="en-US" sz="2800" dirty="0">
                <a:effectLst/>
              </a:rPr>
              <a:t>the flock of origin or the receiving flock is under a flock plan or post-exposure management and monitoring plan, any additional records required by the plan</a:t>
            </a:r>
            <a:r>
              <a:rPr lang="en-US" sz="2800" dirty="0" smtClean="0">
                <a:effectLst/>
              </a:rPr>
              <a:t>.</a:t>
            </a:r>
          </a:p>
          <a:p>
            <a:pPr>
              <a:buFont typeface="Wingdings" panose="05000000000000000000" pitchFamily="2" charset="2"/>
              <a:buChar char="§"/>
              <a:defRPr/>
            </a:pPr>
            <a:endParaRPr lang="en-US" sz="2800" dirty="0" smtClean="0">
              <a:effectLst/>
            </a:endParaRPr>
          </a:p>
          <a:p>
            <a:pPr>
              <a:buFont typeface="Wingdings" panose="05000000000000000000" pitchFamily="2" charset="2"/>
              <a:buChar char="§"/>
              <a:defRPr/>
            </a:pPr>
            <a:r>
              <a:rPr lang="en-US" sz="2800" dirty="0" smtClean="0">
                <a:effectLst/>
              </a:rPr>
              <a:t>You are encouraged but not required to record the official ID numbers on the animals</a:t>
            </a:r>
            <a:endParaRPr lang="en-US" sz="2800" dirty="0">
              <a:effectLst/>
            </a:endParaRPr>
          </a:p>
          <a:p>
            <a:pPr>
              <a:defRPr/>
            </a:pPr>
            <a:endParaRPr lang="en-US" sz="2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52400"/>
            <a:ext cx="8229600" cy="1143000"/>
          </a:xfrm>
        </p:spPr>
        <p:txBody>
          <a:bodyPr/>
          <a:lstStyle/>
          <a:p>
            <a:pPr>
              <a:defRPr/>
            </a:pPr>
            <a:r>
              <a:rPr lang="en-US" sz="3200" u="sng" dirty="0">
                <a:effectLst/>
              </a:rPr>
              <a:t>Records required of persons who apply official identification to animals</a:t>
            </a:r>
            <a:endParaRPr lang="en-US" sz="3200" dirty="0"/>
          </a:p>
        </p:txBody>
      </p:sp>
      <p:sp>
        <p:nvSpPr>
          <p:cNvPr id="152579" name="Content Placeholder 2"/>
          <p:cNvSpPr>
            <a:spLocks noGrp="1"/>
          </p:cNvSpPr>
          <p:nvPr>
            <p:ph idx="1"/>
          </p:nvPr>
        </p:nvSpPr>
        <p:spPr>
          <a:xfrm>
            <a:off x="520700" y="1447800"/>
            <a:ext cx="8229600" cy="4659737"/>
          </a:xfrm>
        </p:spPr>
        <p:txBody>
          <a:bodyPr>
            <a:spAutoFit/>
          </a:bodyPr>
          <a:lstStyle/>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Flock identification number of flock of origin, name and address of person who currently owns the animals, and name and address of owner of the flock of origin if different;</a:t>
            </a:r>
          </a:p>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Name and address of owner of the flock of birth, if known, for animals born after January 1, 2002, in another flock and not already identified to flock of birth;</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52400"/>
            <a:ext cx="8229600" cy="1143000"/>
          </a:xfrm>
        </p:spPr>
        <p:txBody>
          <a:bodyPr/>
          <a:lstStyle/>
          <a:p>
            <a:pPr>
              <a:defRPr/>
            </a:pPr>
            <a:r>
              <a:rPr lang="en-US" sz="3200" u="sng" dirty="0">
                <a:effectLst/>
              </a:rPr>
              <a:t>Records required of persons who apply official identification to </a:t>
            </a:r>
            <a:r>
              <a:rPr lang="en-US" sz="3200" u="sng" dirty="0" smtClean="0">
                <a:effectLst/>
              </a:rPr>
              <a:t>animals (cont.)</a:t>
            </a:r>
            <a:endParaRPr lang="en-US" sz="3200" dirty="0"/>
          </a:p>
        </p:txBody>
      </p:sp>
      <p:sp>
        <p:nvSpPr>
          <p:cNvPr id="152579" name="Content Placeholder 2"/>
          <p:cNvSpPr>
            <a:spLocks noGrp="1"/>
          </p:cNvSpPr>
          <p:nvPr>
            <p:ph idx="1"/>
          </p:nvPr>
        </p:nvSpPr>
        <p:spPr>
          <a:xfrm>
            <a:off x="457200" y="1447800"/>
            <a:ext cx="8229600" cy="5238357"/>
          </a:xfrm>
        </p:spPr>
        <p:txBody>
          <a:bodyPr>
            <a:spAutoFit/>
          </a:bodyPr>
          <a:lstStyle/>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Date the animals were officially identified;</a:t>
            </a:r>
          </a:p>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Number of sheep and the number of goats identified; </a:t>
            </a:r>
          </a:p>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sz="2800" dirty="0" smtClean="0">
                <a:effectLst/>
              </a:rPr>
              <a:t>Breed </a:t>
            </a:r>
            <a:r>
              <a:rPr lang="en-US" sz="2800" dirty="0">
                <a:effectLst/>
              </a:rPr>
              <a:t>and class of the </a:t>
            </a:r>
            <a:r>
              <a:rPr lang="en-US" sz="2800" dirty="0" smtClean="0">
                <a:effectLst/>
              </a:rPr>
              <a:t>animals  </a:t>
            </a:r>
          </a:p>
          <a:p>
            <a:pPr lvl="1">
              <a:buFont typeface="Wingdings" panose="05000000000000000000" pitchFamily="2" charset="2"/>
              <a:buChar char="§"/>
            </a:pPr>
            <a:r>
              <a:rPr lang="en-US" sz="2400" dirty="0" smtClean="0">
                <a:effectLst/>
              </a:rPr>
              <a:t>If </a:t>
            </a:r>
            <a:r>
              <a:rPr lang="en-US" sz="2400" dirty="0">
                <a:effectLst/>
              </a:rPr>
              <a:t>breed is unknown, for sheep the face color and for goats the type (milk, fiber, or meat) must be recorded instead; </a:t>
            </a:r>
          </a:p>
          <a:p>
            <a:pPr>
              <a:buFont typeface="Wingdings" panose="05000000000000000000" pitchFamily="2" charset="2"/>
              <a:buChar char="§"/>
            </a:pPr>
            <a:endParaRPr lang="en-US" altLang="en-US" sz="2800" dirty="0" smtClean="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5430481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700"/>
            <a:ext cx="8229600" cy="1143000"/>
          </a:xfrm>
        </p:spPr>
        <p:txBody>
          <a:bodyPr/>
          <a:lstStyle/>
          <a:p>
            <a:pPr>
              <a:defRPr/>
            </a:pPr>
            <a:r>
              <a:rPr lang="en-US" sz="3200" u="sng" dirty="0">
                <a:effectLst/>
              </a:rPr>
              <a:t>Records required of persons who apply official identification to </a:t>
            </a:r>
            <a:r>
              <a:rPr lang="en-US" sz="3200" u="sng" dirty="0" smtClean="0">
                <a:effectLst/>
              </a:rPr>
              <a:t>animals (cont.)</a:t>
            </a:r>
            <a:endParaRPr lang="en-US" sz="3200" dirty="0"/>
          </a:p>
        </p:txBody>
      </p:sp>
      <p:sp>
        <p:nvSpPr>
          <p:cNvPr id="3" name="Content Placeholder 2"/>
          <p:cNvSpPr>
            <a:spLocks noGrp="1"/>
          </p:cNvSpPr>
          <p:nvPr>
            <p:ph idx="1"/>
          </p:nvPr>
        </p:nvSpPr>
        <p:spPr>
          <a:xfrm>
            <a:off x="373062" y="1426285"/>
            <a:ext cx="8397875" cy="4745915"/>
          </a:xfrm>
        </p:spPr>
        <p:txBody>
          <a:bodyPr>
            <a:spAutoFit/>
          </a:bodyPr>
          <a:lstStyle/>
          <a:p>
            <a:pPr>
              <a:buFont typeface="Wingdings" panose="05000000000000000000" pitchFamily="2" charset="2"/>
              <a:buChar char="§"/>
              <a:defRPr/>
            </a:pPr>
            <a:r>
              <a:rPr lang="en-US" sz="2800" dirty="0" smtClean="0">
                <a:effectLst/>
              </a:rPr>
              <a:t>Official </a:t>
            </a:r>
            <a:r>
              <a:rPr lang="en-US" sz="2800" dirty="0">
                <a:effectLst/>
              </a:rPr>
              <a:t>identification numbers applied to animals by species or </a:t>
            </a:r>
            <a:r>
              <a:rPr lang="en-US" sz="2800" dirty="0" smtClean="0">
                <a:effectLst/>
              </a:rPr>
              <a:t>GIN </a:t>
            </a:r>
            <a:r>
              <a:rPr lang="en-US" sz="2800" dirty="0">
                <a:effectLst/>
              </a:rPr>
              <a:t>applied in the case of a group </a:t>
            </a:r>
            <a:r>
              <a:rPr lang="en-US" sz="2800" dirty="0" smtClean="0">
                <a:effectLst/>
              </a:rPr>
              <a:t>lot (for sequential numbers they may be listed as “low number - high number”);</a:t>
            </a:r>
          </a:p>
          <a:p>
            <a:pPr>
              <a:buFont typeface="Wingdings" panose="05000000000000000000" pitchFamily="2" charset="2"/>
              <a:buChar char="§"/>
              <a:defRPr/>
            </a:pPr>
            <a:endParaRPr lang="en-US" sz="2800" dirty="0">
              <a:effectLst/>
            </a:endParaRPr>
          </a:p>
          <a:p>
            <a:pPr>
              <a:buFont typeface="Wingdings" panose="05000000000000000000" pitchFamily="2" charset="2"/>
              <a:buChar char="§"/>
              <a:defRPr/>
            </a:pPr>
            <a:r>
              <a:rPr lang="en-US" sz="2800" dirty="0" smtClean="0">
                <a:effectLst/>
              </a:rPr>
              <a:t>Whether animals </a:t>
            </a:r>
            <a:r>
              <a:rPr lang="en-US" sz="2800" dirty="0">
                <a:effectLst/>
              </a:rPr>
              <a:t>were identified with “Slaughter Only” or “Meat” identification devices; and </a:t>
            </a:r>
            <a:endParaRPr lang="en-US" sz="2800" dirty="0" smtClean="0">
              <a:effectLst/>
            </a:endParaRPr>
          </a:p>
          <a:p>
            <a:pPr marL="0" indent="0">
              <a:buFont typeface="Wingdings" panose="05000000000000000000" pitchFamily="2" charset="2"/>
              <a:buNone/>
              <a:defRPr/>
            </a:pPr>
            <a:endParaRPr lang="en-US" sz="2800" dirty="0">
              <a:effectLst/>
            </a:endParaRPr>
          </a:p>
          <a:p>
            <a:pPr>
              <a:buFont typeface="Wingdings" panose="05000000000000000000" pitchFamily="2" charset="2"/>
              <a:buChar char="§"/>
              <a:defRPr/>
            </a:pPr>
            <a:r>
              <a:rPr lang="en-US" sz="2800" dirty="0" smtClean="0">
                <a:effectLst/>
              </a:rPr>
              <a:t>Any group/lot number </a:t>
            </a:r>
            <a:r>
              <a:rPr lang="en-US" sz="2800" dirty="0">
                <a:effectLst/>
              </a:rPr>
              <a:t>with which </a:t>
            </a:r>
            <a:r>
              <a:rPr lang="en-US" sz="2800" dirty="0" smtClean="0">
                <a:effectLst/>
              </a:rPr>
              <a:t>animal </a:t>
            </a:r>
            <a:r>
              <a:rPr lang="en-US" sz="2800" dirty="0">
                <a:effectLst/>
              </a:rPr>
              <a:t>was previously identified</a:t>
            </a:r>
            <a:r>
              <a:rPr lang="en-US" sz="2800" dirty="0" smtClean="0">
                <a:effectLst/>
              </a:rPr>
              <a:t>.</a:t>
            </a:r>
            <a:endParaRPr lang="en-US" sz="20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19352"/>
          </a:xfrm>
        </p:spPr>
        <p:txBody>
          <a:bodyPr/>
          <a:lstStyle/>
          <a:p>
            <a:pPr>
              <a:defRPr/>
            </a:pPr>
            <a:r>
              <a:rPr lang="en-US" b="1" u="sng" dirty="0" smtClean="0"/>
              <a:t>Owner/Hauler Statement </a:t>
            </a:r>
            <a:endParaRPr lang="en-US" b="1" u="sng" dirty="0"/>
          </a:p>
        </p:txBody>
      </p:sp>
      <p:sp>
        <p:nvSpPr>
          <p:cNvPr id="21507" name="Content Placeholder 2"/>
          <p:cNvSpPr>
            <a:spLocks noGrp="1"/>
          </p:cNvSpPr>
          <p:nvPr>
            <p:ph idx="1"/>
          </p:nvPr>
        </p:nvSpPr>
        <p:spPr>
          <a:xfrm>
            <a:off x="304800" y="1066800"/>
            <a:ext cx="8229600" cy="5066002"/>
          </a:xfrm>
        </p:spPr>
        <p:txBody>
          <a:bodyPr>
            <a:spAutoFit/>
          </a:bodyPr>
          <a:lstStyle/>
          <a:p>
            <a:pPr>
              <a:buFont typeface="Wingdings" panose="05000000000000000000" pitchFamily="2" charset="2"/>
              <a:buChar char="§"/>
            </a:pPr>
            <a:r>
              <a:rPr lang="en-US" altLang="en-US" dirty="0" smtClean="0">
                <a:effectLst/>
              </a:rPr>
              <a:t>A signed written statement by the owner or hauler that includes:</a:t>
            </a:r>
          </a:p>
          <a:p>
            <a:pPr lvl="1">
              <a:buFont typeface="Wingdings" panose="05000000000000000000" pitchFamily="2" charset="2"/>
              <a:buChar char="§"/>
            </a:pPr>
            <a:r>
              <a:rPr lang="en-US" altLang="en-US" sz="2400" dirty="0" smtClean="0">
                <a:effectLst/>
              </a:rPr>
              <a:t>The name, address, and phone number of the owner and, if different, the hauler;</a:t>
            </a:r>
          </a:p>
          <a:p>
            <a:pPr lvl="1">
              <a:buFont typeface="Wingdings" panose="05000000000000000000" pitchFamily="2" charset="2"/>
              <a:buChar char="§"/>
            </a:pPr>
            <a:r>
              <a:rPr lang="en-US" altLang="en-US" sz="2400" dirty="0" smtClean="0">
                <a:effectLst/>
              </a:rPr>
              <a:t>The date the animals were moved;</a:t>
            </a:r>
          </a:p>
          <a:p>
            <a:pPr lvl="1">
              <a:buFont typeface="Wingdings" panose="05000000000000000000" pitchFamily="2" charset="2"/>
              <a:buChar char="§"/>
            </a:pPr>
            <a:r>
              <a:rPr lang="en-US" altLang="en-US" sz="2400" dirty="0" smtClean="0">
                <a:effectLst/>
              </a:rPr>
              <a:t>The flock identification number or PIN assigned to the flock or premises of the animals; </a:t>
            </a:r>
          </a:p>
          <a:p>
            <a:pPr lvl="1">
              <a:buFont typeface="Wingdings" panose="05000000000000000000" pitchFamily="2" charset="2"/>
              <a:buChar char="§"/>
            </a:pPr>
            <a:r>
              <a:rPr lang="en-US" altLang="en-US" sz="2400" dirty="0" smtClean="0">
                <a:effectLst/>
              </a:rPr>
              <a:t>If moving individually unidentified animals or other animals required to move with a group/lot identification number, the group/lot identification number and any information required to officially identify the animals;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4888" y="60655"/>
            <a:ext cx="344312" cy="34198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63"/>
            <a:ext cx="8229600" cy="1446550"/>
          </a:xfrm>
        </p:spPr>
        <p:txBody>
          <a:bodyPr>
            <a:spAutoFit/>
          </a:bodyPr>
          <a:lstStyle/>
          <a:p>
            <a:pPr algn="l">
              <a:defRPr/>
            </a:pPr>
            <a:r>
              <a:rPr lang="en-US" u="sng" dirty="0" smtClean="0"/>
              <a:t>Examples of acceptable records </a:t>
            </a:r>
            <a:r>
              <a:rPr lang="en-US" dirty="0" smtClean="0"/>
              <a:t>(slides 91 – 93, 95)</a:t>
            </a:r>
            <a:endParaRPr lang="en-US" u="sng" dirty="0"/>
          </a:p>
        </p:txBody>
      </p:sp>
      <p:sp>
        <p:nvSpPr>
          <p:cNvPr id="3" name="Content Placeholder 2"/>
          <p:cNvSpPr>
            <a:spLocks noGrp="1"/>
          </p:cNvSpPr>
          <p:nvPr>
            <p:ph idx="1"/>
          </p:nvPr>
        </p:nvSpPr>
        <p:spPr>
          <a:xfrm>
            <a:off x="457200" y="1978593"/>
            <a:ext cx="8229600" cy="3736407"/>
          </a:xfrm>
        </p:spPr>
        <p:txBody>
          <a:bodyPr>
            <a:spAutoFit/>
          </a:bodyPr>
          <a:lstStyle/>
          <a:p>
            <a:pPr>
              <a:buFont typeface="Arial" panose="020B0604020202020204" pitchFamily="34" charset="0"/>
              <a:buChar char="•"/>
              <a:defRPr/>
            </a:pPr>
            <a:r>
              <a:rPr lang="en-US" dirty="0" smtClean="0"/>
              <a:t>Records do not have to be exactly like these examples</a:t>
            </a:r>
          </a:p>
          <a:p>
            <a:pPr>
              <a:buFont typeface="Arial" panose="020B0604020202020204" pitchFamily="34" charset="0"/>
              <a:buChar char="•"/>
              <a:defRPr/>
            </a:pPr>
            <a:r>
              <a:rPr lang="en-US" dirty="0" smtClean="0"/>
              <a:t>Records just need to contain required information</a:t>
            </a:r>
          </a:p>
          <a:p>
            <a:pPr>
              <a:buFont typeface="Arial" panose="020B0604020202020204" pitchFamily="34" charset="0"/>
              <a:buChar char="•"/>
              <a:defRPr/>
            </a:pPr>
            <a:r>
              <a:rPr lang="en-US" dirty="0" smtClean="0"/>
              <a:t>You may find it more convenient combine these records into one record, particularly if you keep individual animal records </a:t>
            </a: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00329"/>
          </a:xfrm>
        </p:spPr>
        <p:txBody>
          <a:bodyPr>
            <a:spAutoFit/>
          </a:bodyPr>
          <a:lstStyle/>
          <a:p>
            <a:pPr algn="l">
              <a:defRPr/>
            </a:pPr>
            <a:r>
              <a:rPr lang="en-US" sz="3600" u="sng" dirty="0" smtClean="0">
                <a:effectLst/>
              </a:rPr>
              <a:t>Example</a:t>
            </a:r>
            <a:r>
              <a:rPr lang="en-US" sz="3600" u="sng" smtClean="0">
                <a:effectLst/>
              </a:rPr>
              <a:t>: </a:t>
            </a:r>
            <a:br>
              <a:rPr lang="en-US" sz="3600" u="sng" smtClean="0">
                <a:effectLst/>
              </a:rPr>
            </a:br>
            <a:r>
              <a:rPr lang="en-US" sz="3600" u="sng" smtClean="0">
                <a:effectLst/>
              </a:rPr>
              <a:t>Purchased/Acquired </a:t>
            </a:r>
            <a:r>
              <a:rPr lang="en-US" sz="3600" u="sng" dirty="0" smtClean="0">
                <a:effectLst/>
              </a:rPr>
              <a:t>Additions Record</a:t>
            </a:r>
            <a:endParaRPr lang="en-US" dirty="0"/>
          </a:p>
        </p:txBody>
      </p:sp>
      <p:graphicFrame>
        <p:nvGraphicFramePr>
          <p:cNvPr id="4" name="Table Placeholder 3"/>
          <p:cNvGraphicFramePr>
            <a:graphicFrameLocks noGrp="1"/>
          </p:cNvGraphicFramePr>
          <p:nvPr>
            <p:ph type="tbl" idx="1"/>
          </p:nvPr>
        </p:nvGraphicFramePr>
        <p:xfrm>
          <a:off x="457200" y="2971800"/>
          <a:ext cx="8229601" cy="3268663"/>
        </p:xfrm>
        <a:graphic>
          <a:graphicData uri="http://schemas.openxmlformats.org/drawingml/2006/table">
            <a:tbl>
              <a:tblPr firstRow="1" firstCol="1" lastRow="1" lastCol="1" bandRow="1" bandCol="1">
                <a:tableStyleId>{5C22544A-7EE6-4342-B048-85BDC9FD1C3A}</a:tableStyleId>
              </a:tblPr>
              <a:tblGrid>
                <a:gridCol w="1082512"/>
                <a:gridCol w="1051089"/>
                <a:gridCol w="990600"/>
                <a:gridCol w="1676400"/>
                <a:gridCol w="2139300"/>
                <a:gridCol w="1289700"/>
              </a:tblGrid>
              <a:tr h="1463059">
                <a:tc>
                  <a:txBody>
                    <a:bodyPr/>
                    <a:lstStyle/>
                    <a:p>
                      <a:pPr marL="0" marR="0" algn="ctr">
                        <a:spcBef>
                          <a:spcPts val="0"/>
                        </a:spcBef>
                        <a:spcAft>
                          <a:spcPts val="0"/>
                        </a:spcAft>
                      </a:pPr>
                      <a:r>
                        <a:rPr lang="en-US" sz="1600" dirty="0">
                          <a:effectLst/>
                        </a:rPr>
                        <a:t>Number of animals acquired</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Date acquired</a:t>
                      </a:r>
                      <a:endParaRPr lang="en-US" sz="2400" dirty="0">
                        <a:effectLst/>
                      </a:endParaRPr>
                    </a:p>
                    <a:p>
                      <a:pPr marL="0" marR="0" algn="ctr">
                        <a:spcBef>
                          <a:spcPts val="0"/>
                        </a:spcBef>
                        <a:spcAft>
                          <a:spcPts val="0"/>
                        </a:spcAft>
                      </a:pPr>
                      <a:r>
                        <a:rPr lang="en-US" sz="1200" dirty="0">
                          <a:effectLst/>
                        </a:rPr>
                        <a:t> </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Species</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Breed if know,</a:t>
                      </a:r>
                      <a:endParaRPr lang="en-US" sz="2400" dirty="0">
                        <a:effectLst/>
                      </a:endParaRPr>
                    </a:p>
                    <a:p>
                      <a:pPr marL="0" marR="0" algn="ctr">
                        <a:spcBef>
                          <a:spcPts val="0"/>
                        </a:spcBef>
                        <a:spcAft>
                          <a:spcPts val="0"/>
                        </a:spcAft>
                      </a:pPr>
                      <a:r>
                        <a:rPr lang="en-US" sz="1600" dirty="0">
                          <a:effectLst/>
                        </a:rPr>
                        <a:t>(If not known </a:t>
                      </a:r>
                      <a:endParaRPr lang="en-US" sz="2400" dirty="0">
                        <a:effectLst/>
                      </a:endParaRPr>
                    </a:p>
                    <a:p>
                      <a:pPr marL="0" marR="0" algn="ctr">
                        <a:spcBef>
                          <a:spcPts val="0"/>
                        </a:spcBef>
                        <a:spcAft>
                          <a:spcPts val="0"/>
                        </a:spcAft>
                      </a:pPr>
                      <a:r>
                        <a:rPr lang="en-US" sz="1600" dirty="0">
                          <a:effectLst/>
                        </a:rPr>
                        <a:t>Sheep face color or Goat type (fiber, meat or dairy))</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Name and address of person or market from whom the sheep/or goat was acquired </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l">
                        <a:spcBef>
                          <a:spcPts val="0"/>
                        </a:spcBef>
                        <a:spcAft>
                          <a:spcPts val="0"/>
                        </a:spcAft>
                      </a:pPr>
                      <a:r>
                        <a:rPr lang="en-US" sz="1600" dirty="0">
                          <a:effectLst/>
                        </a:rPr>
                        <a:t>Class:</a:t>
                      </a:r>
                      <a:endParaRPr lang="en-US" sz="2400" dirty="0">
                        <a:effectLst/>
                      </a:endParaRPr>
                    </a:p>
                    <a:p>
                      <a:pPr marL="0" marR="0" algn="l">
                        <a:spcBef>
                          <a:spcPts val="0"/>
                        </a:spcBef>
                        <a:spcAft>
                          <a:spcPts val="0"/>
                        </a:spcAft>
                      </a:pPr>
                      <a:r>
                        <a:rPr lang="en-US" sz="1600" dirty="0">
                          <a:effectLst/>
                        </a:rPr>
                        <a:t> </a:t>
                      </a:r>
                      <a:endParaRPr lang="en-US" sz="2400" dirty="0">
                        <a:effectLst/>
                        <a:latin typeface="Times New Roman" panose="02020603050405020304" pitchFamily="18" charset="0"/>
                        <a:ea typeface="Times New Roman" panose="02020603050405020304" pitchFamily="18" charset="0"/>
                      </a:endParaRPr>
                    </a:p>
                  </a:txBody>
                  <a:tcPr marL="64485" marR="64485" marT="0" marB="0"/>
                </a:tc>
              </a:tr>
              <a:tr h="601868">
                <a:tc>
                  <a:txBody>
                    <a:bodyPr/>
                    <a:lstStyle/>
                    <a:p>
                      <a:pPr marL="0" marR="0" algn="ctr">
                        <a:spcBef>
                          <a:spcPts val="0"/>
                        </a:spcBef>
                        <a:spcAft>
                          <a:spcPts val="0"/>
                        </a:spcAft>
                      </a:pPr>
                      <a:r>
                        <a:rPr lang="en-US" sz="800" dirty="0">
                          <a:effectLst/>
                        </a:rPr>
                        <a:t> </a:t>
                      </a:r>
                      <a:endParaRPr lang="en-US" sz="1100" dirty="0">
                        <a:effectLst/>
                      </a:endParaRPr>
                    </a:p>
                    <a:p>
                      <a:pPr marL="0" marR="0" algn="ctr">
                        <a:spcBef>
                          <a:spcPts val="0"/>
                        </a:spcBef>
                        <a:spcAft>
                          <a:spcPts val="0"/>
                        </a:spcAft>
                      </a:pPr>
                      <a:r>
                        <a:rPr lang="en-US" sz="8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100">
                        <a:effectLst/>
                      </a:endParaRPr>
                    </a:p>
                    <a:p>
                      <a:pPr marL="0" marR="0" algn="l">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r>
              <a:tr h="601868">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r>
              <a:tr h="601868">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r>
            </a:tbl>
          </a:graphicData>
        </a:graphic>
      </p:graphicFrame>
      <p:sp>
        <p:nvSpPr>
          <p:cNvPr id="158760" name="TextBox 4"/>
          <p:cNvSpPr txBox="1">
            <a:spLocks noChangeArrowheads="1"/>
          </p:cNvSpPr>
          <p:nvPr/>
        </p:nvSpPr>
        <p:spPr bwMode="auto">
          <a:xfrm>
            <a:off x="223838" y="1579563"/>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Name</a:t>
            </a:r>
            <a:r>
              <a:rPr lang="fr-FR" altLang="en-US" b="1" u="sng" dirty="0"/>
              <a:t>________________________________________</a:t>
            </a:r>
            <a:endParaRPr lang="en-US" altLang="en-US" dirty="0"/>
          </a:p>
          <a:p>
            <a:r>
              <a:rPr lang="fr-FR" altLang="en-US" b="1" dirty="0"/>
              <a:t>	</a:t>
            </a:r>
            <a:endParaRPr lang="en-US" altLang="en-US" dirty="0"/>
          </a:p>
          <a:p>
            <a:r>
              <a:rPr lang="fr-FR" altLang="en-US" b="1" dirty="0" err="1"/>
              <a:t>Address</a:t>
            </a:r>
            <a:r>
              <a:rPr lang="fr-FR" altLang="en-US" b="1" dirty="0"/>
              <a:t>    </a:t>
            </a:r>
            <a:r>
              <a:rPr lang="fr-FR" altLang="en-US" b="1" u="sng" dirty="0"/>
              <a:t>__________________________________________</a:t>
            </a:r>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99310"/>
            <a:ext cx="8585200" cy="1200329"/>
          </a:xfrm>
        </p:spPr>
        <p:txBody>
          <a:bodyPr>
            <a:spAutoFit/>
          </a:bodyPr>
          <a:lstStyle/>
          <a:p>
            <a:pPr algn="l">
              <a:defRPr/>
            </a:pPr>
            <a:r>
              <a:rPr lang="en-US" sz="3600" u="sng" dirty="0" smtClean="0">
                <a:effectLst/>
              </a:rPr>
              <a:t>Example: </a:t>
            </a:r>
            <a:br>
              <a:rPr lang="en-US" sz="3600" u="sng" dirty="0" smtClean="0">
                <a:effectLst/>
              </a:rPr>
            </a:br>
            <a:r>
              <a:rPr lang="en-US" sz="3600" u="sng" dirty="0" smtClean="0">
                <a:effectLst/>
              </a:rPr>
              <a:t>Sales </a:t>
            </a:r>
            <a:r>
              <a:rPr lang="en-US" sz="3600" u="sng" dirty="0">
                <a:effectLst/>
              </a:rPr>
              <a:t>and </a:t>
            </a:r>
            <a:r>
              <a:rPr lang="en-US" sz="3600" u="sng" dirty="0" smtClean="0">
                <a:effectLst/>
              </a:rPr>
              <a:t>Dispositions Record</a:t>
            </a:r>
            <a:endParaRPr lang="en-US" sz="3600" dirty="0"/>
          </a:p>
        </p:txBody>
      </p:sp>
      <p:graphicFrame>
        <p:nvGraphicFramePr>
          <p:cNvPr id="4" name="Table Placeholder 3"/>
          <p:cNvGraphicFramePr>
            <a:graphicFrameLocks noGrp="1"/>
          </p:cNvGraphicFramePr>
          <p:nvPr>
            <p:ph type="tbl" idx="1"/>
          </p:nvPr>
        </p:nvGraphicFramePr>
        <p:xfrm>
          <a:off x="461963" y="2971800"/>
          <a:ext cx="8229600" cy="2948196"/>
        </p:xfrm>
        <a:graphic>
          <a:graphicData uri="http://schemas.openxmlformats.org/drawingml/2006/table">
            <a:tbl>
              <a:tblPr firstRow="1" firstCol="1" lastRow="1" lastCol="1" bandRow="1" bandCol="1">
                <a:tableStyleId>{5C22544A-7EE6-4342-B048-85BDC9FD1C3A}</a:tableStyleId>
              </a:tblPr>
              <a:tblGrid>
                <a:gridCol w="1066800"/>
                <a:gridCol w="914400"/>
                <a:gridCol w="838200"/>
                <a:gridCol w="1905000"/>
                <a:gridCol w="2217089"/>
                <a:gridCol w="1288111"/>
              </a:tblGrid>
              <a:tr h="1066592">
                <a:tc>
                  <a:txBody>
                    <a:bodyPr/>
                    <a:lstStyle/>
                    <a:p>
                      <a:pPr marL="0" marR="0" algn="ctr">
                        <a:spcBef>
                          <a:spcPts val="0"/>
                        </a:spcBef>
                        <a:spcAft>
                          <a:spcPts val="0"/>
                        </a:spcAft>
                      </a:pPr>
                      <a:r>
                        <a:rPr lang="en-US" sz="1400" dirty="0">
                          <a:effectLst/>
                        </a:rPr>
                        <a:t>Number of animals sold or disposed</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Date sold or disposed</a:t>
                      </a:r>
                      <a:endParaRPr lang="en-US" sz="2000" dirty="0">
                        <a:effectLst/>
                      </a:endParaRPr>
                    </a:p>
                    <a:p>
                      <a:pPr marL="0" marR="0" algn="ctr">
                        <a:spcBef>
                          <a:spcPts val="0"/>
                        </a:spcBef>
                        <a:spcAft>
                          <a:spcPts val="0"/>
                        </a:spcAft>
                      </a:pPr>
                      <a:r>
                        <a:rPr lang="en-US" sz="1000" dirty="0">
                          <a:effectLst/>
                        </a:rPr>
                        <a:t> </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Species</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Breed if know,</a:t>
                      </a:r>
                      <a:endParaRPr lang="en-US" sz="2000" dirty="0">
                        <a:effectLst/>
                      </a:endParaRPr>
                    </a:p>
                    <a:p>
                      <a:pPr marL="0" marR="0" algn="ctr">
                        <a:spcBef>
                          <a:spcPts val="0"/>
                        </a:spcBef>
                        <a:spcAft>
                          <a:spcPts val="0"/>
                        </a:spcAft>
                      </a:pPr>
                      <a:r>
                        <a:rPr lang="en-US" sz="1400" dirty="0">
                          <a:effectLst/>
                        </a:rPr>
                        <a:t>(If not known </a:t>
                      </a:r>
                      <a:endParaRPr lang="en-US" sz="2000" dirty="0">
                        <a:effectLst/>
                      </a:endParaRPr>
                    </a:p>
                    <a:p>
                      <a:pPr marL="0" marR="0" algn="ctr">
                        <a:spcBef>
                          <a:spcPts val="0"/>
                        </a:spcBef>
                        <a:spcAft>
                          <a:spcPts val="0"/>
                        </a:spcAft>
                      </a:pPr>
                      <a:r>
                        <a:rPr lang="en-US" sz="1400" dirty="0">
                          <a:effectLst/>
                        </a:rPr>
                        <a:t>Sheep face color or Goat type (fiber, meat or dairy))</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Name and address of person or market to whom the sheep/or goat was sold disposed</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l">
                        <a:spcBef>
                          <a:spcPts val="0"/>
                        </a:spcBef>
                        <a:spcAft>
                          <a:spcPts val="0"/>
                        </a:spcAft>
                      </a:pPr>
                      <a:r>
                        <a:rPr lang="en-US" sz="1400" dirty="0">
                          <a:effectLst/>
                        </a:rPr>
                        <a:t>Class:</a:t>
                      </a:r>
                      <a:endParaRPr lang="en-US" sz="2000" dirty="0">
                        <a:effectLst/>
                      </a:endParaRPr>
                    </a:p>
                    <a:p>
                      <a:pPr marL="0" marR="0" algn="l">
                        <a:spcBef>
                          <a:spcPts val="0"/>
                        </a:spcBef>
                        <a:spcAft>
                          <a:spcPts val="0"/>
                        </a:spcAft>
                      </a:pPr>
                      <a:r>
                        <a:rPr lang="en-US" sz="1400" dirty="0">
                          <a:effectLst/>
                        </a:rPr>
                        <a:t> </a:t>
                      </a:r>
                      <a:endParaRPr lang="en-US" sz="2000" dirty="0">
                        <a:effectLst/>
                        <a:latin typeface="Times New Roman" panose="02020603050405020304" pitchFamily="18" charset="0"/>
                        <a:ea typeface="Times New Roman" panose="02020603050405020304" pitchFamily="18" charset="0"/>
                      </a:endParaRPr>
                    </a:p>
                  </a:txBody>
                  <a:tcPr marL="67206" marR="67206" marT="0" marB="0"/>
                </a:tc>
              </a:tr>
              <a:tr h="627132">
                <a:tc>
                  <a:txBody>
                    <a:bodyPr/>
                    <a:lstStyle/>
                    <a:p>
                      <a:pPr marL="0" marR="0" algn="ctr">
                        <a:spcBef>
                          <a:spcPts val="0"/>
                        </a:spcBef>
                        <a:spcAft>
                          <a:spcPts val="0"/>
                        </a:spcAft>
                      </a:pPr>
                      <a:r>
                        <a:rPr lang="en-US" sz="800" dirty="0">
                          <a:effectLst/>
                        </a:rPr>
                        <a:t> </a:t>
                      </a:r>
                      <a:endParaRPr lang="en-US" sz="1200" dirty="0">
                        <a:effectLst/>
                      </a:endParaRPr>
                    </a:p>
                    <a:p>
                      <a:pPr marL="0" marR="0" algn="ctr">
                        <a:spcBef>
                          <a:spcPts val="0"/>
                        </a:spcBef>
                        <a:spcAft>
                          <a:spcPts val="0"/>
                        </a:spcAft>
                      </a:pPr>
                      <a:r>
                        <a:rPr lang="en-US" sz="9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ctr">
                        <a:spcBef>
                          <a:spcPts val="0"/>
                        </a:spcBef>
                        <a:spcAft>
                          <a:spcPts val="0"/>
                        </a:spcAft>
                      </a:pPr>
                      <a:r>
                        <a:rPr lang="en-US" sz="800" dirty="0">
                          <a:effectLst/>
                        </a:rPr>
                        <a:t> </a:t>
                      </a:r>
                      <a:endParaRPr lang="en-US" sz="1200" dirty="0">
                        <a:effectLst/>
                      </a:endParaRPr>
                    </a:p>
                    <a:p>
                      <a:pPr marL="0" marR="0" algn="ctr">
                        <a:spcBef>
                          <a:spcPts val="0"/>
                        </a:spcBef>
                        <a:spcAft>
                          <a:spcPts val="0"/>
                        </a:spcAft>
                      </a:pPr>
                      <a:r>
                        <a:rPr lang="en-US" sz="8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200">
                        <a:effectLst/>
                      </a:endParaRPr>
                    </a:p>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200">
                        <a:effectLst/>
                      </a:endParaRPr>
                    </a:p>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200">
                        <a:effectLst/>
                      </a:endParaRPr>
                    </a:p>
                    <a:p>
                      <a:pPr marL="0" marR="0" algn="l">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r>
              <a:tr h="627132">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r>
              <a:tr h="627132">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r>
            </a:tbl>
          </a:graphicData>
        </a:graphic>
      </p:graphicFrame>
      <p:sp>
        <p:nvSpPr>
          <p:cNvPr id="160808" name="TextBox 4"/>
          <p:cNvSpPr txBox="1">
            <a:spLocks noChangeArrowheads="1"/>
          </p:cNvSpPr>
          <p:nvPr/>
        </p:nvSpPr>
        <p:spPr bwMode="auto">
          <a:xfrm>
            <a:off x="381000" y="1579563"/>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Name</a:t>
            </a:r>
            <a:r>
              <a:rPr lang="fr-FR" altLang="en-US" b="1" u="sng" dirty="0"/>
              <a:t>________________________________________</a:t>
            </a:r>
            <a:endParaRPr lang="en-US" altLang="en-US" dirty="0"/>
          </a:p>
          <a:p>
            <a:r>
              <a:rPr lang="fr-FR" altLang="en-US" b="1" dirty="0"/>
              <a:t>	</a:t>
            </a:r>
            <a:endParaRPr lang="en-US" altLang="en-US" dirty="0"/>
          </a:p>
          <a:p>
            <a:r>
              <a:rPr lang="fr-FR" altLang="en-US" b="1" dirty="0" err="1"/>
              <a:t>Address</a:t>
            </a:r>
            <a:r>
              <a:rPr lang="fr-FR" altLang="en-US" b="1" dirty="0"/>
              <a:t>    </a:t>
            </a:r>
            <a:r>
              <a:rPr lang="fr-FR" altLang="en-US" b="1" u="sng" dirty="0"/>
              <a:t>__________________________________________</a:t>
            </a:r>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1057"/>
            <a:ext cx="8436129" cy="1077218"/>
          </a:xfrm>
        </p:spPr>
        <p:txBody>
          <a:bodyPr wrap="square">
            <a:spAutoFit/>
          </a:bodyPr>
          <a:lstStyle/>
          <a:p>
            <a:pPr algn="l">
              <a:defRPr/>
            </a:pPr>
            <a:r>
              <a:rPr lang="en-US" sz="3200" u="sng" dirty="0" smtClean="0">
                <a:effectLst/>
              </a:rPr>
              <a:t>Example: </a:t>
            </a:r>
            <a:br>
              <a:rPr lang="en-US" sz="3200" u="sng" dirty="0" smtClean="0">
                <a:effectLst/>
              </a:rPr>
            </a:br>
            <a:r>
              <a:rPr lang="en-US" sz="3200" u="sng" dirty="0" smtClean="0">
                <a:effectLst/>
              </a:rPr>
              <a:t>Record of Sheep </a:t>
            </a:r>
            <a:r>
              <a:rPr lang="en-US" sz="3200" u="sng" dirty="0">
                <a:effectLst/>
              </a:rPr>
              <a:t>or Goats Officially </a:t>
            </a:r>
            <a:r>
              <a:rPr lang="en-US" sz="3200" u="sng" dirty="0" smtClean="0">
                <a:effectLst/>
              </a:rPr>
              <a:t>Identified</a:t>
            </a:r>
            <a:endParaRPr lang="en-US" sz="3600" dirty="0"/>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992938558"/>
              </p:ext>
            </p:extLst>
          </p:nvPr>
        </p:nvGraphicFramePr>
        <p:xfrm>
          <a:off x="304800" y="2895600"/>
          <a:ext cx="8610602" cy="3334604"/>
        </p:xfrm>
        <a:graphic>
          <a:graphicData uri="http://schemas.openxmlformats.org/drawingml/2006/table">
            <a:tbl>
              <a:tblPr firstRow="1" firstCol="1" lastRow="1" lastCol="1" bandRow="1" bandCol="1">
                <a:tableStyleId>{5C22544A-7EE6-4342-B048-85BDC9FD1C3A}</a:tableStyleId>
              </a:tblPr>
              <a:tblGrid>
                <a:gridCol w="914402"/>
                <a:gridCol w="609600"/>
                <a:gridCol w="533400"/>
                <a:gridCol w="828082"/>
                <a:gridCol w="1031553"/>
                <a:gridCol w="825242"/>
                <a:gridCol w="928398"/>
                <a:gridCol w="1289441"/>
                <a:gridCol w="1040884"/>
                <a:gridCol w="609600"/>
              </a:tblGrid>
              <a:tr h="2072640">
                <a:tc>
                  <a:txBody>
                    <a:bodyPr/>
                    <a:lstStyle/>
                    <a:p>
                      <a:pPr marL="0" marR="0" algn="ctr">
                        <a:spcBef>
                          <a:spcPts val="0"/>
                        </a:spcBef>
                        <a:spcAft>
                          <a:spcPts val="0"/>
                        </a:spcAft>
                      </a:pPr>
                      <a:r>
                        <a:rPr lang="en-US" sz="1100" dirty="0">
                          <a:effectLst/>
                        </a:rPr>
                        <a:t>Number of animals identified</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Date identified</a:t>
                      </a:r>
                      <a:endParaRPr lang="en-US" sz="1200" dirty="0">
                        <a:effectLst/>
                      </a:endParaRPr>
                    </a:p>
                    <a:p>
                      <a:pPr marL="0" marR="0" algn="ctr">
                        <a:spcBef>
                          <a:spcPts val="0"/>
                        </a:spcBef>
                        <a:spcAft>
                          <a:spcPts val="0"/>
                        </a:spcAft>
                      </a:pPr>
                      <a:r>
                        <a:rPr lang="en-US" sz="900" dirty="0">
                          <a:effectLst/>
                        </a:rPr>
                        <a:t> </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Species</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Breed if know,</a:t>
                      </a:r>
                      <a:endParaRPr lang="en-US" sz="1200" dirty="0">
                        <a:effectLst/>
                      </a:endParaRPr>
                    </a:p>
                    <a:p>
                      <a:pPr marL="0" marR="0" algn="ctr">
                        <a:spcBef>
                          <a:spcPts val="0"/>
                        </a:spcBef>
                        <a:spcAft>
                          <a:spcPts val="0"/>
                        </a:spcAft>
                      </a:pPr>
                      <a:r>
                        <a:rPr lang="en-US" sz="1100" dirty="0">
                          <a:effectLst/>
                        </a:rPr>
                        <a:t>(If not known </a:t>
                      </a:r>
                      <a:endParaRPr lang="en-US" sz="1200" dirty="0">
                        <a:effectLst/>
                      </a:endParaRPr>
                    </a:p>
                    <a:p>
                      <a:pPr marL="0" marR="0" algn="ctr">
                        <a:spcBef>
                          <a:spcPts val="0"/>
                        </a:spcBef>
                        <a:spcAft>
                          <a:spcPts val="0"/>
                        </a:spcAft>
                      </a:pPr>
                      <a:r>
                        <a:rPr lang="en-US" sz="1100" dirty="0">
                          <a:effectLst/>
                        </a:rPr>
                        <a:t>Sheep face color or Goat type (fiber, meat or dairy))</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All group lot identification numbers with which the animal was previously identified</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Group lot identification number assigned, if applicable  </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Tag sequences applied and tag type (slaughter or non-slaughter), if applicable</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Name, address and flock ID of the flock of origin and if known flock of birth </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Name and address of current owner if different than the flock of origin</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l">
                        <a:spcBef>
                          <a:spcPts val="0"/>
                        </a:spcBef>
                        <a:spcAft>
                          <a:spcPts val="0"/>
                        </a:spcAft>
                      </a:pPr>
                      <a:r>
                        <a:rPr lang="en-US" sz="1100" dirty="0">
                          <a:effectLst/>
                        </a:rPr>
                        <a:t>Class:</a:t>
                      </a:r>
                      <a:endParaRPr lang="en-US" sz="1200" dirty="0">
                        <a:effectLst/>
                      </a:endParaRPr>
                    </a:p>
                    <a:p>
                      <a:pPr marL="0" marR="0" algn="l">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59155" marR="59155" marT="0" marB="0"/>
                </a:tc>
              </a:tr>
              <a:tr h="630982">
                <a:tc>
                  <a:txBody>
                    <a:bodyPr/>
                    <a:lstStyle/>
                    <a:p>
                      <a:pPr marL="0" marR="0" algn="ctr">
                        <a:spcBef>
                          <a:spcPts val="0"/>
                        </a:spcBef>
                        <a:spcAft>
                          <a:spcPts val="0"/>
                        </a:spcAft>
                      </a:pPr>
                      <a:r>
                        <a:rPr lang="en-US" sz="700" dirty="0">
                          <a:effectLst/>
                        </a:rPr>
                        <a:t> </a:t>
                      </a:r>
                      <a:endParaRPr lang="en-US" sz="1000" dirty="0">
                        <a:effectLst/>
                      </a:endParaRPr>
                    </a:p>
                    <a:p>
                      <a:pPr marL="0" marR="0" algn="ctr">
                        <a:spcBef>
                          <a:spcPts val="0"/>
                        </a:spcBef>
                        <a:spcAft>
                          <a:spcPts val="0"/>
                        </a:spcAft>
                      </a:pPr>
                      <a:r>
                        <a:rPr lang="en-US" sz="8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ctr">
                        <a:spcBef>
                          <a:spcPts val="0"/>
                        </a:spcBef>
                        <a:spcAft>
                          <a:spcPts val="0"/>
                        </a:spcAft>
                      </a:pPr>
                      <a:r>
                        <a:rPr lang="en-US" sz="700" dirty="0">
                          <a:effectLst/>
                        </a:rPr>
                        <a:t> </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ctr">
                        <a:spcBef>
                          <a:spcPts val="0"/>
                        </a:spcBef>
                        <a:spcAft>
                          <a:spcPts val="0"/>
                        </a:spcAft>
                      </a:pPr>
                      <a:r>
                        <a:rPr lang="en-US" sz="700" dirty="0">
                          <a:effectLst/>
                        </a:rPr>
                        <a:t> </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endParaRPr>
                    </a:p>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r>
              <a:tr h="630982">
                <a:tc>
                  <a:txBody>
                    <a:bodyPr/>
                    <a:lstStyle/>
                    <a:p>
                      <a:pPr marL="0" marR="0" algn="l">
                        <a:spcBef>
                          <a:spcPts val="0"/>
                        </a:spcBef>
                        <a:spcAft>
                          <a:spcPts val="0"/>
                        </a:spcAft>
                      </a:pPr>
                      <a:r>
                        <a:rPr lang="en-US" sz="14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r>
            </a:tbl>
          </a:graphicData>
        </a:graphic>
      </p:graphicFrame>
      <p:sp>
        <p:nvSpPr>
          <p:cNvPr id="162876" name="TextBox 4"/>
          <p:cNvSpPr txBox="1">
            <a:spLocks noChangeArrowheads="1"/>
          </p:cNvSpPr>
          <p:nvPr/>
        </p:nvSpPr>
        <p:spPr bwMode="auto">
          <a:xfrm>
            <a:off x="381000" y="1579563"/>
            <a:ext cx="8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and </a:t>
            </a:r>
            <a:r>
              <a:rPr lang="fr-FR" altLang="en-US" b="1" dirty="0" err="1"/>
              <a:t>Facility</a:t>
            </a:r>
            <a:r>
              <a:rPr lang="fr-FR" altLang="en-US" b="1" dirty="0"/>
              <a:t> Name</a:t>
            </a:r>
            <a:r>
              <a:rPr lang="fr-FR" altLang="en-US" b="1" u="sng" dirty="0"/>
              <a:t>________________________________________</a:t>
            </a:r>
            <a:endParaRPr lang="en-US" altLang="en-US" dirty="0"/>
          </a:p>
          <a:p>
            <a:r>
              <a:rPr lang="fr-FR" altLang="en-US" b="1" dirty="0"/>
              <a:t>	</a:t>
            </a:r>
            <a:endParaRPr lang="en-US" altLang="en-US" dirty="0"/>
          </a:p>
          <a:p>
            <a:r>
              <a:rPr lang="fr-FR" altLang="en-US" b="1" dirty="0" err="1"/>
              <a:t>Address</a:t>
            </a:r>
            <a:r>
              <a:rPr lang="fr-FR" altLang="en-US" b="1" dirty="0"/>
              <a:t> and </a:t>
            </a:r>
            <a:r>
              <a:rPr lang="fr-FR" altLang="en-US" b="1" dirty="0" smtClean="0"/>
              <a:t>Phone </a:t>
            </a:r>
            <a:r>
              <a:rPr lang="fr-FR" altLang="en-US" b="1" dirty="0" err="1" smtClean="0"/>
              <a:t>Number</a:t>
            </a:r>
            <a:r>
              <a:rPr lang="fr-FR" altLang="en-US" b="1" dirty="0" smtClean="0"/>
              <a:t>  </a:t>
            </a:r>
            <a:r>
              <a:rPr lang="fr-FR" altLang="en-US" b="1" u="sng" dirty="0" smtClean="0"/>
              <a:t>____________________________________</a:t>
            </a:r>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b="1" u="sng" dirty="0" smtClean="0"/>
              <a:t>Record Keeping Quick Tip:</a:t>
            </a:r>
            <a:endParaRPr lang="en-US" sz="4000" b="1" u="sng" dirty="0" smtClean="0"/>
          </a:p>
        </p:txBody>
      </p:sp>
      <p:sp>
        <p:nvSpPr>
          <p:cNvPr id="54275" name="Rectangle 3"/>
          <p:cNvSpPr>
            <a:spLocks noGrp="1" noChangeArrowheads="1"/>
          </p:cNvSpPr>
          <p:nvPr>
            <p:ph type="body" idx="1"/>
          </p:nvPr>
        </p:nvSpPr>
        <p:spPr>
          <a:xfrm>
            <a:off x="685800" y="1600200"/>
            <a:ext cx="7924800" cy="4648200"/>
          </a:xfrm>
        </p:spPr>
        <p:txBody>
          <a:bodyPr/>
          <a:lstStyle/>
          <a:p>
            <a:pPr marL="0" indent="0" eaLnBrk="1" hangingPunct="1">
              <a:buFont typeface="Wingdings" pitchFamily="1" charset="2"/>
              <a:buNone/>
              <a:defRPr/>
            </a:pPr>
            <a:r>
              <a:rPr lang="en-US" sz="3600" dirty="0" smtClean="0"/>
              <a:t>If an official tag is lost, </a:t>
            </a:r>
            <a:r>
              <a:rPr lang="en-US" sz="3600" i="1" dirty="0" smtClean="0"/>
              <a:t>replace it ASAP</a:t>
            </a:r>
            <a:r>
              <a:rPr lang="en-US" sz="3600" dirty="0" smtClean="0"/>
              <a:t> with another official tag and record that number, and if known:</a:t>
            </a:r>
          </a:p>
          <a:p>
            <a:pPr lvl="1" eaLnBrk="1" hangingPunct="1">
              <a:buClr>
                <a:schemeClr val="accent5"/>
              </a:buClr>
              <a:buFont typeface="Wingdings" pitchFamily="1" charset="2"/>
              <a:buChar char="n"/>
              <a:defRPr/>
            </a:pPr>
            <a:r>
              <a:rPr lang="en-US" sz="3000" dirty="0" smtClean="0"/>
              <a:t>Previous tag number, or</a:t>
            </a:r>
          </a:p>
          <a:p>
            <a:pPr lvl="1" eaLnBrk="1" hangingPunct="1">
              <a:buClr>
                <a:schemeClr val="accent5"/>
              </a:buClr>
              <a:buFont typeface="Wingdings" pitchFamily="1" charset="2"/>
              <a:buChar char="n"/>
              <a:defRPr/>
            </a:pPr>
            <a:r>
              <a:rPr lang="en-US" sz="3000" dirty="0" smtClean="0"/>
              <a:t>Tag(s) numbers it could have been, or </a:t>
            </a:r>
          </a:p>
          <a:p>
            <a:pPr lvl="1" eaLnBrk="1" hangingPunct="1">
              <a:buClr>
                <a:schemeClr val="accent5"/>
              </a:buClr>
              <a:buFont typeface="Wingdings" pitchFamily="1" charset="2"/>
              <a:buChar char="n"/>
              <a:defRPr/>
            </a:pPr>
            <a:r>
              <a:rPr lang="en-US" sz="3000" dirty="0" smtClean="0"/>
              <a:t>Name and address of the flock of origin.</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 calcmode="lin" valueType="num">
                                      <p:cBhvr additive="base">
                                        <p:cTn id="7"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4275">
                                            <p:txEl>
                                              <p:pRg st="2" end="2"/>
                                            </p:txEl>
                                          </p:spTgt>
                                        </p:tgtEl>
                                        <p:attrNameLst>
                                          <p:attrName>style.visibility</p:attrName>
                                        </p:attrNameLst>
                                      </p:cBhvr>
                                      <p:to>
                                        <p:strVal val="visible"/>
                                      </p:to>
                                    </p:set>
                                    <p:anim calcmode="lin" valueType="num">
                                      <p:cBhvr additive="base">
                                        <p:cTn id="13"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anim calcmode="lin" valueType="num">
                                      <p:cBhvr additive="base">
                                        <p:cTn id="19" dur="5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8871"/>
            <a:ext cx="8229600" cy="1200329"/>
          </a:xfrm>
        </p:spPr>
        <p:txBody>
          <a:bodyPr>
            <a:spAutoFit/>
          </a:bodyPr>
          <a:lstStyle/>
          <a:p>
            <a:pPr algn="l" eaLnBrk="1" hangingPunct="1">
              <a:defRPr/>
            </a:pPr>
            <a:r>
              <a:rPr lang="en-US" sz="3600" u="sng" dirty="0" smtClean="0"/>
              <a:t>Example: </a:t>
            </a:r>
            <a:br>
              <a:rPr lang="en-US" sz="3600" u="sng" dirty="0" smtClean="0"/>
            </a:br>
            <a:r>
              <a:rPr lang="en-US" sz="3600" u="sng" dirty="0" smtClean="0"/>
              <a:t>Scrapie Tag </a:t>
            </a:r>
            <a:r>
              <a:rPr lang="en-US" sz="3600" u="sng" dirty="0"/>
              <a:t>Replacement </a:t>
            </a:r>
            <a:r>
              <a:rPr lang="en-US" sz="3600" u="sng" dirty="0" smtClean="0"/>
              <a:t>Record</a:t>
            </a:r>
            <a:endParaRPr lang="en-US" sz="4800" dirty="0" smtClean="0"/>
          </a:p>
        </p:txBody>
      </p:sp>
      <p:graphicFrame>
        <p:nvGraphicFramePr>
          <p:cNvPr id="3" name="Table Placeholder 2"/>
          <p:cNvGraphicFramePr>
            <a:graphicFrameLocks noGrp="1"/>
          </p:cNvGraphicFramePr>
          <p:nvPr>
            <p:ph type="tbl" idx="1"/>
            <p:extLst>
              <p:ext uri="{D42A27DB-BD31-4B8C-83A1-F6EECF244321}">
                <p14:modId xmlns:p14="http://schemas.microsoft.com/office/powerpoint/2010/main" val="2870830076"/>
              </p:ext>
            </p:extLst>
          </p:nvPr>
        </p:nvGraphicFramePr>
        <p:xfrm>
          <a:off x="342900" y="3276600"/>
          <a:ext cx="8458201" cy="2946401"/>
        </p:xfrm>
        <a:graphic>
          <a:graphicData uri="http://schemas.openxmlformats.org/drawingml/2006/table">
            <a:tbl>
              <a:tblPr firstRow="1" firstCol="1" lastRow="1" lastCol="1" bandRow="1" bandCol="1">
                <a:tableStyleId>{5C22544A-7EE6-4342-B048-85BDC9FD1C3A}</a:tableStyleId>
              </a:tblPr>
              <a:tblGrid>
                <a:gridCol w="1282267"/>
                <a:gridCol w="1231690"/>
                <a:gridCol w="1338794"/>
                <a:gridCol w="1338794"/>
                <a:gridCol w="1767207"/>
                <a:gridCol w="1499449"/>
              </a:tblGrid>
              <a:tr h="1219298">
                <a:tc>
                  <a:txBody>
                    <a:bodyPr/>
                    <a:lstStyle/>
                    <a:p>
                      <a:pPr marL="0" marR="0" algn="ctr">
                        <a:spcBef>
                          <a:spcPts val="0"/>
                        </a:spcBef>
                        <a:spcAft>
                          <a:spcPts val="0"/>
                        </a:spcAft>
                      </a:pPr>
                      <a:r>
                        <a:rPr lang="en-US" sz="1400" dirty="0">
                          <a:effectLst/>
                        </a:rPr>
                        <a:t>Date official identification removed or lost and replaced</a:t>
                      </a:r>
                      <a:endParaRPr lang="en-US" sz="2000" dirty="0">
                        <a:effectLst/>
                      </a:endParaRPr>
                    </a:p>
                    <a:p>
                      <a:pPr marL="0" marR="0" algn="ctr">
                        <a:spcBef>
                          <a:spcPts val="0"/>
                        </a:spcBef>
                        <a:spcAft>
                          <a:spcPts val="0"/>
                        </a:spcAft>
                      </a:pPr>
                      <a:r>
                        <a:rPr lang="en-US" sz="1000" dirty="0">
                          <a:effectLst/>
                        </a:rPr>
                        <a:t> </a:t>
                      </a:r>
                      <a:endParaRPr lang="en-US" sz="18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Reason for replacement</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Official ID  number replaced (to the extent possible) </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Type of Official ID  replaced (e.g., metal, plastic, RFID eartag);</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Official ID  number applied </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Type of Official ID  applied (e.g., metal, plastic, RFID eartag);</a:t>
                      </a:r>
                      <a:endParaRPr lang="en-US" sz="1400" dirty="0">
                        <a:effectLst/>
                        <a:latin typeface="Times New Roman" panose="02020603050405020304" pitchFamily="18" charset="0"/>
                        <a:ea typeface="Times New Roman" panose="02020603050405020304" pitchFamily="18" charset="0"/>
                      </a:endParaRPr>
                    </a:p>
                  </a:txBody>
                  <a:tcPr marL="62525" marR="62525" marT="0" marB="0"/>
                </a:tc>
              </a:tr>
              <a:tr h="575701">
                <a:tc>
                  <a:txBody>
                    <a:bodyPr/>
                    <a:lstStyle/>
                    <a:p>
                      <a:pPr marL="0" marR="0" algn="ctr">
                        <a:spcBef>
                          <a:spcPts val="0"/>
                        </a:spcBef>
                        <a:spcAft>
                          <a:spcPts val="0"/>
                        </a:spcAft>
                      </a:pPr>
                      <a:r>
                        <a:rPr lang="en-US" sz="700" dirty="0">
                          <a:effectLst/>
                        </a:rPr>
                        <a:t> </a:t>
                      </a:r>
                      <a:endParaRPr lang="en-US" sz="1100" dirty="0">
                        <a:effectLst/>
                      </a:endParaRPr>
                    </a:p>
                    <a:p>
                      <a:pPr marL="0" marR="0" algn="ctr">
                        <a:spcBef>
                          <a:spcPts val="0"/>
                        </a:spcBef>
                        <a:spcAft>
                          <a:spcPts val="0"/>
                        </a:spcAft>
                      </a:pPr>
                      <a:r>
                        <a:rPr lang="en-US" sz="8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100">
                        <a:effectLst/>
                      </a:endParaRPr>
                    </a:p>
                    <a:p>
                      <a:pPr marL="0" marR="0" algn="ctr">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100">
                        <a:effectLst/>
                      </a:endParaRPr>
                    </a:p>
                    <a:p>
                      <a:pPr marL="0" marR="0" algn="ctr">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7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r>
              <a:tr h="575701">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r>
              <a:tr h="575701">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r>
            </a:tbl>
          </a:graphicData>
        </a:graphic>
      </p:graphicFrame>
      <p:sp>
        <p:nvSpPr>
          <p:cNvPr id="166952" name="TextBox 1"/>
          <p:cNvSpPr txBox="1">
            <a:spLocks noChangeArrowheads="1"/>
          </p:cNvSpPr>
          <p:nvPr/>
        </p:nvSpPr>
        <p:spPr bwMode="auto">
          <a:xfrm>
            <a:off x="457200" y="1370012"/>
            <a:ext cx="70881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or Manager </a:t>
            </a:r>
            <a:r>
              <a:rPr lang="fr-FR" altLang="en-US" b="1" dirty="0" smtClean="0"/>
              <a:t>Name  </a:t>
            </a:r>
            <a:r>
              <a:rPr lang="fr-FR" altLang="en-US" b="1" dirty="0"/>
              <a:t>____________________________</a:t>
            </a:r>
            <a:endParaRPr lang="en-US" altLang="en-US" dirty="0"/>
          </a:p>
          <a:p>
            <a:endParaRPr lang="fr-FR" altLang="en-US" b="1" dirty="0"/>
          </a:p>
          <a:p>
            <a:r>
              <a:rPr lang="fr-FR" altLang="en-US" b="1" dirty="0"/>
              <a:t>Phone </a:t>
            </a:r>
            <a:r>
              <a:rPr lang="fr-FR" altLang="en-US" b="1" dirty="0" err="1"/>
              <a:t>N</a:t>
            </a:r>
            <a:r>
              <a:rPr lang="fr-FR" altLang="en-US" b="1" dirty="0" err="1" smtClean="0"/>
              <a:t>umber</a:t>
            </a:r>
            <a:r>
              <a:rPr lang="fr-FR" altLang="en-US" b="1" dirty="0" smtClean="0"/>
              <a:t>  </a:t>
            </a:r>
            <a:r>
              <a:rPr lang="fr-FR" altLang="en-US" b="1" dirty="0"/>
              <a:t>_____________________________________     </a:t>
            </a:r>
          </a:p>
          <a:p>
            <a:r>
              <a:rPr lang="fr-FR" altLang="en-US" b="1" dirty="0"/>
              <a:t> </a:t>
            </a:r>
          </a:p>
          <a:p>
            <a:r>
              <a:rPr lang="fr-FR" altLang="en-US" b="1" dirty="0" err="1"/>
              <a:t>Facility</a:t>
            </a:r>
            <a:r>
              <a:rPr lang="fr-FR" altLang="en-US" b="1" dirty="0"/>
              <a:t> or </a:t>
            </a:r>
            <a:r>
              <a:rPr lang="fr-FR" altLang="en-US" b="1" dirty="0" err="1" smtClean="0"/>
              <a:t>Flock</a:t>
            </a:r>
            <a:r>
              <a:rPr lang="fr-FR" altLang="en-US" b="1" dirty="0" smtClean="0"/>
              <a:t> </a:t>
            </a:r>
            <a:r>
              <a:rPr lang="fr-FR" altLang="en-US" b="1" dirty="0" err="1" smtClean="0"/>
              <a:t>Address</a:t>
            </a:r>
            <a:r>
              <a:rPr lang="fr-FR" altLang="en-US" b="1" dirty="0" smtClean="0"/>
              <a:t> _____________________________</a:t>
            </a:r>
            <a:endParaRPr lang="en-US" altLang="en-US" dirty="0"/>
          </a:p>
          <a:p>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a:xfrm>
            <a:off x="457200" y="122863"/>
            <a:ext cx="8229600" cy="1446550"/>
          </a:xfrm>
        </p:spPr>
        <p:txBody>
          <a:bodyPr>
            <a:spAutoFit/>
          </a:bodyPr>
          <a:lstStyle/>
          <a:p>
            <a:pPr eaLnBrk="1" hangingPunct="1">
              <a:defRPr/>
            </a:pPr>
            <a:r>
              <a:rPr lang="en-US" b="1" u="sng" dirty="0" smtClean="0"/>
              <a:t>Required Record Keeping Summary</a:t>
            </a:r>
            <a:endParaRPr lang="en-US" sz="4800" b="1" u="sng" dirty="0" smtClean="0"/>
          </a:p>
        </p:txBody>
      </p:sp>
      <p:sp>
        <p:nvSpPr>
          <p:cNvPr id="11270" name="Rectangle 6"/>
          <p:cNvSpPr>
            <a:spLocks noGrp="1" noChangeArrowheads="1"/>
          </p:cNvSpPr>
          <p:nvPr>
            <p:ph type="body" idx="1"/>
          </p:nvPr>
        </p:nvSpPr>
        <p:spPr>
          <a:xfrm>
            <a:off x="457200" y="1828800"/>
            <a:ext cx="8001000" cy="4267200"/>
          </a:xfrm>
        </p:spPr>
        <p:txBody>
          <a:bodyPr/>
          <a:lstStyle/>
          <a:p>
            <a:pPr eaLnBrk="1" hangingPunct="1">
              <a:buClr>
                <a:schemeClr val="accent5"/>
              </a:buClr>
              <a:buSzPct val="90000"/>
              <a:buFont typeface="Wingdings" panose="05000000000000000000" pitchFamily="2" charset="2"/>
              <a:buChar char="§"/>
              <a:defRPr/>
            </a:pPr>
            <a:r>
              <a:rPr lang="en-US" sz="3600" dirty="0" smtClean="0"/>
              <a:t>A record must be made when official ID is applied to the animal</a:t>
            </a:r>
            <a:r>
              <a:rPr lang="en-US" sz="3600" dirty="0"/>
              <a:t> </a:t>
            </a:r>
            <a:r>
              <a:rPr lang="en-US" sz="3600" dirty="0" smtClean="0"/>
              <a:t>or an animal is acquired or disposed of.</a:t>
            </a:r>
          </a:p>
          <a:p>
            <a:pPr eaLnBrk="1" hangingPunct="1">
              <a:buClr>
                <a:schemeClr val="accent5"/>
              </a:buClr>
              <a:buSzPct val="90000"/>
              <a:buFont typeface="Wingdings" panose="05000000000000000000" pitchFamily="2" charset="2"/>
              <a:buChar char="§"/>
              <a:defRPr/>
            </a:pPr>
            <a:endParaRPr lang="en-US" sz="3600" dirty="0" smtClean="0"/>
          </a:p>
          <a:p>
            <a:pPr eaLnBrk="1" hangingPunct="1">
              <a:buClr>
                <a:schemeClr val="accent5"/>
              </a:buClr>
              <a:buSzPct val="90000"/>
              <a:buFont typeface="Wingdings" panose="05000000000000000000" pitchFamily="2" charset="2"/>
              <a:buChar char="§"/>
              <a:defRPr/>
            </a:pPr>
            <a:r>
              <a:rPr lang="en-US" sz="3600" dirty="0" smtClean="0"/>
              <a:t>The record must be kept for five years after the animal dies or is no longer owned by you.</a:t>
            </a:r>
            <a:endParaRPr lang="en-US"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1676400"/>
            <a:ext cx="8305800" cy="1143000"/>
          </a:xfrm>
        </p:spPr>
        <p:txBody>
          <a:bodyPr/>
          <a:lstStyle/>
          <a:p>
            <a:pPr eaLnBrk="1" hangingPunct="1">
              <a:defRPr/>
            </a:pP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smtClean="0"/>
              <a:t>Confused Regarding How Scrapie Program ID and the Traceability Rule  Relate?</a:t>
            </a:r>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4"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8600" y="305425"/>
            <a:ext cx="8686800" cy="1446550"/>
          </a:xfrm>
        </p:spPr>
        <p:txBody>
          <a:bodyPr>
            <a:spAutoFit/>
          </a:bodyPr>
          <a:lstStyle/>
          <a:p>
            <a:pPr eaLnBrk="1" hangingPunct="1">
              <a:defRPr/>
            </a:pPr>
            <a:r>
              <a:rPr lang="en-US" b="1" u="sng" dirty="0" smtClean="0"/>
              <a:t>Scrapie Program ID and the Traceability Rule</a:t>
            </a:r>
          </a:p>
        </p:txBody>
      </p:sp>
      <p:sp>
        <p:nvSpPr>
          <p:cNvPr id="49155" name="Rectangle 3"/>
          <p:cNvSpPr>
            <a:spLocks noGrp="1" noChangeArrowheads="1"/>
          </p:cNvSpPr>
          <p:nvPr>
            <p:ph type="body" idx="1"/>
          </p:nvPr>
        </p:nvSpPr>
        <p:spPr>
          <a:xfrm>
            <a:off x="609600" y="1981200"/>
            <a:ext cx="8077200" cy="4191000"/>
          </a:xfrm>
        </p:spPr>
        <p:txBody>
          <a:bodyPr/>
          <a:lstStyle/>
          <a:p>
            <a:pPr marL="0" indent="0" eaLnBrk="1" hangingPunct="1">
              <a:buClr>
                <a:schemeClr val="accent5"/>
              </a:buClr>
              <a:buSzPct val="90000"/>
              <a:buFont typeface="Wingdings" panose="05000000000000000000" pitchFamily="2" charset="2"/>
              <a:buNone/>
              <a:defRPr/>
            </a:pPr>
            <a:r>
              <a:rPr lang="en-US" sz="2800" dirty="0" smtClean="0"/>
              <a:t>The traceability rule incorporates the scrapie program ID regulations in 9 CFR part 79 by reference; it does not establish new requirements for sheep or goats.</a:t>
            </a:r>
          </a:p>
          <a:p>
            <a:pPr eaLnBrk="1" hangingPunct="1">
              <a:buClr>
                <a:schemeClr val="accent5"/>
              </a:buClr>
              <a:buSzPct val="90000"/>
              <a:buFont typeface="Wingdings" panose="05000000000000000000" pitchFamily="2" charset="2"/>
              <a:buChar char="§"/>
              <a:defRPr/>
            </a:pPr>
            <a:endParaRPr lang="en-US" sz="2800" dirty="0" smtClean="0"/>
          </a:p>
        </p:txBody>
      </p:sp>
      <p:pic>
        <p:nvPicPr>
          <p:cNvPr id="173060" name="Picture 9" descr="IMG_0503"/>
          <p:cNvPicPr>
            <a:picLocks noChangeAspect="1" noChangeArrowheads="1"/>
          </p:cNvPicPr>
          <p:nvPr/>
        </p:nvPicPr>
        <p:blipFill>
          <a:blip r:embed="rId4">
            <a:extLst>
              <a:ext uri="{28A0092B-C50C-407E-A947-70E740481C1C}">
                <a14:useLocalDpi xmlns:a14="http://schemas.microsoft.com/office/drawing/2010/main" val="0"/>
              </a:ext>
            </a:extLst>
          </a:blip>
          <a:srcRect l="11429" t="11429" r="7143" b="7143"/>
          <a:stretch>
            <a:fillRect/>
          </a:stretch>
        </p:blipFill>
        <p:spPr bwMode="auto">
          <a:xfrm>
            <a:off x="4572000" y="3505200"/>
            <a:ext cx="3581400" cy="2686050"/>
          </a:xfrm>
          <a:prstGeom prst="rect">
            <a:avLst/>
          </a:prstGeom>
          <a:noFill/>
          <a:ln>
            <a:noFill/>
          </a:ln>
          <a:effectLst>
            <a:outerShdw dist="25399" dir="81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76200"/>
            <a:ext cx="7772400" cy="1143000"/>
          </a:xfrm>
        </p:spPr>
        <p:txBody>
          <a:bodyPr/>
          <a:lstStyle/>
          <a:p>
            <a:pPr eaLnBrk="1" hangingPunct="1">
              <a:defRPr/>
            </a:pPr>
            <a:r>
              <a:rPr lang="en-US" b="1" u="sng" dirty="0" smtClean="0"/>
              <a:t>Questions?</a:t>
            </a:r>
          </a:p>
        </p:txBody>
      </p:sp>
      <p:sp>
        <p:nvSpPr>
          <p:cNvPr id="50179" name="Rectangle 3"/>
          <p:cNvSpPr>
            <a:spLocks noGrp="1" noChangeArrowheads="1"/>
          </p:cNvSpPr>
          <p:nvPr>
            <p:ph type="body" idx="1"/>
          </p:nvPr>
        </p:nvSpPr>
        <p:spPr>
          <a:xfrm>
            <a:off x="457200" y="1447800"/>
            <a:ext cx="8382000" cy="4407360"/>
          </a:xfrm>
        </p:spPr>
        <p:txBody>
          <a:bodyPr>
            <a:spAutoFit/>
          </a:bodyPr>
          <a:lstStyle/>
          <a:p>
            <a:pPr algn="ctr" eaLnBrk="1" hangingPunct="1">
              <a:lnSpc>
                <a:spcPct val="90000"/>
              </a:lnSpc>
              <a:buFont typeface="Wingdings" pitchFamily="1" charset="2"/>
              <a:buNone/>
              <a:defRPr/>
            </a:pPr>
            <a:r>
              <a:rPr lang="en-US" dirty="0" smtClean="0"/>
              <a:t>If you have additional questions, </a:t>
            </a:r>
          </a:p>
          <a:p>
            <a:pPr eaLnBrk="1" hangingPunct="1">
              <a:lnSpc>
                <a:spcPct val="90000"/>
              </a:lnSpc>
              <a:buFont typeface="Wingdings" pitchFamily="1" charset="2"/>
              <a:buNone/>
              <a:defRPr/>
            </a:pPr>
            <a:r>
              <a:rPr lang="en-US" dirty="0" smtClean="0"/>
              <a:t>   please call your local VS Field Office, their phone numbers can be found on the following website: </a:t>
            </a:r>
          </a:p>
          <a:p>
            <a:pPr algn="ctr" eaLnBrk="1" hangingPunct="1">
              <a:lnSpc>
                <a:spcPct val="90000"/>
              </a:lnSpc>
              <a:buFont typeface="Wingdings" pitchFamily="1" charset="2"/>
              <a:buNone/>
              <a:defRPr/>
            </a:pPr>
            <a:r>
              <a:rPr lang="en-US" sz="2800" dirty="0">
                <a:solidFill>
                  <a:schemeClr val="hlink"/>
                </a:solidFill>
              </a:rPr>
              <a:t>https://www.aphis.usda.gov/animal_health/downloads/sprs_contact/field_office_contact_info.pdf </a:t>
            </a:r>
            <a:r>
              <a:rPr lang="en-US" sz="2800" dirty="0" smtClean="0">
                <a:solidFill>
                  <a:schemeClr val="hlink"/>
                </a:solidFill>
              </a:rPr>
              <a:t> </a:t>
            </a:r>
          </a:p>
          <a:p>
            <a:pPr algn="ctr" eaLnBrk="1" hangingPunct="1">
              <a:lnSpc>
                <a:spcPct val="90000"/>
              </a:lnSpc>
              <a:buFont typeface="Wingdings" pitchFamily="1" charset="2"/>
              <a:buNone/>
              <a:defRPr/>
            </a:pPr>
            <a:r>
              <a:rPr lang="en-US" dirty="0" smtClean="0"/>
              <a:t>   or email the 	</a:t>
            </a:r>
          </a:p>
          <a:p>
            <a:pPr algn="ctr" eaLnBrk="1" hangingPunct="1">
              <a:lnSpc>
                <a:spcPct val="90000"/>
              </a:lnSpc>
              <a:spcAft>
                <a:spcPct val="30000"/>
              </a:spcAft>
              <a:buFont typeface="Wingdings" pitchFamily="1" charset="2"/>
              <a:buNone/>
              <a:defRPr/>
            </a:pPr>
            <a:r>
              <a:rPr lang="en-US" dirty="0" smtClean="0"/>
              <a:t> National Scrapie Eradication Program</a:t>
            </a:r>
            <a:r>
              <a:rPr lang="en-US" sz="3600" dirty="0" smtClean="0"/>
              <a:t/>
            </a:r>
            <a:br>
              <a:rPr lang="en-US" sz="3600" dirty="0" smtClean="0"/>
            </a:br>
            <a:r>
              <a:rPr lang="en-US" sz="3600" dirty="0" smtClean="0"/>
              <a:t> </a:t>
            </a:r>
            <a:r>
              <a:rPr lang="en-US" dirty="0" smtClean="0">
                <a:solidFill>
                  <a:schemeClr val="hlink"/>
                </a:solidFill>
                <a:hlinkClick r:id="rId4"/>
              </a:rPr>
              <a:t>scrapie@aphis.usda.gov</a:t>
            </a:r>
            <a:endParaRPr lang="en-US" dirty="0" smtClean="0">
              <a:solidFill>
                <a:schemeClr val="hlink"/>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ASKPANEKEY" val="48b2187d-f45f-4140-887b-73f840d4e5a0"/>
  <p:tag name="TPFULLVERSION" val="4.3.2.1178"/>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ogram_x0020_Area xmlns="1427a36a-ac15-431d-aa14-5a1ece0e4e19" xsi:nil="true"/>
    <SharedWithUsers xmlns="64449247-a285-4857-8286-36ea3913a356">
      <UserInfo>
        <DisplayName>Sutton, Diane L - APHIS</DisplayName>
        <AccountId>37</AccountId>
        <AccountType/>
      </UserInfo>
    </SharedWithUsers>
    <Status xmlns="1427a36a-ac15-431d-aa14-5a1ece0e4e19">Under Review</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9A67A0BC89EC418F06BF142511C450" ma:contentTypeVersion="21" ma:contentTypeDescription="Create a new document." ma:contentTypeScope="" ma:versionID="d2064ffdc28cb1d5b8913f021f776646">
  <xsd:schema xmlns:xsd="http://www.w3.org/2001/XMLSchema" xmlns:xs="http://www.w3.org/2001/XMLSchema" xmlns:p="http://schemas.microsoft.com/office/2006/metadata/properties" xmlns:ns2="1427a36a-ac15-431d-aa14-5a1ece0e4e19" xmlns:ns3="64449247-a285-4857-8286-36ea3913a356" targetNamespace="http://schemas.microsoft.com/office/2006/metadata/properties" ma:root="true" ma:fieldsID="57b216e88bdcd9879cdf6aed6564e92b" ns2:_="" ns3:_="">
    <xsd:import namespace="1427a36a-ac15-431d-aa14-5a1ece0e4e19"/>
    <xsd:import namespace="64449247-a285-4857-8286-36ea3913a356"/>
    <xsd:element name="properties">
      <xsd:complexType>
        <xsd:sequence>
          <xsd:element name="documentManagement">
            <xsd:complexType>
              <xsd:all>
                <xsd:element ref="ns2:Status" minOccurs="0"/>
                <xsd:element ref="ns2:Program_x0020_Area" minOccurs="0"/>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27a36a-ac15-431d-aa14-5a1ece0e4e19" elementFormDefault="qualified">
    <xsd:import namespace="http://schemas.microsoft.com/office/2006/documentManagement/types"/>
    <xsd:import namespace="http://schemas.microsoft.com/office/infopath/2007/PartnerControls"/>
    <xsd:element name="Status" ma:index="2" nillable="true" ma:displayName="Status" ma:default="Under Review" ma:description="Describes if document is still under review, Completed or placed in the Parking Lot for future review." ma:format="Dropdown" ma:internalName="Status" ma:readOnly="false">
      <xsd:simpleType>
        <xsd:restriction base="dms:Choice">
          <xsd:enumeration value="Under Review"/>
          <xsd:enumeration value="Parking Lot"/>
          <xsd:enumeration value="Completed"/>
          <xsd:enumeration value="Archived"/>
        </xsd:restriction>
      </xsd:simpleType>
    </xsd:element>
    <xsd:element name="Program_x0020_Area" ma:index="3" nillable="true" ma:displayName="Program Area" ma:format="Dropdown" ma:internalName="Program_x0020_Area" ma:readOnly="false">
      <xsd:simpleType>
        <xsd:restriction base="dms:Choice">
          <xsd:enumeration value="Admin"/>
          <xsd:enumeration value="Consistent States"/>
          <xsd:enumeration value="Emergency Response"/>
          <xsd:enumeration value="Flock Management"/>
          <xsd:enumeration value="Import/Export"/>
          <xsd:enumeration value="Indemnity"/>
          <xsd:enumeration value="OIE"/>
          <xsd:enumeration value="Outreach"/>
          <xsd:enumeration value="Research"/>
          <xsd:enumeration value="Reporting"/>
          <xsd:enumeration value="SFCP"/>
          <xsd:enumeration value="Surveillance"/>
          <xsd:enumeration value="Tableau"/>
          <xsd:enumeration value="Tags"/>
          <xsd:enumeration value="Training"/>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449247-a285-4857-8286-36ea3913a35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11C3E7-529F-47CF-A04E-3787146D34DC}">
  <ds:schemaRefs>
    <ds:schemaRef ds:uri="http://schemas.microsoft.com/sharepoint/v3/contenttype/forms"/>
  </ds:schemaRefs>
</ds:datastoreItem>
</file>

<file path=customXml/itemProps2.xml><?xml version="1.0" encoding="utf-8"?>
<ds:datastoreItem xmlns:ds="http://schemas.openxmlformats.org/officeDocument/2006/customXml" ds:itemID="{9CE5A52F-64E9-40B1-A784-C0ECC1474964}">
  <ds:schemaRefs>
    <ds:schemaRef ds:uri="http://schemas.microsoft.com/office/2006/documentManagement/types"/>
    <ds:schemaRef ds:uri="http://schemas.microsoft.com/office/2006/metadata/properties"/>
    <ds:schemaRef ds:uri="http://purl.org/dc/elements/1.1/"/>
    <ds:schemaRef ds:uri="1427a36a-ac15-431d-aa14-5a1ece0e4e19"/>
    <ds:schemaRef ds:uri="http://schemas.openxmlformats.org/package/2006/metadata/core-properties"/>
    <ds:schemaRef ds:uri="64449247-a285-4857-8286-36ea3913a356"/>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E3F8E64-CFB5-4110-B75A-2DDC764577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27a36a-ac15-431d-aa14-5a1ece0e4e19"/>
    <ds:schemaRef ds:uri="64449247-a285-4857-8286-36ea3913a3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 Dots</Template>
  <TotalTime>34982</TotalTime>
  <Words>8760</Words>
  <Application>Microsoft Office PowerPoint</Application>
  <PresentationFormat>On-screen Show (4:3)</PresentationFormat>
  <Paragraphs>841</Paragraphs>
  <Slides>101</Slides>
  <Notes>100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101</vt:i4>
      </vt:variant>
    </vt:vector>
  </HeadingPairs>
  <TitlesOfParts>
    <vt:vector size="115" baseType="lpstr">
      <vt:lpstr>ＭＳ Ｐゴシック</vt:lpstr>
      <vt:lpstr>Arial</vt:lpstr>
      <vt:lpstr>Arial Black</vt:lpstr>
      <vt:lpstr>Calibri</vt:lpstr>
      <vt:lpstr>Courier New</vt:lpstr>
      <vt:lpstr>Tahoma</vt:lpstr>
      <vt:lpstr>Times</vt:lpstr>
      <vt:lpstr>Times New Roman</vt:lpstr>
      <vt:lpstr>Wingdings</vt:lpstr>
      <vt:lpstr>Zapf Dingbats</vt:lpstr>
      <vt:lpstr>ヒラギノ角ゴ Pro W3</vt:lpstr>
      <vt:lpstr>Digital Dots</vt:lpstr>
      <vt:lpstr>Picture</vt:lpstr>
      <vt:lpstr>Chart</vt:lpstr>
      <vt:lpstr>PowerPoint Presentation</vt:lpstr>
      <vt:lpstr>Don’t feel like reading the whole presentation?</vt:lpstr>
      <vt:lpstr>PowerPoint Presentation</vt:lpstr>
      <vt:lpstr>What is needed for sheep/goats crossing a state line and not in slaughter channels or going to a federally approved market?</vt:lpstr>
      <vt:lpstr>Moving sheep/goats in slaughter channels?</vt:lpstr>
      <vt:lpstr>When is a record required?</vt:lpstr>
      <vt:lpstr>Where to find information?</vt:lpstr>
      <vt:lpstr>Definition of Terms Used</vt:lpstr>
      <vt:lpstr>Owner/Hauler Statement </vt:lpstr>
      <vt:lpstr>Owner/Hauler Statement </vt:lpstr>
      <vt:lpstr>Group/Lot Identification Number (GIN) </vt:lpstr>
      <vt:lpstr>Group/Lot Identification Number (GIN) </vt:lpstr>
      <vt:lpstr>Flock ID </vt:lpstr>
      <vt:lpstr>Flock ID (cont.) </vt:lpstr>
      <vt:lpstr>Standardized National PIN </vt:lpstr>
      <vt:lpstr>Standardized LID </vt:lpstr>
      <vt:lpstr>Standardized LID </vt:lpstr>
      <vt:lpstr>Legacy PIN </vt:lpstr>
      <vt:lpstr>What was Changed by the 2019 Federal Regulation Revision?</vt:lpstr>
      <vt:lpstr>What has changed for goats?</vt:lpstr>
      <vt:lpstr>What has changed for goats?</vt:lpstr>
      <vt:lpstr>What has changed for goats?</vt:lpstr>
      <vt:lpstr>What has changed for goats?</vt:lpstr>
      <vt:lpstr>What has changed  for sheep and goats?</vt:lpstr>
      <vt:lpstr>What has changed for sheep and goats?</vt:lpstr>
      <vt:lpstr>What has changed  for sheep and goats?</vt:lpstr>
      <vt:lpstr>What has changed  for sheep and goats?</vt:lpstr>
      <vt:lpstr>What has changed  for sheep and goats?</vt:lpstr>
      <vt:lpstr>Disclaimer</vt:lpstr>
      <vt:lpstr>Sheep and Goats Requiring Official Identification</vt:lpstr>
      <vt:lpstr>Required to be individually officially identified see slide  notes for exceptions</vt:lpstr>
      <vt:lpstr>Required to be individually  officially identified see slide notes for exceptions</vt:lpstr>
      <vt:lpstr>Required to be individually  officially identified see slide notes for exceptions</vt:lpstr>
      <vt:lpstr>Required to be individually officially identified</vt:lpstr>
      <vt:lpstr>PowerPoint Presentation</vt:lpstr>
      <vt:lpstr>Federal Exceptions for Individual ID of Sheep of Any Age </vt:lpstr>
      <vt:lpstr>Federal Exceptions for Individual ID of Sheep of Any Age </vt:lpstr>
      <vt:lpstr>Federal Exceptions for Individual ID of Sheep Under 18 Months of Age in Slaughter Channels and Wethers Under 18 months of Age</vt:lpstr>
      <vt:lpstr>Sheep/Goat ID Tips/Advice</vt:lpstr>
      <vt:lpstr>ID Tips/Advice</vt:lpstr>
      <vt:lpstr>ID Tips/Advice</vt:lpstr>
      <vt:lpstr>Official ID Devices and Methods</vt:lpstr>
      <vt:lpstr>Official ID Devices and Methods</vt:lpstr>
      <vt:lpstr>How do I know if a tag is an official tag?</vt:lpstr>
      <vt:lpstr> Tags for Sheep/Goats</vt:lpstr>
      <vt:lpstr>Where do I get my NSEP tags?</vt:lpstr>
      <vt:lpstr>Where do I get my NSEP tags?</vt:lpstr>
      <vt:lpstr>Approved Eartags and Manufacturers </vt:lpstr>
      <vt:lpstr>Approved Eartags and Manufacturers </vt:lpstr>
      <vt:lpstr>Purchase an approved eartag complementary to your management</vt:lpstr>
      <vt:lpstr>Current list of Approved Tag Manufactures and Contact Information Available at:</vt:lpstr>
      <vt:lpstr>Factors that Contribute to Optimal Eartag Retention and Minimal Infection/Tissue Reaction</vt:lpstr>
      <vt:lpstr>Tag Placement</vt:lpstr>
      <vt:lpstr>Tag Placement</vt:lpstr>
      <vt:lpstr>National Scrapie Eradication Program  Recommended Tagging Practices</vt:lpstr>
      <vt:lpstr>National Scrapie Eradication Program   Tags for Sheep/Goats</vt:lpstr>
      <vt:lpstr>PowerPoint Presentation</vt:lpstr>
      <vt:lpstr>National Scrapie Eradication Program   Tags for Sheep/Goats</vt:lpstr>
      <vt:lpstr>PowerPoint Presentation</vt:lpstr>
      <vt:lpstr>Options for Earless Sheep/Goats </vt:lpstr>
      <vt:lpstr>Group/Lot Identification </vt:lpstr>
      <vt:lpstr>Group/Lot Identification </vt:lpstr>
      <vt:lpstr> Permanent Brand/Ear Notches</vt:lpstr>
      <vt:lpstr> Registry Tattoos </vt:lpstr>
      <vt:lpstr> Registry Tattoos (cont.) </vt:lpstr>
      <vt:lpstr>Sheep Tattoo and Registration Certificate</vt:lpstr>
      <vt:lpstr>Example of Registry Information (application and tattooing instructions from  N.A. Clun Forest Association)</vt:lpstr>
      <vt:lpstr>Goat Tattoo and  Registration Certificate</vt:lpstr>
      <vt:lpstr>Example of Registry Information</vt:lpstr>
      <vt:lpstr>National Scrapie Eradication Program  How to Tattoo a LaMancha - Tail Web </vt:lpstr>
      <vt:lpstr>National Scrapie Eradication Program  LaMancha Tail Web Tattoo</vt:lpstr>
      <vt:lpstr>National Scrapie Eradication Program   Ear Tattooing in Goat Kids</vt:lpstr>
      <vt:lpstr>National Scrapie Eradication Program  Ear Tattoos for Goats</vt:lpstr>
      <vt:lpstr>Goat Identification Problems</vt:lpstr>
      <vt:lpstr>Flock ID Tattoos  </vt:lpstr>
      <vt:lpstr> Electronic Implantable Identification (EID) for Sheep/Goats</vt:lpstr>
      <vt:lpstr> Electronic Implantable Identification (EID) for Sheep/Goats</vt:lpstr>
      <vt:lpstr>Electronic Implantable Identification (EID) for Sheep/Goats</vt:lpstr>
      <vt:lpstr> Electronic Implantable Identification (EID) for Registered Sheep/Goats</vt:lpstr>
      <vt:lpstr> Electronic Implantable Identification (EID) for Sheep/Goats  that are NOT Registered</vt:lpstr>
      <vt:lpstr> Electronic Implantable Identification (EID) for Sheep/Goats  that are NOT Registered</vt:lpstr>
      <vt:lpstr>Proper EID Placement </vt:lpstr>
      <vt:lpstr>Record Keeping</vt:lpstr>
      <vt:lpstr>Records required of persons who purchase, acquire, sell, or dispose of animals </vt:lpstr>
      <vt:lpstr>Records required of persons who purchase, acquire, sell, or dispose of animals (cont.)</vt:lpstr>
      <vt:lpstr>Records required of persons who purchase, acquire, sell, or dispose of animals (cont.) </vt:lpstr>
      <vt:lpstr>Records required of persons who apply official identification to animals</vt:lpstr>
      <vt:lpstr>Records required of persons who apply official identification to animals (cont.)</vt:lpstr>
      <vt:lpstr>Records required of persons who apply official identification to animals (cont.)</vt:lpstr>
      <vt:lpstr>Examples of acceptable records (slides 91 – 93, 95)</vt:lpstr>
      <vt:lpstr>Example:  Purchased/Acquired Additions Record</vt:lpstr>
      <vt:lpstr>Example:  Sales and Dispositions Record</vt:lpstr>
      <vt:lpstr>Example:  Record of Sheep or Goats Officially Identified</vt:lpstr>
      <vt:lpstr>Record Keeping Quick Tip:</vt:lpstr>
      <vt:lpstr>Example:  Scrapie Tag Replacement Record</vt:lpstr>
      <vt:lpstr>Required Record Keeping Summary</vt:lpstr>
      <vt:lpstr>   Confused Regarding How Scrapie Program ID and the Traceability Rule  Relate?</vt:lpstr>
      <vt:lpstr>Scrapie Program ID and the Traceability Rule</vt:lpstr>
      <vt:lpstr>Questions?</vt:lpstr>
      <vt:lpstr>PowerPoint Presentation</vt:lpstr>
      <vt:lpstr>Information current as of 3/25/19</vt:lpstr>
    </vt:vector>
  </TitlesOfParts>
  <Company>Elieen Kuhlmann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Sheep Identification Visual and Electronic</dc:title>
  <dc:creator>Elieen Kuhlmann</dc:creator>
  <cp:lastModifiedBy>Donna Hodge</cp:lastModifiedBy>
  <cp:revision>571</cp:revision>
  <cp:lastPrinted>2007-04-05T13:18:56Z</cp:lastPrinted>
  <dcterms:created xsi:type="dcterms:W3CDTF">2006-12-08T18:38:26Z</dcterms:created>
  <dcterms:modified xsi:type="dcterms:W3CDTF">2019-04-15T20:04:05Z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0x010100A09A67A0BC89EC418F06BF142511C450</vt:lpwstr>
  </property>
</Properties>
</file>