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4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8" r:id="rId3"/>
    <p:sldId id="257" r:id="rId4"/>
    <p:sldId id="259" r:id="rId5"/>
    <p:sldId id="304" r:id="rId6"/>
    <p:sldId id="258" r:id="rId7"/>
    <p:sldId id="262" r:id="rId8"/>
    <p:sldId id="263" r:id="rId9"/>
    <p:sldId id="321" r:id="rId10"/>
    <p:sldId id="264" r:id="rId11"/>
    <p:sldId id="319" r:id="rId12"/>
    <p:sldId id="322" r:id="rId13"/>
    <p:sldId id="323" r:id="rId14"/>
    <p:sldId id="324" r:id="rId15"/>
    <p:sldId id="325" r:id="rId16"/>
    <p:sldId id="326" r:id="rId17"/>
    <p:sldId id="327" r:id="rId18"/>
    <p:sldId id="274" r:id="rId19"/>
    <p:sldId id="289" r:id="rId20"/>
    <p:sldId id="290" r:id="rId21"/>
    <p:sldId id="272" r:id="rId22"/>
    <p:sldId id="297" r:id="rId23"/>
    <p:sldId id="307" r:id="rId24"/>
    <p:sldId id="298" r:id="rId25"/>
    <p:sldId id="299" r:id="rId26"/>
    <p:sldId id="308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10" r:id="rId40"/>
    <p:sldId id="311" r:id="rId41"/>
    <p:sldId id="312" r:id="rId42"/>
    <p:sldId id="314" r:id="rId43"/>
    <p:sldId id="315" r:id="rId44"/>
    <p:sldId id="316" r:id="rId45"/>
    <p:sldId id="317" r:id="rId4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ger, Randy D - APHIS" initials="MRD-A" lastIdx="15" clrIdx="0">
    <p:extLst>
      <p:ext uri="{19B8F6BF-5375-455C-9EA6-DF929625EA0E}">
        <p15:presenceInfo xmlns:p15="http://schemas.microsoft.com/office/powerpoint/2012/main" userId="S-1-5-21-2443529608-3098792306-3041422421-4103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4BB5-AEC2-4C72-97FA-A1136A77E1D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780"/>
            <a:ext cx="2972421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30780"/>
            <a:ext cx="2972421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45E0-80F8-4F5A-B026-BEFE0D0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50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231CF602-2CB3-4141-A02F-00F31B2D2B7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C7E9127E-E043-4539-A692-B70145B9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127E-E043-4539-A692-B70145B9B1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127E-E043-4539-A692-B70145B9B1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127E-E043-4539-A692-B70145B9B1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127E-E043-4539-A692-B70145B9B1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3673-B7DE-4211-AB4C-ABA0A955219C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7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874C-3B35-41B6-AC08-854804838521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1B7B-8819-4414-A329-E9E9BA6CF8DC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8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2B16-7086-4C0D-8553-7A540376FD89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0E4B-343A-40C5-8BA7-D8706550D393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2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4DCC-860B-4BE0-AB53-F4C3796161EE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00FA-6467-4F1D-A56E-0DFCF88A9677}" type="datetime1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5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9917-7CF7-4A0E-AACC-8A6ACCEDE6A9}" type="datetime1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2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8C55-7C80-4F10-BB60-C381F8D529B0}" type="datetime1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9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8D0B-959C-4B10-B884-6BA6D76B4730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F17D-5A82-4767-A027-A3391F379CCC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25FE-7C0F-4DA2-8B24-BE3983D8A938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3B80-EEE5-4EEC-806E-91893BB5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uth.usd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sapps.aphis.usda.gov/vsps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VS.VSPS.U.S.Imports.Help@aphis.usda.gov" TargetMode="External"/><Relationship Id="rId2" Type="http://schemas.openxmlformats.org/officeDocument/2006/relationships/hyperlink" Target="mailto:eAuthHelpDesk@ftc.usd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9411"/>
            <a:ext cx="9144000" cy="406983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/>
            </a:r>
            <a:b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</a:b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/>
            </a:r>
            <a:br>
              <a:rPr lang="en-US" sz="6600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</a:br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/>
            </a:r>
            <a:b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</a:b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/>
            </a:r>
            <a:br>
              <a:rPr lang="en-US" sz="6600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</a:b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VSPS</a:t>
            </a:r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Veterinary Services Process Streamlining</a:t>
            </a:r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/>
            </a:r>
            <a:b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</a:br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>   </a:t>
            </a:r>
            <a:b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</a:br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/>
            </a:r>
            <a:b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</a:br>
            <a:endParaRPr lang="en-US" sz="5400" dirty="0">
              <a:solidFill>
                <a:schemeClr val="accent5">
                  <a:lumMod val="7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2578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Animal Import Module (AIM) </a:t>
            </a:r>
          </a:p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On-Line Process for</a:t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Land Border Port Importers/Brokers</a:t>
            </a:r>
            <a:endParaRPr lang="en-US" sz="3200" dirty="0"/>
          </a:p>
        </p:txBody>
      </p:sp>
      <p:pic>
        <p:nvPicPr>
          <p:cNvPr id="15" name="Picture 14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05" y="3344327"/>
            <a:ext cx="7276190" cy="6952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0333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Create the Importation Request</a:t>
            </a:r>
            <a:endParaRPr lang="en-US" sz="3600" b="1" u="sng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0609"/>
          <a:stretch/>
        </p:blipFill>
        <p:spPr>
          <a:xfrm>
            <a:off x="836942" y="3390358"/>
            <a:ext cx="7470113" cy="2458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82515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472C4">
                    <a:lumMod val="75000"/>
                  </a:srgbClr>
                </a:solidFill>
              </a:rPr>
              <a:t>Importation Request 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</a:rPr>
              <a:t>created </a:t>
            </a:r>
            <a:r>
              <a:rPr lang="en-US" dirty="0" smtClean="0">
                <a:solidFill>
                  <a:srgbClr val="4472C4">
                    <a:lumMod val="75000"/>
                  </a:srgbClr>
                </a:solidFill>
              </a:rPr>
              <a:t>(T). </a:t>
            </a:r>
            <a:endParaRPr lang="en-US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472C4">
                    <a:lumMod val="75000"/>
                  </a:srgbClr>
                </a:solidFill>
              </a:rPr>
              <a:t>Use buttons: </a:t>
            </a:r>
            <a:r>
              <a:rPr lang="en-US" b="1" dirty="0" smtClean="0">
                <a:solidFill>
                  <a:srgbClr val="4472C4">
                    <a:lumMod val="75000"/>
                  </a:srgbClr>
                </a:solidFill>
              </a:rPr>
              <a:t>Edit</a:t>
            </a:r>
            <a:r>
              <a:rPr lang="en-US" dirty="0" smtClean="0">
                <a:solidFill>
                  <a:srgbClr val="4472C4">
                    <a:lumMod val="75000"/>
                  </a:srgbClr>
                </a:solidFill>
              </a:rPr>
              <a:t> to make corrections, </a:t>
            </a:r>
            <a:r>
              <a:rPr lang="en-US" b="1" dirty="0" smtClean="0">
                <a:solidFill>
                  <a:srgbClr val="4472C4">
                    <a:lumMod val="75000"/>
                  </a:srgbClr>
                </a:solidFill>
              </a:rPr>
              <a:t>Void</a:t>
            </a:r>
            <a:r>
              <a:rPr lang="en-US" dirty="0" smtClean="0">
                <a:solidFill>
                  <a:srgbClr val="4472C4">
                    <a:lumMod val="75000"/>
                  </a:srgbClr>
                </a:solidFill>
              </a:rPr>
              <a:t> to delete.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472C4">
                    <a:lumMod val="75000"/>
                  </a:srgbClr>
                </a:solidFill>
              </a:rPr>
              <a:t>Once the Port views the Importation Request it can no longer be edited.</a:t>
            </a:r>
            <a:endParaRPr lang="en-US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960197"/>
            <a:ext cx="9144000" cy="867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Add Animal Information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4051159"/>
            <a:ext cx="9144000" cy="584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Add the animals to the importation request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05" y="1817650"/>
            <a:ext cx="7276190" cy="695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7998" b="9589"/>
          <a:stretch/>
        </p:blipFill>
        <p:spPr>
          <a:xfrm>
            <a:off x="3733800" y="1271339"/>
            <a:ext cx="5325533" cy="51746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8715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Add Animals to Importation Request</a:t>
            </a:r>
          </a:p>
        </p:txBody>
      </p:sp>
      <p:pic>
        <p:nvPicPr>
          <p:cNvPr id="5" name="Picture 4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8477" y="3673984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Create Animals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button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114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Define Animals</a:t>
            </a:r>
            <a:endParaRPr lang="en-US" sz="1600" u="sng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88" y="4420202"/>
            <a:ext cx="7110819" cy="23376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1526628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Select the Animal Characteristics (Bovine Feeder Cattle shown).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chemeClr val="accent5">
                    <a:lumMod val="75000"/>
                  </a:schemeClr>
                </a:solidFill>
              </a:rPr>
              <a:t>Unit: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 Live Animal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chemeClr val="accent5">
                    <a:lumMod val="75000"/>
                  </a:schemeClr>
                </a:solidFill>
              </a:rPr>
              <a:t>Group: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 Bovine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chemeClr val="accent5">
                    <a:lumMod val="75000"/>
                  </a:schemeClr>
                </a:solidFill>
              </a:rPr>
              <a:t>Species: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 Bovine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chemeClr val="accent5">
                    <a:lumMod val="75000"/>
                  </a:schemeClr>
                </a:solidFill>
              </a:rPr>
              <a:t>Unit of Measure: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chemeClr val="accent5">
                    <a:lumMod val="75000"/>
                  </a:schemeClr>
                </a:solidFill>
              </a:rPr>
              <a:t>Purpose of Importation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:  Feeding</a:t>
            </a:r>
          </a:p>
          <a:p>
            <a:pPr lvl="1"/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Click on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Upload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Quick Picks are created by the application based on previous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entries. Selecting a Quick Pick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will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automatically fill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required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fields for Animal Characteristics.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1" y="165086"/>
            <a:ext cx="2883429" cy="4328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8092" y="731269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8189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Upload Animal Information File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580830"/>
            <a:ext cx="2425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Click on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Browse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952" y="1517361"/>
            <a:ext cx="5238095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829" y="1514611"/>
            <a:ext cx="8781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Navigate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 the appropriate Excel file template that contains the animal details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Double-click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on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file, or click on the file name and click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Open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570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Upload Animal Information File</a:t>
            </a:r>
          </a:p>
        </p:txBody>
      </p:sp>
      <p:pic>
        <p:nvPicPr>
          <p:cNvPr id="8" name="Picture 7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45" y="2859755"/>
            <a:ext cx="5608841" cy="24636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9314" y="6169581"/>
            <a:ext cx="749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**Note:  The excel file must be saved as the .</a:t>
            </a:r>
            <a:r>
              <a:rPr lang="en-US" dirty="0" err="1">
                <a:solidFill>
                  <a:srgbClr val="FF0000"/>
                </a:solidFill>
              </a:rPr>
              <a:t>xlsx</a:t>
            </a:r>
            <a:r>
              <a:rPr lang="en-US" dirty="0">
                <a:solidFill>
                  <a:srgbClr val="FF0000"/>
                </a:solidFill>
              </a:rPr>
              <a:t> format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7264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Upload and Create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upload the selected file.</a:t>
            </a:r>
          </a:p>
          <a:p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Click Cancel to go back to the previous screen and not upload a file.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38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Upload Animal Information File</a:t>
            </a:r>
          </a:p>
        </p:txBody>
      </p:sp>
      <p:pic>
        <p:nvPicPr>
          <p:cNvPr id="6" name="Picture 5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59" y="3254319"/>
            <a:ext cx="4914032" cy="26927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22" y="2665100"/>
            <a:ext cx="5515576" cy="39212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58956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animals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the spreadsheet have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been added to the Importation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Request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Verify the information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Return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7910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Animals Added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Importation Request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13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633150"/>
            <a:ext cx="9144000" cy="11506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Attaching documents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3709918"/>
            <a:ext cx="7886700" cy="80755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Attach the spreadsheet template of animals, health certificate(s) and/or other documents.</a:t>
            </a:r>
          </a:p>
        </p:txBody>
      </p:sp>
      <p:pic>
        <p:nvPicPr>
          <p:cNvPr id="5" name="Picture 4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05" y="937912"/>
            <a:ext cx="7276190" cy="695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69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Adding Attachments</a:t>
            </a:r>
            <a:endParaRPr lang="en-US" sz="3200" b="1" u="sng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82" y="2435866"/>
            <a:ext cx="7254462" cy="2571688"/>
          </a:xfrm>
          <a:prstGeom prst="rect">
            <a:avLst/>
          </a:prstGeom>
        </p:spPr>
      </p:pic>
      <p:pic>
        <p:nvPicPr>
          <p:cNvPr id="5" name="Picture 4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" y="1358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Go to the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Form Management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section of the Importation Request, click on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[New]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next to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Attachments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220"/>
            <a:ext cx="9144000" cy="897232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</a:rPr>
              <a:t>Obtain a Level 1 e-Authentication Account</a:t>
            </a:r>
            <a:endParaRPr lang="en-US" sz="3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932" y="2097054"/>
            <a:ext cx="8906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 will need an e-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Auth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user ID and password to login to VSPS.</a:t>
            </a:r>
          </a:p>
          <a:p>
            <a:pPr marL="0"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If you don’t have your e-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Auth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user ID and password yet refer to the </a:t>
            </a:r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Welcome to VSPS for Importers and Brokers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document for detailed instructions and print screens.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057" y="3353865"/>
            <a:ext cx="850537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1.   Go to the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eAuthentication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website: </a:t>
            </a:r>
            <a:r>
              <a:rPr lang="en-US" dirty="0">
                <a:solidFill>
                  <a:srgbClr val="0000FF"/>
                </a:solidFill>
                <a:ea typeface="Times New Roman" panose="02020603050405020304" pitchFamily="18" charset="0"/>
                <a:hlinkClick r:id="rId3"/>
              </a:rPr>
              <a:t>http://</a:t>
            </a:r>
            <a:r>
              <a:rPr lang="en-US" dirty="0" smtClean="0">
                <a:solidFill>
                  <a:srgbClr val="0000FF"/>
                </a:solidFill>
                <a:ea typeface="Times New Roman" panose="02020603050405020304" pitchFamily="18" charset="0"/>
                <a:hlinkClick r:id="rId3"/>
              </a:rPr>
              <a:t>www.eauth.usda.gov</a:t>
            </a:r>
            <a:endParaRPr lang="en-US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Click on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Create an Account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Click on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Register for a Level 1 Account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Create your brief customer profile.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Respond to the confirmation e-mail within 7 days to activate your account. </a:t>
            </a:r>
          </a:p>
        </p:txBody>
      </p:sp>
      <p:pic>
        <p:nvPicPr>
          <p:cNvPr id="8" name="Picture 7" descr=" SigLockup Master PwPt.4c-whiteb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06599"/>
            <a:ext cx="9144000" cy="107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Click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the 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Browse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…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button to find and select the appropriate file to attach to the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Importation Request.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path &amp; file name display</a:t>
            </a:r>
            <a:r>
              <a:rPr lang="en-US" sz="1600" spc="-9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in the field after you select a</a:t>
            </a:r>
            <a:r>
              <a:rPr lang="en-US" sz="1600" spc="-3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file.</a:t>
            </a:r>
          </a:p>
          <a:p>
            <a:pPr marR="247650">
              <a:spcBef>
                <a:spcPts val="75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Name to Use</a:t>
            </a:r>
            <a:r>
              <a:rPr lang="en-US" sz="1600" b="1" spc="-175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–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Type the name of the file, as you want it to appear in</a:t>
            </a:r>
            <a:r>
              <a:rPr lang="en-US" sz="1600" spc="-15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VSPS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  </a:t>
            </a:r>
          </a:p>
          <a:p>
            <a:pPr marR="247650">
              <a:spcBef>
                <a:spcPts val="75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If you leave the area blank, the name will be the name of the file.</a:t>
            </a:r>
            <a:endParaRPr lang="en-US" sz="14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2144" y="1794257"/>
            <a:ext cx="4504471" cy="1104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0" y="2967335"/>
            <a:ext cx="9089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Click </a:t>
            </a:r>
            <a:r>
              <a:rPr lang="en-US" sz="1600" b="1" i="1" u="sng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Create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to create the attachment.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Click </a:t>
            </a:r>
            <a:r>
              <a:rPr lang="en-US" sz="1600" b="1" i="1" u="sng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to return to the previous screen, without creating the attachment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In the Form Management section, you now see: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723" y="5126143"/>
            <a:ext cx="9155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You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can attach multiple attachments.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en-US" sz="1600" dirty="0" smtClean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You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can edit the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Importation Request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summary, animal data, and forms while the IR is in Initial or Submitted to Port status. You can no longer edit it after the port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views it.</a:t>
            </a:r>
            <a:endParaRPr lang="en-US" sz="16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" name="Picture 9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2" y="4096359"/>
            <a:ext cx="1789970" cy="542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798286" y="3992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3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[View]	Click, to view the attachment.</a:t>
            </a:r>
          </a:p>
          <a:p>
            <a:pPr marL="10731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[Delete]	Click, to delete the attachment.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5709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Review all information to make sure it’s accurate.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Submit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to submit the Importation Request to the port.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Note:  You will have the option to Edit the Importation Request up until the port views the importation request. 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When the port views the Importation Request the status will be ‘Under Review’.</a:t>
            </a:r>
          </a:p>
        </p:txBody>
      </p:sp>
      <p:pic>
        <p:nvPicPr>
          <p:cNvPr id="5" name="Picture 4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26" y="2257566"/>
            <a:ext cx="7984213" cy="45905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6400" y="4910667"/>
            <a:ext cx="1329267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6876"/>
            <a:ext cx="9144000" cy="107179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Find Existing Importations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41902"/>
            <a:ext cx="7886700" cy="20055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Use to narrow search results for the importations you have created.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View, edit, copy or void created importation requests.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Changes can only be made if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status is ‘Initial’ or ‘Submitted to Port’.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43" y="950833"/>
            <a:ext cx="7276190" cy="6952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TLSAMU~1\AppData\Local\Temp\1\SNAGHTML165c0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3"/>
          <a:stretch/>
        </p:blipFill>
        <p:spPr bwMode="auto">
          <a:xfrm>
            <a:off x="429848" y="1719236"/>
            <a:ext cx="3841046" cy="18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TLSAMU~1\AppData\Local\Temp\1\SNAGHTML16578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28622"/>
          <a:stretch/>
        </p:blipFill>
        <p:spPr bwMode="auto">
          <a:xfrm>
            <a:off x="4892431" y="1719236"/>
            <a:ext cx="3852497" cy="19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92431" y="1232369"/>
            <a:ext cx="3673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2.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Routine Import</a:t>
            </a:r>
            <a:endParaRPr lang="en-US" b="1" u="sng" dirty="0"/>
          </a:p>
        </p:txBody>
      </p:sp>
      <p:sp>
        <p:nvSpPr>
          <p:cNvPr id="8" name="Rectangle 7"/>
          <p:cNvSpPr/>
          <p:nvPr/>
        </p:nvSpPr>
        <p:spPr>
          <a:xfrm>
            <a:off x="2639768" y="3957731"/>
            <a:ext cx="394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3.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Find Existing Importation</a:t>
            </a:r>
            <a:endParaRPr lang="en-US" b="1" u="sng" dirty="0"/>
          </a:p>
        </p:txBody>
      </p:sp>
      <p:sp>
        <p:nvSpPr>
          <p:cNvPr id="9" name="Rectangle 8"/>
          <p:cNvSpPr/>
          <p:nvPr/>
        </p:nvSpPr>
        <p:spPr>
          <a:xfrm>
            <a:off x="429848" y="1233474"/>
            <a:ext cx="3782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Animal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Import</a:t>
            </a:r>
            <a:endParaRPr lang="en-US" b="1" u="sng" dirty="0"/>
          </a:p>
        </p:txBody>
      </p:sp>
      <p:pic>
        <p:nvPicPr>
          <p:cNvPr id="1026" name="Picture 2" descr="C:\Users\TLSAMU~1\AppData\Local\Temp\2\SNAGHTML57b3b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68" y="4463518"/>
            <a:ext cx="450532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 SigLockup Master PwPt.4c-whiteb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76529"/>
            <a:ext cx="91440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5"/>
              </a:spcBef>
            </a:pP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Port of Arrival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-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United States port that the animals (identified on the IR) will enter through.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en-US" sz="1100" dirty="0" smtClean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n-US" sz="8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Search by Name fields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– (Importer, Broker, Destination, Shipper, Consignee) – Enter a first or last name separated by a single space.  </a:t>
            </a:r>
            <a:endParaRPr lang="en-US" sz="1100" dirty="0" smtClean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	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You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may also enter a partial name and insert an asterisk (*) in place of missing letters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35"/>
              </a:spcBef>
            </a:pPr>
            <a:r>
              <a:rPr lang="en-US" sz="8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  </a:t>
            </a:r>
          </a:p>
          <a:p>
            <a:pPr>
              <a:spcBef>
                <a:spcPts val="35"/>
              </a:spcBef>
            </a:pP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Date of Entry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– Starting date of a date range in which the animals reached the port of arrival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35"/>
              </a:spcBef>
            </a:pPr>
            <a:endParaRPr lang="en-US" sz="11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Through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– Ending date of a date range in which the animals reached the port of arrival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35"/>
              </a:spcBef>
            </a:pPr>
            <a:endParaRPr lang="en-US" sz="11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Document Number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– Number auto-assigned by VSPS to the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request.  S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tarts with a “T” if not submitted to port.</a:t>
            </a:r>
          </a:p>
          <a:p>
            <a:pPr>
              <a:spcBef>
                <a:spcPts val="35"/>
              </a:spcBef>
            </a:pPr>
            <a:endParaRPr lang="en-US" sz="8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Status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– Current status of the Importation Request:</a:t>
            </a:r>
          </a:p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	</a:t>
            </a: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</a:rPr>
              <a:t>Still able to edit the IR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/>
            <a:r>
              <a:rPr lang="en-US" sz="1100" i="1" dirty="0">
                <a:solidFill>
                  <a:schemeClr val="accent5">
                    <a:lumMod val="75000"/>
                  </a:schemeClr>
                </a:solidFill>
              </a:rPr>
              <a:t>Initial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– The importer/broker has created an Importation Request (IR), but has not submitted it to a port. </a:t>
            </a:r>
          </a:p>
          <a:p>
            <a:pPr marL="914400"/>
            <a:r>
              <a:rPr lang="en-US" sz="1100" i="1" dirty="0">
                <a:solidFill>
                  <a:schemeClr val="accent5">
                    <a:lumMod val="75000"/>
                  </a:schemeClr>
                </a:solidFill>
              </a:rPr>
              <a:t>Submitted to Port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– The importer/broker has submitted the IR to a port. </a:t>
            </a:r>
          </a:p>
          <a:p>
            <a:pPr marL="914400"/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</a:rPr>
              <a:t>Can no longer edit the IR (view access only)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/>
            <a:r>
              <a:rPr lang="en-US" sz="1100" i="1" dirty="0">
                <a:solidFill>
                  <a:schemeClr val="accent5">
                    <a:lumMod val="75000"/>
                  </a:schemeClr>
                </a:solidFill>
              </a:rPr>
              <a:t>Under Review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– The port is reviewing the IR. </a:t>
            </a:r>
          </a:p>
          <a:p>
            <a:pPr marL="914400"/>
            <a:r>
              <a:rPr lang="en-US" sz="1100" i="1" dirty="0">
                <a:solidFill>
                  <a:schemeClr val="accent5">
                    <a:lumMod val="75000"/>
                  </a:schemeClr>
                </a:solidFill>
              </a:rPr>
              <a:t>Approved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– The port has approved the IR and is processing it.</a:t>
            </a:r>
          </a:p>
          <a:p>
            <a:pPr marL="914400"/>
            <a:r>
              <a:rPr lang="en-US" sz="1100" i="1" dirty="0">
                <a:solidFill>
                  <a:schemeClr val="accent5">
                    <a:lumMod val="75000"/>
                  </a:schemeClr>
                </a:solidFill>
              </a:rPr>
              <a:t>Received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– The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port has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received the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IR and is processing it.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/>
            <a:r>
              <a:rPr lang="en-US" sz="1100" i="1" dirty="0">
                <a:solidFill>
                  <a:schemeClr val="accent5">
                    <a:lumMod val="75000"/>
                  </a:schemeClr>
                </a:solidFill>
              </a:rPr>
              <a:t>Closed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– The port has completed the IR.</a:t>
            </a:r>
          </a:p>
          <a:p>
            <a:pPr marL="914400"/>
            <a:r>
              <a:rPr lang="en-US" sz="1100" i="1" dirty="0">
                <a:solidFill>
                  <a:schemeClr val="accent5">
                    <a:lumMod val="75000"/>
                  </a:schemeClr>
                </a:solidFill>
              </a:rPr>
              <a:t>Voided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– The IR is nullified.</a:t>
            </a:r>
          </a:p>
          <a:p>
            <a:pPr>
              <a:spcBef>
                <a:spcPts val="35"/>
              </a:spcBef>
            </a:pPr>
            <a:endParaRPr lang="en-US" sz="8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Species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– Species of the animals being imported.</a:t>
            </a:r>
            <a:endParaRPr lang="en-US" sz="11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endParaRPr lang="en-US" sz="8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Unit Type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– Type of animal import.</a:t>
            </a:r>
          </a:p>
          <a:p>
            <a:pPr>
              <a:spcBef>
                <a:spcPts val="35"/>
              </a:spcBef>
            </a:pPr>
            <a:endParaRPr lang="en-US" sz="8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Animal ID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– Enter an identification number for the animals being imported.  In the Select ID Type field, select the type of ID.</a:t>
            </a:r>
          </a:p>
          <a:p>
            <a:pPr>
              <a:spcBef>
                <a:spcPts val="35"/>
              </a:spcBef>
            </a:pPr>
            <a:endParaRPr lang="en-US" sz="8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Attached Document Type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– Type of document that is attached to the IR you area searching for.</a:t>
            </a:r>
          </a:p>
          <a:p>
            <a:pPr>
              <a:spcBef>
                <a:spcPts val="35"/>
              </a:spcBef>
            </a:pPr>
            <a:endParaRPr lang="en-US" sz="8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Purpose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– Purpose of the importation</a:t>
            </a:r>
          </a:p>
          <a:p>
            <a:pPr>
              <a:spcBef>
                <a:spcPts val="35"/>
              </a:spcBef>
            </a:pPr>
            <a:endParaRPr lang="en-US" sz="8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Destination State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– State (in the United States) to which the animals are being delivered.</a:t>
            </a:r>
            <a:endParaRPr lang="en-US" sz="11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98901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64024" y="4112778"/>
            <a:ext cx="4261104" cy="92333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**If you click search without entering any search values the results will show all importation requests entered.</a:t>
            </a:r>
          </a:p>
          <a:p>
            <a:pPr marL="107315" marR="0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7127"/>
            <a:ext cx="9144000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300"/>
              </a:spcBef>
              <a:spcAft>
                <a:spcPts val="0"/>
              </a:spcAft>
            </a:pP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Importation Request 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Search</a:t>
            </a:r>
            <a:endParaRPr lang="en-US" sz="3600" b="1" u="sng" dirty="0">
              <a:solidFill>
                <a:schemeClr val="accent5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R="0" algn="ctr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Enter one or more of the following search values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78" y="1361791"/>
            <a:ext cx="7171428" cy="5228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9174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5"/>
              </a:spcBef>
              <a:tabLst>
                <a:tab pos="336550" algn="l"/>
              </a:tabLst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Enter search criteria and click Search:</a:t>
            </a:r>
            <a:endParaRPr lang="en-US" sz="44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747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5"/>
              </a:spcBef>
              <a:tabLst>
                <a:tab pos="336550" algn="l"/>
              </a:tabLs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Example of search results:</a:t>
            </a:r>
            <a:endParaRPr lang="en-US" sz="44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8468" y="3400689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The following functions, based on IR status, are available for the IRs in the search results list: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41231" y="3864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37933" y="1263369"/>
            <a:ext cx="8639030" cy="1933891"/>
            <a:chOff x="237933" y="1263369"/>
            <a:chExt cx="8639030" cy="1933891"/>
          </a:xfrm>
        </p:grpSpPr>
        <p:pic>
          <p:nvPicPr>
            <p:cNvPr id="11" name="Picture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7933" y="1263369"/>
              <a:ext cx="8639030" cy="1922767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978" y="2991520"/>
              <a:ext cx="1149985" cy="20574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13402"/>
              </p:ext>
            </p:extLst>
          </p:nvPr>
        </p:nvGraphicFramePr>
        <p:xfrm>
          <a:off x="989723" y="4060794"/>
          <a:ext cx="3252078" cy="1387923"/>
        </p:xfrm>
        <a:graphic>
          <a:graphicData uri="http://schemas.openxmlformats.org/drawingml/2006/table">
            <a:tbl>
              <a:tblPr/>
              <a:tblGrid>
                <a:gridCol w="721857"/>
                <a:gridCol w="2530221"/>
              </a:tblGrid>
              <a:tr h="2224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 Status = Initial or Submitted to Port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 to open and modify the Importation Request (IR).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 to copy IR information (no animal data) to a new IR.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B0"/>
                    </a:solidFill>
                  </a:tcPr>
                </a:tc>
              </a:tr>
              <a:tr h="281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Copy w/Animals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 to copy IR information (with animal data) to a new IR.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2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 to cancel (void) the IR.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B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78407"/>
              </p:ext>
            </p:extLst>
          </p:nvPr>
        </p:nvGraphicFramePr>
        <p:xfrm>
          <a:off x="4699815" y="4060794"/>
          <a:ext cx="3208052" cy="1381450"/>
        </p:xfrm>
        <a:graphic>
          <a:graphicData uri="http://schemas.openxmlformats.org/drawingml/2006/table">
            <a:tbl>
              <a:tblPr/>
              <a:tblGrid>
                <a:gridCol w="536164"/>
                <a:gridCol w="2671888"/>
              </a:tblGrid>
              <a:tr h="2762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 Status = Under Review, Approved, Received, Closed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 to open the IR in read-only mode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B0"/>
                    </a:solidFill>
                  </a:tcPr>
                </a:tc>
              </a:tr>
              <a:tr h="276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B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1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7638" y="1908404"/>
            <a:ext cx="9144000" cy="10717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Declined Importation Request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76288" y="4279792"/>
            <a:ext cx="7886700" cy="200554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0" indent="-347663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If after submitting an Importation Request to a port, the port finds something on the Importation Request that needs to be changed, they will Decline it and enter comments for what needs to be changed.</a:t>
            </a:r>
          </a:p>
          <a:p>
            <a:pPr marL="342900" indent="-342900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 email will be sent to the person that created the Importation Request notifying of the changes required.</a:t>
            </a:r>
          </a:p>
          <a:p>
            <a:pPr marL="342900" indent="-342900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Edit the Importation Request, make the changes, and Submit again.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3" y="1053824"/>
            <a:ext cx="7276190" cy="695238"/>
          </a:xfrm>
          <a:prstGeom prst="rect">
            <a:avLst/>
          </a:prstGeom>
        </p:spPr>
      </p:pic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300936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These instructions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show how to edit information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your Importation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Request.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can edit the Importation Request as long as the status is: 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Initial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Submitted to Port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4206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When an Importation Request is Declined by the port, the person that entered the Importation Request will receive an email.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The email will give the Importation Request Document Number and will give the reason for the decline.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The email will look something like the below example: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7061" y="2484607"/>
            <a:ext cx="9066940" cy="3391260"/>
            <a:chOff x="681523" y="2442273"/>
            <a:chExt cx="7833827" cy="2600000"/>
          </a:xfrm>
        </p:grpSpPr>
        <p:grpSp>
          <p:nvGrpSpPr>
            <p:cNvPr id="12" name="Group 11"/>
            <p:cNvGrpSpPr/>
            <p:nvPr/>
          </p:nvGrpSpPr>
          <p:grpSpPr>
            <a:xfrm>
              <a:off x="681523" y="2442273"/>
              <a:ext cx="7833827" cy="2600000"/>
              <a:chOff x="681523" y="2442273"/>
              <a:chExt cx="7833827" cy="26000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524" y="2442273"/>
                <a:ext cx="7780952" cy="2600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523" y="3621096"/>
                <a:ext cx="7833827" cy="63983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164" y="3438731"/>
              <a:ext cx="7578020" cy="557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8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65495"/>
            <a:ext cx="2057400" cy="365125"/>
          </a:xfrm>
        </p:spPr>
        <p:txBody>
          <a:bodyPr/>
          <a:lstStyle/>
          <a:p>
            <a:fld id="{2B693B80-EEE5-4EEC-806E-91893BB5207D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1737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The status of the Importation Request will switch back to ‘Initial’ so the person that created the Importation Request can make the needed changes.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Find the Importation Request Document Number by doing the following:</a:t>
            </a:r>
            <a:endParaRPr lang="en-US" sz="1600" dirty="0" smtClean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6" descr="C:\Users\TLSAMU~1\AppData\Local\Temp\1\SNAGHTML165c0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3"/>
          <a:stretch/>
        </p:blipFill>
        <p:spPr bwMode="auto">
          <a:xfrm>
            <a:off x="429848" y="2251620"/>
            <a:ext cx="3841046" cy="18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LSAMU~1\AppData\Local\Temp\1\SNAGHTML16578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28622"/>
          <a:stretch/>
        </p:blipFill>
        <p:spPr bwMode="auto">
          <a:xfrm>
            <a:off x="4892431" y="2251620"/>
            <a:ext cx="3852497" cy="19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92431" y="1764753"/>
            <a:ext cx="3673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2.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Routine Import</a:t>
            </a:r>
            <a:endParaRPr lang="en-US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2639768" y="4490115"/>
            <a:ext cx="394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3.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Find Existing Importation</a:t>
            </a:r>
            <a:endParaRPr lang="en-US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429848" y="1765858"/>
            <a:ext cx="3782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Animal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Import</a:t>
            </a:r>
            <a:endParaRPr lang="en-US" b="1" u="sng" dirty="0"/>
          </a:p>
        </p:txBody>
      </p:sp>
      <p:pic>
        <p:nvPicPr>
          <p:cNvPr id="13" name="Picture 2" descr="C:\Users\TLSAMU~1\AppData\Local\Temp\2\SNAGHTML57b3b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65" y="4853501"/>
            <a:ext cx="4209869" cy="1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 SigLockup Master PwPt.4c-whiteb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676120"/>
            <a:ext cx="81134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Go to VSPS: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https://vsapps.aphis.usda.gov/vsps/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Click Log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The first time you log into VSPS you will need to complete your profile and request the Importer role.  Role approval can take up to 24 hours.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86" y="2895534"/>
            <a:ext cx="6516571" cy="39133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632649"/>
            <a:ext cx="9144000" cy="78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</a:rPr>
              <a:t>Log into VSPS with e-Authentication Account </a:t>
            </a:r>
            <a:endParaRPr lang="en-US" sz="3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81" y="1629304"/>
            <a:ext cx="6152438" cy="44947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9111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Enter the Document Number from the email into the Document Number search box and click </a:t>
            </a:r>
            <a:r>
              <a:rPr lang="en-US" sz="1600" b="1" u="sng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Search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7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31</a:t>
            </a:fld>
            <a:endParaRPr lang="en-US"/>
          </a:p>
        </p:txBody>
      </p:sp>
      <p:pic>
        <p:nvPicPr>
          <p:cNvPr id="2052" name="Picture 4" descr="C:\Users\TLSAMU~1\AppData\Local\Temp\7\SNAGHTML3e8f1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9128"/>
            <a:ext cx="87249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89111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Click </a:t>
            </a:r>
            <a:r>
              <a:rPr lang="en-US" sz="1600" b="1" u="sng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Edit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under the Action area.</a:t>
            </a:r>
            <a:endParaRPr lang="en-US" sz="1600" dirty="0" smtClean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9111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Look in the Reason for Decline area to see what changes need to be made.</a:t>
            </a:r>
          </a:p>
        </p:txBody>
      </p:sp>
      <p:pic>
        <p:nvPicPr>
          <p:cNvPr id="7" name="Picture 6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6010" y="1730829"/>
            <a:ext cx="7971980" cy="36810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37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7231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Click on </a:t>
            </a:r>
            <a:r>
              <a:rPr lang="en-US" sz="1600" b="1" u="sng" dirty="0" smtClean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Edit Information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if any of the following information needs to be updated: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496" y="2601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0"/>
          <a:stretch>
            <a:fillRect/>
          </a:stretch>
        </p:blipFill>
        <p:spPr bwMode="auto">
          <a:xfrm>
            <a:off x="1007397" y="3213944"/>
            <a:ext cx="7129206" cy="330076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05964"/>
              </p:ext>
            </p:extLst>
          </p:nvPr>
        </p:nvGraphicFramePr>
        <p:xfrm>
          <a:off x="1859082" y="1272257"/>
          <a:ext cx="5425835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8350"/>
                <a:gridCol w="2967485"/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Date of Entry</a:t>
                      </a:r>
                      <a:endParaRPr lang="en-US" sz="16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Importer, Broker</a:t>
                      </a:r>
                      <a:endParaRPr lang="en-US" sz="16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Destination</a:t>
                      </a:r>
                      <a:endParaRPr lang="en-US" sz="16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Shipper</a:t>
                      </a:r>
                      <a:endParaRPr lang="en-US" sz="16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Consignee</a:t>
                      </a:r>
                      <a:endParaRPr lang="en-US" sz="16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Customs Entry Number</a:t>
                      </a:r>
                      <a:endParaRPr lang="en-US" sz="16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Vehicle Identifiers</a:t>
                      </a:r>
                      <a:endParaRPr lang="en-US" sz="16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Health Certificate Numbers</a:t>
                      </a:r>
                      <a:endParaRPr lang="en-US" sz="16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7231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If you uploaded the wrong spreadsheet of animals or need to remove or update some animals from the Importation Request you would click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Edit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next to the animal group under the Animal Groups section.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 descr="C:\Users\TLSAMU~1\AppData\Local\Temp\9\SNAGHTML4918a81f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/>
          <a:stretch/>
        </p:blipFill>
        <p:spPr bwMode="auto">
          <a:xfrm>
            <a:off x="1176020" y="1920240"/>
            <a:ext cx="6791960" cy="2495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48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72315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To delete the entire list of uploaded animals so you can upload a new spreadsheet: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488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the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want to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section, click the drop down arrow next to the select action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box.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 descr="C:\Users\TLSAMU~1\AppData\Local\Temp\1\SNAGHTML1430fce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28000"/>
          <a:stretch/>
        </p:blipFill>
        <p:spPr bwMode="auto">
          <a:xfrm>
            <a:off x="4309600" y="1380307"/>
            <a:ext cx="4601133" cy="192556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45498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Select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Delete Selected Animals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and click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Apply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Since all animals are selected this deletes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ALL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animals.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b="27950"/>
          <a:stretch/>
        </p:blipFill>
        <p:spPr bwMode="auto">
          <a:xfrm>
            <a:off x="4309600" y="4007503"/>
            <a:ext cx="4601133" cy="2161845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81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8574" y="6356351"/>
            <a:ext cx="2057400" cy="365125"/>
          </a:xfrm>
        </p:spPr>
        <p:txBody>
          <a:bodyPr/>
          <a:lstStyle/>
          <a:p>
            <a:fld id="{2B693B80-EEE5-4EEC-806E-91893BB5207D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547529"/>
            <a:ext cx="5019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After animals have been deleted, click the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Return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button.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7"/>
          <a:stretch/>
        </p:blipFill>
        <p:spPr bwMode="auto">
          <a:xfrm>
            <a:off x="5119008" y="887127"/>
            <a:ext cx="3396342" cy="190557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62348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OK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on the warning screen: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08" y="3079710"/>
            <a:ext cx="2237105" cy="17646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815188"/>
            <a:ext cx="511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Create Animals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to upload the new spreadsheet of animals: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5"/>
          <a:srcRect t="42151" r="51428" b="35783"/>
          <a:stretch/>
        </p:blipFill>
        <p:spPr bwMode="auto">
          <a:xfrm>
            <a:off x="5119008" y="5255958"/>
            <a:ext cx="3259455" cy="140652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06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72315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If you need to update the Attachments, under the Form Management section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View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to view the attachment.</a:t>
            </a:r>
          </a:p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Delete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to delete the attachment.</a:t>
            </a:r>
          </a:p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New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to add a new attachment.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 descr="C:\Users\TLSAMU~1\AppData\Local\Temp\9\SNAGHTML491c35f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0" y="2373884"/>
            <a:ext cx="6217285" cy="35057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43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7231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After the changes are made, click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Submit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to submit the Importation Request to the Port again.</a:t>
            </a:r>
            <a:endParaRPr lang="en-US" sz="1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12850" y="1324085"/>
            <a:ext cx="6718300" cy="47002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34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12312"/>
            <a:ext cx="9144000" cy="90843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Address Book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3626068"/>
            <a:ext cx="7886700" cy="150018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Add contacts to the address book for faster data entry later.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Update contact information that has been added to the address book.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Delete contacts from the address book.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05" y="1017074"/>
            <a:ext cx="7276190" cy="695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0" y="499835"/>
            <a:ext cx="9144000" cy="105319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3600" b="1" u="sng" dirty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  <a:t>Log into VSPS </a:t>
            </a:r>
            <a:r>
              <a:rPr lang="en-US" sz="3600" b="1" u="sng" dirty="0" smtClean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  <a:t>with 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</a:rPr>
              <a:t>e-Authentication</a:t>
            </a:r>
            <a:r>
              <a:rPr lang="en-US" sz="3600" b="1" u="sng" dirty="0" smtClean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  <a:t> Account</a:t>
            </a:r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79" y="2460768"/>
            <a:ext cx="6715642" cy="3574652"/>
          </a:xfrm>
          <a:prstGeom prst="rect">
            <a:avLst/>
          </a:prstGeom>
        </p:spPr>
      </p:pic>
      <p:pic>
        <p:nvPicPr>
          <p:cNvPr id="7" name="Picture 6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9283" y="1441799"/>
            <a:ext cx="702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Enter your e-Authentication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user ID and password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Click Login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LSAMU~1\AppData\Local\Temp\2\SNAGHTML652ac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9" y="1710509"/>
            <a:ext cx="4000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11264" y="1232369"/>
            <a:ext cx="3454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2.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Address Book</a:t>
            </a:r>
            <a:endParaRPr lang="en-US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419269" y="1232369"/>
            <a:ext cx="3793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Business Profile</a:t>
            </a:r>
            <a:endParaRPr lang="en-US" b="1" u="sng" dirty="0"/>
          </a:p>
        </p:txBody>
      </p:sp>
      <p:pic>
        <p:nvPicPr>
          <p:cNvPr id="3080" name="Picture 8" descr="C:\Users\TLSAMU~1\AppData\Local\Temp\2\SNAGHTML65468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64" y="1710509"/>
            <a:ext cx="38671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 SigLockup Master PwPt.4c-whiteb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6993"/>
            <a:ext cx="9144000" cy="678704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Address Book</a:t>
            </a:r>
            <a:endParaRPr lang="en-US" sz="3200" b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36" y="1389475"/>
            <a:ext cx="9079264" cy="1546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Click </a:t>
            </a:r>
            <a:r>
              <a:rPr lang="en-US" sz="18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Search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to see all addresses in your address book.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Enter Name to filter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u="sng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Click 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edit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next to contact to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update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16245"/>
          <a:stretch/>
        </p:blipFill>
        <p:spPr>
          <a:xfrm>
            <a:off x="1040759" y="3178976"/>
            <a:ext cx="6618202" cy="3177375"/>
          </a:xfrm>
          <a:prstGeom prst="rect">
            <a:avLst/>
          </a:prstGeom>
        </p:spPr>
      </p:pic>
      <p:pic>
        <p:nvPicPr>
          <p:cNvPr id="6" name="Picture 5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218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</a:rPr>
              <a:t>Add contact</a:t>
            </a:r>
            <a:endParaRPr lang="en-US" sz="3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12" y="2778101"/>
            <a:ext cx="8263976" cy="30732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0012" y="1709865"/>
            <a:ext cx="4097612" cy="998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6" descr=" SigLockup Master PwPt.4c-whiteb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4454" y="1417609"/>
            <a:ext cx="3153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Under Action select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Add Entry to Book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9228" y="1417609"/>
            <a:ext cx="3794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Under Address Book select: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Personal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877" y="717088"/>
            <a:ext cx="2721122" cy="6140911"/>
          </a:xfrm>
          <a:prstGeom prst="rect">
            <a:avLst/>
          </a:prstGeom>
        </p:spPr>
      </p:pic>
      <p:pic>
        <p:nvPicPr>
          <p:cNvPr id="6" name="Picture 5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41414" y="6456935"/>
            <a:ext cx="2057400" cy="365125"/>
          </a:xfrm>
        </p:spPr>
        <p:txBody>
          <a:bodyPr/>
          <a:lstStyle/>
          <a:p>
            <a:fld id="{2B693B80-EEE5-4EEC-806E-91893BB5207D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009" y="840314"/>
            <a:ext cx="496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3513" y="5171898"/>
            <a:ext cx="566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Check the ‘I affirm…’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checkbox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Click Save &amp; Return.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324" y="6294988"/>
            <a:ext cx="5055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Required fields have a red asterisk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16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7933" y="840314"/>
            <a:ext cx="5548277" cy="939603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</a:rPr>
              <a:t>Creating A Contact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009" y="2209137"/>
            <a:ext cx="38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Enter name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main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phone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number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5518"/>
            <a:ext cx="9144000" cy="832495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</a:rPr>
              <a:t>Address Book Options</a:t>
            </a:r>
            <a:endParaRPr lang="en-US" sz="3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00" name="Picture 4" descr="C:\Users\TLSAMU~1\AppData\Local\Temp\2\SNAGHTML676058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25" y="1539488"/>
            <a:ext cx="4159496" cy="37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1263034"/>
            <a:ext cx="4778257" cy="545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Action options:</a:t>
            </a:r>
          </a:p>
          <a:p>
            <a:endParaRPr lang="en-US" sz="2000" b="1" u="sng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Add Entry to Book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Add a contact to the address book selected.</a:t>
            </a:r>
          </a:p>
          <a:p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Copy selected to Book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used to copy addresses to a shared address book.</a:t>
            </a:r>
          </a:p>
          <a:p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Delete Selected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Search for a contact, check the box next to the contact, select the ‘delete selected’ option and click Go.</a:t>
            </a:r>
          </a:p>
          <a:p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Export and Import -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options are not functional at this time.</a:t>
            </a:r>
          </a:p>
          <a:p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Mark as Inactive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- You can mark a contact as </a:t>
            </a:r>
            <a:r>
              <a:rPr lang="en-US" sz="18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inactive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if you don’t want it to show in the search results, but if you want to save it for possible future use. </a:t>
            </a:r>
          </a:p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en-US" sz="18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Mark as Active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- You can search for and mark it as </a:t>
            </a:r>
            <a:r>
              <a:rPr lang="en-US" sz="18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active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again if needed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6" name="Picture 5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6992"/>
            <a:ext cx="9144000" cy="6151007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 problems with your </a:t>
            </a:r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e-Authentication username/password: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e-Authentication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Helpdesk: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1-800-457-3642 (Option 1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000" dirty="0">
                <a:latin typeface="+mn-lt"/>
                <a:hlinkClick r:id="rId2"/>
              </a:rPr>
              <a:t>eAuthHelpDesk@ftc.usda.gov</a:t>
            </a:r>
            <a:r>
              <a:rPr lang="en-US" sz="2000" dirty="0">
                <a:latin typeface="+mn-lt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 problems with using VSPS contact: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Email: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hlinkClick r:id="rId3"/>
              </a:rPr>
              <a:t>VS.VSPS.U.S.Imports.Help@aphis.usda.gov</a:t>
            </a:r>
            <a:endParaRPr lang="en-US" sz="2000" dirty="0"/>
          </a:p>
        </p:txBody>
      </p:sp>
      <p:pic>
        <p:nvPicPr>
          <p:cNvPr id="5" name="Picture 4" descr=" SigLockup Master PwPt.4c-whiteb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40989"/>
            <a:ext cx="9144000" cy="4492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How to create a new importation request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2705133"/>
            <a:ext cx="9144000" cy="910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Create New Importation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05" y="1813870"/>
            <a:ext cx="7276190" cy="695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TLSAMU~1\AppData\Local\Temp\1\SNAGHTML165c0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3"/>
          <a:stretch/>
        </p:blipFill>
        <p:spPr bwMode="auto">
          <a:xfrm>
            <a:off x="368709" y="1756106"/>
            <a:ext cx="3841046" cy="18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TLSAMU~1\AppData\Local\Temp\1\SNAGHTML16578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28622"/>
          <a:stretch/>
        </p:blipFill>
        <p:spPr bwMode="auto">
          <a:xfrm>
            <a:off x="4892431" y="1756106"/>
            <a:ext cx="3852497" cy="19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TLSAMU~1\AppData\Local\Temp\1\SNAGHTML166358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 t="23582"/>
          <a:stretch/>
        </p:blipFill>
        <p:spPr bwMode="auto">
          <a:xfrm>
            <a:off x="2680677" y="4510266"/>
            <a:ext cx="4147772" cy="20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92431" y="1232369"/>
            <a:ext cx="3454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2.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Routine Import</a:t>
            </a:r>
            <a:endParaRPr lang="en-US" b="1" u="sng" dirty="0"/>
          </a:p>
        </p:txBody>
      </p:sp>
      <p:sp>
        <p:nvSpPr>
          <p:cNvPr id="8" name="Rectangle 7"/>
          <p:cNvSpPr/>
          <p:nvPr/>
        </p:nvSpPr>
        <p:spPr>
          <a:xfrm>
            <a:off x="2680677" y="3972479"/>
            <a:ext cx="3907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3.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Create New Importation</a:t>
            </a:r>
            <a:endParaRPr lang="en-US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68709" y="1232369"/>
            <a:ext cx="3843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1. 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Click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Animal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Import</a:t>
            </a:r>
            <a:endParaRPr lang="en-US" b="1" u="sng" dirty="0"/>
          </a:p>
        </p:txBody>
      </p:sp>
      <p:pic>
        <p:nvPicPr>
          <p:cNvPr id="10" name="Picture 9" descr=" SigLockup Master PwPt.4c-whiteb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2551"/>
            <a:ext cx="4654576" cy="3722469"/>
          </a:xfrm>
        </p:spPr>
        <p:txBody>
          <a:bodyPr>
            <a:noAutofit/>
          </a:bodyPr>
          <a:lstStyle/>
          <a:p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Port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of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Arrival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U.S. port at which the animal(s) is expected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to enter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country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Date of Entry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Date the animal(s) enters the U.S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Health Certificate Country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Country that issued the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Health Certificate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 the animal(s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).</a:t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Port of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Embarkation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(City and State/Province, Country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Type the City and State/Province, select the Country from the drop down list.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Transit Void After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Not needed for Feeder Cattle</a:t>
            </a:r>
            <a:b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Port of Exit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Not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needed for Feeder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Cattle</a:t>
            </a:r>
            <a:b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Customs Entry Number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Enter the customs entry number.  If not available check the ‘not available’ box.</a:t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Permit Numbers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Enter if known.  One number per line.</a:t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8180" b="51300"/>
          <a:stretch/>
        </p:blipFill>
        <p:spPr>
          <a:xfrm>
            <a:off x="4654576" y="2230155"/>
            <a:ext cx="4489424" cy="3008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229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Create Importation Request</a:t>
            </a:r>
            <a:r>
              <a:rPr lang="en-US" sz="3600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7" name="Picture 6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71508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2672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Enter data into appropriate fields for the Importation Request.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Only items marked with a red asterisk (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 are required.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611515"/>
            <a:ext cx="9218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Vehicle Identifiers </a:t>
            </a:r>
            <a:r>
              <a:rPr lang="en-US" sz="1200" b="1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– </a:t>
            </a:r>
            <a:r>
              <a:rPr lang="en-US" sz="120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Enter</a:t>
            </a:r>
            <a:r>
              <a:rPr lang="en-US" sz="1200" b="1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 i</a:t>
            </a:r>
            <a:r>
              <a:rPr lang="en-US" sz="120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dentification numbers for vehicles associated with an importation if known or applicable.  One number per line.</a:t>
            </a:r>
            <a:br>
              <a:rPr lang="en-US" sz="120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en-US" sz="100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/>
            </a:r>
            <a:br>
              <a:rPr lang="en-US" sz="100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en-US" sz="1600" b="1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Health Certificate Numbers </a:t>
            </a:r>
            <a:r>
              <a:rPr lang="en-US" sz="1200" b="1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– </a:t>
            </a:r>
            <a:r>
              <a:rPr lang="en-US" sz="120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Health certificate numbers associated with the animals involved with an importation.   One number per line.</a:t>
            </a:r>
            <a:r>
              <a:rPr lang="en-US" sz="12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12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6" y="2065619"/>
            <a:ext cx="32202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Search for a contact by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clicking</a:t>
            </a:r>
          </a:p>
          <a:p>
            <a:endParaRPr lang="en-US" sz="28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Add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contact 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Enter information, click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save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-20231" b="-1"/>
          <a:stretch/>
        </p:blipFill>
        <p:spPr>
          <a:xfrm>
            <a:off x="1298717" y="2330612"/>
            <a:ext cx="447580" cy="465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819" y="3391988"/>
            <a:ext cx="341134" cy="366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49575"/>
          <a:stretch/>
        </p:blipFill>
        <p:spPr>
          <a:xfrm>
            <a:off x="3849672" y="1888509"/>
            <a:ext cx="5216555" cy="3006957"/>
          </a:xfrm>
          <a:prstGeom prst="rect">
            <a:avLst/>
          </a:prstGeom>
        </p:spPr>
      </p:pic>
      <p:pic>
        <p:nvPicPr>
          <p:cNvPr id="11" name="Picture 10" descr=" SigLockup Master PwPt.4c-whiteb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82" y="823161"/>
            <a:ext cx="9134117" cy="852934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</a:rPr>
              <a:t>Address Book 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</a:rPr>
              <a:t>Feature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9383" y="5179080"/>
            <a:ext cx="88346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Importer: </a:t>
            </a:r>
            <a:r>
              <a:rPr lang="en-US" sz="1600" smtClean="0">
                <a:solidFill>
                  <a:schemeClr val="accent5">
                    <a:lumMod val="75000"/>
                  </a:schemeClr>
                </a:solidFill>
              </a:rPr>
              <a:t>Will pre-fill from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your profile in VSPS.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Update as needed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en-US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**Click on the ‘</a:t>
            </a:r>
            <a:r>
              <a:rPr lang="en-US" sz="1600" i="1" u="sng" dirty="0">
                <a:solidFill>
                  <a:schemeClr val="accent5">
                    <a:lumMod val="75000"/>
                  </a:schemeClr>
                </a:solidFill>
              </a:rPr>
              <a:t>Same as Importer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’ link above the Destination and Shipper if they are the same as the Importer for quicker data entry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314846"/>
            <a:ext cx="416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Note: 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Required fields have a red asterisk (</a:t>
            </a:r>
            <a:r>
              <a:rPr lang="en-US" sz="1400" i="1" dirty="0">
                <a:solidFill>
                  <a:srgbClr val="FF0000"/>
                </a:solidFill>
              </a:rPr>
              <a:t>*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86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6287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People or Businesses</a:t>
            </a:r>
            <a:endParaRPr lang="en-US" sz="2800" u="sng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085" y="1471289"/>
            <a:ext cx="3481287" cy="3979589"/>
          </a:xfrm>
          <a:prstGeom prst="rect">
            <a:avLst/>
          </a:prstGeom>
        </p:spPr>
      </p:pic>
      <p:pic>
        <p:nvPicPr>
          <p:cNvPr id="11" name="Picture 10" descr=" SigLockup Master PwPt.4c-white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3B80-EEE5-4EEC-806E-91893BB5207D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126" y="1450662"/>
            <a:ext cx="54726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Enter information for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Importer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Destination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Broker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Shipper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Consignee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Note: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</a:rPr>
              <a:t>Required fields have a red asterisk (</a:t>
            </a:r>
            <a:r>
              <a:rPr lang="en-US" sz="1200" i="1" dirty="0">
                <a:solidFill>
                  <a:srgbClr val="FF0000"/>
                </a:solidFill>
              </a:rPr>
              <a:t>*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Business Name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and/or  First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Name/Last Name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i="1" dirty="0">
                <a:solidFill>
                  <a:srgbClr val="FF0000"/>
                </a:solidFill>
              </a:rPr>
              <a:t>**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</a:rPr>
              <a:t> Either Business Name or First Name/Last Name are required, not both.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Address 1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Street address </a:t>
            </a:r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Address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2 –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Additional address information (Apt #,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Bldg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#, etc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.)</a:t>
            </a:r>
          </a:p>
          <a:p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Country </a:t>
            </a:r>
            <a:r>
              <a:rPr lang="en-US" sz="1600" dirty="0" smtClean="0">
                <a:solidFill>
                  <a:srgbClr val="FF0000"/>
                </a:solidFill>
              </a:rPr>
              <a:t>* 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City/State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Note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</a:rPr>
              <a:t>select the country first.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05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Postal Code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Postal/zip code for the address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Note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</a:rPr>
              <a:t>When you enter a postal code and click the tab button on the keyboard the system will search for the City and State associated and automatically enter it if found.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05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Phone –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Phone number for the contact. </a:t>
            </a:r>
            <a:r>
              <a:rPr lang="en-US" sz="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Note: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</a:rPr>
              <a:t> VSPS defaults to the U.S. country code of (1); the following number must contain 10 digits. If you are entering a non-U.S. number, manually enter the country code.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73750"/>
          <a:stretch/>
        </p:blipFill>
        <p:spPr>
          <a:xfrm>
            <a:off x="5724588" y="5521944"/>
            <a:ext cx="2566888" cy="10162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851867"/>
            <a:ext cx="5424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Read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check the ‘I affirm’ box and click Create to create the Importation Request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7C906C-C93B-4914-8E2D-0AC38D8BA7EA}"/>
</file>

<file path=customXml/itemProps2.xml><?xml version="1.0" encoding="utf-8"?>
<ds:datastoreItem xmlns:ds="http://schemas.openxmlformats.org/officeDocument/2006/customXml" ds:itemID="{C3477235-9C0B-404B-9009-842F94662553}"/>
</file>

<file path=customXml/itemProps3.xml><?xml version="1.0" encoding="utf-8"?>
<ds:datastoreItem xmlns:ds="http://schemas.openxmlformats.org/officeDocument/2006/customXml" ds:itemID="{5F0B7079-837E-4755-A81C-BDA39E0410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16942</TotalTime>
  <Words>1682</Words>
  <Application>Microsoft Office PowerPoint</Application>
  <PresentationFormat>On-screen Show (4:3)</PresentationFormat>
  <Paragraphs>291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Calisto MT</vt:lpstr>
      <vt:lpstr>Times New Roman</vt:lpstr>
      <vt:lpstr>Office Theme</vt:lpstr>
      <vt:lpstr>    VSPS Veterinary Services Process Streamlining      </vt:lpstr>
      <vt:lpstr>Obtain a Level 1 e-Authentication Account</vt:lpstr>
      <vt:lpstr>PowerPoint Presentation</vt:lpstr>
      <vt:lpstr> Log into VSPS with e-Authentication Account</vt:lpstr>
      <vt:lpstr>PowerPoint Presentation</vt:lpstr>
      <vt:lpstr>PowerPoint Presentation</vt:lpstr>
      <vt:lpstr> Port of Arrival* – The U.S. port at which the animal(s) is expected to enter the country.   Date of Entry* – Date the animal(s) enters the U.S.  Health Certificate Country* – Country that issued the Health Certificate for the animal(s).  Port of Embarkation* (City and State/Province, Country) – Type the City and State/Province, select the Country from the drop down list.  Transit Void After – Not needed for Feeder Cattle  Port of Exit – Not needed for Feeder Cattle  Customs Entry Number* – Enter the customs entry number.  If not available check the ‘not available’ box.  Permit Numbers – Enter if known.  One number per line.  </vt:lpstr>
      <vt:lpstr>Address Book Feature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Attaching documents</vt:lpstr>
      <vt:lpstr>PowerPoint Presentation</vt:lpstr>
      <vt:lpstr>PowerPoint Presentation</vt:lpstr>
      <vt:lpstr>PowerPoint Presentation</vt:lpstr>
      <vt:lpstr>Find Existing Importations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 Book</vt:lpstr>
      <vt:lpstr>PowerPoint Presentation</vt:lpstr>
      <vt:lpstr>Address Book</vt:lpstr>
      <vt:lpstr>Add contact</vt:lpstr>
      <vt:lpstr>Creating A Contact</vt:lpstr>
      <vt:lpstr>Address Book Options</vt:lpstr>
      <vt:lpstr>For problems with your e-Authentication username/password: e-Authentication Helpdesk: 1-800-457-3642 (Option 1) eAuthHelpDesk@ftc.usda.gov   For problems with using VSPS contact: Email: VS.VSPS.U.S.Imports.Help@aphis.usda.gov</vt:lpstr>
    </vt:vector>
  </TitlesOfParts>
  <Company>USDA APHIS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VSPS</dc:title>
  <dc:creator>Samuelson, Tracey L - APHIS</dc:creator>
  <cp:lastModifiedBy>Samuelson, Tracey L - APHIS</cp:lastModifiedBy>
  <cp:revision>202</cp:revision>
  <cp:lastPrinted>2018-04-30T20:57:49Z</cp:lastPrinted>
  <dcterms:created xsi:type="dcterms:W3CDTF">2016-08-25T18:22:01Z</dcterms:created>
  <dcterms:modified xsi:type="dcterms:W3CDTF">2018-08-27T21:09:39Z</dcterms:modified>
</cp:coreProperties>
</file>