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6"/>
  </p:notesMasterIdLst>
  <p:sldIdLst>
    <p:sldId id="257" r:id="rId2"/>
    <p:sldId id="303" r:id="rId3"/>
    <p:sldId id="297" r:id="rId4"/>
    <p:sldId id="263" r:id="rId5"/>
    <p:sldId id="262" r:id="rId6"/>
    <p:sldId id="264" r:id="rId7"/>
    <p:sldId id="265" r:id="rId8"/>
    <p:sldId id="280" r:id="rId9"/>
    <p:sldId id="267" r:id="rId10"/>
    <p:sldId id="268" r:id="rId11"/>
    <p:sldId id="269" r:id="rId12"/>
    <p:sldId id="271" r:id="rId13"/>
    <p:sldId id="272" r:id="rId14"/>
    <p:sldId id="295" r:id="rId15"/>
    <p:sldId id="281" r:id="rId16"/>
    <p:sldId id="282" r:id="rId17"/>
    <p:sldId id="283" r:id="rId18"/>
    <p:sldId id="299" r:id="rId19"/>
    <p:sldId id="285" r:id="rId20"/>
    <p:sldId id="286" r:id="rId21"/>
    <p:sldId id="300" r:id="rId22"/>
    <p:sldId id="304" r:id="rId23"/>
    <p:sldId id="305" r:id="rId24"/>
    <p:sldId id="3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54613" autoAdjust="0"/>
  </p:normalViewPr>
  <p:slideViewPr>
    <p:cSldViewPr>
      <p:cViewPr varScale="1">
        <p:scale>
          <a:sx n="48" d="100"/>
          <a:sy n="48" d="100"/>
        </p:scale>
        <p:origin x="-1949" y="-67"/>
      </p:cViewPr>
      <p:guideLst>
        <p:guide orient="horz" pos="2160"/>
        <p:guide pos="2880"/>
      </p:guideLst>
    </p:cSldViewPr>
  </p:slideViewPr>
  <p:notesTextViewPr>
    <p:cViewPr>
      <p:scale>
        <a:sx n="1" d="1"/>
        <a:sy n="1" d="1"/>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6C3A6-FE13-42B4-B625-D472756DC0AC}" type="datetimeFigureOut">
              <a:rPr lang="en-US" smtClean="0"/>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B3A0A-97C8-45BA-8D57-F6784453B0E9}" type="slidenum">
              <a:rPr lang="en-US" smtClean="0"/>
              <a:t>‹#›</a:t>
            </a:fld>
            <a:endParaRPr lang="en-US"/>
          </a:p>
        </p:txBody>
      </p:sp>
    </p:spTree>
    <p:extLst>
      <p:ext uri="{BB962C8B-B14F-4D97-AF65-F5344CB8AC3E}">
        <p14:creationId xmlns:p14="http://schemas.microsoft.com/office/powerpoint/2010/main" val="191514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dirty="0"/>
              <a:t>. </a:t>
            </a:r>
            <a:r>
              <a:rPr lang="en-US" dirty="0" smtClean="0"/>
              <a:t>This</a:t>
            </a:r>
            <a:r>
              <a:rPr lang="en-US" baseline="0" dirty="0" smtClean="0"/>
              <a:t> presentation is Part 1 in reviewing the process for developing a surveillance plan.</a:t>
            </a:r>
            <a:r>
              <a:rPr lang="en-US" dirty="0" smtClean="0"/>
              <a:t>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Foreign Animal Disease Preparedness and Response </a:t>
            </a:r>
            <a:r>
              <a:rPr lang="en-US" i="1" dirty="0" smtClean="0">
                <a:latin typeface="+mn-lt"/>
                <a:ea typeface="ＭＳ Ｐゴシック" charset="-128"/>
                <a:cs typeface="ＭＳ Ｐゴシック" charset="-128"/>
              </a:rPr>
              <a:t>(FAD </a:t>
            </a:r>
            <a:r>
              <a:rPr lang="en-US" i="1" dirty="0" err="1" smtClean="0">
                <a:latin typeface="+mn-lt"/>
                <a:ea typeface="ＭＳ Ｐゴシック" charset="-128"/>
                <a:cs typeface="ＭＳ Ｐゴシック" charset="-128"/>
              </a:rPr>
              <a:t>PReP</a:t>
            </a:r>
            <a:r>
              <a:rPr lang="en-US" i="1" dirty="0" smtClean="0">
                <a:latin typeface="+mn-lt"/>
                <a:ea typeface="ＭＳ Ｐゴシック" charset="-128"/>
                <a:cs typeface="ＭＳ Ｐゴシック" charset="-128"/>
              </a:rPr>
              <a:t>)/National Animal Health Emergency Management System (NAHEMS) Guidelines: S</a:t>
            </a:r>
            <a:r>
              <a:rPr lang="en-US" i="1" dirty="0" smtClean="0">
                <a:latin typeface="+mn-lt"/>
              </a:rPr>
              <a:t>urveillance, Epidemiology, and Tracing (2014)</a:t>
            </a:r>
            <a:r>
              <a:rPr lang="en-US" i="0" dirty="0" smtClean="0">
                <a:latin typeface="+mn-lt"/>
              </a:rPr>
              <a:t>.</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a:t>
            </a:fld>
            <a:endParaRPr lang="en-US">
              <a:solidFill>
                <a:prstClr val="black"/>
              </a:solidFill>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solidFill>
                  <a:prstClr val="black"/>
                </a:solidFill>
              </a:rPr>
              <a:t>2011</a:t>
            </a:r>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USDA APHIS and CFSPH</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surveillance plan should clearly identify the stakeholders and the individuals responsible for designing, implementing, and managing the surveillance system. Industry stakeholders may be included in surveillance planning and data collection activities, although they may not specifically appear in the ICS structure. Anyone participating in surveillance activities must receive training to be successfully integrated into response activities.</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10</a:t>
            </a:fld>
            <a:endParaRPr lang="en-US"/>
          </a:p>
        </p:txBody>
      </p:sp>
    </p:spTree>
    <p:extLst>
      <p:ext uri="{BB962C8B-B14F-4D97-AF65-F5344CB8AC3E}">
        <p14:creationId xmlns:p14="http://schemas.microsoft.com/office/powerpoint/2010/main" val="107661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population to be sampled, also called the study population, is described in the surveillance plan. The study population is a subset of the larger target population which may include all animals affected by the FAD. In an FAD outbreak, the study population contains animals at risk of infection from the FAD and is further defined by factors such as species, breed or type, age, production phase or geographic location. More than one study population may be identified in the case of an FAD affecting multiple species.</a:t>
            </a:r>
            <a:r>
              <a:rPr lang="en-US" baseline="0" dirty="0" smtClean="0"/>
              <a:t> </a:t>
            </a:r>
            <a:r>
              <a:rPr lang="en-US" dirty="0" smtClean="0"/>
              <a:t>In the illustration, the target population is all the livestock in the Midwest. Of the target population, livestock in the State of Iowa are most accessible. Within the State of Iowa, a subset of livestock and premises may be chosen for FAD testing. This group becomes the study population. </a:t>
            </a:r>
            <a:r>
              <a:rPr lang="en-US" i="1" dirty="0" smtClean="0"/>
              <a:t>[This illustration depicts the relationships between a target population, the accessible population and study samples. Illustration by: Bridget </a:t>
            </a:r>
            <a:r>
              <a:rPr lang="en-US" i="1" dirty="0" err="1" smtClean="0"/>
              <a:t>Wedemeier</a:t>
            </a:r>
            <a:r>
              <a:rPr lang="en-US" i="1" dirty="0" smtClean="0"/>
              <a:t>, Iowa State University]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11</a:t>
            </a:fld>
            <a:endParaRPr lang="en-US"/>
          </a:p>
        </p:txBody>
      </p:sp>
    </p:spTree>
    <p:extLst>
      <p:ext uri="{BB962C8B-B14F-4D97-AF65-F5344CB8AC3E}">
        <p14:creationId xmlns:p14="http://schemas.microsoft.com/office/powerpoint/2010/main" val="370203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Clear case definitions must be developed for FAD cases under investigation. Case definitions must be consistent and specific so that all individuals identifying and reporting cases are able to properly count and categorize cases. The components of a case definition are listed on this slide. The components include information on the disease and pathogen, laboratory criteria, and control and surveillance procedures.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12</a:t>
            </a:fld>
            <a:endParaRPr lang="en-US"/>
          </a:p>
        </p:txBody>
      </p:sp>
    </p:spTree>
    <p:extLst>
      <p:ext uri="{BB962C8B-B14F-4D97-AF65-F5344CB8AC3E}">
        <p14:creationId xmlns:p14="http://schemas.microsoft.com/office/powerpoint/2010/main" val="424753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three case definitions are developed during an FAD outbreak. These definitions are likely</a:t>
            </a:r>
            <a:r>
              <a:rPr lang="en-US" baseline="0" dirty="0" smtClean="0"/>
              <a:t> to evolve as the outbreak progresses and include:</a:t>
            </a:r>
            <a:endParaRPr lang="en-US" dirty="0" smtClean="0"/>
          </a:p>
          <a:p>
            <a:pPr marL="171450" indent="-171450">
              <a:buFont typeface="Arial" panose="020B0604020202020204" pitchFamily="34" charset="0"/>
              <a:buChar char="•"/>
            </a:pPr>
            <a:r>
              <a:rPr lang="en-US" b="1" dirty="0" smtClean="0"/>
              <a:t>Suspect case:</a:t>
            </a:r>
            <a:r>
              <a:rPr lang="en-US" dirty="0" smtClean="0"/>
              <a:t> animal showing clinical signs compatible with the FAD.</a:t>
            </a:r>
          </a:p>
          <a:p>
            <a:pPr marL="171450" indent="-171450">
              <a:buFont typeface="Arial" panose="020B0604020202020204" pitchFamily="34" charset="0"/>
              <a:buChar char="•"/>
            </a:pPr>
            <a:r>
              <a:rPr lang="en-US" b="1" dirty="0" smtClean="0"/>
              <a:t>Presumptive positive case: </a:t>
            </a:r>
            <a:r>
              <a:rPr lang="en-US" b="0" dirty="0" smtClean="0"/>
              <a:t>a</a:t>
            </a:r>
            <a:r>
              <a:rPr lang="en-US" dirty="0" smtClean="0"/>
              <a:t>nimal with clinical signs consistent with the disease in question, epidemiological links, and/or positive laboratory test results supporting current infection or exposure to the disease of concern.</a:t>
            </a:r>
          </a:p>
          <a:p>
            <a:pPr marL="171450" indent="-171450">
              <a:buFont typeface="Arial" panose="020B0604020202020204" pitchFamily="34" charset="0"/>
              <a:buChar char="•"/>
            </a:pPr>
            <a:r>
              <a:rPr lang="en-US" b="1" dirty="0" smtClean="0"/>
              <a:t>Confirmed positive case: </a:t>
            </a:r>
            <a:r>
              <a:rPr lang="en-US" dirty="0" smtClean="0"/>
              <a:t>indicates the requirements including laboratory testing and other criteria</a:t>
            </a:r>
            <a:r>
              <a:rPr lang="en-US" baseline="0" dirty="0" smtClean="0"/>
              <a:t> that are required to unequivocally determine the presence of the FAD agent.</a:t>
            </a: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Case definitions for many high-consequence FADs have been developed by the National Surveillance Unit (NSU). The </a:t>
            </a:r>
            <a:r>
              <a:rPr lang="en-US" i="1" dirty="0" smtClean="0"/>
              <a:t>FAD </a:t>
            </a:r>
            <a:r>
              <a:rPr lang="en-US" i="1" dirty="0" err="1" smtClean="0"/>
              <a:t>PReP</a:t>
            </a:r>
            <a:r>
              <a:rPr lang="en-US" i="1" dirty="0" smtClean="0"/>
              <a:t> SOP: Case Definition Development Process</a:t>
            </a:r>
            <a:r>
              <a:rPr lang="en-US" dirty="0" smtClean="0"/>
              <a:t> available on the FAD </a:t>
            </a:r>
            <a:r>
              <a:rPr lang="en-US" dirty="0" err="1" smtClean="0"/>
              <a:t>PReP</a:t>
            </a:r>
            <a:r>
              <a:rPr lang="en-US" dirty="0" smtClean="0"/>
              <a:t> website (</a:t>
            </a:r>
            <a:r>
              <a:rPr lang="en-US" sz="2200" dirty="0" smtClean="0">
                <a:hlinkClick r:id="rId3"/>
              </a:rPr>
              <a:t>http://www.aphis.usda.gov/fadprep</a:t>
            </a:r>
            <a:r>
              <a:rPr lang="en-US" dirty="0" smtClean="0"/>
              <a:t>) provides additional information on how case definitions are derived.</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13</a:t>
            </a:fld>
            <a:endParaRPr lang="en-US"/>
          </a:p>
        </p:txBody>
      </p:sp>
    </p:spTree>
    <p:extLst>
      <p:ext uri="{BB962C8B-B14F-4D97-AF65-F5344CB8AC3E}">
        <p14:creationId xmlns:p14="http://schemas.microsoft.com/office/powerpoint/2010/main" val="285972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are facts such as observations, clinical signs and laboratory results collected from multiple sources by the surveillance system. Many sources of data are available to assist with surveillance efforts;</a:t>
            </a:r>
            <a:r>
              <a:rPr lang="en-US" baseline="0" dirty="0" smtClean="0"/>
              <a:t> they will be discussed further on the following slides.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14</a:t>
            </a:fld>
            <a:endParaRPr lang="en-US"/>
          </a:p>
        </p:txBody>
      </p:sp>
    </p:spTree>
    <p:extLst>
      <p:ext uri="{BB962C8B-B14F-4D97-AF65-F5344CB8AC3E}">
        <p14:creationId xmlns:p14="http://schemas.microsoft.com/office/powerpoint/2010/main" val="397114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Livestock</a:t>
            </a:r>
            <a:r>
              <a:rPr lang="en-US" baseline="0" dirty="0" smtClean="0"/>
              <a:t> producers may be the first to notice sick animals, so they play an important role in surveillance. Producers also maintain livestock records and production data which may provide useful data. Note that the type, format, and quality of farm record data may be highly variable and there may be confidentiality issues associated with access to these records. </a:t>
            </a:r>
            <a:r>
              <a:rPr lang="en-US" i="1" baseline="0" dirty="0" smtClean="0"/>
              <a:t>[This image depicts cows grazing and visual surveillance by a producer. Photo source: </a:t>
            </a:r>
            <a:r>
              <a:rPr lang="en-US" i="1" baseline="0" dirty="0" err="1" smtClean="0"/>
              <a:t>Danelle</a:t>
            </a:r>
            <a:r>
              <a:rPr lang="en-US" i="1" baseline="0" dirty="0" smtClean="0"/>
              <a:t> </a:t>
            </a:r>
            <a:r>
              <a:rPr lang="en-US" i="1" baseline="0" dirty="0" err="1" smtClean="0"/>
              <a:t>Bickett</a:t>
            </a:r>
            <a:r>
              <a:rPr lang="en-US" i="1" baseline="0" dirty="0" smtClean="0"/>
              <a:t>-Weddle, Iowa State University] </a:t>
            </a:r>
            <a:endParaRPr lang="en-US" i="1" dirty="0"/>
          </a:p>
        </p:txBody>
      </p:sp>
      <p:sp>
        <p:nvSpPr>
          <p:cNvPr id="4" name="Slide Number Placeholder 3"/>
          <p:cNvSpPr>
            <a:spLocks noGrp="1"/>
          </p:cNvSpPr>
          <p:nvPr>
            <p:ph type="sldNum" sz="quarter" idx="10"/>
          </p:nvPr>
        </p:nvSpPr>
        <p:spPr/>
        <p:txBody>
          <a:bodyPr/>
          <a:lstStyle/>
          <a:p>
            <a:fld id="{607B3A0A-97C8-45BA-8D57-F6784453B0E9}" type="slidenum">
              <a:rPr lang="en-US" smtClean="0"/>
              <a:t>15</a:t>
            </a:fld>
            <a:endParaRPr lang="en-US"/>
          </a:p>
        </p:txBody>
      </p:sp>
    </p:spTree>
    <p:extLst>
      <p:ext uri="{BB962C8B-B14F-4D97-AF65-F5344CB8AC3E}">
        <p14:creationId xmlns:p14="http://schemas.microsoft.com/office/powerpoint/2010/main" val="88784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Veterinarians often have early contact</a:t>
            </a:r>
            <a:r>
              <a:rPr lang="en-US" baseline="0" dirty="0" smtClean="0"/>
              <a:t> with sick animals through routine veterinary activities (i.e., herd reproductive exams, etc.) and calls to examine clinically ill animals. It may be possible to collect medical records from veterinarians in an FAD outbreak. Note that medical records are confidential documents and access may be limited. The type, format, and quality of information may vary from practice to practice. </a:t>
            </a:r>
            <a:r>
              <a:rPr lang="en-US" i="1" baseline="0" dirty="0" smtClean="0"/>
              <a:t>[This is a photo of a veterinarian examining a bovine patient. Photo source: Tri-vet]</a:t>
            </a:r>
            <a:endParaRPr lang="en-US" i="1" dirty="0"/>
          </a:p>
        </p:txBody>
      </p:sp>
      <p:sp>
        <p:nvSpPr>
          <p:cNvPr id="4" name="Slide Number Placeholder 3"/>
          <p:cNvSpPr>
            <a:spLocks noGrp="1"/>
          </p:cNvSpPr>
          <p:nvPr>
            <p:ph type="sldNum" sz="quarter" idx="10"/>
          </p:nvPr>
        </p:nvSpPr>
        <p:spPr/>
        <p:txBody>
          <a:bodyPr/>
          <a:lstStyle/>
          <a:p>
            <a:fld id="{607B3A0A-97C8-45BA-8D57-F6784453B0E9}" type="slidenum">
              <a:rPr lang="en-US" smtClean="0"/>
              <a:t>16</a:t>
            </a:fld>
            <a:endParaRPr lang="en-US"/>
          </a:p>
        </p:txBody>
      </p:sp>
    </p:spTree>
    <p:extLst>
      <p:ext uri="{BB962C8B-B14F-4D97-AF65-F5344CB8AC3E}">
        <p14:creationId xmlns:p14="http://schemas.microsoft.com/office/powerpoint/2010/main" val="1559914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Livestock organizations may be a source of data regarding the number and distribution of animals owned by members. These groups may also serve as a conduit for disseminating FAD information from the response effort to group members.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17</a:t>
            </a:fld>
            <a:endParaRPr lang="en-US"/>
          </a:p>
        </p:txBody>
      </p:sp>
    </p:spTree>
    <p:extLst>
      <p:ext uri="{BB962C8B-B14F-4D97-AF65-F5344CB8AC3E}">
        <p14:creationId xmlns:p14="http://schemas.microsoft.com/office/powerpoint/2010/main" val="249097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Infected animals may be slaughtered prior to the development of recognizable clinical signs. All livestock must undergo ante mortem inspection on the day of slaughter (in both Federally and State inspected plants); animals may be condemned based on inspection results. No further diagnostic inspection is performed on condemned animals, with the exception of testing for bovine spongiform encephalopathy in cattle with central nervous system signs. All slaughtered livestock are inspected post mortem. Examination results are recorded only for animals requiring disposition by a USDA Food Safety and Inspection Service (FSIS) veterinarian. The amount of information recorded varies widely and may only include notation of significant clinical lesions (e.g., peritonitis, pneumonia). As such, disposition records are not diagnostic reports or medical records; however, they may provide information in an FAD outbreak. They may also be subject to confidentiality rules.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18</a:t>
            </a:fld>
            <a:endParaRPr lang="en-US"/>
          </a:p>
        </p:txBody>
      </p:sp>
    </p:spTree>
    <p:extLst>
      <p:ext uri="{BB962C8B-B14F-4D97-AF65-F5344CB8AC3E}">
        <p14:creationId xmlns:p14="http://schemas.microsoft.com/office/powerpoint/2010/main" val="326474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wildlife, potential data sources include ground</a:t>
            </a:r>
            <a:r>
              <a:rPr lang="en-US" baseline="0" dirty="0" smtClean="0"/>
              <a:t> surveys, aerial surveys, local reports from wildlife biologists and hunters, carcasses, and live animal capture. Data on wildlife populations may be more difficult to collect than livestock data. Surveillance of wildlife is difficult because wildlife populations move at-will across established zones. Consideration must be given to the density and distribution of wildlife, their movement patterns, home ranges and behavior when developing a surveillance plan. </a:t>
            </a:r>
            <a:r>
              <a:rPr lang="en-US" i="1" baseline="0" dirty="0" smtClean="0"/>
              <a:t>[This </a:t>
            </a:r>
            <a:r>
              <a:rPr lang="en-US" i="1" baseline="0" smtClean="0"/>
              <a:t>is a photo </a:t>
            </a:r>
            <a:r>
              <a:rPr lang="en-US" i="1" baseline="0" dirty="0" smtClean="0"/>
              <a:t>of </a:t>
            </a:r>
            <a:r>
              <a:rPr lang="en-US" i="1" baseline="0" smtClean="0"/>
              <a:t>a deer, an example </a:t>
            </a:r>
            <a:r>
              <a:rPr lang="en-US" i="1" baseline="0" dirty="0" smtClean="0"/>
              <a:t>of wildlife moving at-will. Photo Source: </a:t>
            </a:r>
            <a:r>
              <a:rPr lang="en-US" i="1" baseline="0" dirty="0" err="1" smtClean="0"/>
              <a:t>Karah</a:t>
            </a:r>
            <a:r>
              <a:rPr lang="en-US" i="1" baseline="0" dirty="0" smtClean="0"/>
              <a:t> </a:t>
            </a:r>
            <a:r>
              <a:rPr lang="en-US" i="1" baseline="0" dirty="0" err="1" smtClean="0"/>
              <a:t>Coolahan</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fld id="{607B3A0A-97C8-45BA-8D57-F6784453B0E9}" type="slidenum">
              <a:rPr lang="en-US" smtClean="0"/>
              <a:t>19</a:t>
            </a:fld>
            <a:endParaRPr lang="en-US"/>
          </a:p>
        </p:txBody>
      </p:sp>
    </p:spTree>
    <p:extLst>
      <p:ext uri="{BB962C8B-B14F-4D97-AF65-F5344CB8AC3E}">
        <p14:creationId xmlns:p14="http://schemas.microsoft.com/office/powerpoint/2010/main" val="345289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provides an introduction to surveillance and describes what components form a surveillance plan and the process required to develop a plan. It also identifies stakeholders that carry out surveillance activities and data sources that have contact with sick animals and provide information about the foreign animal disease (FAD) being investigated.</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a:t>
            </a:fld>
            <a:endParaRPr lang="en-US"/>
          </a:p>
        </p:txBody>
      </p:sp>
    </p:spTree>
    <p:extLst>
      <p:ext uri="{BB962C8B-B14F-4D97-AF65-F5344CB8AC3E}">
        <p14:creationId xmlns:p14="http://schemas.microsoft.com/office/powerpoint/2010/main" val="933384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Sentinel surveillance may be used to periodically assess the health status of a population. Although the term “sentinel” can be applied to populations, farms, or animals, the use of sentinels generally involves repeated sampling of a representative group of</a:t>
            </a:r>
            <a:r>
              <a:rPr lang="en-US" baseline="0" dirty="0" smtClean="0"/>
              <a:t> high risk animals. Considerations for establishing a sentinel surveillance program include: herd or site selection, animal selection, frequency of sampling, and testing protocol.</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20</a:t>
            </a:fld>
            <a:endParaRPr lang="en-US"/>
          </a:p>
        </p:txBody>
      </p:sp>
    </p:spTree>
    <p:extLst>
      <p:ext uri="{BB962C8B-B14F-4D97-AF65-F5344CB8AC3E}">
        <p14:creationId xmlns:p14="http://schemas.microsoft.com/office/powerpoint/2010/main" val="597292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several additional data sources that may be used for surveillance. Records from livestock auctions or markets may help identify animal movements. This may be particularly helpful during tracing activities that occur in an FAD response. Information collected and reported during routine surveillance and disease control programs may be useful in the event of an FAD outbreak. Targeted testing/screening involves testing of animals with clinical signs similar to the suspected FAD, or populations with risk factors for disease. Post mortem inspections involve the collection of diagnostic specimens. Tissues, or other specimens, can be submitted for diagnostic testing, which varies according to the FAD agent suspected.</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21</a:t>
            </a:fld>
            <a:endParaRPr lang="en-US"/>
          </a:p>
        </p:txBody>
      </p:sp>
    </p:spTree>
    <p:extLst>
      <p:ext uri="{BB962C8B-B14F-4D97-AF65-F5344CB8AC3E}">
        <p14:creationId xmlns:p14="http://schemas.microsoft.com/office/powerpoint/2010/main" val="155594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a:t>
            </a:r>
          </a:p>
          <a:p>
            <a:pPr eaLnBrk="1" hangingPunct="1">
              <a:spcBef>
                <a:spcPct val="0"/>
              </a:spcBef>
            </a:pPr>
            <a:r>
              <a:rPr lang="en-US" baseline="0" dirty="0" smtClean="0">
                <a:ea typeface="ＭＳ Ｐゴシック" charset="-128"/>
                <a:cs typeface="ＭＳ Ｐゴシック" charset="-128"/>
              </a:rPr>
              <a:t>(http://www.aphis.usda.gov/fadprep) and the NAHERC Training Site (http://naherc.sws.iastate.edu/).</a:t>
            </a: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22</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Surveillance is</a:t>
            </a:r>
            <a:r>
              <a:rPr lang="en-US" baseline="0" dirty="0" smtClean="0"/>
              <a:t> </a:t>
            </a:r>
            <a:r>
              <a:rPr lang="en-US" dirty="0" smtClean="0"/>
              <a:t>an intensive form of data recording that encompasses gathering, documenting, and</a:t>
            </a:r>
            <a:r>
              <a:rPr lang="en-US" baseline="0" dirty="0" smtClean="0"/>
              <a:t> </a:t>
            </a:r>
            <a:r>
              <a:rPr lang="en-US" dirty="0" smtClean="0"/>
              <a:t>analyzing data to evaluate disease status for disease eradication or control.</a:t>
            </a:r>
            <a:r>
              <a:rPr lang="en-US" baseline="0" dirty="0" smtClean="0"/>
              <a:t> </a:t>
            </a:r>
            <a:r>
              <a:rPr lang="en-US" dirty="0" smtClean="0"/>
              <a:t>A surveillance system is designed to collect, collate, analyze, and disseminate animal health data. State and Federal organizations conduct routine surveillance to assess the level of endemic disease in animal populations or to look for the presence of foreign animal disease (FAD) agents in susceptible populations. Surveillance programs are currently in place for a number of animal diseases, such as: HPAI, brucellosis, classical swine fever, </a:t>
            </a:r>
            <a:r>
              <a:rPr lang="en-US" dirty="0" err="1" smtClean="0"/>
              <a:t>pseudorabies</a:t>
            </a:r>
            <a:r>
              <a:rPr lang="en-US" dirty="0" smtClean="0"/>
              <a:t>, and </a:t>
            </a:r>
            <a:r>
              <a:rPr lang="en-US" dirty="0" err="1" smtClean="0"/>
              <a:t>scrapie</a:t>
            </a:r>
            <a:r>
              <a:rPr lang="en-US" dirty="0" smtClean="0"/>
              <a:t>. </a:t>
            </a:r>
            <a:r>
              <a:rPr lang="en-US" i="1" dirty="0" smtClean="0"/>
              <a:t>[This graphic</a:t>
            </a:r>
            <a:r>
              <a:rPr lang="en-US" i="1" baseline="0" dirty="0" smtClean="0"/>
              <a:t> shows the purpose of a surveillance system</a:t>
            </a:r>
            <a:r>
              <a:rPr lang="en-US" i="1" dirty="0" smtClean="0"/>
              <a:t>. Illustration by: Bridget Wedemeier, Iowa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3</a:t>
            </a:fld>
            <a:endParaRPr lang="en-US"/>
          </a:p>
        </p:txBody>
      </p:sp>
    </p:spTree>
    <p:extLst>
      <p:ext uri="{BB962C8B-B14F-4D97-AF65-F5344CB8AC3E}">
        <p14:creationId xmlns:p14="http://schemas.microsoft.com/office/powerpoint/2010/main" val="100791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FAD outbreak, surveillance activities play a key role in:</a:t>
            </a:r>
            <a:r>
              <a:rPr lang="en-US" baseline="0" dirty="0" smtClean="0"/>
              <a:t> i</a:t>
            </a:r>
            <a:r>
              <a:rPr lang="en-US" dirty="0" smtClean="0"/>
              <a:t>dentifying the infectious agent;</a:t>
            </a:r>
            <a:r>
              <a:rPr lang="en-US" baseline="0" dirty="0" smtClean="0"/>
              <a:t> d</a:t>
            </a:r>
            <a:r>
              <a:rPr lang="en-US" dirty="0" smtClean="0"/>
              <a:t>etermining the scope of the outbreak;</a:t>
            </a:r>
            <a:r>
              <a:rPr lang="en-US" baseline="0" dirty="0" smtClean="0"/>
              <a:t> a</a:t>
            </a:r>
            <a:r>
              <a:rPr lang="en-US" dirty="0" smtClean="0"/>
              <a:t>ssessing the effectiveness of eradication and control efforts; and</a:t>
            </a:r>
            <a:r>
              <a:rPr lang="en-US" baseline="0" dirty="0" smtClean="0"/>
              <a:t> d</a:t>
            </a:r>
            <a:r>
              <a:rPr lang="en-US" dirty="0" smtClean="0"/>
              <a:t>emonstrating a return to disease free status.</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4</a:t>
            </a:fld>
            <a:endParaRPr lang="en-US"/>
          </a:p>
        </p:txBody>
      </p:sp>
    </p:spTree>
    <p:extLst>
      <p:ext uri="{BB962C8B-B14F-4D97-AF65-F5344CB8AC3E}">
        <p14:creationId xmlns:p14="http://schemas.microsoft.com/office/powerpoint/2010/main" val="217753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 activities begin with the development of the surveillance plan which describes how and where surveillance will be conducted.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5</a:t>
            </a:fld>
            <a:endParaRPr lang="en-US"/>
          </a:p>
        </p:txBody>
      </p:sp>
    </p:spTree>
    <p:extLst>
      <p:ext uri="{BB962C8B-B14F-4D97-AF65-F5344CB8AC3E}">
        <p14:creationId xmlns:p14="http://schemas.microsoft.com/office/powerpoint/2010/main" val="394002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surveillance plan is developed by the Disease Surveillance Branch in collaboration with the Situation Unit.</a:t>
            </a:r>
            <a:r>
              <a:rPr lang="en-US" baseline="0" dirty="0" smtClean="0"/>
              <a:t> </a:t>
            </a:r>
            <a:r>
              <a:rPr lang="en-US" dirty="0" smtClean="0"/>
              <a:t>The surveillance plan functions as a framework describing the surveillance system and the roles and responsibilities of surveillance team members during the FAD response.</a:t>
            </a:r>
            <a:r>
              <a:rPr lang="en-US" baseline="0" dirty="0" smtClean="0"/>
              <a:t> </a:t>
            </a:r>
            <a:r>
              <a:rPr lang="en-US" dirty="0" smtClean="0"/>
              <a:t>The surveillance plan describes:</a:t>
            </a:r>
          </a:p>
          <a:p>
            <a:pPr marL="171450" indent="-171450">
              <a:buFont typeface="Arial" pitchFamily="34" charset="0"/>
              <a:buChar char="•"/>
            </a:pPr>
            <a:r>
              <a:rPr lang="en-US" dirty="0" smtClean="0"/>
              <a:t>The purpose, rationale, objectives, and desired outcome of surveillance activities;</a:t>
            </a:r>
          </a:p>
          <a:p>
            <a:pPr marL="171450" indent="-171450">
              <a:buFont typeface="Arial" pitchFamily="34" charset="0"/>
              <a:buChar char="•"/>
            </a:pPr>
            <a:r>
              <a:rPr lang="en-US" dirty="0" smtClean="0"/>
              <a:t>Identification of stakeholders and responsible parties;</a:t>
            </a:r>
          </a:p>
          <a:p>
            <a:pPr marL="171450" indent="-171450">
              <a:buFont typeface="Arial" pitchFamily="34" charset="0"/>
              <a:buChar char="•"/>
            </a:pPr>
            <a:r>
              <a:rPr lang="en-US" dirty="0" smtClean="0"/>
              <a:t>Population to be sampled, sampling methods, diagnostic testing considerations;</a:t>
            </a:r>
          </a:p>
          <a:p>
            <a:pPr marL="171450" indent="-171450">
              <a:buFont typeface="Arial" pitchFamily="34" charset="0"/>
              <a:buChar char="•"/>
            </a:pPr>
            <a:r>
              <a:rPr lang="en-US" dirty="0" smtClean="0"/>
              <a:t>Performance metrics - adequate sampling techniques;</a:t>
            </a:r>
          </a:p>
          <a:p>
            <a:pPr marL="171450" indent="-171450">
              <a:buFont typeface="Arial" pitchFamily="34" charset="0"/>
              <a:buChar char="•"/>
            </a:pPr>
            <a:r>
              <a:rPr lang="en-US" dirty="0" smtClean="0"/>
              <a:t>Plans for data analysis, reporting, and presentation; and</a:t>
            </a:r>
          </a:p>
          <a:p>
            <a:pPr marL="171450" indent="-171450">
              <a:buFont typeface="Arial" pitchFamily="34" charset="0"/>
              <a:buChar char="•"/>
            </a:pPr>
            <a:r>
              <a:rPr lang="en-US" dirty="0" smtClean="0"/>
              <a:t>Expected implementation, budgeting, and evaluation plans.</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6</a:t>
            </a:fld>
            <a:endParaRPr lang="en-US"/>
          </a:p>
        </p:txBody>
      </p:sp>
    </p:spTree>
    <p:extLst>
      <p:ext uri="{BB962C8B-B14F-4D97-AF65-F5344CB8AC3E}">
        <p14:creationId xmlns:p14="http://schemas.microsoft.com/office/powerpoint/2010/main" val="208931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 activities will continue and change throughout the course of an outbreak until the last area/zone</a:t>
            </a:r>
            <a:r>
              <a:rPr lang="en-US" baseline="0" dirty="0" smtClean="0"/>
              <a:t> is proven disease free</a:t>
            </a:r>
            <a:r>
              <a:rPr lang="en-US" dirty="0" smtClean="0"/>
              <a:t>. When developing a surveillance plan, the following factors must be taken into account:</a:t>
            </a:r>
          </a:p>
          <a:p>
            <a:pPr marL="171450" indent="-171450">
              <a:buFont typeface="Arial" panose="020B0604020202020204" pitchFamily="34" charset="0"/>
              <a:buChar char="•"/>
            </a:pPr>
            <a:r>
              <a:rPr lang="en-US" dirty="0" smtClean="0"/>
              <a:t>Disease description;</a:t>
            </a:r>
          </a:p>
          <a:p>
            <a:pPr marL="171450" indent="-171450">
              <a:buFont typeface="Arial" panose="020B0604020202020204" pitchFamily="34" charset="0"/>
              <a:buChar char="•"/>
            </a:pPr>
            <a:r>
              <a:rPr lang="en-US" dirty="0" smtClean="0"/>
              <a:t>Surveillance objectives;</a:t>
            </a:r>
          </a:p>
          <a:p>
            <a:pPr marL="171450" indent="-171450">
              <a:buFont typeface="Arial" panose="020B0604020202020204" pitchFamily="34" charset="0"/>
              <a:buChar char="•"/>
            </a:pPr>
            <a:r>
              <a:rPr lang="en-US" dirty="0" smtClean="0"/>
              <a:t>Identifying stakeholders and responsible parties;</a:t>
            </a:r>
          </a:p>
          <a:p>
            <a:pPr marL="171450" indent="-171450">
              <a:buFont typeface="Arial" panose="020B0604020202020204" pitchFamily="34" charset="0"/>
              <a:buChar char="•"/>
            </a:pPr>
            <a:r>
              <a:rPr lang="en-US" dirty="0" smtClean="0"/>
              <a:t>Population description;</a:t>
            </a:r>
          </a:p>
          <a:p>
            <a:pPr marL="171450" indent="-171450">
              <a:buFont typeface="Arial" panose="020B0604020202020204" pitchFamily="34" charset="0"/>
              <a:buChar char="•"/>
            </a:pPr>
            <a:r>
              <a:rPr lang="en-US" dirty="0" smtClean="0"/>
              <a:t>Case definitions;</a:t>
            </a:r>
          </a:p>
          <a:p>
            <a:pPr marL="171450" indent="-171450">
              <a:buFont typeface="Arial" panose="020B0604020202020204" pitchFamily="34" charset="0"/>
              <a:buChar char="•"/>
            </a:pPr>
            <a:r>
              <a:rPr lang="en-US" dirty="0" smtClean="0"/>
              <a:t>Data sources;</a:t>
            </a:r>
          </a:p>
          <a:p>
            <a:pPr marL="171450" indent="-171450">
              <a:buFont typeface="Arial" panose="020B0604020202020204" pitchFamily="34" charset="0"/>
              <a:buChar char="•"/>
            </a:pPr>
            <a:r>
              <a:rPr lang="en-US" dirty="0" smtClean="0"/>
              <a:t>Sampling methods; and</a:t>
            </a:r>
          </a:p>
          <a:p>
            <a:pPr marL="171450" indent="-171450">
              <a:buFont typeface="Arial" panose="020B0604020202020204" pitchFamily="34" charset="0"/>
              <a:buChar char="•"/>
            </a:pPr>
            <a:r>
              <a:rPr lang="en-US" dirty="0" smtClean="0"/>
              <a:t>Diagnostic tests.</a:t>
            </a:r>
          </a:p>
          <a:p>
            <a:r>
              <a:rPr lang="en-US" dirty="0" smtClean="0"/>
              <a:t>We will look</a:t>
            </a:r>
            <a:r>
              <a:rPr lang="en-US" baseline="0" dirty="0" smtClean="0"/>
              <a:t> at these in more detail in the following slides.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7</a:t>
            </a:fld>
            <a:endParaRPr lang="en-US"/>
          </a:p>
        </p:txBody>
      </p:sp>
    </p:spTree>
    <p:extLst>
      <p:ext uri="{BB962C8B-B14F-4D97-AF65-F5344CB8AC3E}">
        <p14:creationId xmlns:p14="http://schemas.microsoft.com/office/powerpoint/2010/main" val="92955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information about the FAD is included in the disease description section of the surveillance plan:</a:t>
            </a:r>
          </a:p>
          <a:p>
            <a:pPr marL="171450" indent="-171450">
              <a:buFont typeface="Arial" panose="020B0604020202020204" pitchFamily="34" charset="0"/>
              <a:buChar char="•"/>
            </a:pPr>
            <a:r>
              <a:rPr lang="en-US" dirty="0" smtClean="0"/>
              <a:t>Etiologic agent;</a:t>
            </a:r>
          </a:p>
          <a:p>
            <a:pPr marL="171450" indent="-171450">
              <a:buFont typeface="Arial" panose="020B0604020202020204" pitchFamily="34" charset="0"/>
              <a:buChar char="•"/>
            </a:pPr>
            <a:r>
              <a:rPr lang="en-US" dirty="0" smtClean="0"/>
              <a:t>Geographic distribution;</a:t>
            </a:r>
          </a:p>
          <a:p>
            <a:pPr marL="171450" indent="-171450">
              <a:buFont typeface="Arial" panose="020B0604020202020204" pitchFamily="34" charset="0"/>
              <a:buChar char="•"/>
            </a:pPr>
            <a:r>
              <a:rPr lang="en-US" dirty="0" smtClean="0"/>
              <a:t>Clinical signs; </a:t>
            </a:r>
          </a:p>
          <a:p>
            <a:pPr marL="171450" indent="-171450">
              <a:buFont typeface="Arial" panose="020B0604020202020204" pitchFamily="34" charset="0"/>
              <a:buChar char="•"/>
            </a:pPr>
            <a:r>
              <a:rPr lang="en-US" dirty="0" smtClean="0"/>
              <a:t>Pathological findings;</a:t>
            </a:r>
          </a:p>
          <a:p>
            <a:pPr marL="171450" indent="-171450">
              <a:buFont typeface="Arial" panose="020B0604020202020204" pitchFamily="34" charset="0"/>
              <a:buChar char="•"/>
            </a:pPr>
            <a:r>
              <a:rPr lang="en-US" dirty="0" smtClean="0"/>
              <a:t>Available laboratory tests;</a:t>
            </a:r>
          </a:p>
          <a:p>
            <a:pPr marL="171450" indent="-171450">
              <a:buFont typeface="Arial" panose="020B0604020202020204" pitchFamily="34" charset="0"/>
              <a:buChar char="•"/>
            </a:pPr>
            <a:r>
              <a:rPr lang="en-US" dirty="0" smtClean="0"/>
              <a:t>Epidemiology;</a:t>
            </a:r>
          </a:p>
          <a:p>
            <a:pPr marL="171450" indent="-171450">
              <a:buFont typeface="Arial" panose="020B0604020202020204" pitchFamily="34" charset="0"/>
              <a:buChar char="•"/>
            </a:pPr>
            <a:r>
              <a:rPr lang="en-US" dirty="0" smtClean="0"/>
              <a:t>Economic impact; and</a:t>
            </a:r>
          </a:p>
          <a:p>
            <a:pPr marL="171450" indent="-171450">
              <a:buFont typeface="Arial" panose="020B0604020202020204" pitchFamily="34" charset="0"/>
              <a:buChar char="•"/>
            </a:pPr>
            <a:r>
              <a:rPr lang="en-US" dirty="0" smtClean="0"/>
              <a:t>Methods of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Epidemiologists will use this information to develop the case definition. A case definition is a combination of clinical signs and/or laboratory tests required to categorize a case as suspect, presumptive positive, or confirmed positive.</a:t>
            </a:r>
            <a:r>
              <a:rPr lang="en-US" baseline="0" dirty="0" smtClean="0"/>
              <a:t> Case definitions</a:t>
            </a:r>
            <a:r>
              <a:rPr lang="en-US" dirty="0" smtClean="0"/>
              <a:t> are discussed later in this presentation.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8</a:t>
            </a:fld>
            <a:endParaRPr lang="en-US"/>
          </a:p>
        </p:txBody>
      </p:sp>
    </p:spTree>
    <p:extLst>
      <p:ext uri="{BB962C8B-B14F-4D97-AF65-F5344CB8AC3E}">
        <p14:creationId xmlns:p14="http://schemas.microsoft.com/office/powerpoint/2010/main" val="185857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Surveillance objectives are the goals to be achieved through use of the surveillance system. The table shows examples of surveillance objectives which have been developed for high pathogenicity avian influenza (HPAI). </a:t>
            </a:r>
            <a:r>
              <a:rPr lang="en-US" baseline="0" dirty="0" smtClean="0"/>
              <a:t>Goals are expected to change throughout the course of an outbreak. Goals also relate to disease control zones, such as the Control Area (CA) and the Free Area (FA). </a:t>
            </a:r>
            <a:r>
              <a:rPr lang="en-US" dirty="0" smtClean="0"/>
              <a:t>Surveillance objectives for individual pathogens can be found in disease-specific SOPs. See </a:t>
            </a:r>
            <a:r>
              <a:rPr lang="en-US" i="1" dirty="0" smtClean="0"/>
              <a:t>FAD PReP SOP: Surveillance</a:t>
            </a:r>
            <a:r>
              <a:rPr lang="en-US" dirty="0" smtClean="0"/>
              <a:t> (e.g., FMD, HPAI). More information on the disease control zones can be found in the </a:t>
            </a:r>
            <a:r>
              <a:rPr lang="en-US" i="1" dirty="0" smtClean="0"/>
              <a:t>FAD </a:t>
            </a:r>
            <a:r>
              <a:rPr lang="en-US" i="1" dirty="0" err="1" smtClean="0"/>
              <a:t>PReP</a:t>
            </a:r>
            <a:r>
              <a:rPr lang="en-US" i="1" dirty="0" smtClean="0"/>
              <a:t>/NAHEMS Guidelines: Surveillance, Epidemiology,</a:t>
            </a:r>
            <a:r>
              <a:rPr lang="en-US" i="1" baseline="0" dirty="0" smtClean="0"/>
              <a:t> and Tracing. </a:t>
            </a:r>
            <a:r>
              <a:rPr lang="en-US" i="1" dirty="0" smtClean="0"/>
              <a:t>[This chart describes Surveillance Objectives by Time Period for HPAI. Content provided by: USDA.</a:t>
            </a:r>
            <a:r>
              <a:rPr lang="en-US" i="1" baseline="0" dirty="0" smtClean="0"/>
              <a:t> I</a:t>
            </a:r>
            <a:r>
              <a:rPr lang="en-US" i="1" dirty="0" smtClean="0"/>
              <a:t>llustration by: Bridget </a:t>
            </a:r>
            <a:r>
              <a:rPr lang="en-US" i="1" dirty="0" err="1" smtClean="0"/>
              <a:t>Wedemeier</a:t>
            </a:r>
            <a:r>
              <a:rPr lang="en-US" i="1" dirty="0" smtClean="0"/>
              <a:t>, Iowa State University]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9</a:t>
            </a:fld>
            <a:endParaRPr lang="en-US"/>
          </a:p>
        </p:txBody>
      </p:sp>
    </p:spTree>
    <p:extLst>
      <p:ext uri="{BB962C8B-B14F-4D97-AF65-F5344CB8AC3E}">
        <p14:creationId xmlns:p14="http://schemas.microsoft.com/office/powerpoint/2010/main" val="417477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28977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45327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18451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672" r:id="rId11"/>
    <p:sldLayoutId id="2147483673" r:id="rId12"/>
    <p:sldLayoutId id="2147483674" r:id="rId13"/>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fadpre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10000"/>
            <a:ext cx="5867400" cy="990600"/>
          </a:xfrm>
        </p:spPr>
        <p:txBody>
          <a:bodyPr>
            <a:normAutofit fontScale="77500" lnSpcReduction="20000"/>
          </a:bodyPr>
          <a:lstStyle/>
          <a:p>
            <a:r>
              <a:rPr lang="en-US" sz="4000" dirty="0" smtClean="0"/>
              <a:t>Surveillance Part 1: </a:t>
            </a:r>
          </a:p>
          <a:p>
            <a:r>
              <a:rPr lang="en-US" sz="4000" dirty="0" smtClean="0"/>
              <a:t>The Surveillance Plan  </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a:solidFill>
                  <a:prstClr val="black"/>
                </a:solidFill>
              </a:rPr>
              <a:t>Adapted from the FAD </a:t>
            </a:r>
            <a:r>
              <a:rPr lang="en-US" i="1" dirty="0" err="1">
                <a:solidFill>
                  <a:prstClr val="black"/>
                </a:solidFill>
              </a:rPr>
              <a:t>PReP</a:t>
            </a:r>
            <a:r>
              <a:rPr lang="en-US" i="1" dirty="0">
                <a:solidFill>
                  <a:prstClr val="black"/>
                </a:solidFill>
              </a:rPr>
              <a:t>/NAHEMS Guidelines: Surveillance, Epidemiology, and Tracing (</a:t>
            </a:r>
            <a:r>
              <a:rPr lang="en-US" i="1" dirty="0" smtClean="0">
                <a:solidFill>
                  <a:prstClr val="black"/>
                </a:solidFill>
              </a:rPr>
              <a:t>2014).</a:t>
            </a:r>
            <a:endParaRPr lang="en-US" i="1" dirty="0">
              <a:solidFill>
                <a:prstClr val="black"/>
              </a:solidFill>
            </a:endParaRPr>
          </a:p>
        </p:txBody>
      </p:sp>
    </p:spTree>
    <p:extLst>
      <p:ext uri="{BB962C8B-B14F-4D97-AF65-F5344CB8AC3E}">
        <p14:creationId xmlns:p14="http://schemas.microsoft.com/office/powerpoint/2010/main" val="1852135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Stakeholders should be clearly identified</a:t>
            </a:r>
          </a:p>
          <a:p>
            <a:pPr lvl="1"/>
            <a:r>
              <a:rPr lang="en-US" dirty="0" smtClean="0"/>
              <a:t>May be included in surveillance planning and data collection activities</a:t>
            </a:r>
          </a:p>
          <a:p>
            <a:pPr lvl="1"/>
            <a:r>
              <a:rPr lang="en-US" dirty="0" smtClean="0"/>
              <a:t>May not specifically appear in the ICS</a:t>
            </a:r>
          </a:p>
          <a:p>
            <a:r>
              <a:rPr lang="en-US" dirty="0" smtClean="0"/>
              <a:t>Anyone participating in surveillance activities must receive training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Stakeholders</a:t>
            </a:r>
            <a:endParaRPr lang="en-US" dirty="0"/>
          </a:p>
        </p:txBody>
      </p:sp>
    </p:spTree>
    <p:extLst>
      <p:ext uri="{BB962C8B-B14F-4D97-AF65-F5344CB8AC3E}">
        <p14:creationId xmlns:p14="http://schemas.microsoft.com/office/powerpoint/2010/main" val="210272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4876800" cy="4953000"/>
          </a:xfrm>
        </p:spPr>
        <p:txBody>
          <a:bodyPr/>
          <a:lstStyle/>
          <a:p>
            <a:r>
              <a:rPr lang="en-US" dirty="0"/>
              <a:t>S</a:t>
            </a:r>
            <a:r>
              <a:rPr lang="en-US" dirty="0" smtClean="0"/>
              <a:t>tudy population</a:t>
            </a:r>
          </a:p>
          <a:p>
            <a:pPr lvl="1"/>
            <a:r>
              <a:rPr lang="en-US" dirty="0"/>
              <a:t>S</a:t>
            </a:r>
            <a:r>
              <a:rPr lang="en-US" dirty="0" smtClean="0"/>
              <a:t>ubset of the target population</a:t>
            </a:r>
          </a:p>
          <a:p>
            <a:pPr lvl="1"/>
            <a:r>
              <a:rPr lang="en-US" dirty="0" smtClean="0"/>
              <a:t>Contains animals at risk of infection</a:t>
            </a:r>
          </a:p>
          <a:p>
            <a:pPr lvl="1"/>
            <a:r>
              <a:rPr lang="en-US" dirty="0" smtClean="0"/>
              <a:t>More than one may be identified</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Population Description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1676400"/>
            <a:ext cx="3352800" cy="374396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541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Definition Components</a:t>
            </a:r>
            <a:endParaRPr lang="en-US" dirty="0"/>
          </a:p>
        </p:txBody>
      </p:sp>
      <p:sp>
        <p:nvSpPr>
          <p:cNvPr id="3" name="Content Placeholder 2"/>
          <p:cNvSpPr>
            <a:spLocks noGrp="1"/>
          </p:cNvSpPr>
          <p:nvPr>
            <p:ph sz="half" idx="1"/>
          </p:nvPr>
        </p:nvSpPr>
        <p:spPr/>
        <p:txBody>
          <a:bodyPr>
            <a:normAutofit fontScale="92500"/>
          </a:bodyPr>
          <a:lstStyle/>
          <a:p>
            <a:r>
              <a:rPr lang="en-US" dirty="0"/>
              <a:t>General disease </a:t>
            </a:r>
            <a:r>
              <a:rPr lang="en-US" dirty="0" smtClean="0"/>
              <a:t>           and </a:t>
            </a:r>
            <a:r>
              <a:rPr lang="en-US" dirty="0"/>
              <a:t>pathogen </a:t>
            </a:r>
            <a:r>
              <a:rPr lang="en-US" dirty="0" smtClean="0"/>
              <a:t>information</a:t>
            </a:r>
            <a:endParaRPr lang="en-US" dirty="0"/>
          </a:p>
          <a:p>
            <a:pPr lvl="1"/>
            <a:r>
              <a:rPr lang="en-US" dirty="0"/>
              <a:t>E</a:t>
            </a:r>
            <a:r>
              <a:rPr lang="en-US" dirty="0" smtClean="0"/>
              <a:t>tiologic </a:t>
            </a:r>
            <a:r>
              <a:rPr lang="en-US" dirty="0"/>
              <a:t>agent</a:t>
            </a:r>
          </a:p>
          <a:p>
            <a:pPr lvl="1"/>
            <a:r>
              <a:rPr lang="en-US" dirty="0"/>
              <a:t>D</a:t>
            </a:r>
            <a:r>
              <a:rPr lang="en-US" dirty="0" smtClean="0"/>
              <a:t>istribution</a:t>
            </a:r>
            <a:endParaRPr lang="en-US" dirty="0"/>
          </a:p>
          <a:p>
            <a:pPr lvl="1"/>
            <a:r>
              <a:rPr lang="en-US" dirty="0" smtClean="0"/>
              <a:t>Clinical </a:t>
            </a:r>
            <a:r>
              <a:rPr lang="en-US" dirty="0"/>
              <a:t>signs</a:t>
            </a:r>
          </a:p>
          <a:p>
            <a:pPr lvl="1"/>
            <a:r>
              <a:rPr lang="en-US" dirty="0"/>
              <a:t>I</a:t>
            </a:r>
            <a:r>
              <a:rPr lang="en-US" dirty="0" smtClean="0"/>
              <a:t>ncubation </a:t>
            </a:r>
            <a:r>
              <a:rPr lang="en-US" dirty="0"/>
              <a:t>period</a:t>
            </a:r>
          </a:p>
          <a:p>
            <a:pPr lvl="1"/>
            <a:r>
              <a:rPr lang="en-US" dirty="0"/>
              <a:t>D</a:t>
            </a:r>
            <a:r>
              <a:rPr lang="en-US" dirty="0" smtClean="0"/>
              <a:t>ifferential </a:t>
            </a:r>
            <a:r>
              <a:rPr lang="en-US" dirty="0"/>
              <a:t>diagnosis</a:t>
            </a:r>
          </a:p>
          <a:p>
            <a:pPr lvl="1"/>
            <a:r>
              <a:rPr lang="en-US" dirty="0" smtClean="0"/>
              <a:t>Transmission </a:t>
            </a:r>
            <a:r>
              <a:rPr lang="en-US" dirty="0"/>
              <a:t>and reservoir</a:t>
            </a:r>
          </a:p>
          <a:p>
            <a:pPr lvl="1"/>
            <a:r>
              <a:rPr lang="en-US" dirty="0"/>
              <a:t>E</a:t>
            </a:r>
            <a:r>
              <a:rPr lang="en-US" dirty="0" smtClean="0"/>
              <a:t>pidemiology</a:t>
            </a:r>
            <a:endParaRPr lang="en-US" dirty="0"/>
          </a:p>
          <a:p>
            <a:endParaRPr lang="en-US" dirty="0"/>
          </a:p>
        </p:txBody>
      </p:sp>
      <p:sp>
        <p:nvSpPr>
          <p:cNvPr id="4" name="Content Placeholder 3"/>
          <p:cNvSpPr>
            <a:spLocks noGrp="1"/>
          </p:cNvSpPr>
          <p:nvPr>
            <p:ph sz="half" idx="2"/>
          </p:nvPr>
        </p:nvSpPr>
        <p:spPr/>
        <p:txBody>
          <a:bodyPr>
            <a:normAutofit fontScale="92500"/>
          </a:bodyPr>
          <a:lstStyle/>
          <a:p>
            <a:r>
              <a:rPr lang="en-US" dirty="0"/>
              <a:t>Laboratory </a:t>
            </a:r>
            <a:r>
              <a:rPr lang="en-US" dirty="0" smtClean="0"/>
              <a:t>criteria</a:t>
            </a:r>
          </a:p>
          <a:p>
            <a:r>
              <a:rPr lang="en-US" dirty="0" smtClean="0"/>
              <a:t>Reporting criteria</a:t>
            </a:r>
          </a:p>
          <a:p>
            <a:r>
              <a:rPr lang="en-US" dirty="0" smtClean="0"/>
              <a:t>Control procedures</a:t>
            </a:r>
          </a:p>
          <a:p>
            <a:r>
              <a:rPr lang="en-US" dirty="0" smtClean="0"/>
              <a:t>Surveillance procedures</a:t>
            </a:r>
            <a:endParaRPr lang="en-US" dirty="0"/>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Tree>
    <p:extLst>
      <p:ext uri="{BB962C8B-B14F-4D97-AF65-F5344CB8AC3E}">
        <p14:creationId xmlns:p14="http://schemas.microsoft.com/office/powerpoint/2010/main" val="413628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Suspect case</a:t>
            </a:r>
          </a:p>
          <a:p>
            <a:pPr lvl="1"/>
            <a:r>
              <a:rPr lang="en-US" dirty="0" smtClean="0"/>
              <a:t>Animal showing clinical signs compatible with FAD</a:t>
            </a:r>
          </a:p>
          <a:p>
            <a:r>
              <a:rPr lang="en-US" dirty="0" smtClean="0"/>
              <a:t>Presumptive positive case</a:t>
            </a:r>
          </a:p>
          <a:p>
            <a:pPr lvl="1"/>
            <a:r>
              <a:rPr lang="en-US" dirty="0" smtClean="0"/>
              <a:t>Animal with clinical signs consistent with FAD and positive test results</a:t>
            </a:r>
          </a:p>
          <a:p>
            <a:r>
              <a:rPr lang="en-US" dirty="0" smtClean="0"/>
              <a:t>Confirmed positive case</a:t>
            </a:r>
          </a:p>
          <a:p>
            <a:pPr lvl="1"/>
            <a:r>
              <a:rPr lang="en-US" dirty="0" smtClean="0"/>
              <a:t>Agent has been isolated and identified using approved tests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Case Definitions</a:t>
            </a:r>
            <a:endParaRPr lang="en-US" dirty="0"/>
          </a:p>
        </p:txBody>
      </p:sp>
    </p:spTree>
    <p:extLst>
      <p:ext uri="{BB962C8B-B14F-4D97-AF65-F5344CB8AC3E}">
        <p14:creationId xmlns:p14="http://schemas.microsoft.com/office/powerpoint/2010/main" val="885814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Tree>
    <p:extLst>
      <p:ext uri="{BB962C8B-B14F-4D97-AF65-F5344CB8AC3E}">
        <p14:creationId xmlns:p14="http://schemas.microsoft.com/office/powerpoint/2010/main" val="171089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248400" cy="4953000"/>
          </a:xfrm>
        </p:spPr>
        <p:txBody>
          <a:bodyPr>
            <a:noAutofit/>
          </a:bodyPr>
          <a:lstStyle/>
          <a:p>
            <a:r>
              <a:rPr lang="en-US" dirty="0" smtClean="0"/>
              <a:t>May be the first to notice  sick animals</a:t>
            </a:r>
          </a:p>
          <a:p>
            <a:r>
              <a:rPr lang="en-US" dirty="0"/>
              <a:t>M</a:t>
            </a:r>
            <a:r>
              <a:rPr lang="en-US" dirty="0" smtClean="0"/>
              <a:t>aintain livestock records and production data</a:t>
            </a:r>
          </a:p>
          <a:p>
            <a:pPr lvl="1"/>
            <a:r>
              <a:rPr lang="en-US" dirty="0" smtClean="0"/>
              <a:t>Type, format and quality            of farm data may vary                from farm to farm</a:t>
            </a:r>
          </a:p>
          <a:p>
            <a:pPr lvl="1"/>
            <a:r>
              <a:rPr lang="en-US" dirty="0"/>
              <a:t>C</a:t>
            </a:r>
            <a:r>
              <a:rPr lang="en-US" dirty="0" smtClean="0"/>
              <a:t>onfidentiality issues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Livestock Producers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5820" y="3124200"/>
            <a:ext cx="2840517" cy="213360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722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95400"/>
            <a:ext cx="7055125" cy="4953000"/>
          </a:xfrm>
        </p:spPr>
        <p:txBody>
          <a:bodyPr>
            <a:normAutofit/>
          </a:bodyPr>
          <a:lstStyle/>
          <a:p>
            <a:r>
              <a:rPr lang="en-US" dirty="0" smtClean="0"/>
              <a:t>Often have early contact              with sick animals</a:t>
            </a:r>
          </a:p>
          <a:p>
            <a:pPr lvl="1"/>
            <a:r>
              <a:rPr lang="en-US" dirty="0" smtClean="0"/>
              <a:t>Routine veterinary activities</a:t>
            </a:r>
          </a:p>
          <a:p>
            <a:pPr lvl="1"/>
            <a:r>
              <a:rPr lang="en-US" dirty="0" smtClean="0"/>
              <a:t>Calls to examine ill animals</a:t>
            </a:r>
          </a:p>
          <a:p>
            <a:r>
              <a:rPr lang="en-US" dirty="0" smtClean="0"/>
              <a:t>Medical records may                      be available</a:t>
            </a:r>
          </a:p>
          <a:p>
            <a:pPr lvl="1"/>
            <a:r>
              <a:rPr lang="en-US" dirty="0" smtClean="0"/>
              <a:t>Confidential documents</a:t>
            </a:r>
            <a:endParaRPr lang="en-US" dirty="0"/>
          </a:p>
          <a:p>
            <a:pPr lvl="1"/>
            <a:r>
              <a:rPr lang="en-US" dirty="0" smtClean="0"/>
              <a:t>Type, format, quality of information may vary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Veterinarians </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3733800"/>
            <a:ext cx="3099351" cy="206623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046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a source of data</a:t>
            </a:r>
          </a:p>
          <a:p>
            <a:pPr lvl="1"/>
            <a:r>
              <a:rPr lang="en-US" dirty="0"/>
              <a:t>N</a:t>
            </a:r>
            <a:r>
              <a:rPr lang="en-US" dirty="0" smtClean="0"/>
              <a:t>umber and distribution of animals owned by members</a:t>
            </a:r>
          </a:p>
          <a:p>
            <a:r>
              <a:rPr lang="en-US" dirty="0" smtClean="0"/>
              <a:t>May also help disseminate FAD information from a response effort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Livestock Organizations</a:t>
            </a:r>
            <a:endParaRPr lang="en-US" dirty="0"/>
          </a:p>
        </p:txBody>
      </p:sp>
    </p:spTree>
    <p:extLst>
      <p:ext uri="{BB962C8B-B14F-4D97-AF65-F5344CB8AC3E}">
        <p14:creationId xmlns:p14="http://schemas.microsoft.com/office/powerpoint/2010/main" val="3172142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animals undergo ante mortem and post mortem inspection</a:t>
            </a:r>
            <a:endParaRPr lang="en-US" dirty="0"/>
          </a:p>
          <a:p>
            <a:pPr lvl="1"/>
            <a:r>
              <a:rPr lang="en-US" dirty="0" smtClean="0"/>
              <a:t>Results recorded only for animals requiring disposition by FSIS</a:t>
            </a:r>
          </a:p>
          <a:p>
            <a:pPr lvl="1"/>
            <a:r>
              <a:rPr lang="en-US" dirty="0" smtClean="0"/>
              <a:t>Amount of information recorded varies</a:t>
            </a:r>
          </a:p>
          <a:p>
            <a:pPr lvl="1"/>
            <a:r>
              <a:rPr lang="en-US" dirty="0" smtClean="0"/>
              <a:t>May provide information in an FAD outbreak</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Slaughter Plants</a:t>
            </a:r>
            <a:endParaRPr lang="en-US" dirty="0"/>
          </a:p>
        </p:txBody>
      </p:sp>
    </p:spTree>
    <p:extLst>
      <p:ext uri="{BB962C8B-B14F-4D97-AF65-F5344CB8AC3E}">
        <p14:creationId xmlns:p14="http://schemas.microsoft.com/office/powerpoint/2010/main" val="200050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562600" cy="5029200"/>
          </a:xfrm>
        </p:spPr>
        <p:txBody>
          <a:bodyPr>
            <a:normAutofit/>
          </a:bodyPr>
          <a:lstStyle/>
          <a:p>
            <a:r>
              <a:rPr lang="en-US" dirty="0" smtClean="0"/>
              <a:t>Potential data sources for wildlife </a:t>
            </a:r>
          </a:p>
          <a:p>
            <a:pPr lvl="1"/>
            <a:r>
              <a:rPr lang="en-US" dirty="0" smtClean="0"/>
              <a:t>Ground surveys</a:t>
            </a:r>
          </a:p>
          <a:p>
            <a:pPr lvl="1"/>
            <a:r>
              <a:rPr lang="en-US" dirty="0" smtClean="0"/>
              <a:t>Local reports</a:t>
            </a:r>
          </a:p>
          <a:p>
            <a:pPr lvl="1"/>
            <a:r>
              <a:rPr lang="en-US" dirty="0" smtClean="0"/>
              <a:t>Live animal capture</a:t>
            </a:r>
          </a:p>
          <a:p>
            <a:r>
              <a:rPr lang="en-US" dirty="0" smtClean="0"/>
              <a:t>May be difficult </a:t>
            </a:r>
          </a:p>
          <a:p>
            <a:r>
              <a:rPr lang="en-US" dirty="0" smtClean="0"/>
              <a:t>Consider wildlife density, movement patterns, and behavior</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Wildlife Data	</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04559" y="2133600"/>
            <a:ext cx="2854887" cy="29464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284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Defines surveillance</a:t>
            </a:r>
          </a:p>
          <a:p>
            <a:r>
              <a:rPr lang="en-US" dirty="0" smtClean="0"/>
              <a:t>Describes the development and components of a surveillance plan</a:t>
            </a:r>
          </a:p>
          <a:p>
            <a:r>
              <a:rPr lang="en-US" dirty="0" smtClean="0"/>
              <a:t>Identifies stakeholders and data sources</a:t>
            </a:r>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366326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used to periodically assess the health status of a population</a:t>
            </a:r>
          </a:p>
          <a:p>
            <a:r>
              <a:rPr lang="en-US" dirty="0" smtClean="0"/>
              <a:t>Involves repeated sampling of a representative group of high risk animals </a:t>
            </a:r>
          </a:p>
          <a:p>
            <a:r>
              <a:rPr lang="en-US" dirty="0" smtClean="0"/>
              <a:t>Considerations</a:t>
            </a:r>
          </a:p>
          <a:p>
            <a:pPr lvl="1"/>
            <a:r>
              <a:rPr lang="en-US" dirty="0" smtClean="0"/>
              <a:t>Herd/site selection and animal type</a:t>
            </a:r>
          </a:p>
          <a:p>
            <a:pPr lvl="1"/>
            <a:r>
              <a:rPr lang="en-US" dirty="0" smtClean="0"/>
              <a:t>Frequency of sampling</a:t>
            </a:r>
          </a:p>
          <a:p>
            <a:pPr lvl="1"/>
            <a:r>
              <a:rPr lang="en-US" dirty="0" smtClean="0"/>
              <a:t>Testing protocol</a:t>
            </a:r>
          </a:p>
          <a:p>
            <a:pPr marL="0"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Sentinel Surveillance</a:t>
            </a:r>
            <a:endParaRPr lang="en-US" dirty="0"/>
          </a:p>
        </p:txBody>
      </p:sp>
    </p:spTree>
    <p:extLst>
      <p:ext uri="{BB962C8B-B14F-4D97-AF65-F5344CB8AC3E}">
        <p14:creationId xmlns:p14="http://schemas.microsoft.com/office/powerpoint/2010/main" val="9537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Auction/market records</a:t>
            </a:r>
          </a:p>
          <a:p>
            <a:r>
              <a:rPr lang="en-US" dirty="0" smtClean="0"/>
              <a:t>Disease reporting systems</a:t>
            </a:r>
          </a:p>
          <a:p>
            <a:r>
              <a:rPr lang="en-US" dirty="0" smtClean="0"/>
              <a:t>Disease control programs</a:t>
            </a:r>
          </a:p>
          <a:p>
            <a:r>
              <a:rPr lang="en-US" dirty="0" smtClean="0"/>
              <a:t>Targeted testing/screening</a:t>
            </a:r>
          </a:p>
          <a:p>
            <a:r>
              <a:rPr lang="en-US" dirty="0" smtClean="0"/>
              <a:t>Post mortem diagnostic specimen collection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a:t>
            </a:r>
            <a:r>
              <a:rPr lang="en-US" dirty="0" err="1" smtClean="0">
                <a:solidFill>
                  <a:prstClr val="black">
                    <a:tint val="75000"/>
                  </a:prstClr>
                </a:solidFill>
              </a:rPr>
              <a:t>Epi</a:t>
            </a:r>
            <a:r>
              <a:rPr lang="en-US" dirty="0" smtClean="0">
                <a:solidFill>
                  <a:prstClr val="black">
                    <a:tint val="75000"/>
                  </a:prstClr>
                </a:solidFill>
              </a:rPr>
              <a:t>,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Other Data Sources</a:t>
            </a:r>
            <a:endParaRPr lang="en-US" dirty="0"/>
          </a:p>
        </p:txBody>
      </p:sp>
    </p:spTree>
    <p:extLst>
      <p:ext uri="{BB962C8B-B14F-4D97-AF65-F5344CB8AC3E}">
        <p14:creationId xmlns:p14="http://schemas.microsoft.com/office/powerpoint/2010/main" val="400453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9845" y="1905000"/>
            <a:ext cx="2763443" cy="35762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152400" y="1371600"/>
            <a:ext cx="6019800" cy="5486400"/>
          </a:xfrm>
        </p:spPr>
        <p:txBody>
          <a:bodyPr>
            <a:noAutofit/>
          </a:bodyPr>
          <a:lstStyle/>
          <a:p>
            <a:r>
              <a:rPr lang="en-US" sz="2600" dirty="0" smtClean="0"/>
              <a:t>FAD </a:t>
            </a:r>
            <a:r>
              <a:rPr lang="en-US" sz="2600" dirty="0" err="1" smtClean="0"/>
              <a:t>PReP</a:t>
            </a:r>
            <a:r>
              <a:rPr lang="en-US" sz="2600" dirty="0" smtClean="0"/>
              <a:t>/NAHEMS Guidelines: Surveillance, Epidemiology, and Tracing, and SOP: Surveillance </a:t>
            </a:r>
          </a:p>
          <a:p>
            <a:pPr lvl="1"/>
            <a:r>
              <a:rPr lang="en-US" sz="2000" dirty="0" smtClean="0">
                <a:hlinkClick r:id="rId4"/>
              </a:rPr>
              <a:t>http</a:t>
            </a:r>
            <a:r>
              <a:rPr lang="en-US" sz="2000" dirty="0">
                <a:hlinkClick r:id="rId4"/>
              </a:rPr>
              <a:t>://</a:t>
            </a:r>
            <a:r>
              <a:rPr lang="en-US" sz="2000" dirty="0" smtClean="0">
                <a:hlinkClick r:id="rId4"/>
              </a:rPr>
              <a:t>www.aphis.usda.gov/fadprep</a:t>
            </a:r>
            <a:endParaRPr lang="en-US" sz="2000" dirty="0" smtClean="0"/>
          </a:p>
          <a:p>
            <a:r>
              <a:rPr lang="en-US" sz="2600" dirty="0" smtClean="0"/>
              <a:t>Surveillance, Epidemiology, </a:t>
            </a:r>
            <a:br>
              <a:rPr lang="en-US" sz="2600" dirty="0" smtClean="0"/>
            </a:br>
            <a:r>
              <a:rPr lang="en-US" sz="2600" dirty="0" smtClean="0"/>
              <a:t>and Tracing  web-based </a:t>
            </a:r>
            <a:br>
              <a:rPr lang="en-US" sz="2600" dirty="0" smtClean="0"/>
            </a:br>
            <a:r>
              <a:rPr lang="en-US" sz="2600" dirty="0" smtClean="0"/>
              <a:t>training module</a:t>
            </a:r>
          </a:p>
          <a:p>
            <a:pPr lvl="1"/>
            <a:r>
              <a:rPr lang="en-US" sz="2000" dirty="0" smtClean="0">
                <a:hlinkClick r:id="rId5"/>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629400"/>
            <a:ext cx="4572000" cy="228600"/>
          </a:xfrm>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Surveillance, </a:t>
            </a:r>
            <a:r>
              <a:rPr lang="en-US" dirty="0" err="1">
                <a:solidFill>
                  <a:prstClr val="black">
                    <a:tint val="75000"/>
                  </a:prstClr>
                </a:solidFill>
              </a:rPr>
              <a:t>Epi</a:t>
            </a:r>
            <a:r>
              <a:rPr lang="en-US" dirty="0">
                <a:solidFill>
                  <a:prstClr val="black">
                    <a:tint val="75000"/>
                  </a:prstClr>
                </a:solidFill>
              </a:rPr>
              <a:t>, and Tracing - Surveillance Part 1</a:t>
            </a:r>
          </a:p>
          <a:p>
            <a:pPr algn="l"/>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2707824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3201" y="1676400"/>
            <a:ext cx="2940088"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Anderson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553200"/>
            <a:ext cx="4572000" cy="304800"/>
          </a:xfrm>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Surveillance, </a:t>
            </a:r>
            <a:r>
              <a:rPr lang="en-US" dirty="0" err="1">
                <a:solidFill>
                  <a:prstClr val="black">
                    <a:tint val="75000"/>
                  </a:prstClr>
                </a:solidFill>
              </a:rPr>
              <a:t>Epi</a:t>
            </a:r>
            <a:r>
              <a:rPr lang="en-US" dirty="0">
                <a:solidFill>
                  <a:prstClr val="black">
                    <a:tint val="75000"/>
                  </a:prstClr>
                </a:solidFill>
              </a:rPr>
              <a:t>, and Tracing - Surveillance Part 1</a:t>
            </a:r>
          </a:p>
          <a:p>
            <a:pPr algn="l"/>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2326392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Janice Mogan, DVM; Melissa Lang, BS</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Surveillance</a:t>
            </a:r>
          </a:p>
          <a:p>
            <a:pPr lvl="1"/>
            <a:r>
              <a:rPr lang="en-US" dirty="0" smtClean="0"/>
              <a:t>Intensive form of data recording</a:t>
            </a:r>
          </a:p>
          <a:p>
            <a:pPr lvl="1"/>
            <a:r>
              <a:rPr lang="en-US" dirty="0" smtClean="0"/>
              <a:t>Gathering, documenting, and analyzing</a:t>
            </a:r>
          </a:p>
          <a:p>
            <a:r>
              <a:rPr lang="en-US" dirty="0" smtClean="0"/>
              <a:t>Surveillance systems</a:t>
            </a:r>
          </a:p>
          <a:p>
            <a:r>
              <a:rPr lang="en-US" dirty="0" smtClean="0"/>
              <a:t>Routine surveillance</a:t>
            </a:r>
          </a:p>
          <a:p>
            <a:pPr lvl="1"/>
            <a:r>
              <a:rPr lang="en-US" dirty="0" smtClean="0"/>
              <a:t>Assesses level of endemic                           disease in populations </a:t>
            </a:r>
          </a:p>
          <a:p>
            <a:pPr lvl="1"/>
            <a:r>
              <a:rPr lang="en-US" dirty="0" smtClean="0"/>
              <a:t>Looks for presence of                               FAD agents</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a:t>
            </a:r>
            <a:r>
              <a:rPr lang="en-US" dirty="0" err="1" smtClean="0">
                <a:solidFill>
                  <a:prstClr val="black">
                    <a:tint val="75000"/>
                  </a:prstClr>
                </a:solidFill>
              </a:rPr>
              <a:t>Epi</a:t>
            </a:r>
            <a:r>
              <a:rPr lang="en-US" dirty="0" smtClean="0">
                <a:solidFill>
                  <a:prstClr val="black">
                    <a:tint val="75000"/>
                  </a:prstClr>
                </a:solidFill>
              </a:rPr>
              <a:t>,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What is Surveillance?</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48400" y="3505200"/>
            <a:ext cx="2465070" cy="2032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35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During an FAD outbreak, surveillance plays a key role in:</a:t>
            </a:r>
          </a:p>
          <a:p>
            <a:pPr lvl="1"/>
            <a:r>
              <a:rPr lang="en-US" dirty="0" smtClean="0"/>
              <a:t>Identifying </a:t>
            </a:r>
            <a:r>
              <a:rPr lang="en-US" dirty="0"/>
              <a:t>the infectious </a:t>
            </a:r>
            <a:r>
              <a:rPr lang="en-US" dirty="0" smtClean="0"/>
              <a:t>agent</a:t>
            </a:r>
            <a:endParaRPr lang="en-US" dirty="0"/>
          </a:p>
          <a:p>
            <a:pPr lvl="1"/>
            <a:r>
              <a:rPr lang="en-US" dirty="0"/>
              <a:t>Determining the scope of the </a:t>
            </a:r>
            <a:r>
              <a:rPr lang="en-US" dirty="0" smtClean="0"/>
              <a:t>outbreak</a:t>
            </a:r>
            <a:endParaRPr lang="en-US" dirty="0"/>
          </a:p>
          <a:p>
            <a:pPr lvl="1"/>
            <a:r>
              <a:rPr lang="en-US" dirty="0"/>
              <a:t>Assessing the effectiveness of eradication and control </a:t>
            </a:r>
            <a:r>
              <a:rPr lang="en-US" dirty="0" smtClean="0"/>
              <a:t>efforts</a:t>
            </a:r>
            <a:endParaRPr lang="en-US" dirty="0"/>
          </a:p>
          <a:p>
            <a:pPr lvl="1"/>
            <a:r>
              <a:rPr lang="en-US" dirty="0"/>
              <a:t>Demonstrating a return to disease </a:t>
            </a:r>
            <a:r>
              <a:rPr lang="en-US" dirty="0" smtClean="0"/>
              <a:t>         free status</a:t>
            </a:r>
            <a:endParaRPr lang="en-US" dirty="0"/>
          </a:p>
          <a:p>
            <a:pPr lvl="1"/>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Role of Surveillance</a:t>
            </a:r>
            <a:endParaRPr lang="en-US" dirty="0"/>
          </a:p>
        </p:txBody>
      </p:sp>
    </p:spTree>
    <p:extLst>
      <p:ext uri="{BB962C8B-B14F-4D97-AF65-F5344CB8AC3E}">
        <p14:creationId xmlns:p14="http://schemas.microsoft.com/office/powerpoint/2010/main" val="3377056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Surveillance Plan</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Tree>
    <p:extLst>
      <p:ext uri="{BB962C8B-B14F-4D97-AF65-F5344CB8AC3E}">
        <p14:creationId xmlns:p14="http://schemas.microsoft.com/office/powerpoint/2010/main" val="401438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Purpose, rationale, objectives </a:t>
            </a:r>
          </a:p>
          <a:p>
            <a:r>
              <a:rPr lang="en-US" dirty="0" smtClean="0"/>
              <a:t>Stakeholders</a:t>
            </a:r>
          </a:p>
          <a:p>
            <a:r>
              <a:rPr lang="en-US" dirty="0" smtClean="0"/>
              <a:t>Sampling considerations</a:t>
            </a:r>
          </a:p>
          <a:p>
            <a:pPr lvl="1"/>
            <a:r>
              <a:rPr lang="en-US" dirty="0" smtClean="0"/>
              <a:t>Population, methods, diagnostic testing</a:t>
            </a:r>
          </a:p>
          <a:p>
            <a:r>
              <a:rPr lang="en-US" dirty="0" smtClean="0"/>
              <a:t>Sampling techniques</a:t>
            </a:r>
          </a:p>
          <a:p>
            <a:r>
              <a:rPr lang="en-US" dirty="0" smtClean="0"/>
              <a:t>Plans for data analysis</a:t>
            </a:r>
          </a:p>
          <a:p>
            <a:r>
              <a:rPr lang="en-US" dirty="0"/>
              <a:t>I</a:t>
            </a:r>
            <a:r>
              <a:rPr lang="en-US" dirty="0" smtClean="0"/>
              <a:t>mplementation, budgeting,                  and evaluation plans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Surveillance Plan</a:t>
            </a:r>
            <a:endParaRPr lang="en-US" dirty="0"/>
          </a:p>
        </p:txBody>
      </p:sp>
    </p:spTree>
    <p:extLst>
      <p:ext uri="{BB962C8B-B14F-4D97-AF65-F5344CB8AC3E}">
        <p14:creationId xmlns:p14="http://schemas.microsoft.com/office/powerpoint/2010/main" val="4261002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Disease description</a:t>
            </a:r>
          </a:p>
          <a:p>
            <a:r>
              <a:rPr lang="en-US" dirty="0"/>
              <a:t>Surveillance objectives</a:t>
            </a:r>
          </a:p>
          <a:p>
            <a:r>
              <a:rPr lang="en-US" dirty="0" smtClean="0"/>
              <a:t>Stakeholders </a:t>
            </a:r>
            <a:r>
              <a:rPr lang="en-US" dirty="0"/>
              <a:t>and responsible parties</a:t>
            </a:r>
          </a:p>
          <a:p>
            <a:r>
              <a:rPr lang="en-US" dirty="0"/>
              <a:t>Population description</a:t>
            </a:r>
          </a:p>
          <a:p>
            <a:r>
              <a:rPr lang="en-US" dirty="0"/>
              <a:t>Case definitions</a:t>
            </a:r>
          </a:p>
          <a:p>
            <a:r>
              <a:rPr lang="en-US" dirty="0"/>
              <a:t>Data sources</a:t>
            </a:r>
          </a:p>
          <a:p>
            <a:r>
              <a:rPr lang="en-US" dirty="0"/>
              <a:t>Sampling methods</a:t>
            </a:r>
          </a:p>
          <a:p>
            <a:r>
              <a:rPr lang="en-US" dirty="0"/>
              <a:t>Diagnostic tests</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Surveillance Plan Elements</a:t>
            </a:r>
            <a:endParaRPr lang="en-US" dirty="0"/>
          </a:p>
        </p:txBody>
      </p:sp>
    </p:spTree>
    <p:extLst>
      <p:ext uri="{BB962C8B-B14F-4D97-AF65-F5344CB8AC3E}">
        <p14:creationId xmlns:p14="http://schemas.microsoft.com/office/powerpoint/2010/main" val="260807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Description</a:t>
            </a:r>
            <a:endParaRPr lang="en-US" dirty="0"/>
          </a:p>
        </p:txBody>
      </p:sp>
      <p:sp>
        <p:nvSpPr>
          <p:cNvPr id="3" name="Content Placeholder 2"/>
          <p:cNvSpPr>
            <a:spLocks noGrp="1"/>
          </p:cNvSpPr>
          <p:nvPr>
            <p:ph sz="half" idx="1"/>
          </p:nvPr>
        </p:nvSpPr>
        <p:spPr/>
        <p:txBody>
          <a:bodyPr/>
          <a:lstStyle/>
          <a:p>
            <a:r>
              <a:rPr lang="en-US" sz="3200" dirty="0"/>
              <a:t>Etiologic agent</a:t>
            </a:r>
          </a:p>
          <a:p>
            <a:r>
              <a:rPr lang="en-US" sz="3200" dirty="0"/>
              <a:t>Geographic distribution</a:t>
            </a:r>
          </a:p>
          <a:p>
            <a:r>
              <a:rPr lang="en-US" sz="3200" dirty="0"/>
              <a:t>Clinical signs</a:t>
            </a:r>
          </a:p>
          <a:p>
            <a:r>
              <a:rPr lang="en-US" sz="3200" dirty="0"/>
              <a:t>Pathological findings</a:t>
            </a:r>
          </a:p>
          <a:p>
            <a:endParaRPr lang="en-US" dirty="0"/>
          </a:p>
        </p:txBody>
      </p:sp>
      <p:sp>
        <p:nvSpPr>
          <p:cNvPr id="4" name="Content Placeholder 3"/>
          <p:cNvSpPr>
            <a:spLocks noGrp="1"/>
          </p:cNvSpPr>
          <p:nvPr>
            <p:ph sz="half" idx="2"/>
          </p:nvPr>
        </p:nvSpPr>
        <p:spPr/>
        <p:txBody>
          <a:bodyPr/>
          <a:lstStyle/>
          <a:p>
            <a:r>
              <a:rPr lang="en-US" sz="3200" dirty="0"/>
              <a:t>Available laboratory tests</a:t>
            </a:r>
          </a:p>
          <a:p>
            <a:r>
              <a:rPr lang="en-US" sz="3200" dirty="0"/>
              <a:t>Epidemiology</a:t>
            </a:r>
          </a:p>
          <a:p>
            <a:r>
              <a:rPr lang="en-US" sz="3200" dirty="0"/>
              <a:t>Economic </a:t>
            </a:r>
            <a:r>
              <a:rPr lang="en-US" sz="3200" dirty="0" smtClean="0"/>
              <a:t>impact</a:t>
            </a:r>
            <a:endParaRPr lang="en-US" sz="3200" dirty="0"/>
          </a:p>
          <a:p>
            <a:r>
              <a:rPr lang="en-US" sz="3200" dirty="0"/>
              <a:t>Methods of control</a:t>
            </a:r>
          </a:p>
          <a:p>
            <a:endParaRPr lang="en-US" dirty="0"/>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a:t>
            </a:r>
            <a:r>
              <a:rPr lang="en-US" dirty="0" err="1" smtClean="0">
                <a:solidFill>
                  <a:prstClr val="black">
                    <a:tint val="75000"/>
                  </a:prstClr>
                </a:solidFill>
              </a:rPr>
              <a:t>Epi</a:t>
            </a:r>
            <a:r>
              <a:rPr lang="en-US" dirty="0" smtClean="0">
                <a:solidFill>
                  <a:prstClr val="black">
                    <a:tint val="75000"/>
                  </a:prstClr>
                </a:solidFill>
              </a:rPr>
              <a:t>, and Tracing - Surveillance Part 1</a:t>
            </a:r>
            <a:endParaRPr lang="en-US" dirty="0">
              <a:solidFill>
                <a:prstClr val="black">
                  <a:tint val="75000"/>
                </a:prstClr>
              </a:solidFill>
            </a:endParaRPr>
          </a:p>
        </p:txBody>
      </p:sp>
    </p:spTree>
    <p:extLst>
      <p:ext uri="{BB962C8B-B14F-4D97-AF65-F5344CB8AC3E}">
        <p14:creationId xmlns:p14="http://schemas.microsoft.com/office/powerpoint/2010/main" val="468604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457201" y="2567896"/>
            <a:ext cx="8229600" cy="3528104"/>
          </a:xfrm>
          <a:ln w="38100">
            <a:solidFill>
              <a:srgbClr val="17375E"/>
            </a:solidFill>
          </a:ln>
        </p:spPr>
      </p:pic>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a:t>
            </a:r>
            <a:r>
              <a:rPr lang="en-US" dirty="0" err="1" smtClean="0">
                <a:solidFill>
                  <a:prstClr val="black">
                    <a:tint val="75000"/>
                  </a:prstClr>
                </a:solidFill>
              </a:rPr>
              <a:t>Epi</a:t>
            </a:r>
            <a:r>
              <a:rPr lang="en-US" dirty="0" smtClean="0">
                <a:solidFill>
                  <a:prstClr val="black">
                    <a:tint val="75000"/>
                  </a:prstClr>
                </a:solidFill>
              </a:rPr>
              <a:t>,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Surveillance Objectives</a:t>
            </a:r>
            <a:endParaRPr lang="en-US" dirty="0"/>
          </a:p>
        </p:txBody>
      </p:sp>
      <p:sp>
        <p:nvSpPr>
          <p:cNvPr id="9" name="Rectangle 8"/>
          <p:cNvSpPr/>
          <p:nvPr/>
        </p:nvSpPr>
        <p:spPr>
          <a:xfrm>
            <a:off x="381001" y="1219200"/>
            <a:ext cx="8382000" cy="1077218"/>
          </a:xfrm>
          <a:prstGeom prst="rect">
            <a:avLst/>
          </a:prstGeom>
        </p:spPr>
        <p:txBody>
          <a:bodyPr wrap="square">
            <a:spAutoFit/>
          </a:bodyPr>
          <a:lstStyle/>
          <a:p>
            <a:pPr marL="342900" lvl="0" indent="-342900">
              <a:spcBef>
                <a:spcPts val="900"/>
              </a:spcBef>
              <a:buFont typeface="Arial" pitchFamily="34" charset="0"/>
              <a:buChar char="•"/>
            </a:pPr>
            <a:r>
              <a:rPr lang="en-US" sz="3200" dirty="0" smtClean="0">
                <a:solidFill>
                  <a:prstClr val="black"/>
                </a:solidFill>
                <a:latin typeface="Verdana" pitchFamily="34" charset="0"/>
                <a:ea typeface="Verdana" pitchFamily="34" charset="0"/>
                <a:cs typeface="Verdana" pitchFamily="34" charset="0"/>
              </a:rPr>
              <a:t>Goals to be achieved through the use of the surveillance system </a:t>
            </a:r>
            <a:endParaRPr lang="en-US" sz="3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19644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4C051F-29AE-4FE5-B4A4-0474874E39AB}"/>
</file>

<file path=customXml/itemProps2.xml><?xml version="1.0" encoding="utf-8"?>
<ds:datastoreItem xmlns:ds="http://schemas.openxmlformats.org/officeDocument/2006/customXml" ds:itemID="{2CBE4CA6-6005-43C3-9E3F-79365B77993C}"/>
</file>

<file path=customXml/itemProps3.xml><?xml version="1.0" encoding="utf-8"?>
<ds:datastoreItem xmlns:ds="http://schemas.openxmlformats.org/officeDocument/2006/customXml" ds:itemID="{5C1DD5C0-C15D-47A4-81F1-B66BFFF7A935}"/>
</file>

<file path=docProps/app.xml><?xml version="1.0" encoding="utf-8"?>
<Properties xmlns="http://schemas.openxmlformats.org/officeDocument/2006/extended-properties" xmlns:vt="http://schemas.openxmlformats.org/officeDocument/2006/docPropsVTypes">
  <Template>FAD_PReP_NAHEMS_PPT_2013-11 LogoFix</Template>
  <TotalTime>18401</TotalTime>
  <Words>3180</Words>
  <Application>Microsoft Office PowerPoint</Application>
  <PresentationFormat>On-screen Show (4:3)</PresentationFormat>
  <Paragraphs>272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Surveillance, Epidemiology, and Tracing</vt:lpstr>
      <vt:lpstr>This Presentation</vt:lpstr>
      <vt:lpstr>What is Surveillance?</vt:lpstr>
      <vt:lpstr>Role of Surveillance</vt:lpstr>
      <vt:lpstr>The Surveillance Plan</vt:lpstr>
      <vt:lpstr>Surveillance Plan</vt:lpstr>
      <vt:lpstr>Surveillance Plan Elements</vt:lpstr>
      <vt:lpstr>Disease Description</vt:lpstr>
      <vt:lpstr>Surveillance Objectives</vt:lpstr>
      <vt:lpstr>Stakeholders</vt:lpstr>
      <vt:lpstr>Population Description</vt:lpstr>
      <vt:lpstr>Case Definition Components</vt:lpstr>
      <vt:lpstr>Case Definitions</vt:lpstr>
      <vt:lpstr>Data Sources </vt:lpstr>
      <vt:lpstr>Livestock Producers</vt:lpstr>
      <vt:lpstr>Veterinarians </vt:lpstr>
      <vt:lpstr>Livestock Organizations</vt:lpstr>
      <vt:lpstr>Slaughter Plants</vt:lpstr>
      <vt:lpstr>Wildlife Data </vt:lpstr>
      <vt:lpstr>Sentinel Surveillance</vt:lpstr>
      <vt:lpstr>Other Data Sources</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Epidemiology, and Tracing</dc:title>
  <dc:creator>Futoma, Patricia J</dc:creator>
  <cp:lastModifiedBy>Mogan-King, Janice P [CFSPH]</cp:lastModifiedBy>
  <cp:revision>92</cp:revision>
  <dcterms:created xsi:type="dcterms:W3CDTF">2012-08-08T18:00:24Z</dcterms:created>
  <dcterms:modified xsi:type="dcterms:W3CDTF">2015-03-27T16:39:09Z</dcterms:modified>
</cp:coreProperties>
</file>