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Lst>
  <p:notesMasterIdLst>
    <p:notesMasterId r:id="rId26"/>
  </p:notesMasterIdLst>
  <p:handoutMasterIdLst>
    <p:handoutMasterId r:id="rId27"/>
  </p:handoutMasterIdLst>
  <p:sldIdLst>
    <p:sldId id="423" r:id="rId2"/>
    <p:sldId id="426" r:id="rId3"/>
    <p:sldId id="430" r:id="rId4"/>
    <p:sldId id="427" r:id="rId5"/>
    <p:sldId id="451" r:id="rId6"/>
    <p:sldId id="434" r:id="rId7"/>
    <p:sldId id="435" r:id="rId8"/>
    <p:sldId id="453" r:id="rId9"/>
    <p:sldId id="452" r:id="rId10"/>
    <p:sldId id="431" r:id="rId11"/>
    <p:sldId id="432" r:id="rId12"/>
    <p:sldId id="433" r:id="rId13"/>
    <p:sldId id="437" r:id="rId14"/>
    <p:sldId id="428" r:id="rId15"/>
    <p:sldId id="438" r:id="rId16"/>
    <p:sldId id="439" r:id="rId17"/>
    <p:sldId id="440" r:id="rId18"/>
    <p:sldId id="441" r:id="rId19"/>
    <p:sldId id="442" r:id="rId20"/>
    <p:sldId id="454" r:id="rId21"/>
    <p:sldId id="444" r:id="rId22"/>
    <p:sldId id="456" r:id="rId23"/>
    <p:sldId id="457" r:id="rId24"/>
    <p:sldId id="45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71774" autoAdjust="0"/>
  </p:normalViewPr>
  <p:slideViewPr>
    <p:cSldViewPr>
      <p:cViewPr>
        <p:scale>
          <a:sx n="40" d="100"/>
          <a:sy n="40" d="100"/>
        </p:scale>
        <p:origin x="-1896" y="-450"/>
      </p:cViewPr>
      <p:guideLst>
        <p:guide orient="horz" pos="2160"/>
        <p:guide pos="2880"/>
      </p:guideLst>
    </p:cSldViewPr>
  </p:slideViewPr>
  <p:notesTextViewPr>
    <p:cViewPr>
      <p:scale>
        <a:sx n="1" d="1"/>
        <a:sy n="1" d="1"/>
      </p:scale>
      <p:origin x="0" y="0"/>
    </p:cViewPr>
  </p:notesTextViewPr>
  <p:sorterViewPr>
    <p:cViewPr>
      <p:scale>
        <a:sx n="77" d="100"/>
        <a:sy n="77" d="100"/>
      </p:scale>
      <p:origin x="0" y="120"/>
    </p:cViewPr>
  </p:sorterViewPr>
  <p:notesViewPr>
    <p:cSldViewPr>
      <p:cViewPr varScale="1">
        <p:scale>
          <a:sx n="57" d="100"/>
          <a:sy n="57" d="100"/>
        </p:scale>
        <p:origin x="-29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197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Hazards During Deployment</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53340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Hazards</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a:t>
            </a:r>
            <a:r>
              <a:rPr lang="en-US" dirty="0" smtClean="0">
                <a:latin typeface="+mn-lt"/>
              </a:rPr>
              <a:t>Once deployed to a response, any number of physical</a:t>
            </a:r>
            <a:r>
              <a:rPr lang="en-US" baseline="0" dirty="0" smtClean="0">
                <a:latin typeface="+mn-lt"/>
              </a:rPr>
              <a:t>, environmental, even psychological hazards can occur. Remaining aware and vigilant of these hazards can help to avoid injury as well as prevent accidents. </a:t>
            </a:r>
            <a:r>
              <a:rPr lang="en-US" dirty="0" smtClean="0">
                <a:latin typeface="+mn-lt"/>
                <a:ea typeface="ＭＳ Ｐゴシック" charset="-128"/>
                <a:cs typeface="ＭＳ Ｐゴシック" charset="-128"/>
              </a:rPr>
              <a:t>This presentation will overview some of the health and safety hazards that responders may encounter in</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an animal health emergency. [This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Health and Safety (2011)].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solidFill>
                  <a:prstClr val="black"/>
                </a:solidFill>
              </a:rPr>
              <a:t>2011</a:t>
            </a:r>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USDA APHIS and CFSPH</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01379"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a:spcBef>
                <a:spcPct val="0"/>
              </a:spcBef>
            </a:pPr>
            <a:r>
              <a:rPr lang="en-US" dirty="0" smtClean="0">
                <a:ea typeface="ＭＳ Ｐゴシック" charset="-128"/>
                <a:cs typeface="ＭＳ Ｐゴシック" charset="-128"/>
              </a:rPr>
              <a:t>Musculoskeletal injuries may also occur following heavy, frequent, or awkward lifting procedures. To prevent such injuries, practice safe lifting techniques. First, evaluate the object to be moved for its size, weight, and stability; also note if there are any sharp edges. If the object is heavy or awkward, seek assistance from another person or obtain machinery (e.g., fork lift) to handle the task. Only attempt to lift the object if it is within your ability level. To properly lift an object, stand close to the object, squat down, bending at your knees. Firmly grasp the object and slowly lift </a:t>
            </a:r>
            <a:r>
              <a:rPr lang="en-US" u="sng" dirty="0" smtClean="0">
                <a:ea typeface="ＭＳ Ｐゴシック" charset="-128"/>
                <a:cs typeface="ＭＳ Ｐゴシック" charset="-128"/>
              </a:rPr>
              <a:t>with your legs</a:t>
            </a:r>
            <a:r>
              <a:rPr lang="en-US" i="1" dirty="0" smtClean="0">
                <a:ea typeface="ＭＳ Ｐゴシック" charset="-128"/>
                <a:cs typeface="ＭＳ Ｐゴシック" charset="-128"/>
              </a:rPr>
              <a:t>, </a:t>
            </a:r>
            <a:r>
              <a:rPr lang="en-US" dirty="0" smtClean="0">
                <a:ea typeface="ＭＳ Ｐゴシック" charset="-128"/>
                <a:cs typeface="ＭＳ Ｐゴシック" charset="-128"/>
              </a:rPr>
              <a:t>keeping yourself in an upright position. Once the object is lifted, keep it close to your body and within your power zone (the area between your knees and shoulders). Do not twist your knees, elbows or shoulders</a:t>
            </a:r>
            <a:r>
              <a:rPr lang="en-US" baseline="0" dirty="0" smtClean="0">
                <a:ea typeface="ＭＳ Ｐゴシック" charset="-128"/>
                <a:cs typeface="ＭＳ Ｐゴシック" charset="-128"/>
              </a:rPr>
              <a:t> – </a:t>
            </a:r>
            <a:r>
              <a:rPr lang="en-US" dirty="0" smtClean="0">
                <a:ea typeface="ＭＳ Ｐゴシック" charset="-128"/>
                <a:cs typeface="ＭＳ Ｐゴシック" charset="-128"/>
              </a:rPr>
              <a:t>instead, pivot on your feet. [</a:t>
            </a:r>
            <a:r>
              <a:rPr lang="en-US" i="1" dirty="0" smtClean="0">
                <a:ea typeface="ＭＳ Ｐゴシック" charset="-128"/>
                <a:cs typeface="ＭＳ Ｐゴシック" charset="-128"/>
              </a:rPr>
              <a:t>This graphic</a:t>
            </a:r>
            <a:r>
              <a:rPr lang="en-US" i="1" baseline="0" dirty="0" smtClean="0">
                <a:ea typeface="ＭＳ Ｐゴシック" charset="-128"/>
                <a:cs typeface="ＭＳ Ｐゴシック" charset="-128"/>
              </a:rPr>
              <a:t> depicts the steps for safely lifting an object. I</a:t>
            </a:r>
            <a:r>
              <a:rPr lang="en-US" i="1" dirty="0" smtClean="0">
                <a:ea typeface="ＭＳ Ｐゴシック" charset="-128"/>
                <a:cs typeface="ＭＳ Ｐゴシック" charset="-128"/>
              </a:rPr>
              <a:t>llustration by:</a:t>
            </a:r>
            <a:r>
              <a:rPr lang="en-US" i="1" baseline="0" dirty="0" smtClean="0">
                <a:ea typeface="ＭＳ Ｐゴシック" charset="-128"/>
                <a:cs typeface="ＭＳ Ｐゴシック" charset="-128"/>
              </a:rPr>
              <a:t> </a:t>
            </a:r>
            <a:r>
              <a:rPr lang="en-US" i="1" dirty="0" err="1" smtClean="0">
                <a:ea typeface="ＭＳ Ｐゴシック" charset="-128"/>
                <a:cs typeface="ＭＳ Ｐゴシック" charset="-128"/>
              </a:rPr>
              <a:t>Oriana</a:t>
            </a:r>
            <a:r>
              <a:rPr lang="en-US" i="1" dirty="0" smtClean="0">
                <a:ea typeface="ＭＳ Ｐゴシック" charset="-128"/>
                <a:cs typeface="ＭＳ Ｐゴシック" charset="-128"/>
              </a:rPr>
              <a:t> </a:t>
            </a:r>
            <a:r>
              <a:rPr lang="en-US" i="1" dirty="0" err="1" smtClean="0">
                <a:ea typeface="ＭＳ Ｐゴシック" charset="-128"/>
                <a:cs typeface="ＭＳ Ｐゴシック" charset="-128"/>
              </a:rPr>
              <a:t>Hashemi-Toroghi</a:t>
            </a:r>
            <a:r>
              <a:rPr lang="en-US" i="1" dirty="0" smtClean="0">
                <a:ea typeface="ＭＳ Ｐゴシック" charset="-128"/>
                <a:cs typeface="ＭＳ Ｐゴシック" charset="-128"/>
              </a:rPr>
              <a:t>, Iowa State University</a:t>
            </a:r>
            <a:r>
              <a:rPr lang="en-US" dirty="0" smtClean="0">
                <a:ea typeface="ＭＳ Ｐゴシック" charset="-128"/>
                <a:cs typeface="ＭＳ Ｐゴシック" charset="-128"/>
              </a:rPr>
              <a:t>]</a:t>
            </a:r>
          </a:p>
        </p:txBody>
      </p:sp>
      <p:sp>
        <p:nvSpPr>
          <p:cNvPr id="26627"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82DD6E48-FF87-4689-BF68-6CFE93DD60C6}" type="slidenum">
              <a:rPr lang="en-US" sz="1200">
                <a:ea typeface="ＭＳ Ｐゴシック" pitchFamily="5" charset="-128"/>
                <a:cs typeface="ＭＳ Ｐゴシック" pitchFamily="5" charset="-128"/>
              </a:rPr>
              <a:pPr algn="r">
                <a:defRPr/>
              </a:pPr>
              <a:t>10</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03427"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a:spcBef>
                <a:spcPct val="0"/>
              </a:spcBef>
            </a:pPr>
            <a:r>
              <a:rPr lang="en-US" dirty="0" smtClean="0">
                <a:ea typeface="ＭＳ Ｐゴシック" pitchFamily="5" charset="-128"/>
                <a:cs typeface="ＭＳ Ｐゴシック" pitchFamily="5" charset="-128"/>
              </a:rPr>
              <a:t>Slips, trips, and falls may occur when walking on uneven, wet or icy surfaces or over rough terrain. </a:t>
            </a:r>
            <a:r>
              <a:rPr lang="en-US" dirty="0" smtClean="0">
                <a:ea typeface="ＭＳ Ｐゴシック" charset="-128"/>
                <a:cs typeface="ＭＳ Ｐゴシック" charset="-128"/>
              </a:rPr>
              <a:t>Additionally, personal protective equipment (PPE) may limit your range of motion and vision predisposing you to a fall. Extra care should be taken when walking through the response site and while wearing PPE. Be cautious of hoses, cables, ropes, or anything else that may cause tripping. Be sure there is adequate lighting so that hazards can be clearly seen. If tripping hazards, such as holes or uneven surfaces, are identified, they should be fixed, clearly marked with signs, or roped off with caution tape. Remove unnecessary clutter, and clean spills as quickly as possible.</a:t>
            </a:r>
          </a:p>
        </p:txBody>
      </p:sp>
      <p:sp>
        <p:nvSpPr>
          <p:cNvPr id="28675"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213E29D9-6885-40B4-80B9-1492D54629DB}" type="slidenum">
              <a:rPr lang="en-US" sz="1200">
                <a:ea typeface="ＭＳ Ｐゴシック" pitchFamily="5" charset="-128"/>
                <a:cs typeface="ＭＳ Ｐゴシック" pitchFamily="5" charset="-128"/>
              </a:rPr>
              <a:pPr algn="r">
                <a:defRPr/>
              </a:pPr>
              <a:t>11</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05475"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a:spcBef>
                <a:spcPct val="0"/>
              </a:spcBef>
            </a:pPr>
            <a:r>
              <a:rPr lang="en-US" dirty="0" smtClean="0">
                <a:ea typeface="ＭＳ Ｐゴシック" charset="-128"/>
                <a:cs typeface="ＭＳ Ｐゴシック" charset="-128"/>
              </a:rPr>
              <a:t>Needles and other sharps will be commonly used during animal health emergencies. Needlesticks and cuts can be easily prevented by handling and disposing of any sharps properly. Avoid recapping needles before disposal. Instead discard the entire needle directly into the sharps container. This eliminates the potential for punctures while recapping. Sharps should always be disposed of in a rigid container that cannot be penetrated by the sharp item. Lastly, account for all sharps after use and before cleanup in order to prevent injury. [</a:t>
            </a:r>
            <a:r>
              <a:rPr lang="en-US" i="1" dirty="0" smtClean="0">
                <a:ea typeface="ＭＳ Ｐゴシック" charset="-128"/>
                <a:cs typeface="ＭＳ Ｐゴシック" charset="-128"/>
              </a:rPr>
              <a:t>This photo shows disposal of a needle and syringe</a:t>
            </a:r>
            <a:r>
              <a:rPr lang="en-US" i="1" baseline="0" dirty="0" smtClean="0">
                <a:ea typeface="ＭＳ Ｐゴシック" charset="-128"/>
                <a:cs typeface="ＭＳ Ｐゴシック" charset="-128"/>
              </a:rPr>
              <a:t> into a sharps container. </a:t>
            </a:r>
            <a:r>
              <a:rPr lang="en-US" i="1" dirty="0" smtClean="0">
                <a:ea typeface="ＭＳ Ｐゴシック" charset="-128"/>
                <a:cs typeface="ＭＳ Ｐゴシック" charset="-128"/>
              </a:rPr>
              <a:t>Photo source: Danelle Bickett-Weddle, Iowa State University</a:t>
            </a:r>
            <a:r>
              <a:rPr lang="en-US" dirty="0" smtClean="0">
                <a:ea typeface="ＭＳ Ｐゴシック" charset="-128"/>
                <a:cs typeface="ＭＳ Ｐゴシック" charset="-128"/>
              </a:rPr>
              <a:t>]</a:t>
            </a:r>
          </a:p>
        </p:txBody>
      </p:sp>
      <p:sp>
        <p:nvSpPr>
          <p:cNvPr id="30723"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5CB9FA00-DBDC-4B24-9AFB-DDA061747EB9}" type="slidenum">
              <a:rPr lang="en-US" sz="1200">
                <a:ea typeface="ＭＳ Ｐゴシック" pitchFamily="5" charset="-128"/>
                <a:cs typeface="ＭＳ Ｐゴシック" pitchFamily="5" charset="-128"/>
              </a:rPr>
              <a:pPr algn="r">
                <a:defRPr/>
              </a:pPr>
              <a:t>12</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5" charset="-128"/>
                <a:cs typeface="ＭＳ Ｐゴシック" pitchFamily="5" charset="-128"/>
              </a:rPr>
              <a:t>The response</a:t>
            </a:r>
            <a:r>
              <a:rPr lang="en-US" baseline="0" dirty="0" smtClean="0">
                <a:ea typeface="ＭＳ Ｐゴシック" pitchFamily="5" charset="-128"/>
                <a:cs typeface="ＭＳ Ｐゴシック" pitchFamily="5" charset="-128"/>
              </a:rPr>
              <a:t> environment itself can produce a number of hazards to be cognizant of. There are several different environmental hazards to be aware of when working in the field. Be aware of temperature (both hot and cold), noise level, electrical shock potential and chemical exposure when in the field. </a:t>
            </a:r>
            <a:endParaRPr lang="en-US" dirty="0" smtClean="0">
              <a:solidFill>
                <a:srgbClr val="000000"/>
              </a:solidFill>
              <a:ea typeface="ＭＳ Ｐゴシック" charset="-128"/>
              <a:cs typeface="ＭＳ Ｐゴシック" charset="-128"/>
            </a:endParaRPr>
          </a:p>
        </p:txBody>
      </p:sp>
      <p:sp>
        <p:nvSpPr>
          <p:cNvPr id="16387"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1A134CD4-76EA-4395-B2ED-5F451DD4357E}" type="slidenum">
              <a:rPr lang="en-US" sz="1200">
                <a:ea typeface="ＭＳ Ｐゴシック" pitchFamily="5" charset="-128"/>
                <a:cs typeface="ＭＳ Ｐゴシック" pitchFamily="5" charset="-128"/>
              </a:rPr>
              <a:pPr algn="r">
                <a:defRPr/>
              </a:pPr>
              <a:t>13</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a typeface="ＭＳ Ｐゴシック" pitchFamily="5" charset="-128"/>
                <a:cs typeface="ＭＳ Ｐゴシック" pitchFamily="5" charset="-128"/>
              </a:rPr>
              <a:t>The biggest factor will be the weather conditions. Hot temperatures can lead to heat-related illness and injury, such as sunburn, dehydration, or heat stroke. At the opposite extreme, cold temperatures can produce conditions making frostbite or hypothermia a concern. Another potential hazard at the response site is electrical shock. Power equipment and cords may be present and can result in serious injury or death from shock or electrocution. Any number of chemical exposure hazards may also be present. Harmful levels of animal waste gases, such as ammonia, can be encountered when entering enclosed animal facilities. Carbon monoxide released from gas-powered tools can build to hazardous levels when used in confined spaces. Some disinfectant products, when aerosolized (e.g., preparation or application) can cause mucous membrane and respiratory tract irritation. </a:t>
            </a:r>
            <a:endParaRPr lang="en-US" dirty="0">
              <a:ea typeface="ＭＳ Ｐゴシック" pitchFamily="5" charset="-128"/>
              <a:cs typeface="ＭＳ Ｐゴシック" pitchFamily="5" charset="-128"/>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362618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25955"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a:spcBef>
                <a:spcPct val="0"/>
              </a:spcBef>
            </a:pPr>
            <a:r>
              <a:rPr lang="en-US" dirty="0" smtClean="0">
                <a:ea typeface="ＭＳ Ｐゴシック" charset="-128"/>
                <a:cs typeface="ＭＳ Ｐゴシック" charset="-128"/>
              </a:rPr>
              <a:t>Noise can come from any number of sources including heavy equipment, power tools, or animal vocalization. Exposure to loud or prolonged noise can cause permanent hearing damage. Noise is measured by decibels adjusted or </a:t>
            </a:r>
            <a:r>
              <a:rPr lang="en-US" dirty="0" err="1" smtClean="0">
                <a:ea typeface="ＭＳ Ｐゴシック" charset="-128"/>
                <a:cs typeface="ＭＳ Ｐゴシック" charset="-128"/>
              </a:rPr>
              <a:t>dBA</a:t>
            </a:r>
            <a:r>
              <a:rPr lang="en-US" dirty="0" smtClean="0">
                <a:ea typeface="ＭＳ Ｐゴシック" charset="-128"/>
                <a:cs typeface="ＭＳ Ｐゴシック" charset="-128"/>
              </a:rPr>
              <a:t>. This figure shows the various noise levels generated by common activities. Eighty-five (85) </a:t>
            </a:r>
            <a:r>
              <a:rPr lang="en-US" dirty="0" err="1" smtClean="0">
                <a:ea typeface="ＭＳ Ｐゴシック" charset="-128"/>
                <a:cs typeface="ＭＳ Ｐゴシック" charset="-128"/>
              </a:rPr>
              <a:t>dBA</a:t>
            </a:r>
            <a:r>
              <a:rPr lang="en-US" dirty="0" smtClean="0">
                <a:ea typeface="ＭＳ Ｐゴシック" charset="-128"/>
                <a:cs typeface="ＭＳ Ｐゴシック" charset="-128"/>
              </a:rPr>
              <a:t> for 8 hours is considered hazardous. To roughly gauge noise levels of particular situations, hazardous levels are probable when holding a conversation or hearing another responder is difficult at 3 feet or arm’s length. If entering “loud” situations, ensure some type of hearing protection is used. Where hearing protection is required, responders should also be enrolled in a Hearing Conservation Program. [</a:t>
            </a:r>
            <a:r>
              <a:rPr lang="en-US" i="1" dirty="0" smtClean="0">
                <a:ea typeface="ＭＳ Ｐゴシック" charset="-128"/>
                <a:cs typeface="ＭＳ Ｐゴシック" charset="-128"/>
              </a:rPr>
              <a:t>This</a:t>
            </a:r>
            <a:r>
              <a:rPr lang="en-US" i="1" baseline="0" dirty="0" smtClean="0">
                <a:ea typeface="ＭＳ Ｐゴシック" charset="-128"/>
                <a:cs typeface="ＭＳ Ｐゴシック" charset="-128"/>
              </a:rPr>
              <a:t> graph shows the noise level generated by common activities. Illustration by: </a:t>
            </a:r>
            <a:r>
              <a:rPr lang="en-US" i="1" baseline="0" dirty="0" err="1" smtClean="0">
                <a:ea typeface="ＭＳ Ｐゴシック" charset="-128"/>
                <a:cs typeface="ＭＳ Ｐゴシック" charset="-128"/>
              </a:rPr>
              <a:t>O</a:t>
            </a:r>
            <a:r>
              <a:rPr lang="en-US" i="1" dirty="0" err="1" smtClean="0">
                <a:ea typeface="ＭＳ Ｐゴシック" charset="-128"/>
                <a:cs typeface="ＭＳ Ｐゴシック" charset="-128"/>
              </a:rPr>
              <a:t>riana</a:t>
            </a:r>
            <a:r>
              <a:rPr lang="en-US" i="1" dirty="0" smtClean="0">
                <a:ea typeface="ＭＳ Ｐゴシック" charset="-128"/>
                <a:cs typeface="ＭＳ Ｐゴシック" charset="-128"/>
              </a:rPr>
              <a:t> </a:t>
            </a:r>
            <a:r>
              <a:rPr lang="en-US" i="1" dirty="0" err="1" smtClean="0">
                <a:ea typeface="ＭＳ Ｐゴシック" charset="-128"/>
                <a:cs typeface="ＭＳ Ｐゴシック" charset="-128"/>
              </a:rPr>
              <a:t>Hashemi-Toroghi</a:t>
            </a:r>
            <a:r>
              <a:rPr lang="en-US" i="1" dirty="0" smtClean="0">
                <a:ea typeface="ＭＳ Ｐゴシック" charset="-128"/>
                <a:cs typeface="ＭＳ Ｐゴシック" charset="-128"/>
              </a:rPr>
              <a:t>, Iowa State University</a:t>
            </a:r>
            <a:r>
              <a:rPr lang="en-US" dirty="0" smtClean="0">
                <a:ea typeface="ＭＳ Ｐゴシック" charset="-128"/>
                <a:cs typeface="ＭＳ Ｐゴシック" charset="-128"/>
              </a:rPr>
              <a:t>]</a:t>
            </a:r>
          </a:p>
        </p:txBody>
      </p:sp>
      <p:sp>
        <p:nvSpPr>
          <p:cNvPr id="40963"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4AD9E703-04FF-40C9-97E7-58C8ED6C91E1}" type="slidenum">
              <a:rPr lang="en-US" sz="1200">
                <a:ea typeface="ＭＳ Ｐゴシック" pitchFamily="5" charset="-128"/>
                <a:cs typeface="ＭＳ Ｐゴシック" pitchFamily="5" charset="-128"/>
              </a:rPr>
              <a:pPr algn="r">
                <a:defRPr/>
              </a:pPr>
              <a:t>15</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28003"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defTabSz="957900">
              <a:spcBef>
                <a:spcPct val="0"/>
              </a:spcBef>
            </a:pPr>
            <a:r>
              <a:rPr lang="en-US" dirty="0" smtClean="0">
                <a:ea typeface="ＭＳ Ｐゴシック" charset="-128"/>
                <a:cs typeface="ＭＳ Ｐゴシック" charset="-128"/>
              </a:rPr>
              <a:t>Extremes in weather and temperatures can occur during a response. Hazards from extreme heat situations involve the combination of temperature and humidity, individual tolerance to heat, level of exertion, and the use of PPE.  Heat-related illnesses can range from relatively minor to life-threatening. Heat cramps involve muscle spasms or contractions in the muscles of the abdomen,</a:t>
            </a:r>
            <a:r>
              <a:rPr lang="en-US" baseline="0" dirty="0" smtClean="0">
                <a:ea typeface="ＭＳ Ｐゴシック" charset="-128"/>
                <a:cs typeface="ＭＳ Ｐゴシック" charset="-128"/>
              </a:rPr>
              <a:t> arms or of the legs</a:t>
            </a:r>
            <a:r>
              <a:rPr lang="en-US" dirty="0" smtClean="0">
                <a:ea typeface="ＭＳ Ｐゴシック" charset="-128"/>
                <a:cs typeface="ＭＳ Ｐゴシック" charset="-128"/>
              </a:rPr>
              <a:t>. Heat exhaustion is usually due to dehydration, and manifests as paleness, dizziness, nausea, and fainting. Heat stroke is a more severe, life-threatening condition, with symptoms of high body temperature, cessation of sweating, and confusion. If any of these signs occur, medical attention should be sought immediately.</a:t>
            </a:r>
          </a:p>
          <a:p>
            <a:pPr defTabSz="957900">
              <a:spcBef>
                <a:spcPct val="0"/>
              </a:spcBef>
            </a:pPr>
            <a:endParaRPr lang="en-US" dirty="0" smtClean="0">
              <a:ea typeface="ＭＳ Ｐゴシック" charset="-128"/>
              <a:cs typeface="ＭＳ Ｐゴシック" charset="-128"/>
            </a:endParaRPr>
          </a:p>
          <a:p>
            <a:pPr defTabSz="957900">
              <a:spcBef>
                <a:spcPct val="0"/>
              </a:spcBef>
            </a:pPr>
            <a:r>
              <a:rPr lang="en-US" dirty="0" smtClean="0">
                <a:ea typeface="ＭＳ Ｐゴシック" charset="-128"/>
                <a:cs typeface="ＭＳ Ｐゴシック" charset="-128"/>
              </a:rPr>
              <a:t>The best way to prevent heat-related illness includes self-monitoring and monitoring of others for signs of heat illness. Take breaks in the shade to allow your body to rest and recover. Keep hydrated by drinking water or electrolyte sports drinks; avoid caffeine or alcohol. If signs of heat-related illness are noticed, move to a shaded areas and contact the Safety Officer or other medical personnel. </a:t>
            </a:r>
          </a:p>
          <a:p>
            <a:pPr defTabSz="957900">
              <a:spcBef>
                <a:spcPct val="0"/>
              </a:spcBef>
            </a:pPr>
            <a:endParaRPr lang="en-US" dirty="0" smtClean="0">
              <a:ea typeface="ＭＳ Ｐゴシック" charset="-128"/>
              <a:cs typeface="ＭＳ Ｐゴシック" charset="-128"/>
            </a:endParaRPr>
          </a:p>
        </p:txBody>
      </p:sp>
      <p:sp>
        <p:nvSpPr>
          <p:cNvPr id="34819"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37136DD7-97E2-4A01-85D6-551CAF99618C}" type="slidenum">
              <a:rPr lang="en-US" sz="1200">
                <a:ea typeface="ＭＳ Ｐゴシック" pitchFamily="5" charset="-128"/>
                <a:cs typeface="ＭＳ Ｐゴシック" pitchFamily="5" charset="-128"/>
              </a:rPr>
              <a:pPr algn="r">
                <a:defRPr/>
              </a:pPr>
              <a:t>16</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30051"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defTabSz="957900">
              <a:spcBef>
                <a:spcPct val="0"/>
              </a:spcBef>
            </a:pPr>
            <a:r>
              <a:rPr lang="en-US" dirty="0" smtClean="0">
                <a:ea typeface="ＭＳ Ｐゴシック" charset="-128"/>
                <a:cs typeface="ＭＳ Ｐゴシック" charset="-128"/>
              </a:rPr>
              <a:t>Cold weather conditions may also occur during response situations. Cold temperatures, combined with wet and windy conditions, can contribute to both frostbite and hypothermia. Hypothermia occurs if your body loses heat faster than it can be produced. Signs of hypothermia include shivering, lack of coordination, slurring of speech, numbness in extremities, lethargy, and confusion. A person with hypothermia usually isn't aware of his or her condition. Frostbite occurs when the skin and body tissue just underneath it freezes; the skin becomes very cold, numb, hard and pale. Mild forms can be treated with first-aid measures; severe cases will require medical attention. If any of these situations occur, get the person to a warm location, and contact the site Safety Officer or other medical personnel immediately. To prevent cold-related problems, dress appropriately and in layers. Keep hands, ears, and face covered as </a:t>
            </a:r>
            <a:r>
              <a:rPr lang="en-US" smtClean="0">
                <a:ea typeface="ＭＳ Ｐゴシック" charset="-128"/>
                <a:cs typeface="ＭＳ Ｐゴシック" charset="-128"/>
              </a:rPr>
              <a:t>these areas </a:t>
            </a:r>
            <a:r>
              <a:rPr lang="en-US" dirty="0" smtClean="0">
                <a:ea typeface="ＭＳ Ｐゴシック" charset="-128"/>
                <a:cs typeface="ＭＳ Ｐゴシック" charset="-128"/>
              </a:rPr>
              <a:t>are especially prone to frostbite. Stay as dry as possible and avoid over-exertion (i.e., sweating). </a:t>
            </a:r>
          </a:p>
          <a:p>
            <a:pPr defTabSz="957900">
              <a:spcBef>
                <a:spcPct val="0"/>
              </a:spcBef>
            </a:pPr>
            <a:endParaRPr lang="en-US" dirty="0" smtClean="0">
              <a:ea typeface="ＭＳ Ｐゴシック" charset="-128"/>
              <a:cs typeface="ＭＳ Ｐゴシック" charset="-128"/>
            </a:endParaRPr>
          </a:p>
          <a:p>
            <a:pPr defTabSz="957900">
              <a:spcBef>
                <a:spcPct val="0"/>
              </a:spcBef>
            </a:pPr>
            <a:endParaRPr lang="en-US" dirty="0" smtClean="0">
              <a:ea typeface="ＭＳ Ｐゴシック" charset="-128"/>
              <a:cs typeface="ＭＳ Ｐゴシック" charset="-128"/>
            </a:endParaRPr>
          </a:p>
        </p:txBody>
      </p:sp>
      <p:sp>
        <p:nvSpPr>
          <p:cNvPr id="36867"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3ECA5B50-B70C-4A9A-A597-B0D8F0710802}" type="slidenum">
              <a:rPr lang="en-US" sz="1200">
                <a:ea typeface="ＭＳ Ｐゴシック" pitchFamily="5" charset="-128"/>
                <a:cs typeface="ＭＳ Ｐゴシック" pitchFamily="5" charset="-128"/>
              </a:rPr>
              <a:pPr algn="r">
                <a:defRPr/>
              </a:pPr>
              <a:t>17</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32099"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a:spcBef>
                <a:spcPct val="0"/>
              </a:spcBef>
            </a:pPr>
            <a:r>
              <a:rPr lang="en-US" dirty="0" smtClean="0">
                <a:ea typeface="ＭＳ Ｐゴシック" charset="-128"/>
                <a:cs typeface="ＭＳ Ｐゴシック" charset="-128"/>
              </a:rPr>
              <a:t>Another potential hazard at the response site is electrical shock. Power equipment, power cords or downed power lines may be present at a response site and can result in serious injury or death from shock or electrocution. Preventive measures include inspecting all cords and cables prior to use; do not use damaged cords or cables. Use caution when using power tools or equipment in wet conditions. If downed power lines are noted, assume they are “live” and avoid them until they can be removed.</a:t>
            </a:r>
          </a:p>
        </p:txBody>
      </p:sp>
      <p:sp>
        <p:nvSpPr>
          <p:cNvPr id="43011"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E8BD0843-CF19-4318-ADA6-097A94E570DE}" type="slidenum">
              <a:rPr lang="en-US" sz="1200">
                <a:ea typeface="ＭＳ Ｐゴシック" pitchFamily="5" charset="-128"/>
                <a:cs typeface="ＭＳ Ｐゴシック" pitchFamily="5" charset="-128"/>
              </a:rPr>
              <a:pPr algn="r">
                <a:defRPr/>
              </a:pPr>
              <a:t>18</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000000"/>
                </a:solidFill>
                <a:ea typeface="ＭＳ Ｐゴシック" charset="-128"/>
                <a:cs typeface="ＭＳ Ｐゴシック" charset="-128"/>
              </a:rPr>
              <a:t>Animal health emergency responders</a:t>
            </a:r>
            <a:r>
              <a:rPr lang="en-US" baseline="0" dirty="0" smtClean="0">
                <a:solidFill>
                  <a:srgbClr val="000000"/>
                </a:solidFill>
                <a:ea typeface="ＭＳ Ｐゴシック" charset="-128"/>
                <a:cs typeface="ＭＳ Ｐゴシック" charset="-128"/>
              </a:rPr>
              <a:t> may be called on to provide assistance in a variety of capacities under many different situations. Some response assignments may expose responders to traumatic situations involving human suffering and animal death or suffering; they may cause psychological stress.</a:t>
            </a:r>
            <a:endParaRPr lang="en-US" dirty="0" smtClean="0">
              <a:solidFill>
                <a:srgbClr val="000000"/>
              </a:solidFill>
              <a:ea typeface="ＭＳ Ｐゴシック" charset="-128"/>
              <a:cs typeface="ＭＳ Ｐゴシック" charset="-128"/>
            </a:endParaRPr>
          </a:p>
        </p:txBody>
      </p:sp>
      <p:sp>
        <p:nvSpPr>
          <p:cNvPr id="16387"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92B8BFB0-5006-4674-A6AE-1EFE6B79EB55}" type="slidenum">
              <a:rPr lang="en-US" sz="1200">
                <a:ea typeface="ＭＳ Ｐゴシック" pitchFamily="5" charset="-128"/>
                <a:cs typeface="ＭＳ Ｐゴシック" pitchFamily="5" charset="-128"/>
              </a:rPr>
              <a:pPr algn="r">
                <a:defRPr/>
              </a:pPr>
              <a:t>19</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2530"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mn-lt"/>
                <a:ea typeface="ＭＳ Ｐゴシック" charset="-128"/>
                <a:cs typeface="ＭＳ Ｐゴシック" charset="-128"/>
              </a:rPr>
              <a:t>During emergency response activities, responders should expect to work extended or unusual shifts. These conditions may be stressful physically, mentally, and emotionally. The</a:t>
            </a:r>
            <a:r>
              <a:rPr lang="en-US" baseline="0" dirty="0" smtClean="0">
                <a:latin typeface="+mn-lt"/>
                <a:ea typeface="ＭＳ Ｐゴシック" charset="-128"/>
                <a:cs typeface="ＭＳ Ｐゴシック" charset="-128"/>
              </a:rPr>
              <a:t> disruption to your </a:t>
            </a:r>
            <a:r>
              <a:rPr lang="en-US" dirty="0" smtClean="0">
                <a:latin typeface="+mn-lt"/>
                <a:ea typeface="ＭＳ Ｐゴシック" charset="-128"/>
                <a:cs typeface="ＭＳ Ｐゴシック" charset="-128"/>
              </a:rPr>
              <a:t>body’s regular schedule can cause increased fatigue, stress, and reduced concentration which may lead to an increased risk of operator error, injuries, and accidents. Remain vigilant of your level of fatigue</a:t>
            </a:r>
            <a:r>
              <a:rPr lang="en-US" baseline="0" dirty="0" smtClean="0">
                <a:latin typeface="+mn-lt"/>
                <a:ea typeface="ＭＳ Ｐゴシック" charset="-128"/>
                <a:cs typeface="ＭＳ Ｐゴシック" charset="-128"/>
              </a:rPr>
              <a:t> or stress and know your limit. </a:t>
            </a:r>
            <a:r>
              <a:rPr lang="en-US" dirty="0" smtClean="0">
                <a:latin typeface="+mn-lt"/>
                <a:ea typeface="ＭＳ Ｐゴシック" charset="-128"/>
                <a:cs typeface="ＭＳ Ｐゴシック" charset="-128"/>
              </a:rPr>
              <a:t>Supervisors must manage work and rest periods, assignment duration, and the length of shifts to ensure employee safety and productivity.</a:t>
            </a:r>
            <a:r>
              <a:rPr lang="en-US" baseline="0" dirty="0" smtClean="0">
                <a:latin typeface="+mn-lt"/>
                <a:ea typeface="ＭＳ Ｐゴシック" charset="-128"/>
                <a:cs typeface="ＭＳ Ｐゴシック" charset="-128"/>
              </a:rPr>
              <a:t>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reflects the cumulative effect of response conditions on responder health. I</a:t>
            </a:r>
            <a:r>
              <a:rPr lang="en-US" i="1" dirty="0" smtClean="0">
                <a:latin typeface="+mn-lt"/>
                <a:ea typeface="ＭＳ Ｐゴシック" charset="-128"/>
                <a:cs typeface="ＭＳ Ｐゴシック" charset="-128"/>
              </a:rPr>
              <a:t>llustration </a:t>
            </a:r>
            <a:r>
              <a:rPr lang="en-US" i="1" dirty="0">
                <a:latin typeface="+mn-lt"/>
                <a:ea typeface="ＭＳ Ｐゴシック" pitchFamily="5" charset="-128"/>
                <a:cs typeface="ＭＳ Ｐゴシック" pitchFamily="5" charset="-128"/>
              </a:rPr>
              <a:t>by: </a:t>
            </a:r>
            <a:r>
              <a:rPr lang="en-US" i="1" dirty="0" err="1">
                <a:latin typeface="+mn-lt"/>
                <a:ea typeface="ＭＳ Ｐゴシック" pitchFamily="5" charset="-128"/>
                <a:cs typeface="ＭＳ Ｐゴシック" pitchFamily="5" charset="-128"/>
              </a:rPr>
              <a:t>Oriana</a:t>
            </a:r>
            <a:r>
              <a:rPr lang="en-US" i="1" dirty="0">
                <a:latin typeface="+mn-lt"/>
                <a:ea typeface="ＭＳ Ｐゴシック" pitchFamily="5" charset="-128"/>
                <a:cs typeface="ＭＳ Ｐゴシック" pitchFamily="5" charset="-128"/>
              </a:rPr>
              <a:t> </a:t>
            </a:r>
            <a:r>
              <a:rPr lang="en-US" i="1" dirty="0" err="1">
                <a:latin typeface="+mn-lt"/>
                <a:ea typeface="ＭＳ Ｐゴシック" pitchFamily="5" charset="-128"/>
                <a:cs typeface="ＭＳ Ｐゴシック" pitchFamily="5" charset="-128"/>
              </a:rPr>
              <a:t>Hashemi-Toroghi</a:t>
            </a:r>
            <a:r>
              <a:rPr lang="en-US" i="1" dirty="0">
                <a:latin typeface="+mn-lt"/>
                <a:ea typeface="ＭＳ Ｐゴシック" pitchFamily="5" charset="-128"/>
                <a:cs typeface="ＭＳ Ｐゴシック" pitchFamily="5" charset="-128"/>
              </a:rPr>
              <a:t>, Iowa State </a:t>
            </a:r>
            <a:r>
              <a:rPr lang="en-US" i="1" dirty="0" smtClean="0">
                <a:latin typeface="+mn-lt"/>
                <a:ea typeface="ＭＳ Ｐゴシック" pitchFamily="5" charset="-128"/>
                <a:cs typeface="ＭＳ Ｐゴシック" pitchFamily="5" charset="-128"/>
              </a:rPr>
              <a:t>University]</a:t>
            </a:r>
            <a:endParaRPr lang="en-US" i="1" dirty="0" smtClean="0">
              <a:latin typeface="+mn-lt"/>
              <a:ea typeface="ＭＳ Ｐゴシック" charset="-128"/>
              <a:cs typeface="ＭＳ Ｐゴシック" charset="-128"/>
            </a:endParaRPr>
          </a:p>
        </p:txBody>
      </p:sp>
      <p:sp>
        <p:nvSpPr>
          <p:cNvPr id="22531"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B4DE5BFD-E189-49D8-88AB-5265E2C85F49}" type="slidenum">
              <a:rPr lang="en-US" sz="1200">
                <a:latin typeface="Calibri" charset="0"/>
              </a:rPr>
              <a:pPr algn="r"/>
              <a:t>2</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rPr>
              <a:t>Responding to emergencies can be stressful. Long</a:t>
            </a:r>
            <a:r>
              <a:rPr lang="en-US" baseline="0" dirty="0" smtClean="0">
                <a:latin typeface="+mn-lt"/>
              </a:rPr>
              <a:t> unusual hours, physical demands and emotional stress can affect responder mental health. This can manifest in a variety of ways. Physical symptoms of stress include fatigue, nausea, dizziness, headaches, and a high heart rate. Cognitive symptoms include disorientation or confusion, memory problems, or nightmares. Emotional signs include anxiety, guilt, grief, denial, panic, fear, and irritability. Finally, stress may cause changes in behavior, such as anger, withdrawal, emotional outbursts, as well as drug and alcohol abuse and depression.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reflects the cumulative effect of stress on responder health. I</a:t>
            </a:r>
            <a:r>
              <a:rPr lang="en-US" i="1" dirty="0" smtClean="0">
                <a:latin typeface="+mn-lt"/>
                <a:ea typeface="ＭＳ Ｐゴシック" charset="-128"/>
                <a:cs typeface="ＭＳ Ｐゴシック" charset="-128"/>
              </a:rPr>
              <a:t>llustration </a:t>
            </a:r>
            <a:r>
              <a:rPr lang="en-US" i="1" dirty="0" smtClean="0">
                <a:latin typeface="+mn-lt"/>
                <a:ea typeface="ＭＳ Ｐゴシック" pitchFamily="5" charset="-128"/>
                <a:cs typeface="ＭＳ Ｐゴシック" pitchFamily="5" charset="-128"/>
              </a:rPr>
              <a:t>by: Katlyn Harvey, Iowa State University]</a:t>
            </a:r>
            <a:endParaRPr lang="en-US" i="1" dirty="0" smtClean="0">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8005E09E-EE66-4103-848A-A9F7D516402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Stress will accompany any response effort, but to minimize the impact, it is important to take preventive steps. These include monitoring yourself and others for signs of fatigue and stress. Take occasional breaks away from the worksite. Recognize and accept things you cannot change, such as changes of command, equipment failures, or the event itself. Maintain a schedule that is as normal as possible when it comes to eating, drinking, and sleeping. Communicate frequently with loved ones or others on-site to “</a:t>
            </a:r>
            <a:r>
              <a:rPr lang="en-US" dirty="0" err="1" smtClean="0">
                <a:ea typeface="ＭＳ Ｐゴシック" charset="-128"/>
                <a:cs typeface="ＭＳ Ｐゴシック" charset="-128"/>
              </a:rPr>
              <a:t>destress</a:t>
            </a:r>
            <a:r>
              <a:rPr lang="en-US" dirty="0" smtClean="0">
                <a:ea typeface="ＭＳ Ｐゴシック" charset="-128"/>
                <a:cs typeface="ＭＳ Ｐゴシック" charset="-128"/>
              </a:rPr>
              <a:t>” or take advantage of formal support programs</a:t>
            </a:r>
            <a:r>
              <a:rPr lang="en-US" baseline="0" dirty="0" smtClean="0">
                <a:ea typeface="ＭＳ Ｐゴシック" charset="-128"/>
                <a:cs typeface="ＭＳ Ｐゴシック" charset="-128"/>
              </a:rPr>
              <a:t> such as APHIS’ Employee Assistance Program. Call 800-222-0364 or visit http://www.foh4you.com for more information. [</a:t>
            </a:r>
            <a:r>
              <a:rPr lang="en-US" i="1" baseline="0" dirty="0" smtClean="0">
                <a:ea typeface="ＭＳ Ｐゴシック" charset="-128"/>
                <a:cs typeface="ＭＳ Ｐゴシック" charset="-128"/>
              </a:rPr>
              <a:t>This photo illustrates the importance of rest and frequent breaks to avoid stress and fatigue. Photo source: FEMA </a:t>
            </a:r>
            <a:r>
              <a:rPr lang="en-US" i="1" baseline="0" smtClean="0">
                <a:ea typeface="ＭＳ Ｐゴシック" charset="-128"/>
                <a:cs typeface="ＭＳ Ｐゴシック" charset="-128"/>
              </a:rPr>
              <a:t>News Photo</a:t>
            </a:r>
            <a:r>
              <a:rPr lang="en-US"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7B3234-A1E8-47D3-9E05-3EC1FDD260CA}" type="slidenum">
              <a:rPr lang="en-US">
                <a:ea typeface="ＭＳ Ｐゴシック" pitchFamily="5" charset="-128"/>
                <a:cs typeface="ＭＳ Ｐゴシック" pitchFamily="5" charset="-128"/>
              </a:rPr>
              <a:pPr fontAlgn="base">
                <a:spcBef>
                  <a:spcPct val="0"/>
                </a:spcBef>
                <a:spcAft>
                  <a:spcPct val="0"/>
                </a:spcAft>
                <a:defRPr/>
              </a:pPr>
              <a:t>21</a:t>
            </a:fld>
            <a:endParaRPr lang="en-US">
              <a:ea typeface="ＭＳ Ｐゴシック" pitchFamily="5" charset="-128"/>
              <a:cs typeface="ＭＳ Ｐゴシック" pitchFamily="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22</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24</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Physical hazards are hazards that threaten your safety.</a:t>
            </a:r>
            <a:r>
              <a:rPr lang="en-US" baseline="0" dirty="0" smtClean="0">
                <a:ea typeface="ＭＳ Ｐゴシック" charset="-128"/>
                <a:cs typeface="ＭＳ Ｐゴシック" charset="-128"/>
              </a:rPr>
              <a:t> There are different types of hazards that may result in injury, including encounters with animals, slips, trips and falls. </a:t>
            </a:r>
            <a:endParaRPr lang="en-US" dirty="0" smtClean="0">
              <a:ea typeface="ＭＳ Ｐゴシック" charset="-128"/>
              <a:cs typeface="ＭＳ Ｐゴシック" charset="-128"/>
            </a:endParaRPr>
          </a:p>
        </p:txBody>
      </p:sp>
      <p:sp>
        <p:nvSpPr>
          <p:cNvPr id="16387"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E5AA1BF6-B2C8-4249-A901-8FD481CC8DC5}" type="slidenum">
              <a:rPr lang="en-US" sz="1200">
                <a:ea typeface="ＭＳ Ｐゴシック" pitchFamily="5" charset="-128"/>
                <a:cs typeface="ＭＳ Ｐゴシック" pitchFamily="5" charset="-128"/>
              </a:rPr>
              <a:pPr algn="r">
                <a:defRPr/>
              </a:pPr>
              <a:t>3</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457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ＭＳ Ｐゴシック" charset="-128"/>
                <a:cs typeface="ＭＳ Ｐゴシック" charset="-128"/>
              </a:rPr>
              <a:t>The following slides will review physical hazards that may be encountered at the incident site. Some of these hazards include animal</a:t>
            </a:r>
            <a:r>
              <a:rPr lang="en-US" baseline="0" dirty="0" smtClean="0">
                <a:solidFill>
                  <a:srgbClr val="000000"/>
                </a:solidFill>
                <a:ea typeface="ＭＳ Ｐゴシック" charset="-128"/>
                <a:cs typeface="ＭＳ Ｐゴシック" charset="-128"/>
              </a:rPr>
              <a:t> related incidents; musculoskeletal injuries; slips, trips and falls; and exposure to “sharps”. </a:t>
            </a:r>
            <a:r>
              <a:rPr lang="en-US" dirty="0" smtClean="0">
                <a:ea typeface="ＭＳ Ｐゴシック" charset="-128"/>
                <a:cs typeface="ＭＳ Ｐゴシック" charset="-128"/>
              </a:rPr>
              <a:t> </a:t>
            </a:r>
          </a:p>
        </p:txBody>
      </p:sp>
      <p:sp>
        <p:nvSpPr>
          <p:cNvPr id="24579"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69EE49F3-3FD7-45AE-9A26-0E5CB4C60E32}" type="slidenum">
              <a:rPr lang="en-US" sz="1200">
                <a:latin typeface="Calibri" charset="0"/>
              </a:rPr>
              <a:pPr algn="r"/>
              <a:t>4</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ea typeface="ＭＳ Ｐゴシック" pitchFamily="5" charset="-128"/>
                <a:cs typeface="ＭＳ Ｐゴシック" pitchFamily="5" charset="-128"/>
              </a:rPr>
              <a:t>Interacting with animals during the response can lead to injuries from kicks, crushes, bites or scratches. </a:t>
            </a:r>
            <a:r>
              <a:rPr lang="en-US" baseline="0" dirty="0" smtClean="0"/>
              <a:t>If a zoonotic disease (a pathogen of animals transmissible to humans) is involved, there can also be a potential threat to you or other responders. </a:t>
            </a:r>
            <a:r>
              <a:rPr lang="en-US" baseline="0" dirty="0" smtClean="0">
                <a:ea typeface="ＭＳ Ｐゴシック" pitchFamily="5" charset="-128"/>
                <a:cs typeface="ＭＳ Ｐゴシック" pitchFamily="5" charset="-128"/>
              </a:rPr>
              <a:t>If the response involves a zoonotic disease, responder exposure may also be an issue. </a:t>
            </a:r>
            <a:r>
              <a:rPr lang="en-US" baseline="0" dirty="0" smtClean="0"/>
              <a:t>Other situations can include the presence of aggressive dogs when visiting premises, such as during surveillance activities. Preventative measures for animal encounter situations involve remaining alert, implementing proper restraint and handling procedures, and when possible avoiding the hazardous situation until additional assistance can be obtained. [</a:t>
            </a:r>
            <a:r>
              <a:rPr lang="en-US" i="1" baseline="0" dirty="0" smtClean="0"/>
              <a:t>This photo shows a responder working with cattle on a slippery surface. Photo source: Peter </a:t>
            </a:r>
            <a:r>
              <a:rPr lang="en-US" i="1" baseline="0" dirty="0" err="1" smtClean="0"/>
              <a:t>Petch</a:t>
            </a:r>
            <a:r>
              <a:rPr lang="en-US" i="1" baseline="0" dirty="0" smtClean="0"/>
              <a:t>, USDA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xfrm>
            <a:off x="1182688" y="698500"/>
            <a:ext cx="4648200" cy="3486150"/>
          </a:xfrm>
          <a:prstGeom prst="rect">
            <a:avLst/>
          </a:prstGeom>
          <a:noFill/>
          <a:ln>
            <a:solidFill>
              <a:srgbClr val="000000"/>
            </a:solidFill>
            <a:miter lim="800000"/>
            <a:headEnd/>
            <a:tailEnd/>
          </a:ln>
        </p:spPr>
      </p:sp>
      <p:sp>
        <p:nvSpPr>
          <p:cNvPr id="107523" name="Notes Placeholder 2"/>
          <p:cNvSpPr>
            <a:spLocks noGrp="1"/>
          </p:cNvSpPr>
          <p:nvPr>
            <p:ph type="body" idx="1"/>
          </p:nvPr>
        </p:nvSpPr>
        <p:spPr bwMode="auto">
          <a:xfrm>
            <a:off x="701345" y="4416099"/>
            <a:ext cx="5607711" cy="4182457"/>
          </a:xfrm>
          <a:prstGeom prst="rect">
            <a:avLst/>
          </a:prstGeom>
          <a:noFill/>
          <a:ln>
            <a:solidFill>
              <a:srgbClr val="000000"/>
            </a:solidFill>
            <a:miter lim="800000"/>
            <a:headEnd/>
            <a:tailEnd/>
          </a:ln>
        </p:spPr>
        <p:txBody>
          <a:bodyPr lIns="88131" tIns="44066" rIns="88131" bIns="44066">
            <a:prstTxWarp prst="textNoShape">
              <a:avLst/>
            </a:prstTxWarp>
          </a:bodyPr>
          <a:lstStyle/>
          <a:p>
            <a:pPr>
              <a:spcBef>
                <a:spcPct val="0"/>
              </a:spcBef>
            </a:pPr>
            <a:r>
              <a:rPr lang="en-US" dirty="0" smtClean="0">
                <a:ea typeface="ＭＳ Ｐゴシック" charset="-128"/>
                <a:cs typeface="ＭＳ Ｐゴシック" charset="-128"/>
              </a:rPr>
              <a:t>Response</a:t>
            </a:r>
            <a:r>
              <a:rPr lang="en-US" baseline="0" dirty="0" smtClean="0">
                <a:ea typeface="ＭＳ Ｐゴシック" charset="-128"/>
                <a:cs typeface="ＭＳ Ｐゴシック" charset="-128"/>
              </a:rPr>
              <a:t> personnel may encounter dogs, and dog bites are a serious threat. When encountering dogs, stay alert and observe your surroundings. Don’t enter a premises alone, and don’t enter if you hear a dog barking but it isn’t visible. Ask owners if dogs are present, and don’t work in an area with unrestrained dogs. If confronted by a dog, don’t stare into its eyes; stop, slowly back away, and place a barrier between yourself and the dog. If you fall or are knocked to the ground, curl into a ball, place your hands over your head and neck, and protect your face. Employees who encounter dogs should be provided with a Bite Terminator and trained in its use. Seek medical attention if you are bitten, and report the incident to your Safety Officer. </a:t>
            </a:r>
            <a:r>
              <a:rPr lang="en-US" dirty="0" smtClean="0">
                <a:ea typeface="ＭＳ Ｐゴシック" charset="-128"/>
                <a:cs typeface="ＭＳ Ｐゴシック" charset="-128"/>
              </a:rPr>
              <a:t>[</a:t>
            </a:r>
            <a:r>
              <a:rPr lang="en-US" i="1" dirty="0" smtClean="0">
                <a:ea typeface="ＭＳ Ｐゴシック" charset="-128"/>
                <a:cs typeface="ＭＳ Ｐゴシック" charset="-128"/>
              </a:rPr>
              <a:t>This</a:t>
            </a:r>
            <a:r>
              <a:rPr lang="en-US" i="1" baseline="0" dirty="0" smtClean="0">
                <a:ea typeface="ＭＳ Ｐゴシック" charset="-128"/>
                <a:cs typeface="ＭＳ Ｐゴシック" charset="-128"/>
              </a:rPr>
              <a:t> photo shows an aggressive dog. </a:t>
            </a:r>
            <a:r>
              <a:rPr lang="en-US" i="1" dirty="0" smtClean="0">
                <a:ea typeface="ＭＳ Ｐゴシック" charset="-128"/>
                <a:cs typeface="ＭＳ Ｐゴシック" charset="-128"/>
              </a:rPr>
              <a:t>Photo source: Megan Smith, Iowa State University</a:t>
            </a:r>
            <a:r>
              <a:rPr lang="en-US" dirty="0" smtClean="0">
                <a:ea typeface="ＭＳ Ｐゴシック" charset="-128"/>
                <a:cs typeface="ＭＳ Ｐゴシック" charset="-128"/>
              </a:rPr>
              <a:t>]</a:t>
            </a:r>
          </a:p>
        </p:txBody>
      </p:sp>
      <p:sp>
        <p:nvSpPr>
          <p:cNvPr id="22531"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1" tIns="44066" rIns="88131" bIns="44066" anchor="b">
            <a:prstTxWarp prst="textNoShape">
              <a:avLst/>
            </a:prstTxWarp>
          </a:bodyPr>
          <a:lstStyle/>
          <a:p>
            <a:pPr algn="r">
              <a:defRPr/>
            </a:pPr>
            <a:fld id="{F8AEA920-7811-49CD-B6C4-25B5DD2A783C}" type="slidenum">
              <a:rPr lang="en-US" sz="1200">
                <a:ea typeface="ＭＳ Ｐゴシック" pitchFamily="5" charset="-128"/>
                <a:cs typeface="ＭＳ Ｐゴシック" pitchFamily="5" charset="-128"/>
              </a:rPr>
              <a:pPr algn="r">
                <a:defRPr/>
              </a:pPr>
              <a:t>6</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a typeface="ＭＳ Ｐゴシック" pitchFamily="5" charset="-128"/>
                <a:cs typeface="ＭＳ Ｐゴシック" pitchFamily="5" charset="-128"/>
              </a:rPr>
              <a:t>Encounters with wild animals may also occur during response situations. </a:t>
            </a:r>
            <a:r>
              <a:rPr lang="en-US" dirty="0" smtClean="0"/>
              <a:t>Learn which wild animals may be present in the work area. Watch for wild animals. They can exhibit unpredictable or aggressive behavior.</a:t>
            </a:r>
            <a:r>
              <a:rPr lang="en-US" baseline="0" dirty="0" smtClean="0"/>
              <a:t> Inspect all areas for wild animals and nests before beginning work. Assume that all wild animals are rabid and all snakes are poisonous. If bitten, seek medical attention and consult a physician regarding the need for post-exposure rabies prophylaxis.</a:t>
            </a:r>
            <a:endParaRPr lang="en-US" dirty="0"/>
          </a:p>
        </p:txBody>
      </p:sp>
      <p:sp>
        <p:nvSpPr>
          <p:cNvPr id="4" name="Slide Number Placeholder 3"/>
          <p:cNvSpPr>
            <a:spLocks noGrp="1"/>
          </p:cNvSpPr>
          <p:nvPr>
            <p:ph type="sldNum" sz="quarter" idx="10"/>
          </p:nvPr>
        </p:nvSpPr>
        <p:spPr/>
        <p:txBody>
          <a:bodyPr/>
          <a:lstStyle/>
          <a:p>
            <a:pPr>
              <a:defRPr/>
            </a:pPr>
            <a:fld id="{CE3EB790-6354-49B2-A1A6-558B0F2C7810}" type="slidenum">
              <a:rPr lang="en-US" smtClean="0"/>
              <a:pPr>
                <a:defRPr/>
              </a:pPr>
              <a:t>7</a:t>
            </a:fld>
            <a:endParaRPr lang="en-US"/>
          </a:p>
        </p:txBody>
      </p:sp>
    </p:spTree>
    <p:extLst>
      <p:ext uri="{BB962C8B-B14F-4D97-AF65-F5344CB8AC3E}">
        <p14:creationId xmlns:p14="http://schemas.microsoft.com/office/powerpoint/2010/main" val="307934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animal emergency responses will occur in outdoor settings. </a:t>
            </a:r>
            <a:r>
              <a:rPr lang="en-US" baseline="0" dirty="0" smtClean="0">
                <a:ea typeface="ＭＳ Ｐゴシック" pitchFamily="5" charset="-128"/>
                <a:cs typeface="ＭＳ Ｐゴシック" pitchFamily="5" charset="-128"/>
              </a:rPr>
              <a:t>Encounters with any number of insects, including mosquitoes, ticks, wasps, or even scorpions may also occur during response situations. </a:t>
            </a:r>
            <a:r>
              <a:rPr lang="en-US" baseline="0" dirty="0" smtClean="0"/>
              <a:t>In addition to the physical trauma caused by these encounters, some insects may also transmit vector-borne diseases such as West Nile virus or Lyme disease. Preventive measures include applying repellant products containing DEET (</a:t>
            </a:r>
            <a:r>
              <a:rPr lang="en-US" dirty="0" smtClean="0"/>
              <a:t>N,N-</a:t>
            </a:r>
            <a:r>
              <a:rPr lang="en-US" dirty="0" err="1" smtClean="0"/>
              <a:t>diethylmetatoluamide</a:t>
            </a:r>
            <a:r>
              <a:rPr lang="en-US" dirty="0" smtClean="0"/>
              <a:t>)</a:t>
            </a:r>
            <a:r>
              <a:rPr lang="en-US" baseline="0" dirty="0" smtClean="0"/>
              <a:t> or </a:t>
            </a:r>
            <a:r>
              <a:rPr lang="en-US" baseline="0" dirty="0" err="1" smtClean="0"/>
              <a:t>Picaridin</a:t>
            </a:r>
            <a:r>
              <a:rPr lang="en-US" baseline="0" dirty="0" smtClean="0"/>
              <a:t>. </a:t>
            </a:r>
            <a:r>
              <a:rPr lang="en-US" dirty="0" smtClean="0"/>
              <a:t>Additionally,</a:t>
            </a:r>
            <a:r>
              <a:rPr lang="en-US" baseline="0" dirty="0" smtClean="0"/>
              <a:t> wearing long sleeves and long pants which are tucked into boots, can minimize exposure to these vectors. </a:t>
            </a:r>
            <a:r>
              <a:rPr lang="en-US" baseline="0" dirty="0" smtClean="0">
                <a:ea typeface="ＭＳ Ｐゴシック" charset="-128"/>
                <a:cs typeface="ＭＳ Ｐゴシック" charset="-128"/>
              </a:rPr>
              <a:t>Seek medical attention for bites and stings if necessary. </a:t>
            </a:r>
            <a:r>
              <a:rPr lang="en-US" baseline="0" dirty="0" smtClean="0"/>
              <a:t>[</a:t>
            </a:r>
            <a:r>
              <a:rPr lang="en-US" i="1" baseline="0" dirty="0" smtClean="0"/>
              <a:t>This graphic depicts a can of insect repellant. Illustration by: Dani Ausen, Iowa State University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Musculoskeletal injuries, such as strains, sprains or ergonomic related injuries can also occur. These injuries</a:t>
            </a:r>
            <a:r>
              <a:rPr lang="en-US" baseline="0" dirty="0" smtClean="0"/>
              <a:t> may occur after repetitive incident tasks, such as maintaining awkward postures during the collection of large numbers of blood or tissue samples, the administration of multiple vaccinations, or the use of hand force while restraining animals.</a:t>
            </a:r>
            <a:r>
              <a:rPr lang="en-US" baseline="0" dirty="0" smtClean="0">
                <a:ea typeface="ＭＳ Ｐゴシック" pitchFamily="5" charset="-128"/>
                <a:cs typeface="ＭＳ Ｐゴシック" pitchFamily="5" charset="-128"/>
              </a:rPr>
              <a:t> </a:t>
            </a:r>
            <a:r>
              <a:rPr lang="en-US" i="1" baseline="0" dirty="0" smtClean="0">
                <a:ea typeface="ＭＳ Ｐゴシック" pitchFamily="5" charset="-128"/>
                <a:cs typeface="ＭＳ Ｐゴシック" pitchFamily="5" charset="-128"/>
              </a:rPr>
              <a:t>[Photo shows possible physical hazards (e.g., animal related, ergonomic) during an animal health emergency response. Photo source: Phil Prater, USDA]</a:t>
            </a:r>
            <a:endParaRPr lang="en-US" dirty="0">
              <a:ea typeface="ＭＳ Ｐゴシック" pitchFamily="5" charset="-128"/>
              <a:cs typeface="ＭＳ Ｐゴシック" pitchFamily="5" charset="-128"/>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Hazards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Hazards</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Hazards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Hazards</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Hazards</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Hazards</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Hazards</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Hazards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Hazards</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650" r:id="rId12"/>
    <p:sldLayoutId id="2147483651" r:id="rId13"/>
    <p:sldLayoutId id="2147483662" r:id="rId14"/>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naherc.sws.iastat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10000"/>
            <a:ext cx="5867400" cy="1143000"/>
          </a:xfrm>
        </p:spPr>
        <p:txBody>
          <a:bodyPr>
            <a:noAutofit/>
          </a:bodyPr>
          <a:lstStyle/>
          <a:p>
            <a:r>
              <a:rPr lang="en-US" dirty="0" smtClean="0"/>
              <a:t>Hazards During Deployment</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smtClean="0">
                <a:solidFill>
                  <a:prstClr val="black"/>
                </a:solidFill>
              </a:rPr>
              <a:t>Adapted from the FAD </a:t>
            </a:r>
            <a:r>
              <a:rPr lang="en-US" i="1" dirty="0" err="1" smtClean="0">
                <a:solidFill>
                  <a:prstClr val="black"/>
                </a:solidFill>
              </a:rPr>
              <a:t>PReP</a:t>
            </a:r>
            <a:r>
              <a:rPr lang="en-US" i="1" dirty="0" smtClean="0">
                <a:solidFill>
                  <a:prstClr val="black"/>
                </a:solidFill>
              </a:rPr>
              <a:t>/NAHEMS </a:t>
            </a:r>
            <a:br>
              <a:rPr lang="en-US" i="1" dirty="0" smtClean="0">
                <a:solidFill>
                  <a:prstClr val="black"/>
                </a:solidFill>
              </a:rPr>
            </a:br>
            <a:r>
              <a:rPr lang="en-US" i="1" dirty="0" smtClean="0">
                <a:solidFill>
                  <a:prstClr val="black"/>
                </a:solidFill>
              </a:rPr>
              <a:t>Guidelines: Health and Safety (2011)</a:t>
            </a:r>
            <a:endParaRPr lang="en-US" i="1" dirty="0">
              <a:solidFill>
                <a:prstClr val="black"/>
              </a:solidFill>
            </a:endParaRPr>
          </a:p>
        </p:txBody>
      </p:sp>
    </p:spTree>
    <p:extLst>
      <p:ext uri="{BB962C8B-B14F-4D97-AF65-F5344CB8AC3E}">
        <p14:creationId xmlns:p14="http://schemas.microsoft.com/office/powerpoint/2010/main" val="2527323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idx="1"/>
          </p:nvPr>
        </p:nvSpPr>
        <p:spPr/>
        <p:txBody>
          <a:bodyPr>
            <a:normAutofit/>
          </a:bodyPr>
          <a:lstStyle/>
          <a:p>
            <a:r>
              <a:rPr lang="en-US" dirty="0" smtClean="0">
                <a:latin typeface="Verdana" charset="0"/>
                <a:ea typeface="Verdana" charset="0"/>
                <a:cs typeface="Verdana" charset="0"/>
              </a:rPr>
              <a:t>Assess object </a:t>
            </a:r>
          </a:p>
          <a:p>
            <a:pPr lvl="1"/>
            <a:r>
              <a:rPr lang="en-US" dirty="0" smtClean="0">
                <a:latin typeface="Verdana" charset="0"/>
                <a:ea typeface="Verdana" charset="0"/>
                <a:cs typeface="Verdana" charset="0"/>
              </a:rPr>
              <a:t>Get assistance if needed</a:t>
            </a:r>
          </a:p>
          <a:p>
            <a:r>
              <a:rPr lang="en-US" dirty="0" smtClean="0">
                <a:latin typeface="Verdana" charset="0"/>
                <a:ea typeface="Verdana" charset="0"/>
                <a:cs typeface="Verdana" charset="0"/>
              </a:rPr>
              <a:t>Lifting technique</a:t>
            </a:r>
          </a:p>
          <a:p>
            <a:pPr lvl="1"/>
            <a:r>
              <a:rPr lang="en-US" dirty="0" smtClean="0">
                <a:latin typeface="Verdana" charset="0"/>
                <a:ea typeface="Verdana" charset="0"/>
                <a:cs typeface="Verdana" charset="0"/>
              </a:rPr>
              <a:t>Bend at knees</a:t>
            </a:r>
          </a:p>
          <a:p>
            <a:pPr lvl="1"/>
            <a:r>
              <a:rPr lang="en-US" dirty="0" smtClean="0">
                <a:latin typeface="Verdana" charset="0"/>
                <a:ea typeface="Verdana" charset="0"/>
                <a:cs typeface="Verdana" charset="0"/>
              </a:rPr>
              <a:t>Grasp object firmly</a:t>
            </a:r>
          </a:p>
          <a:p>
            <a:pPr lvl="1"/>
            <a:r>
              <a:rPr lang="en-US" dirty="0" smtClean="0">
                <a:latin typeface="Verdana" charset="0"/>
                <a:ea typeface="Verdana" charset="0"/>
                <a:cs typeface="Verdana" charset="0"/>
              </a:rPr>
              <a:t>Lift using legs</a:t>
            </a:r>
          </a:p>
          <a:p>
            <a:pPr lvl="1"/>
            <a:r>
              <a:rPr lang="en-US" dirty="0" smtClean="0">
                <a:latin typeface="Verdana" charset="0"/>
                <a:ea typeface="Verdana" charset="0"/>
                <a:cs typeface="Verdana" charset="0"/>
              </a:rPr>
              <a:t>Keep back straight </a:t>
            </a:r>
            <a:br>
              <a:rPr lang="en-US" dirty="0" smtClean="0">
                <a:latin typeface="Verdana" charset="0"/>
                <a:ea typeface="Verdana" charset="0"/>
                <a:cs typeface="Verdana" charset="0"/>
              </a:rPr>
            </a:br>
            <a:r>
              <a:rPr lang="en-US" dirty="0" smtClean="0">
                <a:latin typeface="Verdana" charset="0"/>
                <a:ea typeface="Verdana" charset="0"/>
                <a:cs typeface="Verdana" charset="0"/>
              </a:rPr>
              <a:t>and upright</a:t>
            </a:r>
          </a:p>
          <a:p>
            <a:pPr lvl="1"/>
            <a:r>
              <a:rPr lang="en-US" dirty="0" smtClean="0">
                <a:latin typeface="Verdana" charset="0"/>
                <a:ea typeface="Verdana" charset="0"/>
                <a:cs typeface="Verdana" charset="0"/>
              </a:rPr>
              <a:t>Pivot, if turning – do not twist</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00354" name="Title 1"/>
          <p:cNvSpPr>
            <a:spLocks noGrp="1"/>
          </p:cNvSpPr>
          <p:nvPr>
            <p:ph type="title"/>
          </p:nvPr>
        </p:nvSpPr>
        <p:spPr/>
        <p:txBody>
          <a:bodyPr/>
          <a:lstStyle/>
          <a:p>
            <a:r>
              <a:rPr lang="en-US" smtClean="0">
                <a:latin typeface="Verdana" charset="0"/>
                <a:ea typeface="Verdana" charset="0"/>
                <a:cs typeface="Verdana" charset="0"/>
              </a:rPr>
              <a:t>Safe Lifting</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744" b="7360"/>
          <a:stretch/>
        </p:blipFill>
        <p:spPr bwMode="auto">
          <a:xfrm>
            <a:off x="6003021" y="2286000"/>
            <a:ext cx="2646488" cy="2587925"/>
          </a:xfrm>
          <a:prstGeom prst="rect">
            <a:avLst/>
          </a:prstGeom>
          <a:noFill/>
          <a:ln w="38100">
            <a:solidFill>
              <a:srgbClr val="17375E"/>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50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idx="1"/>
          </p:nvPr>
        </p:nvSpPr>
        <p:spPr/>
        <p:txBody>
          <a:bodyPr/>
          <a:lstStyle/>
          <a:p>
            <a:r>
              <a:rPr lang="en-US" dirty="0" smtClean="0"/>
              <a:t>Causes</a:t>
            </a:r>
          </a:p>
          <a:p>
            <a:pPr lvl="1"/>
            <a:r>
              <a:rPr lang="en-US" dirty="0" smtClean="0"/>
              <a:t>Uneven, wet, or icy surfaces</a:t>
            </a:r>
          </a:p>
          <a:p>
            <a:pPr lvl="1"/>
            <a:r>
              <a:rPr lang="en-US" dirty="0" smtClean="0"/>
              <a:t>Limited motion or vision</a:t>
            </a:r>
          </a:p>
          <a:p>
            <a:r>
              <a:rPr lang="en-US" dirty="0" smtClean="0"/>
              <a:t>Prevention </a:t>
            </a:r>
          </a:p>
          <a:p>
            <a:pPr lvl="1"/>
            <a:r>
              <a:rPr lang="en-US" dirty="0" smtClean="0"/>
              <a:t>Adequate lighting in work areas</a:t>
            </a:r>
          </a:p>
          <a:p>
            <a:pPr lvl="1"/>
            <a:r>
              <a:rPr lang="en-US" dirty="0" smtClean="0"/>
              <a:t>Mark hazardous areas</a:t>
            </a:r>
          </a:p>
          <a:p>
            <a:pPr lvl="1"/>
            <a:r>
              <a:rPr lang="en-US" dirty="0" smtClean="0"/>
              <a:t>Clean up cluttered walkways</a:t>
            </a:r>
          </a:p>
          <a:p>
            <a:pPr lvl="1"/>
            <a:r>
              <a:rPr lang="en-US" dirty="0" smtClean="0"/>
              <a:t>Clean up spills as quickly as possible</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02402" name="Title 1"/>
          <p:cNvSpPr>
            <a:spLocks noGrp="1"/>
          </p:cNvSpPr>
          <p:nvPr>
            <p:ph type="title"/>
          </p:nvPr>
        </p:nvSpPr>
        <p:spPr/>
        <p:txBody>
          <a:bodyPr/>
          <a:lstStyle/>
          <a:p>
            <a:r>
              <a:rPr lang="en-US" dirty="0" smtClean="0"/>
              <a:t>Slips, Trips and Falls</a:t>
            </a:r>
          </a:p>
        </p:txBody>
      </p:sp>
    </p:spTree>
    <p:extLst>
      <p:ext uri="{BB962C8B-B14F-4D97-AF65-F5344CB8AC3E}">
        <p14:creationId xmlns:p14="http://schemas.microsoft.com/office/powerpoint/2010/main" val="1873196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2"/>
          <p:cNvSpPr>
            <a:spLocks noGrp="1"/>
          </p:cNvSpPr>
          <p:nvPr>
            <p:ph idx="1"/>
          </p:nvPr>
        </p:nvSpPr>
        <p:spPr/>
        <p:txBody>
          <a:bodyPr/>
          <a:lstStyle/>
          <a:p>
            <a:r>
              <a:rPr lang="en-US" dirty="0" smtClean="0"/>
              <a:t>Needlesticks common</a:t>
            </a:r>
          </a:p>
          <a:p>
            <a:r>
              <a:rPr lang="en-US" dirty="0" smtClean="0"/>
              <a:t>Prevention</a:t>
            </a:r>
          </a:p>
          <a:p>
            <a:pPr lvl="1"/>
            <a:r>
              <a:rPr lang="en-US" dirty="0" smtClean="0"/>
              <a:t>Do not recap needles</a:t>
            </a:r>
          </a:p>
          <a:p>
            <a:pPr lvl="1"/>
            <a:r>
              <a:rPr lang="en-US" dirty="0" smtClean="0"/>
              <a:t>Directly dispose of needles</a:t>
            </a:r>
            <a:br>
              <a:rPr lang="en-US" dirty="0" smtClean="0"/>
            </a:br>
            <a:r>
              <a:rPr lang="en-US" dirty="0" smtClean="0"/>
              <a:t>into rigid containers</a:t>
            </a:r>
          </a:p>
          <a:p>
            <a:pPr lvl="1"/>
            <a:r>
              <a:rPr lang="en-US" dirty="0" smtClean="0"/>
              <a:t>Account for sharps </a:t>
            </a:r>
            <a:br>
              <a:rPr lang="en-US" dirty="0" smtClean="0"/>
            </a:br>
            <a:r>
              <a:rPr lang="en-US" dirty="0" smtClean="0"/>
              <a:t>before and after use</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04450" name="Title 1"/>
          <p:cNvSpPr>
            <a:spLocks noGrp="1"/>
          </p:cNvSpPr>
          <p:nvPr>
            <p:ph type="title"/>
          </p:nvPr>
        </p:nvSpPr>
        <p:spPr/>
        <p:txBody>
          <a:bodyPr/>
          <a:lstStyle/>
          <a:p>
            <a:r>
              <a:rPr lang="en-US" smtClean="0"/>
              <a:t>Sharps</a:t>
            </a:r>
          </a:p>
        </p:txBody>
      </p:sp>
      <p:pic>
        <p:nvPicPr>
          <p:cNvPr id="1026" name="Picture 2" descr="H:\CFSPH\NAHEMS\NAHEMS_Print\01_HANDS\_Images\14_HANDS_Sharps Container\HANDS_0260_090908_SharpsContain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761" b="5817"/>
          <a:stretch/>
        </p:blipFill>
        <p:spPr bwMode="auto">
          <a:xfrm>
            <a:off x="6248400" y="2242868"/>
            <a:ext cx="2468880" cy="2398143"/>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90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dirty="0" smtClean="0"/>
              <a:t>Environmental</a:t>
            </a:r>
            <a:br>
              <a:rPr lang="en-US" dirty="0" smtClean="0"/>
            </a:br>
            <a:r>
              <a:rPr lang="en-US" dirty="0" smtClean="0"/>
              <a:t>Hazards</a:t>
            </a:r>
          </a:p>
        </p:txBody>
      </p:sp>
      <p:sp>
        <p:nvSpPr>
          <p:cNvPr id="2" name="Date Placeholder 1"/>
          <p:cNvSpPr>
            <a:spLocks noGrp="1"/>
          </p:cNvSpPr>
          <p:nvPr>
            <p:ph type="dt" sz="half" idx="10"/>
          </p:nvPr>
        </p:nvSpPr>
        <p:spPr/>
        <p:txBody>
          <a:bodyPr/>
          <a:lstStyle/>
          <a:p>
            <a:pPr algn="r"/>
            <a:r>
              <a:rPr lang="en-US" smtClean="0"/>
              <a:t>USDA APHIS and CFSPH</a:t>
            </a:r>
            <a:endParaRPr lang="en-US" dirty="0"/>
          </a:p>
        </p:txBody>
      </p:sp>
      <p:sp>
        <p:nvSpPr>
          <p:cNvPr id="3" name="Footer Placeholder 2"/>
          <p:cNvSpPr>
            <a:spLocks noGrp="1"/>
          </p:cNvSpPr>
          <p:nvPr>
            <p:ph type="ftr" sz="quarter" idx="11"/>
          </p:nvPr>
        </p:nvSpPr>
        <p:spPr/>
        <p:txBody>
          <a:bodyPr/>
          <a:lstStyle/>
          <a:p>
            <a:pPr algn="l"/>
            <a:r>
              <a:rPr lang="en-US" smtClean="0"/>
              <a:t>FAD PReP/NAHEMS Guidelines: Health and Safety - Hazards</a:t>
            </a:r>
            <a:endParaRPr lang="en-US" dirty="0"/>
          </a:p>
        </p:txBody>
      </p:sp>
    </p:spTree>
    <p:extLst>
      <p:ext uri="{BB962C8B-B14F-4D97-AF65-F5344CB8AC3E}">
        <p14:creationId xmlns:p14="http://schemas.microsoft.com/office/powerpoint/2010/main" val="304503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Temperature/Weather</a:t>
            </a:r>
          </a:p>
          <a:p>
            <a:pPr lvl="1"/>
            <a:r>
              <a:rPr lang="en-US" dirty="0" smtClean="0"/>
              <a:t>Heat and cold</a:t>
            </a:r>
          </a:p>
          <a:p>
            <a:r>
              <a:rPr lang="en-US" dirty="0" smtClean="0"/>
              <a:t>Noise</a:t>
            </a:r>
          </a:p>
          <a:p>
            <a:pPr lvl="1"/>
            <a:r>
              <a:rPr lang="en-US" dirty="0" smtClean="0"/>
              <a:t>Animal vocalization, power tools, </a:t>
            </a:r>
            <a:br>
              <a:rPr lang="en-US" dirty="0" smtClean="0"/>
            </a:br>
            <a:r>
              <a:rPr lang="en-US" dirty="0" smtClean="0"/>
              <a:t>heavy equipment</a:t>
            </a:r>
          </a:p>
          <a:p>
            <a:r>
              <a:rPr lang="en-US" dirty="0" smtClean="0"/>
              <a:t>Electrical Shock</a:t>
            </a:r>
          </a:p>
          <a:p>
            <a:r>
              <a:rPr lang="en-US" dirty="0" smtClean="0"/>
              <a:t>Chemical Exposure</a:t>
            </a:r>
          </a:p>
          <a:p>
            <a:pPr lvl="1"/>
            <a:r>
              <a:rPr lang="en-US" dirty="0" smtClean="0"/>
              <a:t>Animal waste gases, carbon monoxide, disinfectants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5" name="Title 4"/>
          <p:cNvSpPr>
            <a:spLocks noGrp="1"/>
          </p:cNvSpPr>
          <p:nvPr>
            <p:ph type="title"/>
          </p:nvPr>
        </p:nvSpPr>
        <p:spPr/>
        <p:txBody>
          <a:bodyPr/>
          <a:lstStyle/>
          <a:p>
            <a:r>
              <a:rPr lang="en-US" smtClean="0"/>
              <a:t>Environmental Hazards</a:t>
            </a:r>
            <a:endParaRPr lang="en-US" dirty="0"/>
          </a:p>
        </p:txBody>
      </p:sp>
    </p:spTree>
    <p:extLst>
      <p:ext uri="{BB962C8B-B14F-4D97-AF65-F5344CB8AC3E}">
        <p14:creationId xmlns:p14="http://schemas.microsoft.com/office/powerpoint/2010/main" val="1950128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457200" y="1295400"/>
            <a:ext cx="4419600" cy="4953000"/>
          </a:xfrm>
        </p:spPr>
        <p:txBody>
          <a:bodyPr>
            <a:normAutofit/>
          </a:bodyPr>
          <a:lstStyle/>
          <a:p>
            <a:r>
              <a:rPr lang="en-US" dirty="0" smtClean="0"/>
              <a:t>Hazardous at 85</a:t>
            </a:r>
            <a:br>
              <a:rPr lang="en-US" dirty="0" smtClean="0"/>
            </a:br>
            <a:r>
              <a:rPr lang="en-US" dirty="0" err="1" smtClean="0"/>
              <a:t>dBA</a:t>
            </a:r>
            <a:r>
              <a:rPr lang="en-US" dirty="0" smtClean="0"/>
              <a:t> for 8 hours</a:t>
            </a:r>
          </a:p>
          <a:p>
            <a:pPr lvl="1"/>
            <a:r>
              <a:rPr lang="en-US" dirty="0" smtClean="0"/>
              <a:t>Conversation</a:t>
            </a:r>
            <a:br>
              <a:rPr lang="en-US" dirty="0" smtClean="0"/>
            </a:br>
            <a:r>
              <a:rPr lang="en-US" dirty="0" smtClean="0"/>
              <a:t>difficult at 3 feet</a:t>
            </a:r>
          </a:p>
          <a:p>
            <a:r>
              <a:rPr lang="en-US" dirty="0" smtClean="0"/>
              <a:t>Prevention</a:t>
            </a:r>
          </a:p>
          <a:p>
            <a:pPr lvl="1"/>
            <a:r>
              <a:rPr lang="en-US" dirty="0" smtClean="0"/>
              <a:t>Hearing protection</a:t>
            </a:r>
          </a:p>
          <a:p>
            <a:pPr lvl="1"/>
            <a:r>
              <a:rPr lang="en-US" dirty="0" smtClean="0"/>
              <a:t>Hearing</a:t>
            </a:r>
            <a:br>
              <a:rPr lang="en-US" dirty="0" smtClean="0"/>
            </a:br>
            <a:r>
              <a:rPr lang="en-US" dirty="0" smtClean="0"/>
              <a:t>Conservation Program</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24930" name="Title 1"/>
          <p:cNvSpPr>
            <a:spLocks noGrp="1"/>
          </p:cNvSpPr>
          <p:nvPr>
            <p:ph type="title"/>
          </p:nvPr>
        </p:nvSpPr>
        <p:spPr/>
        <p:txBody>
          <a:bodyPr/>
          <a:lstStyle/>
          <a:p>
            <a:r>
              <a:rPr lang="en-US" smtClean="0"/>
              <a:t>Noise</a:t>
            </a:r>
          </a:p>
        </p:txBody>
      </p:sp>
      <p:pic>
        <p:nvPicPr>
          <p:cNvPr id="7" name="Picture 3" descr="H:\CFSPH\MSP Just-In-Time\Graphics\_RevisedFiles\17_HANDS_0290_100405_HearingGraphWhite_Web.png"/>
          <p:cNvPicPr>
            <a:picLocks noChangeAspect="1" noChangeArrowheads="1"/>
          </p:cNvPicPr>
          <p:nvPr/>
        </p:nvPicPr>
        <p:blipFill>
          <a:blip r:embed="rId3" cstate="email">
            <a:extLst>
              <a:ext uri="{28A0092B-C50C-407E-A947-70E740481C1C}">
                <a14:useLocalDpi xmlns:a14="http://schemas.microsoft.com/office/drawing/2010/main"/>
              </a:ext>
            </a:extLst>
          </a:blip>
          <a:srcRect t="6638"/>
          <a:stretch>
            <a:fillRect/>
          </a:stretch>
        </p:blipFill>
        <p:spPr bwMode="auto">
          <a:xfrm>
            <a:off x="5029200" y="2176596"/>
            <a:ext cx="3662248" cy="2624004"/>
          </a:xfrm>
          <a:prstGeom prst="rect">
            <a:avLst/>
          </a:prstGeom>
          <a:solidFill>
            <a:schemeClr val="bg1">
              <a:lumMod val="85000"/>
            </a:schemeClr>
          </a:solidFill>
          <a:ln w="38100">
            <a:solidFill>
              <a:srgbClr val="17375E"/>
            </a:solidFill>
          </a:ln>
        </p:spPr>
      </p:pic>
    </p:spTree>
    <p:extLst>
      <p:ext uri="{BB962C8B-B14F-4D97-AF65-F5344CB8AC3E}">
        <p14:creationId xmlns:p14="http://schemas.microsoft.com/office/powerpoint/2010/main" val="1148532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dirty="0" smtClean="0">
                <a:latin typeface="Verdana" charset="0"/>
                <a:ea typeface="Verdana" charset="0"/>
                <a:cs typeface="Verdana" charset="0"/>
              </a:rPr>
              <a:t>Examples</a:t>
            </a:r>
            <a:r>
              <a:rPr lang="en-US" sz="3000" dirty="0" smtClean="0">
                <a:latin typeface="Verdana" charset="0"/>
                <a:ea typeface="Verdana" charset="0"/>
                <a:cs typeface="Verdana" charset="0"/>
              </a:rPr>
              <a:t> </a:t>
            </a:r>
          </a:p>
          <a:p>
            <a:pPr lvl="1">
              <a:lnSpc>
                <a:spcPct val="90000"/>
              </a:lnSpc>
            </a:pPr>
            <a:r>
              <a:rPr lang="en-US" dirty="0" smtClean="0">
                <a:latin typeface="Verdana" charset="0"/>
                <a:ea typeface="Verdana" charset="0"/>
                <a:cs typeface="Verdana" charset="0"/>
              </a:rPr>
              <a:t>Heat cramps</a:t>
            </a:r>
          </a:p>
          <a:p>
            <a:pPr lvl="1">
              <a:lnSpc>
                <a:spcPct val="90000"/>
              </a:lnSpc>
            </a:pPr>
            <a:r>
              <a:rPr lang="en-US" dirty="0" smtClean="0">
                <a:latin typeface="Verdana" charset="0"/>
                <a:ea typeface="Verdana" charset="0"/>
                <a:cs typeface="Verdana" charset="0"/>
              </a:rPr>
              <a:t>Heat exhaustion</a:t>
            </a:r>
          </a:p>
          <a:p>
            <a:pPr lvl="1">
              <a:lnSpc>
                <a:spcPct val="90000"/>
              </a:lnSpc>
            </a:pPr>
            <a:r>
              <a:rPr lang="en-US" dirty="0" smtClean="0">
                <a:latin typeface="Verdana" charset="0"/>
                <a:ea typeface="Verdana" charset="0"/>
                <a:cs typeface="Verdana" charset="0"/>
              </a:rPr>
              <a:t>Heat stroke (life-threatening)</a:t>
            </a:r>
          </a:p>
          <a:p>
            <a:pPr>
              <a:lnSpc>
                <a:spcPct val="90000"/>
              </a:lnSpc>
            </a:pPr>
            <a:r>
              <a:rPr lang="en-US" dirty="0" smtClean="0">
                <a:latin typeface="Verdana" charset="0"/>
                <a:ea typeface="Verdana" charset="0"/>
                <a:cs typeface="Verdana" charset="0"/>
              </a:rPr>
              <a:t>Prevention</a:t>
            </a:r>
            <a:r>
              <a:rPr lang="en-US" sz="3000" dirty="0" smtClean="0">
                <a:latin typeface="Verdana" charset="0"/>
                <a:ea typeface="Verdana" charset="0"/>
                <a:cs typeface="Verdana" charset="0"/>
              </a:rPr>
              <a:t> </a:t>
            </a:r>
          </a:p>
          <a:p>
            <a:pPr lvl="1">
              <a:lnSpc>
                <a:spcPct val="90000"/>
              </a:lnSpc>
            </a:pPr>
            <a:r>
              <a:rPr lang="en-US" dirty="0" smtClean="0">
                <a:latin typeface="Verdana" charset="0"/>
                <a:ea typeface="Verdana" charset="0"/>
                <a:cs typeface="Verdana" charset="0"/>
              </a:rPr>
              <a:t>Monitor yourself and others for signs</a:t>
            </a:r>
          </a:p>
          <a:p>
            <a:pPr lvl="1">
              <a:lnSpc>
                <a:spcPct val="90000"/>
              </a:lnSpc>
            </a:pPr>
            <a:r>
              <a:rPr lang="en-US" dirty="0" smtClean="0">
                <a:latin typeface="Verdana" charset="0"/>
                <a:ea typeface="Verdana" charset="0"/>
                <a:cs typeface="Verdana" charset="0"/>
              </a:rPr>
              <a:t>Take breaks and seek shade</a:t>
            </a:r>
          </a:p>
          <a:p>
            <a:pPr lvl="1">
              <a:lnSpc>
                <a:spcPct val="90000"/>
              </a:lnSpc>
            </a:pPr>
            <a:r>
              <a:rPr lang="en-US" dirty="0" smtClean="0">
                <a:latin typeface="Verdana" charset="0"/>
                <a:ea typeface="Verdana" charset="0"/>
                <a:cs typeface="Verdana" charset="0"/>
              </a:rPr>
              <a:t>Use cooling fans/air conditioning</a:t>
            </a:r>
          </a:p>
          <a:p>
            <a:pPr lvl="1">
              <a:lnSpc>
                <a:spcPct val="90000"/>
              </a:lnSpc>
            </a:pPr>
            <a:r>
              <a:rPr lang="en-US" dirty="0" smtClean="0">
                <a:latin typeface="Verdana" charset="0"/>
                <a:ea typeface="Verdana" charset="0"/>
                <a:cs typeface="Verdana" charset="0"/>
              </a:rPr>
              <a:t>Keep hydrated, avoid caffeine/alcohol</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26978" name="Title 1"/>
          <p:cNvSpPr>
            <a:spLocks noGrp="1"/>
          </p:cNvSpPr>
          <p:nvPr>
            <p:ph type="title"/>
          </p:nvPr>
        </p:nvSpPr>
        <p:spPr/>
        <p:txBody>
          <a:bodyPr/>
          <a:lstStyle/>
          <a:p>
            <a:r>
              <a:rPr lang="en-US" dirty="0" smtClean="0">
                <a:latin typeface="Verdana" charset="0"/>
                <a:ea typeface="Verdana" charset="0"/>
                <a:cs typeface="Verdana" charset="0"/>
              </a:rPr>
              <a:t>Heat-Related Illnesses</a:t>
            </a:r>
          </a:p>
        </p:txBody>
      </p:sp>
    </p:spTree>
    <p:extLst>
      <p:ext uri="{BB962C8B-B14F-4D97-AF65-F5344CB8AC3E}">
        <p14:creationId xmlns:p14="http://schemas.microsoft.com/office/powerpoint/2010/main" val="764483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Hypothermia</a:t>
            </a:r>
          </a:p>
          <a:p>
            <a:pPr lvl="1"/>
            <a:r>
              <a:rPr lang="en-US" dirty="0" smtClean="0"/>
              <a:t>Extreme loss of body heat</a:t>
            </a:r>
          </a:p>
          <a:p>
            <a:pPr lvl="1"/>
            <a:r>
              <a:rPr lang="en-US" dirty="0" smtClean="0"/>
              <a:t>Numbness, lethargy, behavior changes</a:t>
            </a:r>
          </a:p>
          <a:p>
            <a:r>
              <a:rPr lang="en-US" dirty="0" smtClean="0"/>
              <a:t>Frostbite</a:t>
            </a:r>
          </a:p>
          <a:p>
            <a:pPr lvl="1"/>
            <a:r>
              <a:rPr lang="en-US" dirty="0" smtClean="0"/>
              <a:t>Skin and tissues freeze</a:t>
            </a:r>
          </a:p>
          <a:p>
            <a:r>
              <a:rPr lang="en-US" dirty="0" smtClean="0"/>
              <a:t>Prevention</a:t>
            </a:r>
          </a:p>
          <a:p>
            <a:pPr lvl="1"/>
            <a:r>
              <a:rPr lang="en-US" dirty="0" smtClean="0"/>
              <a:t>Dress appropriately for cold weather</a:t>
            </a:r>
          </a:p>
          <a:p>
            <a:pPr lvl="1"/>
            <a:r>
              <a:rPr lang="en-US" dirty="0" smtClean="0"/>
              <a:t>Stay dry and avoid overexertion</a:t>
            </a:r>
          </a:p>
          <a:p>
            <a:pPr lvl="1"/>
            <a:r>
              <a:rPr lang="en-US" dirty="0" smtClean="0"/>
              <a:t>Warm individual, seek medical attention</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29026" name="Title 1"/>
          <p:cNvSpPr>
            <a:spLocks noGrp="1"/>
          </p:cNvSpPr>
          <p:nvPr>
            <p:ph type="title"/>
          </p:nvPr>
        </p:nvSpPr>
        <p:spPr/>
        <p:txBody>
          <a:bodyPr/>
          <a:lstStyle/>
          <a:p>
            <a:r>
              <a:rPr lang="en-US" smtClean="0"/>
              <a:t>Cold Stress</a:t>
            </a:r>
            <a:endParaRPr lang="en-US" dirty="0" smtClean="0"/>
          </a:p>
        </p:txBody>
      </p:sp>
    </p:spTree>
    <p:extLst>
      <p:ext uri="{BB962C8B-B14F-4D97-AF65-F5344CB8AC3E}">
        <p14:creationId xmlns:p14="http://schemas.microsoft.com/office/powerpoint/2010/main" val="146583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dirty="0" smtClean="0">
                <a:latin typeface="Verdana" charset="0"/>
                <a:ea typeface="Verdana" charset="0"/>
                <a:cs typeface="Verdana" charset="0"/>
              </a:rPr>
              <a:t>Power equipment, power cords, downed power lines</a:t>
            </a:r>
          </a:p>
          <a:p>
            <a:pPr>
              <a:lnSpc>
                <a:spcPct val="90000"/>
              </a:lnSpc>
            </a:pPr>
            <a:r>
              <a:rPr lang="en-US" dirty="0" smtClean="0">
                <a:latin typeface="Verdana" charset="0"/>
                <a:ea typeface="Verdana" charset="0"/>
                <a:cs typeface="Verdana" charset="0"/>
              </a:rPr>
              <a:t>Prevention</a:t>
            </a:r>
          </a:p>
          <a:p>
            <a:pPr lvl="1">
              <a:lnSpc>
                <a:spcPct val="90000"/>
              </a:lnSpc>
            </a:pPr>
            <a:r>
              <a:rPr lang="en-US" dirty="0">
                <a:latin typeface="Verdana" charset="0"/>
                <a:ea typeface="Verdana" charset="0"/>
                <a:cs typeface="Verdana" charset="0"/>
              </a:rPr>
              <a:t>Assume all power lines are </a:t>
            </a:r>
            <a:r>
              <a:rPr lang="en-US" dirty="0" smtClean="0">
                <a:latin typeface="Verdana" charset="0"/>
                <a:ea typeface="Verdana" charset="0"/>
                <a:cs typeface="Verdana" charset="0"/>
              </a:rPr>
              <a:t>energized</a:t>
            </a:r>
          </a:p>
          <a:p>
            <a:pPr lvl="1">
              <a:lnSpc>
                <a:spcPct val="90000"/>
              </a:lnSpc>
            </a:pPr>
            <a:r>
              <a:rPr lang="en-US" dirty="0" smtClean="0">
                <a:latin typeface="Verdana" charset="0"/>
                <a:ea typeface="Verdana" charset="0"/>
                <a:cs typeface="Verdana" charset="0"/>
              </a:rPr>
              <a:t>Inspect cords/cables for damage</a:t>
            </a:r>
          </a:p>
          <a:p>
            <a:pPr lvl="1">
              <a:lnSpc>
                <a:spcPct val="90000"/>
              </a:lnSpc>
            </a:pPr>
            <a:r>
              <a:rPr lang="en-US" dirty="0" smtClean="0">
                <a:latin typeface="Verdana" charset="0"/>
                <a:ea typeface="Verdana" charset="0"/>
                <a:cs typeface="Verdana" charset="0"/>
              </a:rPr>
              <a:t>Do not use damaged cords/cables</a:t>
            </a:r>
          </a:p>
          <a:p>
            <a:pPr lvl="1">
              <a:lnSpc>
                <a:spcPct val="90000"/>
              </a:lnSpc>
            </a:pPr>
            <a:r>
              <a:rPr lang="en-US" dirty="0" smtClean="0">
                <a:latin typeface="Verdana" charset="0"/>
                <a:ea typeface="Verdana" charset="0"/>
                <a:cs typeface="Verdana" charset="0"/>
              </a:rPr>
              <a:t>Use caution when working in wet areas</a:t>
            </a:r>
          </a:p>
          <a:p>
            <a:pPr lvl="1">
              <a:lnSpc>
                <a:spcPct val="90000"/>
              </a:lnSpc>
            </a:pPr>
            <a:r>
              <a:rPr lang="en-US" dirty="0" smtClean="0">
                <a:latin typeface="Verdana" charset="0"/>
                <a:ea typeface="Verdana" charset="0"/>
                <a:cs typeface="Verdana" charset="0"/>
              </a:rPr>
              <a:t>Observe area for downed power lines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31074" name="Title 1"/>
          <p:cNvSpPr>
            <a:spLocks noGrp="1"/>
          </p:cNvSpPr>
          <p:nvPr>
            <p:ph type="title"/>
          </p:nvPr>
        </p:nvSpPr>
        <p:spPr/>
        <p:txBody>
          <a:bodyPr/>
          <a:lstStyle/>
          <a:p>
            <a:r>
              <a:rPr lang="en-US" smtClean="0">
                <a:latin typeface="Verdana" charset="0"/>
                <a:ea typeface="Verdana" charset="0"/>
                <a:cs typeface="Verdana" charset="0"/>
              </a:rPr>
              <a:t>Electrical Shock</a:t>
            </a:r>
          </a:p>
        </p:txBody>
      </p:sp>
    </p:spTree>
    <p:extLst>
      <p:ext uri="{BB962C8B-B14F-4D97-AF65-F5344CB8AC3E}">
        <p14:creationId xmlns:p14="http://schemas.microsoft.com/office/powerpoint/2010/main" val="3121217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Psychological </a:t>
            </a:r>
            <a:br>
              <a:rPr lang="en-US" smtClean="0"/>
            </a:br>
            <a:r>
              <a:rPr lang="en-US" smtClean="0"/>
              <a:t>Hazards</a:t>
            </a:r>
            <a:endParaRPr lang="en-US" dirty="0" smtClean="0"/>
          </a:p>
        </p:txBody>
      </p:sp>
      <p:sp>
        <p:nvSpPr>
          <p:cNvPr id="2" name="Date Placeholder 1"/>
          <p:cNvSpPr>
            <a:spLocks noGrp="1"/>
          </p:cNvSpPr>
          <p:nvPr>
            <p:ph type="dt" sz="half" idx="10"/>
          </p:nvPr>
        </p:nvSpPr>
        <p:spPr/>
        <p:txBody>
          <a:bodyPr/>
          <a:lstStyle/>
          <a:p>
            <a:pPr algn="r"/>
            <a:r>
              <a:rPr lang="en-US" smtClean="0"/>
              <a:t>USDA APHIS and CFSPH</a:t>
            </a:r>
            <a:endParaRPr lang="en-US" dirty="0"/>
          </a:p>
        </p:txBody>
      </p:sp>
      <p:sp>
        <p:nvSpPr>
          <p:cNvPr id="3" name="Footer Placeholder 2"/>
          <p:cNvSpPr>
            <a:spLocks noGrp="1"/>
          </p:cNvSpPr>
          <p:nvPr>
            <p:ph type="ftr" sz="quarter" idx="11"/>
          </p:nvPr>
        </p:nvSpPr>
        <p:spPr/>
        <p:txBody>
          <a:bodyPr/>
          <a:lstStyle/>
          <a:p>
            <a:pPr algn="l"/>
            <a:r>
              <a:rPr lang="en-US" smtClean="0"/>
              <a:t>FAD PReP/NAHEMS Guidelines: Health and Safety - Hazards</a:t>
            </a:r>
            <a:endParaRPr lang="en-US" dirty="0"/>
          </a:p>
        </p:txBody>
      </p:sp>
    </p:spTree>
    <p:extLst>
      <p:ext uri="{BB962C8B-B14F-4D97-AF65-F5344CB8AC3E}">
        <p14:creationId xmlns:p14="http://schemas.microsoft.com/office/powerpoint/2010/main" val="225781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295400"/>
            <a:ext cx="5257800" cy="4953000"/>
          </a:xfrm>
        </p:spPr>
        <p:txBody>
          <a:bodyPr>
            <a:normAutofit/>
          </a:bodyPr>
          <a:lstStyle/>
          <a:p>
            <a:r>
              <a:rPr lang="en-US" dirty="0" smtClean="0"/>
              <a:t>Extended and </a:t>
            </a:r>
            <a:br>
              <a:rPr lang="en-US" dirty="0" smtClean="0"/>
            </a:br>
            <a:r>
              <a:rPr lang="en-US" dirty="0" smtClean="0"/>
              <a:t>unusual shifts</a:t>
            </a:r>
          </a:p>
          <a:p>
            <a:r>
              <a:rPr lang="en-US" dirty="0" smtClean="0"/>
              <a:t>Fatigue, stress, </a:t>
            </a:r>
            <a:br>
              <a:rPr lang="en-US" dirty="0" smtClean="0"/>
            </a:br>
            <a:r>
              <a:rPr lang="en-US" dirty="0" smtClean="0"/>
              <a:t>reduced concentration</a:t>
            </a:r>
          </a:p>
          <a:p>
            <a:r>
              <a:rPr lang="en-US" dirty="0" smtClean="0"/>
              <a:t>Know your limits</a:t>
            </a:r>
          </a:p>
          <a:p>
            <a:r>
              <a:rPr lang="en-US" dirty="0"/>
              <a:t>Manage work</a:t>
            </a:r>
            <a:br>
              <a:rPr lang="en-US" dirty="0"/>
            </a:br>
            <a:r>
              <a:rPr lang="en-US" dirty="0"/>
              <a:t>and rest </a:t>
            </a:r>
            <a:r>
              <a:rPr lang="en-US" dirty="0" smtClean="0"/>
              <a:t>periods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1505" name="Title 1"/>
          <p:cNvSpPr>
            <a:spLocks noGrp="1"/>
          </p:cNvSpPr>
          <p:nvPr>
            <p:ph type="title"/>
          </p:nvPr>
        </p:nvSpPr>
        <p:spPr/>
        <p:txBody>
          <a:bodyPr/>
          <a:lstStyle/>
          <a:p>
            <a:r>
              <a:rPr lang="en-US" dirty="0" smtClean="0"/>
              <a:t>Work Settings/Shifts</a:t>
            </a:r>
          </a:p>
        </p:txBody>
      </p:sp>
      <p:pic>
        <p:nvPicPr>
          <p:cNvPr id="7" name="Picture 2" descr="H:\CFSPH\NAHEMS\NAHEMS_Print\01_HANDS\_Images\11_HANDS_Know Your Limits\HANDS_0210_090908_KnowYourLimit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403" b="5832"/>
          <a:stretch/>
        </p:blipFill>
        <p:spPr bwMode="auto">
          <a:xfrm>
            <a:off x="5943600" y="2053086"/>
            <a:ext cx="2719959" cy="2708695"/>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0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715000" cy="4953000"/>
          </a:xfrm>
        </p:spPr>
        <p:txBody>
          <a:bodyPr>
            <a:normAutofit fontScale="85000" lnSpcReduction="10000"/>
          </a:bodyPr>
          <a:lstStyle/>
          <a:p>
            <a:r>
              <a:rPr lang="en-US" dirty="0" smtClean="0"/>
              <a:t>Recognize the signs</a:t>
            </a:r>
          </a:p>
          <a:p>
            <a:r>
              <a:rPr lang="en-US" dirty="0" smtClean="0"/>
              <a:t>Physical</a:t>
            </a:r>
          </a:p>
          <a:p>
            <a:pPr lvl="1"/>
            <a:r>
              <a:rPr lang="en-US" dirty="0" smtClean="0"/>
              <a:t>Nausea, dizziness, headaches</a:t>
            </a:r>
          </a:p>
          <a:p>
            <a:r>
              <a:rPr lang="en-US" dirty="0" smtClean="0"/>
              <a:t>Cognitive</a:t>
            </a:r>
          </a:p>
          <a:p>
            <a:pPr lvl="1"/>
            <a:r>
              <a:rPr lang="en-US" dirty="0" smtClean="0"/>
              <a:t>Disorientation, memory</a:t>
            </a:r>
          </a:p>
          <a:p>
            <a:r>
              <a:rPr lang="en-US" dirty="0" smtClean="0"/>
              <a:t>Emotional</a:t>
            </a:r>
          </a:p>
          <a:p>
            <a:pPr lvl="1"/>
            <a:r>
              <a:rPr lang="en-US" dirty="0" smtClean="0"/>
              <a:t>Anxiety, guilt, grief, irritability</a:t>
            </a:r>
          </a:p>
          <a:p>
            <a:r>
              <a:rPr lang="en-US" dirty="0" smtClean="0"/>
              <a:t>Behavioral</a:t>
            </a:r>
          </a:p>
          <a:p>
            <a:pPr lvl="1"/>
            <a:r>
              <a:rPr lang="en-US" dirty="0" smtClean="0"/>
              <a:t>Anger, withdrawal, depression, drug or alcohol abuse</a:t>
            </a:r>
          </a:p>
        </p:txBody>
      </p:sp>
      <p:sp>
        <p:nvSpPr>
          <p:cNvPr id="8" name="Date Placeholder 1"/>
          <p:cNvSpPr>
            <a:spLocks noGrp="1"/>
          </p:cNvSpPr>
          <p:nvPr>
            <p:ph type="dt" sz="half" idx="2"/>
          </p:nvPr>
        </p:nvSpPr>
        <p:spPr/>
        <p:txBody>
          <a:bodyPr/>
          <a:lstStyle/>
          <a:p>
            <a:pPr algn="r"/>
            <a:r>
              <a:rPr lang="en-US" smtClean="0"/>
              <a:t>USDA APHIS and CFSPH</a:t>
            </a:r>
            <a:endParaRPr lang="en-US" dirty="0"/>
          </a:p>
        </p:txBody>
      </p:sp>
      <p:sp>
        <p:nvSpPr>
          <p:cNvPr id="9"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 name="Title 1"/>
          <p:cNvSpPr>
            <a:spLocks noGrp="1"/>
          </p:cNvSpPr>
          <p:nvPr>
            <p:ph type="title"/>
          </p:nvPr>
        </p:nvSpPr>
        <p:spPr/>
        <p:txBody>
          <a:bodyPr/>
          <a:lstStyle/>
          <a:p>
            <a:r>
              <a:rPr lang="en-US" smtClean="0"/>
              <a:t>Stress</a:t>
            </a:r>
            <a:endParaRPr lang="en-US" dirty="0"/>
          </a:p>
        </p:txBody>
      </p:sp>
      <p:pic>
        <p:nvPicPr>
          <p:cNvPr id="7" name="Picture 2" descr="H:\CFSPH\NAHEMS\NAHEMS_Print\01_HANDS\_Images\22_HANDS_Signs of Stress\HANDS_0380_110809_SignsOfStressTab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118" b="5260"/>
          <a:stretch/>
        </p:blipFill>
        <p:spPr bwMode="auto">
          <a:xfrm>
            <a:off x="6051423" y="2104845"/>
            <a:ext cx="2711577" cy="267419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06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295400"/>
            <a:ext cx="6096000" cy="4953000"/>
          </a:xfrm>
        </p:spPr>
        <p:txBody>
          <a:bodyPr>
            <a:normAutofit fontScale="92500"/>
          </a:bodyPr>
          <a:lstStyle/>
          <a:p>
            <a:r>
              <a:rPr lang="en-US" dirty="0" smtClean="0"/>
              <a:t>Ways to reduce stress</a:t>
            </a:r>
          </a:p>
          <a:p>
            <a:pPr lvl="1"/>
            <a:r>
              <a:rPr lang="en-US" dirty="0" smtClean="0"/>
              <a:t>Monitor self and others for                      signs of stress</a:t>
            </a:r>
          </a:p>
          <a:p>
            <a:pPr lvl="1"/>
            <a:r>
              <a:rPr lang="en-US" dirty="0" smtClean="0"/>
              <a:t>Take frequent breaks</a:t>
            </a:r>
          </a:p>
          <a:p>
            <a:pPr lvl="1"/>
            <a:r>
              <a:rPr lang="en-US" dirty="0" smtClean="0"/>
              <a:t>Accept what cannot change</a:t>
            </a:r>
          </a:p>
          <a:p>
            <a:pPr lvl="1"/>
            <a:r>
              <a:rPr lang="en-US" dirty="0" smtClean="0"/>
              <a:t>Maintain schedule </a:t>
            </a:r>
            <a:br>
              <a:rPr lang="en-US" dirty="0" smtClean="0"/>
            </a:br>
            <a:r>
              <a:rPr lang="en-US" dirty="0" smtClean="0"/>
              <a:t>as much as possible</a:t>
            </a:r>
          </a:p>
          <a:p>
            <a:pPr lvl="1"/>
            <a:r>
              <a:rPr lang="en-US" dirty="0" smtClean="0"/>
              <a:t>Communicate with loved ones</a:t>
            </a:r>
          </a:p>
          <a:p>
            <a:pPr lvl="1"/>
            <a:r>
              <a:rPr lang="en-US" dirty="0" smtClean="0"/>
              <a:t>Employee Assistance Program</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48131"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7649" name="Title 1"/>
          <p:cNvSpPr>
            <a:spLocks noGrp="1"/>
          </p:cNvSpPr>
          <p:nvPr>
            <p:ph type="title"/>
          </p:nvPr>
        </p:nvSpPr>
        <p:spPr/>
        <p:txBody>
          <a:bodyPr/>
          <a:lstStyle/>
          <a:p>
            <a:r>
              <a:rPr lang="en-US" smtClean="0"/>
              <a:t>Dealing with Stress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9827" y="1939506"/>
            <a:ext cx="2315977" cy="2632494"/>
          </a:xfrm>
          <a:prstGeom prst="rect">
            <a:avLst/>
          </a:prstGeom>
          <a:noFill/>
          <a:ln w="38100">
            <a:solidFill>
              <a:srgbClr val="17375E"/>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01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82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753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Authors: Dawn Bailey, BS; Kerry </a:t>
            </a:r>
            <a:r>
              <a:rPr lang="en-US" sz="4800" dirty="0" err="1" smtClean="0">
                <a:solidFill>
                  <a:prstClr val="black">
                    <a:lumMod val="85000"/>
                    <a:lumOff val="15000"/>
                  </a:prstClr>
                </a:solidFill>
                <a:latin typeface="Verdana" pitchFamily="34" charset="0"/>
              </a:rPr>
              <a:t>Leedom</a:t>
            </a:r>
            <a:r>
              <a:rPr lang="en-US" sz="4800" dirty="0" smtClean="0">
                <a:solidFill>
                  <a:prstClr val="black">
                    <a:lumMod val="85000"/>
                    <a:lumOff val="15000"/>
                  </a:prstClr>
                </a:solidFill>
                <a:latin typeface="Verdana" pitchFamily="34" charset="0"/>
              </a:rPr>
              <a:t> Larson, DVM, MPH, PhD, DACVPM</a:t>
            </a:r>
            <a:r>
              <a:rPr lang="en-US" sz="4800" dirty="0">
                <a:solidFill>
                  <a:prstClr val="black">
                    <a:lumMod val="85000"/>
                    <a:lumOff val="15000"/>
                  </a:prstClr>
                </a:solidFill>
                <a:latin typeface="Verdana" pitchFamily="34" charset="0"/>
              </a:rPr>
              <a:t>; </a:t>
            </a:r>
            <a:r>
              <a:rPr lang="en-US" sz="4800" dirty="0" smtClean="0">
                <a:solidFill>
                  <a:prstClr val="black">
                    <a:lumMod val="85000"/>
                    <a:lumOff val="15000"/>
                  </a:prstClr>
                </a:solidFill>
                <a:latin typeface="Verdana" pitchFamily="34" charset="0"/>
              </a:rPr>
              <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Student</a:t>
            </a:r>
            <a:endParaRPr lang="en-US" sz="48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smtClean="0">
                <a:solidFill>
                  <a:prstClr val="black">
                    <a:lumMod val="85000"/>
                    <a:lumOff val="15000"/>
                  </a:prstClr>
                </a:solidFill>
                <a:latin typeface="Verdana" pitchFamily="34" charset="0"/>
              </a:rPr>
              <a:t>DACVPM; Janice </a:t>
            </a:r>
            <a:r>
              <a:rPr lang="en-US" sz="4800" dirty="0" smtClean="0">
                <a:solidFill>
                  <a:prstClr val="black">
                    <a:lumMod val="85000"/>
                    <a:lumOff val="15000"/>
                  </a:prstClr>
                </a:solidFill>
                <a:latin typeface="Verdana" pitchFamily="34" charset="0"/>
              </a:rPr>
              <a:t>Mogan, DVM </a:t>
            </a:r>
            <a:endParaRPr lang="en-US" sz="4800" dirty="0">
              <a:solidFill>
                <a:prstClr val="black">
                  <a:lumMod val="85000"/>
                  <a:lumOff val="15000"/>
                </a:prstClr>
              </a:solidFill>
              <a:latin typeface="Verdana" pitchFamily="34" charset="0"/>
            </a:endParaRP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9023524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Physical </a:t>
            </a:r>
            <a:br>
              <a:rPr lang="en-US" dirty="0" smtClean="0"/>
            </a:br>
            <a:r>
              <a:rPr lang="en-US" dirty="0" smtClean="0"/>
              <a:t>Hazards</a:t>
            </a:r>
          </a:p>
        </p:txBody>
      </p:sp>
      <p:sp>
        <p:nvSpPr>
          <p:cNvPr id="2" name="Date Placeholder 1"/>
          <p:cNvSpPr>
            <a:spLocks noGrp="1"/>
          </p:cNvSpPr>
          <p:nvPr>
            <p:ph type="dt" sz="half" idx="10"/>
          </p:nvPr>
        </p:nvSpPr>
        <p:spPr/>
        <p:txBody>
          <a:bodyPr/>
          <a:lstStyle/>
          <a:p>
            <a:pPr algn="r"/>
            <a:r>
              <a:rPr lang="en-US" smtClean="0"/>
              <a:t>USDA APHIS and CFSPH</a:t>
            </a:r>
            <a:endParaRPr lang="en-US" dirty="0"/>
          </a:p>
        </p:txBody>
      </p:sp>
      <p:sp>
        <p:nvSpPr>
          <p:cNvPr id="3" name="Footer Placeholder 2"/>
          <p:cNvSpPr>
            <a:spLocks noGrp="1"/>
          </p:cNvSpPr>
          <p:nvPr>
            <p:ph type="ftr" sz="quarter" idx="11"/>
          </p:nvPr>
        </p:nvSpPr>
        <p:spPr/>
        <p:txBody>
          <a:bodyPr/>
          <a:lstStyle/>
          <a:p>
            <a:pPr algn="l"/>
            <a:r>
              <a:rPr lang="en-US" smtClean="0"/>
              <a:t>FAD PReP/NAHEMS Guidelines: Health and Safety - Hazards</a:t>
            </a:r>
            <a:endParaRPr lang="en-US" dirty="0"/>
          </a:p>
        </p:txBody>
      </p:sp>
    </p:spTree>
    <p:extLst>
      <p:ext uri="{BB962C8B-B14F-4D97-AF65-F5344CB8AC3E}">
        <p14:creationId xmlns:p14="http://schemas.microsoft.com/office/powerpoint/2010/main" val="91785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r>
              <a:rPr lang="en-US" dirty="0" smtClean="0"/>
              <a:t>Animal related incidents</a:t>
            </a:r>
          </a:p>
          <a:p>
            <a:pPr lvl="1"/>
            <a:r>
              <a:rPr lang="en-US" dirty="0" smtClean="0"/>
              <a:t>Injuries, zoonoses</a:t>
            </a:r>
          </a:p>
          <a:p>
            <a:pPr lvl="1"/>
            <a:r>
              <a:rPr lang="en-US" dirty="0" smtClean="0"/>
              <a:t>Insects and wild animals</a:t>
            </a:r>
          </a:p>
          <a:p>
            <a:r>
              <a:rPr lang="en-US" dirty="0" smtClean="0"/>
              <a:t>Musculoskeletal injuries</a:t>
            </a:r>
          </a:p>
          <a:p>
            <a:pPr lvl="1"/>
            <a:r>
              <a:rPr lang="en-US" dirty="0" smtClean="0"/>
              <a:t>Strains, sprains, </a:t>
            </a:r>
            <a:br>
              <a:rPr lang="en-US" dirty="0" smtClean="0"/>
            </a:br>
            <a:r>
              <a:rPr lang="en-US" dirty="0" smtClean="0"/>
              <a:t>ergonomic injury</a:t>
            </a:r>
          </a:p>
          <a:p>
            <a:pPr lvl="1"/>
            <a:r>
              <a:rPr lang="en-US" dirty="0" smtClean="0"/>
              <a:t>Back injuries</a:t>
            </a:r>
          </a:p>
          <a:p>
            <a:r>
              <a:rPr lang="en-US" dirty="0" smtClean="0"/>
              <a:t>Slips, trips and falls</a:t>
            </a:r>
          </a:p>
          <a:p>
            <a:r>
              <a:rPr lang="en-US" dirty="0" smtClean="0"/>
              <a:t>Sharps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3553" name="Title 1"/>
          <p:cNvSpPr>
            <a:spLocks noGrp="1"/>
          </p:cNvSpPr>
          <p:nvPr>
            <p:ph type="title"/>
          </p:nvPr>
        </p:nvSpPr>
        <p:spPr/>
        <p:txBody>
          <a:bodyPr/>
          <a:lstStyle/>
          <a:p>
            <a:r>
              <a:rPr lang="en-US" dirty="0" smtClean="0"/>
              <a:t>Physical Hazards</a:t>
            </a:r>
          </a:p>
        </p:txBody>
      </p:sp>
    </p:spTree>
    <p:extLst>
      <p:ext uri="{BB962C8B-B14F-4D97-AF65-F5344CB8AC3E}">
        <p14:creationId xmlns:p14="http://schemas.microsoft.com/office/powerpoint/2010/main" val="394815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Injuries</a:t>
            </a:r>
          </a:p>
          <a:p>
            <a:pPr lvl="1"/>
            <a:r>
              <a:rPr lang="en-US" dirty="0" smtClean="0"/>
              <a:t>Kicks, crushing,</a:t>
            </a:r>
          </a:p>
          <a:p>
            <a:pPr lvl="1"/>
            <a:r>
              <a:rPr lang="en-US" dirty="0" smtClean="0"/>
              <a:t>Bites, scratches</a:t>
            </a:r>
          </a:p>
          <a:p>
            <a:r>
              <a:rPr lang="en-US" dirty="0" smtClean="0"/>
              <a:t>Zoonoses</a:t>
            </a:r>
          </a:p>
          <a:p>
            <a:r>
              <a:rPr lang="en-US" dirty="0" smtClean="0"/>
              <a:t>Prevention</a:t>
            </a:r>
          </a:p>
          <a:p>
            <a:pPr lvl="1"/>
            <a:r>
              <a:rPr lang="en-US" dirty="0" smtClean="0"/>
              <a:t>Remain alert</a:t>
            </a:r>
          </a:p>
          <a:p>
            <a:pPr lvl="1"/>
            <a:r>
              <a:rPr lang="en-US" dirty="0" smtClean="0"/>
              <a:t>Proper restraint</a:t>
            </a:r>
          </a:p>
          <a:p>
            <a:pPr lvl="1"/>
            <a:r>
              <a:rPr lang="en-US" dirty="0" smtClean="0"/>
              <a:t>Avoidance</a:t>
            </a:r>
            <a:endParaRPr lang="en-US" dirty="0"/>
          </a:p>
        </p:txBody>
      </p:sp>
      <p:sp>
        <p:nvSpPr>
          <p:cNvPr id="7" name="Date Placeholder 1"/>
          <p:cNvSpPr>
            <a:spLocks noGrp="1"/>
          </p:cNvSpPr>
          <p:nvPr>
            <p:ph type="dt" sz="half" idx="2"/>
          </p:nvPr>
        </p:nvSpPr>
        <p:spPr/>
        <p:txBody>
          <a:bodyPr/>
          <a:lstStyle/>
          <a:p>
            <a:pPr algn="r"/>
            <a:r>
              <a:rPr lang="en-US" smtClean="0"/>
              <a:t>USDA APHIS and CFSPH</a:t>
            </a:r>
            <a:endParaRPr lang="en-US" dirty="0"/>
          </a:p>
        </p:txBody>
      </p:sp>
      <p:sp>
        <p:nvSpPr>
          <p:cNvPr id="8"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 name="Title 1"/>
          <p:cNvSpPr>
            <a:spLocks noGrp="1"/>
          </p:cNvSpPr>
          <p:nvPr>
            <p:ph type="title"/>
          </p:nvPr>
        </p:nvSpPr>
        <p:spPr/>
        <p:txBody>
          <a:bodyPr/>
          <a:lstStyle/>
          <a:p>
            <a:r>
              <a:rPr lang="en-US" dirty="0" smtClean="0"/>
              <a:t>Animal Encounters</a:t>
            </a:r>
            <a:endParaRPr lang="en-US" dirty="0"/>
          </a:p>
        </p:txBody>
      </p:sp>
      <p:pic>
        <p:nvPicPr>
          <p:cNvPr id="1026" name="Picture 2" descr="C:\Documents and Settings\gdvorak\My Documents\CFSPH\MSP HSEMD Preparedness Projects\JIT Training\2-Health and Safety_D Taylor\Graphics\Potential Photos\ShinGuards_USDA-PetePetch.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24400" y="1981333"/>
            <a:ext cx="3860445" cy="2895334"/>
          </a:xfrm>
          <a:prstGeom prst="rect">
            <a:avLst/>
          </a:prstGeom>
          <a:noFill/>
          <a:ln w="38100">
            <a:solidFill>
              <a:srgbClr val="17375E"/>
            </a:solidFill>
          </a:ln>
        </p:spPr>
      </p:pic>
    </p:spTree>
    <p:extLst>
      <p:ext uri="{BB962C8B-B14F-4D97-AF65-F5344CB8AC3E}">
        <p14:creationId xmlns:p14="http://schemas.microsoft.com/office/powerpoint/2010/main" val="3007625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p:txBody>
          <a:bodyPr>
            <a:normAutofit lnSpcReduction="10000"/>
          </a:bodyPr>
          <a:lstStyle/>
          <a:p>
            <a:r>
              <a:rPr lang="en-US" dirty="0" smtClean="0"/>
              <a:t>Dog bites a threat</a:t>
            </a:r>
          </a:p>
          <a:p>
            <a:r>
              <a:rPr lang="en-US" dirty="0" smtClean="0"/>
              <a:t>Prevention</a:t>
            </a:r>
          </a:p>
          <a:p>
            <a:pPr lvl="1"/>
            <a:r>
              <a:rPr lang="en-US" dirty="0" smtClean="0"/>
              <a:t>Ask if dogs are present</a:t>
            </a:r>
          </a:p>
          <a:p>
            <a:pPr lvl="1"/>
            <a:r>
              <a:rPr lang="en-US" dirty="0" smtClean="0"/>
              <a:t>Do not enter</a:t>
            </a:r>
            <a:br>
              <a:rPr lang="en-US" dirty="0" smtClean="0"/>
            </a:br>
            <a:r>
              <a:rPr lang="en-US" dirty="0" smtClean="0"/>
              <a:t>premises alone                           </a:t>
            </a:r>
          </a:p>
          <a:p>
            <a:pPr lvl="1"/>
            <a:r>
              <a:rPr lang="en-US" dirty="0" smtClean="0"/>
              <a:t>If threatened, </a:t>
            </a:r>
            <a:br>
              <a:rPr lang="en-US" dirty="0" smtClean="0"/>
            </a:br>
            <a:r>
              <a:rPr lang="en-US" dirty="0" smtClean="0"/>
              <a:t>back away slowly</a:t>
            </a:r>
          </a:p>
          <a:p>
            <a:pPr lvl="1"/>
            <a:r>
              <a:rPr lang="en-US" dirty="0" smtClean="0"/>
              <a:t>If knocked down, </a:t>
            </a:r>
            <a:br>
              <a:rPr lang="en-US" dirty="0" smtClean="0"/>
            </a:br>
            <a:r>
              <a:rPr lang="en-US" dirty="0" smtClean="0"/>
              <a:t>curl into ball and protect face</a:t>
            </a:r>
          </a:p>
          <a:p>
            <a:r>
              <a:rPr lang="en-US" dirty="0" smtClean="0"/>
              <a:t>Seek medical attention if bitten</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Hazards</a:t>
            </a:r>
            <a:endParaRPr lang="en-US" dirty="0"/>
          </a:p>
        </p:txBody>
      </p:sp>
      <p:sp>
        <p:nvSpPr>
          <p:cNvPr id="106498" name="Title 1"/>
          <p:cNvSpPr>
            <a:spLocks noGrp="1"/>
          </p:cNvSpPr>
          <p:nvPr>
            <p:ph type="title"/>
          </p:nvPr>
        </p:nvSpPr>
        <p:spPr/>
        <p:txBody>
          <a:bodyPr/>
          <a:lstStyle/>
          <a:p>
            <a:r>
              <a:rPr lang="en-US" smtClean="0"/>
              <a:t>Dogs</a:t>
            </a:r>
            <a:endParaRPr lang="en-US" dirty="0" smtClean="0"/>
          </a:p>
        </p:txBody>
      </p:sp>
      <p:pic>
        <p:nvPicPr>
          <p:cNvPr id="106503"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907" b="4183"/>
          <a:stretch/>
        </p:blipFill>
        <p:spPr bwMode="auto">
          <a:xfrm>
            <a:off x="5967555" y="2053086"/>
            <a:ext cx="2719245" cy="2743201"/>
          </a:xfrm>
          <a:prstGeom prst="rect">
            <a:avLst/>
          </a:prstGeom>
          <a:noFill/>
          <a:ln w="38100">
            <a:solidFill>
              <a:srgbClr val="17375E"/>
            </a:solidFill>
          </a:ln>
        </p:spPr>
      </p:pic>
    </p:spTree>
    <p:extLst>
      <p:ext uri="{BB962C8B-B14F-4D97-AF65-F5344CB8AC3E}">
        <p14:creationId xmlns:p14="http://schemas.microsoft.com/office/powerpoint/2010/main" val="2189468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Learn which animals may be present</a:t>
            </a:r>
          </a:p>
          <a:p>
            <a:r>
              <a:rPr lang="en-US" dirty="0" smtClean="0"/>
              <a:t>Inspect area before work</a:t>
            </a:r>
          </a:p>
          <a:p>
            <a:r>
              <a:rPr lang="en-US" dirty="0" smtClean="0"/>
              <a:t>Watch for wild animals</a:t>
            </a:r>
          </a:p>
          <a:p>
            <a:pPr lvl="1"/>
            <a:r>
              <a:rPr lang="en-US" dirty="0" smtClean="0"/>
              <a:t>Behavior unpredictable</a:t>
            </a:r>
          </a:p>
          <a:p>
            <a:r>
              <a:rPr lang="en-US" dirty="0" smtClean="0"/>
              <a:t>Assume wild animals are rabid</a:t>
            </a:r>
          </a:p>
          <a:p>
            <a:r>
              <a:rPr lang="en-US" dirty="0" smtClean="0"/>
              <a:t>Assume all snakes are poisonous</a:t>
            </a:r>
          </a:p>
          <a:p>
            <a:r>
              <a:rPr lang="en-US" dirty="0" smtClean="0"/>
              <a:t>Seek medical attention if bitten</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 name="Title 1"/>
          <p:cNvSpPr>
            <a:spLocks noGrp="1"/>
          </p:cNvSpPr>
          <p:nvPr>
            <p:ph type="title"/>
          </p:nvPr>
        </p:nvSpPr>
        <p:spPr/>
        <p:txBody>
          <a:bodyPr/>
          <a:lstStyle/>
          <a:p>
            <a:r>
              <a:rPr lang="en-US" dirty="0" smtClean="0"/>
              <a:t>Wildlife</a:t>
            </a:r>
            <a:endParaRPr lang="en-US" dirty="0"/>
          </a:p>
        </p:txBody>
      </p:sp>
    </p:spTree>
    <p:extLst>
      <p:ext uri="{BB962C8B-B14F-4D97-AF65-F5344CB8AC3E}">
        <p14:creationId xmlns:p14="http://schemas.microsoft.com/office/powerpoint/2010/main" val="85404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Bites and stings</a:t>
            </a:r>
          </a:p>
          <a:p>
            <a:r>
              <a:rPr lang="en-US" dirty="0" smtClean="0"/>
              <a:t>Vector-borne diseases</a:t>
            </a:r>
          </a:p>
          <a:p>
            <a:r>
              <a:rPr lang="en-US" dirty="0" smtClean="0"/>
              <a:t>Prevention</a:t>
            </a:r>
          </a:p>
          <a:p>
            <a:pPr lvl="1"/>
            <a:r>
              <a:rPr lang="en-US" dirty="0" smtClean="0"/>
              <a:t>Repellants with DEET</a:t>
            </a:r>
            <a:br>
              <a:rPr lang="en-US" dirty="0" smtClean="0"/>
            </a:br>
            <a:r>
              <a:rPr lang="en-US" dirty="0" smtClean="0"/>
              <a:t>or Picaridin</a:t>
            </a:r>
          </a:p>
          <a:p>
            <a:pPr lvl="1"/>
            <a:r>
              <a:rPr lang="en-US" dirty="0" smtClean="0"/>
              <a:t>Wear long sleeves </a:t>
            </a:r>
            <a:br>
              <a:rPr lang="en-US" dirty="0" smtClean="0"/>
            </a:br>
            <a:r>
              <a:rPr lang="en-US" dirty="0" smtClean="0"/>
              <a:t>and long pants</a:t>
            </a:r>
          </a:p>
          <a:p>
            <a:pPr lvl="1"/>
            <a:r>
              <a:rPr lang="en-US" dirty="0" smtClean="0"/>
              <a:t>Tuck pants into boots</a:t>
            </a:r>
          </a:p>
          <a:p>
            <a:r>
              <a:rPr lang="en-US" dirty="0" smtClean="0"/>
              <a:t>Seek medical attention, if necessary</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7" name="Footer Placeholder 6"/>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 name="Title 1"/>
          <p:cNvSpPr>
            <a:spLocks noGrp="1"/>
          </p:cNvSpPr>
          <p:nvPr>
            <p:ph type="title"/>
          </p:nvPr>
        </p:nvSpPr>
        <p:spPr/>
        <p:txBody>
          <a:bodyPr/>
          <a:lstStyle/>
          <a:p>
            <a:r>
              <a:rPr lang="en-US" smtClean="0"/>
              <a:t>Insects</a:t>
            </a:r>
            <a:endParaRPr lang="en-US" dirty="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239" t="3194" r="4787" b="7585"/>
          <a:stretch/>
        </p:blipFill>
        <p:spPr bwMode="auto">
          <a:xfrm>
            <a:off x="6021239" y="2095500"/>
            <a:ext cx="2294626" cy="2528258"/>
          </a:xfrm>
          <a:prstGeom prst="rect">
            <a:avLst/>
          </a:prstGeom>
          <a:noFill/>
          <a:ln w="38100">
            <a:solidFill>
              <a:srgbClr val="17375E"/>
            </a:solidFill>
          </a:ln>
        </p:spPr>
      </p:pic>
    </p:spTree>
    <p:extLst>
      <p:ext uri="{BB962C8B-B14F-4D97-AF65-F5344CB8AC3E}">
        <p14:creationId xmlns:p14="http://schemas.microsoft.com/office/powerpoint/2010/main" val="227350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4419600" cy="4953000"/>
          </a:xfrm>
        </p:spPr>
        <p:txBody>
          <a:bodyPr/>
          <a:lstStyle/>
          <a:p>
            <a:r>
              <a:rPr lang="en-US" dirty="0" smtClean="0"/>
              <a:t>Strains, sprains</a:t>
            </a:r>
          </a:p>
          <a:p>
            <a:r>
              <a:rPr lang="en-US" dirty="0" smtClean="0"/>
              <a:t>Ergonomic injury</a:t>
            </a:r>
          </a:p>
          <a:p>
            <a:pPr lvl="1"/>
            <a:r>
              <a:rPr lang="en-US" dirty="0" smtClean="0"/>
              <a:t>Awkward postures</a:t>
            </a:r>
          </a:p>
          <a:p>
            <a:pPr lvl="1"/>
            <a:r>
              <a:rPr lang="en-US" dirty="0" smtClean="0"/>
              <a:t>Highly repetitive motions</a:t>
            </a:r>
          </a:p>
          <a:p>
            <a:pPr lvl="1"/>
            <a:r>
              <a:rPr lang="en-US" dirty="0" smtClean="0"/>
              <a:t>High hand force</a:t>
            </a:r>
          </a:p>
          <a:p>
            <a:pPr lvl="1"/>
            <a:r>
              <a:rPr lang="en-US" dirty="0" smtClean="0"/>
              <a:t>Heavy, frequent, </a:t>
            </a:r>
            <a:br>
              <a:rPr lang="en-US" dirty="0" smtClean="0"/>
            </a:br>
            <a:r>
              <a:rPr lang="en-US" dirty="0" smtClean="0"/>
              <a:t>or awkward lifting</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Health and Safety - Hazards</a:t>
            </a:r>
            <a:endParaRPr lang="en-US" dirty="0"/>
          </a:p>
        </p:txBody>
      </p:sp>
      <p:sp>
        <p:nvSpPr>
          <p:cNvPr id="2" name="Title 1"/>
          <p:cNvSpPr>
            <a:spLocks noGrp="1"/>
          </p:cNvSpPr>
          <p:nvPr>
            <p:ph type="title"/>
          </p:nvPr>
        </p:nvSpPr>
        <p:spPr/>
        <p:txBody>
          <a:bodyPr/>
          <a:lstStyle/>
          <a:p>
            <a:r>
              <a:rPr lang="en-US" smtClean="0"/>
              <a:t>Musculoskeletal</a:t>
            </a:r>
            <a:endParaRPr lang="en-US" dirty="0"/>
          </a:p>
        </p:txBody>
      </p:sp>
      <p:pic>
        <p:nvPicPr>
          <p:cNvPr id="2050" name="Picture 2" descr="C:\Documents and Settings\gdvorak\My Documents\CFSPH\MSP HSEMD Preparedness Projects\JIT Training\2-Health and Safety_D Taylor\Graphics\Potential Photos\PPE normal chute side_PhilPrater.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29200" y="2083254"/>
            <a:ext cx="3602736" cy="2412546"/>
          </a:xfrm>
          <a:prstGeom prst="rect">
            <a:avLst/>
          </a:prstGeom>
          <a:noFill/>
          <a:ln w="38100">
            <a:solidFill>
              <a:srgbClr val="17375E"/>
            </a:solidFill>
          </a:ln>
        </p:spPr>
      </p:pic>
    </p:spTree>
    <p:extLst>
      <p:ext uri="{BB962C8B-B14F-4D97-AF65-F5344CB8AC3E}">
        <p14:creationId xmlns:p14="http://schemas.microsoft.com/office/powerpoint/2010/main" val="1020373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54438A-EBB5-41AE-BE16-882EA3CC0D81}"/>
</file>

<file path=customXml/itemProps2.xml><?xml version="1.0" encoding="utf-8"?>
<ds:datastoreItem xmlns:ds="http://schemas.openxmlformats.org/officeDocument/2006/customXml" ds:itemID="{D1B79DF6-4A11-4652-A57D-817F6E9FFC3F}"/>
</file>

<file path=customXml/itemProps3.xml><?xml version="1.0" encoding="utf-8"?>
<ds:datastoreItem xmlns:ds="http://schemas.openxmlformats.org/officeDocument/2006/customXml" ds:itemID="{EF5AA819-C24A-41A7-B25A-59F73D9329E9}"/>
</file>

<file path=docProps/app.xml><?xml version="1.0" encoding="utf-8"?>
<Properties xmlns="http://schemas.openxmlformats.org/officeDocument/2006/extended-properties" xmlns:vt="http://schemas.openxmlformats.org/officeDocument/2006/docPropsVTypes">
  <Template>FAD_PReP_NAHEMS_PPT_2013-11 LogoFix</Template>
  <TotalTime>1160</TotalTime>
  <Words>3439</Words>
  <Application>Microsoft Office PowerPoint</Application>
  <PresentationFormat>On-screen Show (4:3)</PresentationFormat>
  <Paragraphs>270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Health and Safety</vt:lpstr>
      <vt:lpstr>Work Settings/Shifts</vt:lpstr>
      <vt:lpstr>Physical  Hazards</vt:lpstr>
      <vt:lpstr>Physical Hazards</vt:lpstr>
      <vt:lpstr>Animal Encounters</vt:lpstr>
      <vt:lpstr>Dogs</vt:lpstr>
      <vt:lpstr>Wildlife</vt:lpstr>
      <vt:lpstr>Insects</vt:lpstr>
      <vt:lpstr>Musculoskeletal</vt:lpstr>
      <vt:lpstr>Safe Lifting</vt:lpstr>
      <vt:lpstr>Slips, Trips and Falls</vt:lpstr>
      <vt:lpstr>Sharps</vt:lpstr>
      <vt:lpstr>Environmental Hazards</vt:lpstr>
      <vt:lpstr>Environmental Hazards</vt:lpstr>
      <vt:lpstr>Noise</vt:lpstr>
      <vt:lpstr>Heat-Related Illnesses</vt:lpstr>
      <vt:lpstr>Cold Stress</vt:lpstr>
      <vt:lpstr>Electrical Shock</vt:lpstr>
      <vt:lpstr>Psychological  Hazards</vt:lpstr>
      <vt:lpstr>Stress</vt:lpstr>
      <vt:lpstr>Dealing with Stress</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Hazards</dc:title>
  <dc:creator>dmbailey@iastate.edu;kleedom@mail.iastate.edu</dc:creator>
  <cp:keywords>FAD PReP/NAHEMS</cp:keywords>
  <cp:lastModifiedBy>Lang, Melissa</cp:lastModifiedBy>
  <cp:revision>72</cp:revision>
  <cp:lastPrinted>2011-10-04T18:15:02Z</cp:lastPrinted>
  <dcterms:created xsi:type="dcterms:W3CDTF">2011-07-25T22:08:27Z</dcterms:created>
  <dcterms:modified xsi:type="dcterms:W3CDTF">2013-11-25T15:24:29Z</dcterms:modified>
  <cp:category>FAD PReP/NAHEMS</cp:category>
</cp:coreProperties>
</file>