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9.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5" r:id="rId1"/>
  </p:sldMasterIdLst>
  <p:notesMasterIdLst>
    <p:notesMasterId r:id="rId20"/>
  </p:notesMasterIdLst>
  <p:handoutMasterIdLst>
    <p:handoutMasterId r:id="rId21"/>
  </p:handoutMasterIdLst>
  <p:sldIdLst>
    <p:sldId id="306" r:id="rId2"/>
    <p:sldId id="300" r:id="rId3"/>
    <p:sldId id="283" r:id="rId4"/>
    <p:sldId id="284" r:id="rId5"/>
    <p:sldId id="285" r:id="rId6"/>
    <p:sldId id="286" r:id="rId7"/>
    <p:sldId id="288" r:id="rId8"/>
    <p:sldId id="307" r:id="rId9"/>
    <p:sldId id="308" r:id="rId10"/>
    <p:sldId id="297" r:id="rId11"/>
    <p:sldId id="292" r:id="rId12"/>
    <p:sldId id="293" r:id="rId13"/>
    <p:sldId id="309" r:id="rId14"/>
    <p:sldId id="298" r:id="rId15"/>
    <p:sldId id="294" r:id="rId16"/>
    <p:sldId id="303" r:id="rId17"/>
    <p:sldId id="304" r:id="rId18"/>
    <p:sldId id="305" r:id="rId19"/>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12" autoAdjust="0"/>
    <p:restoredTop sz="80144" autoAdjust="0"/>
  </p:normalViewPr>
  <p:slideViewPr>
    <p:cSldViewPr>
      <p:cViewPr varScale="1">
        <p:scale>
          <a:sx n="70" d="100"/>
          <a:sy n="70" d="100"/>
        </p:scale>
        <p:origin x="-1762" y="-8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9064C237-2280-4D44-B3C2-D09AB4F060F6}" type="datetimeFigureOut">
              <a:rPr lang="en-US"/>
              <a:pPr>
                <a:defRPr/>
              </a:pPr>
              <a:t>11/13/2014</a:t>
            </a:fld>
            <a:endParaRPr 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6C40070E-6FF3-43C8-B360-3945E459921B}" type="slidenum">
              <a:rPr lang="en-US"/>
              <a:pPr>
                <a:defRPr/>
              </a:pPr>
              <a:t>‹#›</a:t>
            </a:fld>
            <a:endParaRPr lang="en-US"/>
          </a:p>
        </p:txBody>
      </p:sp>
    </p:spTree>
    <p:extLst>
      <p:ext uri="{BB962C8B-B14F-4D97-AF65-F5344CB8AC3E}">
        <p14:creationId xmlns:p14="http://schemas.microsoft.com/office/powerpoint/2010/main" val="227561942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683D5AFF-7C23-446F-B98F-444B2AA90D66}" type="datetimeFigureOut">
              <a:rPr lang="en-US"/>
              <a:pPr>
                <a:defRPr/>
              </a:pPr>
              <a:t>11/13/2014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688805" y="4416426"/>
            <a:ext cx="5504204"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2E247BF9-84E9-4410-8F69-437A3DF9EE85}" type="slidenum">
              <a:rPr lang="en-US"/>
              <a:pPr>
                <a:defRPr/>
              </a:pPr>
              <a:t>‹#›</a:t>
            </a:fld>
            <a:endParaRPr lang="en-US"/>
          </a:p>
        </p:txBody>
      </p:sp>
    </p:spTree>
    <p:extLst>
      <p:ext uri="{BB962C8B-B14F-4D97-AF65-F5344CB8AC3E}">
        <p14:creationId xmlns:p14="http://schemas.microsoft.com/office/powerpoint/2010/main" val="188830379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This presentation outlines general cleaning and disinfection procedures applicable to several types of animal production facilities, as well as safety issues to keep in mind. Always refer to the Site Specific Cleaning and Disinfection Standard</a:t>
            </a:r>
            <a:r>
              <a:rPr lang="en-US" baseline="0" dirty="0" smtClean="0">
                <a:latin typeface="+mn-lt"/>
              </a:rPr>
              <a:t> Operating Procedures (</a:t>
            </a:r>
            <a:r>
              <a:rPr lang="en-US" dirty="0" smtClean="0">
                <a:latin typeface="+mn-lt"/>
              </a:rPr>
              <a:t>SOP) developed for C&amp;D protocols for a particular animal health response, and for any particular animal facility. Also addressed are some health and safety information pertaining to cleaning and disinfection activities. This information was derived from </a:t>
            </a:r>
            <a:r>
              <a:rPr lang="en-US" i="0" dirty="0" smtClean="0">
                <a:latin typeface="+mn-lt"/>
              </a:rPr>
              <a:t>the Foreign Animal Disease Preparedness and Response (FAD PReP)/National Animal Health Emergency Management System (NAHEMS) Guidelines: Cleaning and Disinfection (2014) and </a:t>
            </a:r>
            <a:r>
              <a:rPr lang="en-US" dirty="0" smtClean="0">
                <a:latin typeface="+mn-lt"/>
              </a:rPr>
              <a:t>also the web-based training module. </a:t>
            </a:r>
          </a:p>
          <a:p>
            <a:pPr eaLnBrk="1" hangingPunct="1">
              <a:spcBef>
                <a:spcPct val="0"/>
              </a:spcBef>
            </a:pPr>
            <a:endParaRPr lang="en-US" dirty="0" smtClean="0">
              <a:solidFill>
                <a:srgbClr val="00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1AF9F8F-F0E0-4C6F-8866-04A7A210736A}" type="slidenum">
              <a:rPr lang="en-US">
                <a:solidFill>
                  <a:prstClr val="black"/>
                </a:solidFill>
                <a:ea typeface="ＭＳ Ｐゴシック" pitchFamily="5" charset="-128"/>
                <a:cs typeface="ＭＳ Ｐゴシック" pitchFamily="5" charset="-128"/>
              </a:rPr>
              <a:pPr>
                <a:defRPr/>
              </a:pPr>
              <a:t>1</a:t>
            </a:fld>
            <a:endParaRPr lang="en-US">
              <a:solidFill>
                <a:prstClr val="black"/>
              </a:solidFill>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solidFill>
                  <a:prstClr val="black"/>
                </a:solidFill>
              </a:rPr>
              <a:t>2011</a:t>
            </a:r>
            <a:endParaRPr lang="en-US">
              <a:solidFill>
                <a:prstClr val="black"/>
              </a:solidFill>
            </a:endParaRPr>
          </a:p>
        </p:txBody>
      </p:sp>
      <p:sp>
        <p:nvSpPr>
          <p:cNvPr id="3" name="Footer Placeholder 2"/>
          <p:cNvSpPr>
            <a:spLocks noGrp="1"/>
          </p:cNvSpPr>
          <p:nvPr>
            <p:ph type="ftr" sz="quarter" idx="11"/>
          </p:nvPr>
        </p:nvSpPr>
        <p:spPr/>
        <p:txBody>
          <a:bodyPr/>
          <a:lstStyle/>
          <a:p>
            <a:r>
              <a:rPr lang="en-US" smtClean="0">
                <a:solidFill>
                  <a:prstClr val="black"/>
                </a:solidFill>
              </a:rPr>
              <a:t>USDA APHIS and CFSPH</a:t>
            </a:r>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The following section highlights safety issues and precautions during C&amp;D operations. </a:t>
            </a:r>
            <a:r>
              <a:rPr lang="en-US" dirty="0" smtClean="0"/>
              <a:t>Hazards</a:t>
            </a:r>
            <a:r>
              <a:rPr lang="en-US" baseline="0" dirty="0" smtClean="0"/>
              <a:t> include chemical, physical, and biological risks. In addition to hazards involved in the cleaning and disinfection activities, responders should be aware of other hazards related to their situation and location. Responder safety is a primary objective during a response. </a:t>
            </a:r>
            <a:r>
              <a:rPr lang="en-US" dirty="0" smtClean="0"/>
              <a:t> </a:t>
            </a:r>
            <a:endParaRPr lang="en-US" dirty="0"/>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51B51FB4-B110-464C-977F-73D9071479D7}"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Many cleaning products and most chemical disinfectant products have health hazards or risks. Contact with the product may cause irritation or damage to the skin, eyes, and respiratory system. All products must be used with care to avoid injury or health issues. Disinfectants should be prepared and stored according to label directions. Personnel preparing and applying chemicals should follow all label safety precautions and wear appropriate PPE (e.g., gloves, goggles), as required. Disinfectants should not be applied directly to animals unless approved by FDA and labeled for such use. Disinfection of feeders, waterers or other animal contact areas should be followed by thorough rinsing before reintroduction of animals to avoid accidental ingestion or chemical burns.</a:t>
            </a:r>
          </a:p>
        </p:txBody>
      </p:sp>
      <p:sp>
        <p:nvSpPr>
          <p:cNvPr id="4" name="Header Placeholder 3"/>
          <p:cNvSpPr>
            <a:spLocks noGrp="1"/>
          </p:cNvSpPr>
          <p:nvPr>
            <p:ph type="hdr" sz="quarter"/>
          </p:nvPr>
        </p:nvSpPr>
        <p:spPr/>
        <p:txBody>
          <a:bodyPr/>
          <a:lstStyle/>
          <a:p>
            <a:pPr>
              <a:defRPr/>
            </a:pPr>
            <a:r>
              <a:rPr lang="en-US" dirty="0" smtClean="0"/>
              <a:t>Test Template HANDS 2011-03</a:t>
            </a:r>
            <a:endParaRPr lang="en-US" dirty="0"/>
          </a:p>
        </p:txBody>
      </p:sp>
      <p:sp>
        <p:nvSpPr>
          <p:cNvPr id="5" name="Slide Number Placeholder 4"/>
          <p:cNvSpPr>
            <a:spLocks noGrp="1"/>
          </p:cNvSpPr>
          <p:nvPr>
            <p:ph type="sldNum" sz="quarter" idx="5"/>
          </p:nvPr>
        </p:nvSpPr>
        <p:spPr/>
        <p:txBody>
          <a:bodyPr/>
          <a:lstStyle/>
          <a:p>
            <a:pPr>
              <a:defRPr/>
            </a:pPr>
            <a:fld id="{96B47E3A-079F-4A5A-8EEB-9402D85F27B8}"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During C&amp;D operations, any number of physical hazards may occur. These may include injury from slips, trips or falls due to slippery and wet conditions. High pressure sprayers should be used with special care as the potential for skin damage with contact is possible. If steam or flame methods are used for disinfection purposes, safety precautions should be taken to reduce the risk of burns to personnel. The generation of dust during C&amp;D efforts can lead to respiratory irritation. For more information see the </a:t>
            </a:r>
            <a:r>
              <a:rPr lang="en-US" i="1" dirty="0" smtClean="0"/>
              <a:t>FAD PReP/NAHEMS Guidelines: Health and Safety (2014)</a:t>
            </a:r>
            <a:r>
              <a:rPr lang="en-US" dirty="0" smtClean="0"/>
              <a:t>. </a:t>
            </a:r>
            <a:r>
              <a:rPr lang="en-US" i="1" dirty="0" smtClean="0"/>
              <a:t>[Cleaning and</a:t>
            </a:r>
            <a:r>
              <a:rPr lang="en-US" i="1" baseline="0" dirty="0" smtClean="0"/>
              <a:t> disinfecting a truck after an outbreak of Exotic Newcastle Disease. Photo source: USDA]</a:t>
            </a:r>
            <a:endParaRPr lang="en-US" i="1" dirty="0" smtClean="0"/>
          </a:p>
        </p:txBody>
      </p:sp>
      <p:sp>
        <p:nvSpPr>
          <p:cNvPr id="4" name="Header Placeholder 3"/>
          <p:cNvSpPr>
            <a:spLocks noGrp="1"/>
          </p:cNvSpPr>
          <p:nvPr>
            <p:ph type="hdr" sz="quarter"/>
          </p:nvPr>
        </p:nvSpPr>
        <p:spPr/>
        <p:txBody>
          <a:bodyPr/>
          <a:lstStyle/>
          <a:p>
            <a:pPr>
              <a:defRPr/>
            </a:pPr>
            <a:r>
              <a:rPr lang="en-US" dirty="0" smtClean="0"/>
              <a:t>Test Template HANDS 2011-03</a:t>
            </a:r>
            <a:endParaRPr lang="en-US" dirty="0"/>
          </a:p>
        </p:txBody>
      </p:sp>
      <p:sp>
        <p:nvSpPr>
          <p:cNvPr id="5" name="Slide Number Placeholder 4"/>
          <p:cNvSpPr>
            <a:spLocks noGrp="1"/>
          </p:cNvSpPr>
          <p:nvPr>
            <p:ph type="sldNum" sz="quarter" idx="5"/>
          </p:nvPr>
        </p:nvSpPr>
        <p:spPr/>
        <p:txBody>
          <a:bodyPr/>
          <a:lstStyle/>
          <a:p>
            <a:pPr>
              <a:defRPr/>
            </a:pPr>
            <a:fld id="{6223F89C-3F13-4738-8CEB-A74FF7DF75B0}"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Most animal health emergency responses</a:t>
            </a:r>
            <a:r>
              <a:rPr lang="en-US" baseline="0" dirty="0" smtClean="0"/>
              <a:t> are due to animal diseases. Some of these diseases may be zoonotic – shared between animals and people.  C&amp;D activities will occur in some of the most contaminated areas. Responders need to be cautious to avoid exposure. Cleaning activities such as sweeping and scraping, or washing, particularly with high powered sprayers, or drying activities using blowers may disturb and further disseminate disease causing pathogens. Responders may be exposed through inhalation, ingestion, or direct contact on skin, eyes or mucous membranes. When dealing with a potentially zoonotic disease, use careful dry and wet cleaning methods and wear personal protective equipment (PPE). PPE donning and doffing, along with proper decontamination measures (including hand washing), are intended to protect personnel from biological hazards.   </a:t>
            </a:r>
            <a:endParaRPr lang="en-US" dirty="0" smtClean="0"/>
          </a:p>
        </p:txBody>
      </p:sp>
      <p:sp>
        <p:nvSpPr>
          <p:cNvPr id="4" name="Header Placeholder 3"/>
          <p:cNvSpPr>
            <a:spLocks noGrp="1"/>
          </p:cNvSpPr>
          <p:nvPr>
            <p:ph type="hdr" sz="quarter"/>
          </p:nvPr>
        </p:nvSpPr>
        <p:spPr/>
        <p:txBody>
          <a:bodyPr/>
          <a:lstStyle/>
          <a:p>
            <a:pPr>
              <a:defRPr/>
            </a:pPr>
            <a:r>
              <a:rPr lang="en-US" dirty="0" smtClean="0"/>
              <a:t>Test Template HANDS 2011-03</a:t>
            </a:r>
            <a:endParaRPr lang="en-US" dirty="0"/>
          </a:p>
        </p:txBody>
      </p:sp>
      <p:sp>
        <p:nvSpPr>
          <p:cNvPr id="5" name="Slide Number Placeholder 4"/>
          <p:cNvSpPr>
            <a:spLocks noGrp="1"/>
          </p:cNvSpPr>
          <p:nvPr>
            <p:ph type="sldNum" sz="quarter" idx="5"/>
          </p:nvPr>
        </p:nvSpPr>
        <p:spPr/>
        <p:txBody>
          <a:bodyPr/>
          <a:lstStyle/>
          <a:p>
            <a:pPr>
              <a:defRPr/>
            </a:pPr>
            <a:fld id="{96B47E3A-079F-4A5A-8EEB-9402D85F27B8}"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Placeholder 2"/>
          <p:cNvSpPr>
            <a:spLocks noGrp="1" noRot="1" noChangeAspect="1"/>
          </p:cNvSpPr>
          <p:nvPr>
            <p:ph type="sldImg"/>
          </p:nvPr>
        </p:nvSpPr>
        <p:spPr bwMode="auto">
          <a:noFill/>
          <a:ln>
            <a:solidFill>
              <a:srgbClr val="000000"/>
            </a:solidFill>
            <a:miter lim="800000"/>
            <a:headEnd/>
            <a:tailEnd/>
          </a:ln>
        </p:spPr>
      </p:sp>
      <p:sp>
        <p:nvSpPr>
          <p:cNvPr id="45058"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Personal Protective Equipment (PPE) refers to special clothing and equipment that places a special barrier between an individual and a hazard. In an animal health emergency, PPE serves two purposes: 1) protection of the responder against potential hazards that could result in occupational illness or injury, and 2) when appropriately used, prevention of the spread of hazards (pathogens) between animals and locations. The level of PPE protection needed will vary with the situation and the pathogenic agent(s) involved. Personnel engaged in cleaning and disinfection operations need protection from harmful chemicals and solutions. At a minimum, they should wear coveralls, boots and chemical resistant gloves. Eye and face </a:t>
            </a:r>
            <a:r>
              <a:rPr lang="en-US" dirty="0"/>
              <a:t>protection (e.g., goggles, </a:t>
            </a:r>
            <a:r>
              <a:rPr lang="en-US" dirty="0" smtClean="0"/>
              <a:t>face </a:t>
            </a:r>
            <a:r>
              <a:rPr lang="en-US" dirty="0"/>
              <a:t>shield) should be worn based on the product or application method (e.g., misting) used and when mixing disinfectant solutions. </a:t>
            </a:r>
            <a:r>
              <a:rPr lang="en-US" dirty="0" smtClean="0"/>
              <a:t>Respiratory protection should </a:t>
            </a:r>
            <a:r>
              <a:rPr lang="en-US" dirty="0"/>
              <a:t>also be worn in situations involving significant amounts of dust </a:t>
            </a:r>
            <a:r>
              <a:rPr lang="en-US" dirty="0" smtClean="0"/>
              <a:t>generation (dust mask) </a:t>
            </a:r>
            <a:r>
              <a:rPr lang="en-US" dirty="0"/>
              <a:t>or zoonotic disease </a:t>
            </a:r>
            <a:r>
              <a:rPr lang="en-US" dirty="0" smtClean="0"/>
              <a:t>potential (respirator).</a:t>
            </a:r>
            <a:r>
              <a:rPr lang="en-US" baseline="0" dirty="0" smtClean="0"/>
              <a:t> </a:t>
            </a:r>
            <a:r>
              <a:rPr lang="en-US" dirty="0" smtClean="0"/>
              <a:t>Additional </a:t>
            </a:r>
            <a:r>
              <a:rPr lang="en-US" dirty="0"/>
              <a:t>personal protective equipment, such as </a:t>
            </a:r>
            <a:r>
              <a:rPr lang="en-US" dirty="0" smtClean="0"/>
              <a:t>waterproof or chemical-resistant </a:t>
            </a:r>
            <a:r>
              <a:rPr lang="en-US" dirty="0"/>
              <a:t>suits (including both pants and jackets with hoods</a:t>
            </a:r>
            <a:r>
              <a:rPr lang="en-US" dirty="0" smtClean="0"/>
              <a:t>), waterproof aprons, </a:t>
            </a:r>
            <a:r>
              <a:rPr lang="en-US" dirty="0"/>
              <a:t>or respirators may be necessary for some situations (e.g., formaldehyde or acidic disinfectants). For more information on PPE, see the </a:t>
            </a:r>
            <a:r>
              <a:rPr lang="en-US" i="0" dirty="0"/>
              <a:t>FAD PReP/NAHEMS Guidelines: Personal Protection Equipment (</a:t>
            </a:r>
            <a:r>
              <a:rPr lang="en-US" i="0" dirty="0" smtClean="0"/>
              <a:t>2014).</a:t>
            </a:r>
            <a:endParaRPr lang="en-US" i="0" dirty="0"/>
          </a:p>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Before any C&amp;D work is initiated, all members of the team should have a complete orientation covering the nature of the disease, the site-specific hazards, and task-specific risks that may be encountered while serving during an incident. A complete understanding of the specific safety</a:t>
            </a:r>
            <a:r>
              <a:rPr lang="en-US" baseline="0" dirty="0" smtClean="0"/>
              <a:t> </a:t>
            </a:r>
            <a:r>
              <a:rPr lang="en-US" dirty="0" smtClean="0"/>
              <a:t>precautions should be obtained before entering the premises. This is particularly important if a zoonotic disease is involved.</a:t>
            </a:r>
          </a:p>
        </p:txBody>
      </p:sp>
      <p:sp>
        <p:nvSpPr>
          <p:cNvPr id="4" name="Header Placeholder 3"/>
          <p:cNvSpPr>
            <a:spLocks noGrp="1"/>
          </p:cNvSpPr>
          <p:nvPr>
            <p:ph type="hdr" sz="quarter"/>
          </p:nvPr>
        </p:nvSpPr>
        <p:spPr/>
        <p:txBody>
          <a:bodyPr/>
          <a:lstStyle/>
          <a:p>
            <a:pPr>
              <a:defRPr/>
            </a:pPr>
            <a:r>
              <a:rPr lang="en-US" dirty="0" smtClean="0"/>
              <a:t>Test Template HANDS 2011-03</a:t>
            </a:r>
            <a:endParaRPr lang="en-US" dirty="0"/>
          </a:p>
        </p:txBody>
      </p:sp>
      <p:sp>
        <p:nvSpPr>
          <p:cNvPr id="5" name="Slide Number Placeholder 4"/>
          <p:cNvSpPr>
            <a:spLocks noGrp="1"/>
          </p:cNvSpPr>
          <p:nvPr>
            <p:ph type="sldNum" sz="quarter" idx="5"/>
          </p:nvPr>
        </p:nvSpPr>
        <p:spPr/>
        <p:txBody>
          <a:bodyPr/>
          <a:lstStyle/>
          <a:p>
            <a:pPr>
              <a:defRPr/>
            </a:pPr>
            <a:fld id="{C7B7304D-CEAC-4137-8A7C-6566D93B8027}"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16</a:t>
            </a:fld>
            <a:endParaRPr lang="en-US" dirty="0">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reviewers of the Guidelines document.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17</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18</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Regardless of the type of operation, the basic C&amp;D protocol of the two steps 1) Clean and 2) Disinfect should be used for all situations. However, there are</a:t>
            </a:r>
            <a:r>
              <a:rPr lang="en-US" baseline="0" dirty="0" smtClean="0"/>
              <a:t> </a:t>
            </a:r>
            <a:r>
              <a:rPr lang="en-US" dirty="0" smtClean="0"/>
              <a:t>some special considerations for individual production types which will be addressed here. Specialized housing and equipment present unique challenges. Care should be taken to avoid residues that could affect animals or,</a:t>
            </a:r>
            <a:r>
              <a:rPr lang="en-US" baseline="0" dirty="0" smtClean="0"/>
              <a:t> in processing areas, affect food safety. Seek assistance from facility managers or those knowledgeable about the operation, as a cleaning process for an individual facility may already be established. </a:t>
            </a:r>
            <a:r>
              <a:rPr lang="en-US" dirty="0" smtClean="0"/>
              <a:t>     </a:t>
            </a:r>
            <a:endParaRPr lang="en-US" dirty="0" smtClean="0">
              <a:solidFill>
                <a:srgbClr val="000000"/>
              </a:solidFill>
            </a:endParaRP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2E247BF9-84E9-4410-8F69-437A3DF9EE85}" type="slidenum">
              <a:rPr lang="en-US" smtClean="0"/>
              <a:pPr>
                <a:defRPr/>
              </a:pPr>
              <a:t>2</a:t>
            </a:fld>
            <a:endParaRPr lang="en-US"/>
          </a:p>
        </p:txBody>
      </p:sp>
    </p:spTree>
    <p:extLst>
      <p:ext uri="{BB962C8B-B14F-4D97-AF65-F5344CB8AC3E}">
        <p14:creationId xmlns:p14="http://schemas.microsoft.com/office/powerpoint/2010/main" val="3851522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Poultry production premises, depending on the type of facility, can have a number of areas or equipment requiring C&amp;D procedures. Poultry</a:t>
            </a:r>
            <a:r>
              <a:rPr lang="en-US" baseline="0" dirty="0" smtClean="0">
                <a:latin typeface="+mn-lt"/>
              </a:rPr>
              <a:t> housing facilities may involve cages, nesting boxes or open areas for birds raised on the ground. Cleaning will include the removal of litter and manure prior to disinfection. E</a:t>
            </a:r>
            <a:r>
              <a:rPr lang="en-US" dirty="0" smtClean="0">
                <a:latin typeface="+mn-lt"/>
              </a:rPr>
              <a:t>gg storage rooms also need to be addressed in the protocols. </a:t>
            </a:r>
            <a:r>
              <a:rPr lang="en-US" baseline="0" dirty="0" smtClean="0">
                <a:latin typeface="+mn-lt"/>
              </a:rPr>
              <a:t>E</a:t>
            </a:r>
            <a:r>
              <a:rPr lang="en-US" dirty="0" smtClean="0">
                <a:latin typeface="+mn-lt"/>
              </a:rPr>
              <a:t>gg processing equipment, such as egg belts, flats, buggies and packing machines should be thoroughly treated, and some equipment may need to be dismantled to treat all surfaces. Curtains set up within the facility will need to be completely extended to ensure thorough cleaning and disinfection. </a:t>
            </a:r>
            <a:r>
              <a:rPr lang="en-US" sz="1200" b="0" i="1" u="none" strike="noStrike" baseline="0"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This photo shows a chicken layer house. Photo source: USDA]</a:t>
            </a:r>
            <a:endParaRPr lang="en-US" dirty="0" smtClean="0">
              <a:latin typeface="+mn-lt"/>
            </a:endParaRP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8AED4E45-CB5A-4945-BB2E-D4E377CE6B99}"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In addition to the areas housing animals, unique challenges for C&amp;D of dairy operations include milking equipment such as milking units, strainers, coolers, and the bulk tank. Milk-film or deposits on equipment can impact disinfection efficacy. Labels on chemical products used on milking equipment must specifically list this equipment since they are considered food contact surfaces, and a tolerance or exemption from tolerance is required for such products. Since daily operation of dairies involve strict sanitation and disinfection protocols for milking equipment, input and assistance from the dairy manager or personnel may be useful to determine effective disinfection methods that will not cause damage to milking machines and tanks.  </a:t>
            </a:r>
            <a:r>
              <a:rPr lang="en-US" sz="1200" b="0" i="1" u="none" strike="noStrike" baseline="0"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This photo shows a milking parlor at a dairy farm. Photo source: </a:t>
            </a:r>
            <a:r>
              <a:rPr lang="en-US" sz="1200" b="0" i="1" u="none" strike="noStrike" kern="1200" baseline="0" dirty="0" err="1" smtClean="0">
                <a:solidFill>
                  <a:schemeClr val="tx1"/>
                </a:solidFill>
                <a:latin typeface="+mn-lt"/>
                <a:ea typeface="ＭＳ Ｐゴシック" charset="-128"/>
                <a:cs typeface="ＭＳ Ｐゴシック" charset="-128"/>
              </a:rPr>
              <a:t>Danelle</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Bickett</a:t>
            </a:r>
            <a:r>
              <a:rPr lang="en-US" sz="1200" b="0" i="1" u="none" strike="noStrike" kern="1200" baseline="0" dirty="0" smtClean="0">
                <a:solidFill>
                  <a:schemeClr val="tx1"/>
                </a:solidFill>
                <a:latin typeface="+mn-lt"/>
                <a:ea typeface="ＭＳ Ｐゴシック" charset="-128"/>
                <a:cs typeface="ＭＳ Ｐゴシック" charset="-128"/>
              </a:rPr>
              <a:t>-Weddle, Iowa State University]</a:t>
            </a:r>
            <a:endParaRPr lang="en-US" dirty="0" smtClean="0">
              <a:latin typeface="+mn-lt"/>
            </a:endParaRP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458F0B0E-9ADA-4C80-8CEF-C5B4AA594928}"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Special situations in swine facilities include farrowing pens, slats, alleys, and slurry pits. Farrowing areas can present particular problems for C&amp;D processes due to any number of complex structures (e.g., bars, crates, gates) that can be difficult to clean, as well as electrical equipment that may be sensitive and easily damaged. A further consideration is that after C&amp;D measures, the building will need to house parturient and neo-natal animals; therefore, it is necessary to clean and disinfect without leaving residual chemicals. Phenolic disinfectants should be avoided as they can be toxic to swine. </a:t>
            </a:r>
            <a:r>
              <a:rPr lang="en-US" sz="1200" b="0" i="1" u="none" strike="noStrike" baseline="0"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This photo shows a swine facility. Photo source: Alex Ramirez, Iowa State University]</a:t>
            </a:r>
            <a:endParaRPr lang="en-US" dirty="0" smtClean="0">
              <a:latin typeface="+mn-lt"/>
            </a:endParaRPr>
          </a:p>
          <a:p>
            <a:endParaRPr lang="en-US" dirty="0" smtClean="0"/>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34419D83-E7EF-4F02-B07E-FFDAFDF39E95}"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Equine facility environments are highly variable since they often contain pastures and paddocks, and extensive porous materials like wood and cement block, as well as variable stall flooring as dirt, clay, sand, rubber, and concrete. The useful “all in all out” systems used in food production are not applicable in most equine facilities. Cleaning and removing organic materials like dirt, feces, vegetation and dust are</a:t>
            </a:r>
            <a:r>
              <a:rPr lang="en-US" baseline="0" dirty="0" smtClean="0">
                <a:latin typeface="+mn-lt"/>
              </a:rPr>
              <a:t> </a:t>
            </a:r>
            <a:r>
              <a:rPr lang="en-US" dirty="0" smtClean="0">
                <a:latin typeface="+mn-lt"/>
              </a:rPr>
              <a:t>critically important when disinfecting any animal housing system. A disinfectant solution of a product registered for wood and concrete surfaces should be applied once gross organic debris has been removed. If a registered product is not available, then an exempted pesticide (i.e., disinfectant) should be used. Non-flammable surfaces may be treated with a flame gun. Special attention should be paid to metal bars on gates and stalls. </a:t>
            </a:r>
            <a:r>
              <a:rPr lang="en-US" sz="1200" b="0" i="1" u="none" strike="noStrike" baseline="0"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This photo shows a paddock and gate at an equine facility. Photo source: Patricia </a:t>
            </a:r>
            <a:r>
              <a:rPr lang="en-US" sz="1200" b="0" i="1" u="none" strike="noStrike" kern="1200" baseline="0" dirty="0" err="1" smtClean="0">
                <a:solidFill>
                  <a:schemeClr val="tx1"/>
                </a:solidFill>
                <a:latin typeface="+mn-lt"/>
                <a:ea typeface="ＭＳ Ｐゴシック" charset="-128"/>
                <a:cs typeface="ＭＳ Ｐゴシック" charset="-128"/>
              </a:rPr>
              <a:t>Futoma</a:t>
            </a:r>
            <a:r>
              <a:rPr lang="en-US" sz="1200" b="0" i="1" u="none" strike="noStrike" kern="1200" baseline="0" dirty="0" smtClean="0">
                <a:solidFill>
                  <a:schemeClr val="tx1"/>
                </a:solidFill>
                <a:latin typeface="+mn-lt"/>
                <a:ea typeface="ＭＳ Ｐゴシック" charset="-128"/>
                <a:cs typeface="ＭＳ Ｐゴシック" charset="-128"/>
              </a:rPr>
              <a:t>, Iowa State University]</a:t>
            </a:r>
            <a:endParaRPr lang="en-US" dirty="0" smtClean="0">
              <a:latin typeface="+mn-lt"/>
            </a:endParaRPr>
          </a:p>
          <a:p>
            <a:endParaRPr lang="en-US" dirty="0" smtClean="0"/>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88D58173-6816-4FFD-A92E-3FBB7465FFC9}"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There is a great deal of variability in the types of aquaculture facilities (e.g., earthen ponds, tanks, raceways, open ocean culture). Basic C&amp;D procedures are applicable for most aquatic situations. Special considerations for aquaculture facilities include the potential environmental impact of chemical products running off into water environments, and disinfection of transport boats or other water equipment (e.g., nets, buckets, scuba equipment). It is important that all C&amp;D activities are in compliance with pertinent environmental policies. Chlorine and iodine are highly toxic for fish and should be neutralized with sodium thiosulfate. </a:t>
            </a:r>
            <a:r>
              <a:rPr lang="en-US" sz="1200" b="0" i="1" u="none" strike="noStrike" baseline="0"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This photo shows an aquaculture facility. Photo source: Avery, MS Extension]</a:t>
            </a:r>
            <a:endParaRPr lang="en-US" dirty="0" smtClean="0">
              <a:latin typeface="+mn-lt"/>
            </a:endParaRPr>
          </a:p>
          <a:p>
            <a:endParaRPr lang="en-US" dirty="0" smtClean="0"/>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85C7AFCD-F7A1-4E7D-BE26-C47DAF79CECA}"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A special challenge involves the decontamination of prion-contaminated tissues, surfaces, and environments. Few effective decontamination techniques have been published. These agents are highly resistant to almost all disinfectants (including formalin), heat, ultraviolet radiation, and ionizing radiation, particularly when they are protected in organic material or when the prion titer is high. Physical inactivation of prions can be carried out by autoclaving at 134-138°C (273-280°F) for 18 minutes at 30 </a:t>
            </a:r>
            <a:r>
              <a:rPr lang="en-US" dirty="0" err="1" smtClean="0"/>
              <a:t>lb</a:t>
            </a:r>
            <a:r>
              <a:rPr lang="en-US" dirty="0" smtClean="0"/>
              <a:t>/in2. Autoclaving items in water is more effective than autoclaving without immersion. Dry heat is less effective. This method is not practical for most agricultural production settings. Because no products have been registered or exempted by EPA for reducing the infectivity of prions in agricultural facilities, an exemption would need to be obtained from EPA for such uses should the need arise.</a:t>
            </a: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D8B1DD56-108B-4D70-9061-93AA5E22AB48}"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Inspection of a site following C&amp;D procedures should be conducted by experienced personnel and should ensure all tasks have been performed. The evaluation confirms that all grossly contaminated areas and equipment have been identified and thoroughly cleaned and disinfected. Fixtures and fittings have been dismantled, if necessary. An efficacious EPA-registered or exempted disinfectant was used at the appropriate concentration and contact time. Gross debris (e.g., manure, unused feed, or bedding) has been removed and properly disposed of. Items difficult to disinfect have been appraised, removed, and disposed of in a </a:t>
            </a:r>
            <a:r>
              <a:rPr lang="en-US" dirty="0" err="1" smtClean="0"/>
              <a:t>biosecure</a:t>
            </a:r>
            <a:r>
              <a:rPr lang="en-US" dirty="0" smtClean="0"/>
              <a:t> manner. Effluent from the C&amp;D procedures has been handled so</a:t>
            </a:r>
            <a:r>
              <a:rPr lang="en-US" baseline="0" dirty="0" smtClean="0"/>
              <a:t> as to </a:t>
            </a:r>
            <a:r>
              <a:rPr lang="en-US" dirty="0" smtClean="0"/>
              <a:t>minimize or avoid environmental impact. If the procedures are found to be inadequate, disinfection measures must be repeated.</a:t>
            </a: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CC88E32A-1613-4057-BDD0-EEB320B83AF2}"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defRPr/>
            </a:pPr>
            <a:r>
              <a:rPr lang="en-US" smtClean="0"/>
              <a:t>FAD PReP/NAHEMS Guidelines: Cleaning and Disinfection - Production &amp; Safety</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7F216513-185C-4AF6-93C3-9DF7A65E7A93}"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pic>
        <p:nvPicPr>
          <p:cNvPr id="4"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dirty="0"/>
          </a:p>
        </p:txBody>
      </p:sp>
      <p:sp>
        <p:nvSpPr>
          <p:cNvPr id="6"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 - Production &amp; Safety</a:t>
            </a:r>
            <a:endParaRPr lang="en-US" dirty="0"/>
          </a:p>
        </p:txBody>
      </p:sp>
      <p:sp>
        <p:nvSpPr>
          <p:cNvPr id="7"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D41686D1-90A4-47A5-BAED-BCC12EF0AB5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897AB30-554A-455C-9274-CC2C2E603CB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81705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solidFill>
                  <a:srgbClr val="1F497D">
                    <a:lumMod val="50000"/>
                  </a:srgbClr>
                </a:solidFill>
              </a:rPr>
              <a:t>FAD PReP/NAHEMS Guidelines: Cleaning and Disinfection - Production &amp; Safety</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525BEB27-E250-4D00-B78D-873649D639F7}" type="slidenum">
              <a:rPr lang="en-US">
                <a:solidFill>
                  <a:srgbClr val="1F497D">
                    <a:lumMod val="50000"/>
                  </a:srgbClr>
                </a:solidFill>
              </a:rPr>
              <a:pPr>
                <a:defRPr/>
              </a:pPr>
              <a:t>‹#›</a:t>
            </a:fld>
            <a:endParaRPr lang="en-US">
              <a:solidFill>
                <a:srgbClr val="1F497D">
                  <a:lumMod val="50000"/>
                </a:srgbClr>
              </a:solidFill>
            </a:endParaRPr>
          </a:p>
        </p:txBody>
      </p:sp>
    </p:spTree>
    <p:extLst>
      <p:ext uri="{BB962C8B-B14F-4D97-AF65-F5344CB8AC3E}">
        <p14:creationId xmlns:p14="http://schemas.microsoft.com/office/powerpoint/2010/main" val="1573821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vl1pPr>
          </a:lstStyle>
          <a:p>
            <a:pPr>
              <a:defRPr/>
            </a:pPr>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2"/>
          <p:cNvSpPr>
            <a:spLocks noGrp="1"/>
          </p:cNvSpPr>
          <p:nvPr>
            <p:ph type="ftr" sz="quarter" idx="15"/>
          </p:nvPr>
        </p:nvSpPr>
        <p:spPr/>
        <p:txBody>
          <a:bodyPr/>
          <a:lstStyle>
            <a:lvl1pPr>
              <a:defRPr/>
            </a:lvl1p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8" name="Slide Number Placeholder 3"/>
          <p:cNvSpPr>
            <a:spLocks noGrp="1"/>
          </p:cNvSpPr>
          <p:nvPr>
            <p:ph type="sldNum" sz="quarter" idx="16"/>
          </p:nvPr>
        </p:nvSpPr>
        <p:spPr/>
        <p:txBody>
          <a:bodyPr/>
          <a:lstStyle>
            <a:lvl1pPr>
              <a:defRPr/>
            </a:lvl1pPr>
          </a:lstStyle>
          <a:p>
            <a:pPr>
              <a:defRPr/>
            </a:pPr>
            <a:fld id="{F6900BF5-0683-4B99-811B-6407E5574B7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39549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FAD PReP/NAHEMS Guidelines: Cleaning and Disinfection - Production &amp; Safety</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07CB97F-EAFF-4792-A580-EC11CD79036D}"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 - Production &amp; Safety</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C41E5623-4291-480C-8DE5-875C1E95E96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vl1pPr>
          </a:lstStyle>
          <a:p>
            <a:pPr>
              <a:defRPr/>
            </a:pPr>
            <a:r>
              <a:rPr lang="en-US" smtClean="0"/>
              <a:t>USDA APHIS and CFSPH</a:t>
            </a:r>
            <a:endParaRPr lang="en-US"/>
          </a:p>
        </p:txBody>
      </p:sp>
      <p:sp>
        <p:nvSpPr>
          <p:cNvPr id="6" name="Footer Placeholder 2"/>
          <p:cNvSpPr>
            <a:spLocks noGrp="1"/>
          </p:cNvSpPr>
          <p:nvPr>
            <p:ph type="ftr" sz="quarter" idx="15"/>
          </p:nvPr>
        </p:nvSpPr>
        <p:spPr/>
        <p:txBody>
          <a:bodyPr/>
          <a:lstStyle>
            <a:lvl1pPr>
              <a:defRPr/>
            </a:lvl1pPr>
          </a:lstStyle>
          <a:p>
            <a:pPr>
              <a:defRPr/>
            </a:pPr>
            <a:r>
              <a:rPr lang="en-US" smtClean="0"/>
              <a:t>FAD PReP/NAHEMS Guidelines: Cleaning and Disinfection - Production &amp; Safety</a:t>
            </a:r>
            <a:endParaRPr lang="en-US" dirty="0"/>
          </a:p>
        </p:txBody>
      </p:sp>
      <p:sp>
        <p:nvSpPr>
          <p:cNvPr id="8" name="Slide Number Placeholder 3"/>
          <p:cNvSpPr>
            <a:spLocks noGrp="1"/>
          </p:cNvSpPr>
          <p:nvPr>
            <p:ph type="sldNum" sz="quarter" idx="16"/>
          </p:nvPr>
        </p:nvSpPr>
        <p:spPr/>
        <p:txBody>
          <a:bodyPr/>
          <a:lstStyle>
            <a:lvl1pPr>
              <a:defRPr/>
            </a:lvl1pPr>
          </a:lstStyle>
          <a:p>
            <a:pPr>
              <a:defRPr/>
            </a:pPr>
            <a:fld id="{2EDF3E9B-98C0-43FE-B214-BBC9EB805406}"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USDA APHIS and CFSPH</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FAD PReP/NAHEMS Guidelines: Cleaning and Disinfection - Production &amp; Safety</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F81B760-B9E5-4E37-8C2F-A28AA8BD06E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933957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rgbClr val="10253F"/>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rgbClr val="10253F"/>
                </a:solidFill>
              </a:defRPr>
            </a:lvl1pPr>
          </a:lstStyle>
          <a:p>
            <a:pPr>
              <a:defRPr/>
            </a:pPr>
            <a:r>
              <a:rPr lang="en-US" smtClean="0"/>
              <a:t>FAD PReP/NAHEMS Guidelines: Cleaning and Disinfection - Production &amp; Safety</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0009853F-24DA-4A44-A4CC-1C7BD6B833DB}" type="slidenum">
              <a:rPr lang="en-US">
                <a:solidFill>
                  <a:srgbClr val="1F497D">
                    <a:lumMod val="50000"/>
                  </a:srgbClr>
                </a:solidFill>
              </a:rPr>
              <a:pPr>
                <a:defRPr/>
              </a:pPr>
              <a:t>‹#›</a:t>
            </a:fld>
            <a:endParaRPr lang="en-US">
              <a:solidFill>
                <a:srgbClr val="1F497D">
                  <a:lumMod val="50000"/>
                </a:srgbClr>
              </a:solidFill>
            </a:endParaRPr>
          </a:p>
        </p:txBody>
      </p:sp>
    </p:spTree>
    <p:extLst>
      <p:ext uri="{BB962C8B-B14F-4D97-AF65-F5344CB8AC3E}">
        <p14:creationId xmlns:p14="http://schemas.microsoft.com/office/powerpoint/2010/main" val="9736943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vl1pPr>
          </a:lstStyle>
          <a:p>
            <a:pPr>
              <a:defRPr/>
            </a:pPr>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2"/>
          <p:cNvSpPr>
            <a:spLocks noGrp="1"/>
          </p:cNvSpPr>
          <p:nvPr>
            <p:ph type="ftr" sz="quarter" idx="15"/>
          </p:nvPr>
        </p:nvSpPr>
        <p:spPr/>
        <p:txBody>
          <a:bodyPr/>
          <a:lstStyle>
            <a:lvl1pPr>
              <a:defRPr/>
            </a:lvl1pPr>
          </a:lstStyle>
          <a:p>
            <a:pPr>
              <a:defRPr/>
            </a:pPr>
            <a:r>
              <a:rPr lang="en-US" smtClean="0">
                <a:solidFill>
                  <a:prstClr val="black">
                    <a:tint val="75000"/>
                  </a:prstClr>
                </a:solidFill>
              </a:rPr>
              <a:t>FAD PReP/NAHEMS Guidelines: Cleaning and Disinfection - Production &amp; Safety</a:t>
            </a:r>
            <a:endParaRPr lang="en-US">
              <a:solidFill>
                <a:prstClr val="black">
                  <a:tint val="75000"/>
                </a:prstClr>
              </a:solidFill>
            </a:endParaRPr>
          </a:p>
        </p:txBody>
      </p:sp>
      <p:sp>
        <p:nvSpPr>
          <p:cNvPr id="8" name="Slide Number Placeholder 3"/>
          <p:cNvSpPr>
            <a:spLocks noGrp="1"/>
          </p:cNvSpPr>
          <p:nvPr>
            <p:ph type="sldNum" sz="quarter" idx="16"/>
          </p:nvPr>
        </p:nvSpPr>
        <p:spPr/>
        <p:txBody>
          <a:bodyPr/>
          <a:lstStyle>
            <a:lvl1pPr>
              <a:defRPr/>
            </a:lvl1pPr>
          </a:lstStyle>
          <a:p>
            <a:pPr>
              <a:defRPr/>
            </a:pPr>
            <a:fld id="{A3578D9D-0DAB-4C93-8CF7-B73B3EBD39D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95555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E8943947-AF54-4335-A8E2-EEE868B65F9A}" type="slidenum">
              <a:rPr lang="en-US" smtClean="0">
                <a:solidFill>
                  <a:prstClr val="black">
                    <a:tint val="75000"/>
                  </a:prstClr>
                </a:solidFill>
              </a:rPr>
              <a:pPr>
                <a:def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 - Production &amp; Safety</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7F216513-185C-4AF6-93C3-9DF7A65E7A93}"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4FD5F507-C12D-4C09-A262-947054ACDF21}"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defRPr/>
            </a:pP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9B10A0B6-C1D5-4275-A473-2880E64C95E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129D86F5-2A81-4B07-9827-3357E2A82E6A}"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FAD PReP/NAHEMS Guidelines: Cleaning and Disinfection - Production &amp; Safety</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9169B86F-5DD9-4D3E-A98F-7E87D0552E1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Cleaning and Disinfection - Production &amp; Safety</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407CB97F-EAFF-4792-A580-EC11CD79036D}"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pic>
        <p:nvPicPr>
          <p:cNvPr id="4"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dirty="0"/>
          </a:p>
        </p:txBody>
      </p:sp>
      <p:sp>
        <p:nvSpPr>
          <p:cNvPr id="6"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Cleaning and Disinfection - Production &amp; Safety</a:t>
            </a:r>
            <a:endParaRPr lang="en-US" dirty="0"/>
          </a:p>
        </p:txBody>
      </p:sp>
      <p:sp>
        <p:nvSpPr>
          <p:cNvPr id="7"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D41686D1-90A4-47A5-BAED-BCC12EF0AB5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Cleaning and Disinfection - Production &amp; Safety</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7F216513-185C-4AF6-93C3-9DF7A65E7A93}" type="slidenum">
              <a:rPr lang="en-US" smtClean="0"/>
              <a:pPr>
                <a:defRPr/>
              </a:pPr>
              <a:t>‹#›</a:t>
            </a:fld>
            <a:endParaRPr lang="en-US" dirty="0"/>
          </a:p>
        </p:txBody>
      </p:sp>
      <p:pic>
        <p:nvPicPr>
          <p:cNvPr id="8" name="Picture 7"/>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35" r:id="rId11"/>
    <p:sldLayoutId id="2147483736" r:id="rId12"/>
    <p:sldLayoutId id="2147483737" r:id="rId13"/>
    <p:sldLayoutId id="2147483695" r:id="rId14"/>
    <p:sldLayoutId id="2147483705" r:id="rId15"/>
    <p:sldLayoutId id="2147483706" r:id="rId16"/>
    <p:sldLayoutId id="2147483723" r:id="rId17"/>
    <p:sldLayoutId id="2147483724" r:id="rId18"/>
    <p:sldLayoutId id="2147483725" r:id="rId19"/>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hyperlink" Target="http://naherc.sws.iastate.edu/"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Cleaning and Disinfection</a:t>
            </a:r>
          </a:p>
        </p:txBody>
      </p:sp>
      <p:sp>
        <p:nvSpPr>
          <p:cNvPr id="3" name="Subtitle 2"/>
          <p:cNvSpPr>
            <a:spLocks noGrp="1"/>
          </p:cNvSpPr>
          <p:nvPr>
            <p:ph type="subTitle" idx="1"/>
          </p:nvPr>
        </p:nvSpPr>
        <p:spPr>
          <a:xfrm>
            <a:off x="2590800" y="3886200"/>
            <a:ext cx="5867400" cy="990600"/>
          </a:xfrm>
        </p:spPr>
        <p:txBody>
          <a:bodyPr>
            <a:normAutofit lnSpcReduction="10000"/>
          </a:bodyPr>
          <a:lstStyle/>
          <a:p>
            <a:r>
              <a:rPr lang="en-US" dirty="0" smtClean="0"/>
              <a:t>Production Situations, Safety Issues</a:t>
            </a:r>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r>
              <a:rPr lang="en-US" sz="1800" i="1" dirty="0" smtClean="0">
                <a:solidFill>
                  <a:prstClr val="black"/>
                </a:solidFill>
                <a:latin typeface="Calibri"/>
              </a:rPr>
              <a:t>Adapted from the FAD </a:t>
            </a:r>
            <a:r>
              <a:rPr lang="en-US" sz="1800" i="1" dirty="0" err="1" smtClean="0">
                <a:solidFill>
                  <a:prstClr val="black"/>
                </a:solidFill>
                <a:latin typeface="Calibri"/>
              </a:rPr>
              <a:t>PReP</a:t>
            </a:r>
            <a:r>
              <a:rPr lang="en-US" sz="1800" i="1" dirty="0" smtClean="0">
                <a:solidFill>
                  <a:prstClr val="black"/>
                </a:solidFill>
                <a:latin typeface="Calibri"/>
              </a:rPr>
              <a:t>/NAHEMS </a:t>
            </a:r>
            <a:br>
              <a:rPr lang="en-US" sz="1800" i="1" dirty="0" smtClean="0">
                <a:solidFill>
                  <a:prstClr val="black"/>
                </a:solidFill>
                <a:latin typeface="Calibri"/>
              </a:rPr>
            </a:br>
            <a:r>
              <a:rPr lang="en-US" sz="1800" i="1" dirty="0" smtClean="0">
                <a:solidFill>
                  <a:prstClr val="black"/>
                </a:solidFill>
                <a:latin typeface="Calibri"/>
              </a:rPr>
              <a:t>Guidelines: Cleaning and Disinfection (2014</a:t>
            </a:r>
            <a:r>
              <a:rPr lang="en-US" sz="1800" i="1" dirty="0" smtClean="0">
                <a:solidFill>
                  <a:prstClr val="black"/>
                </a:solidFill>
              </a:rPr>
              <a:t>)</a:t>
            </a:r>
            <a:endParaRPr lang="en-US" sz="1800" i="1" dirty="0">
              <a:solidFill>
                <a:prstClr val="black"/>
              </a:solidFill>
            </a:endParaRPr>
          </a:p>
        </p:txBody>
      </p:sp>
    </p:spTree>
    <p:extLst>
      <p:ext uri="{BB962C8B-B14F-4D97-AF65-F5344CB8AC3E}">
        <p14:creationId xmlns:p14="http://schemas.microsoft.com/office/powerpoint/2010/main" val="2380158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fontAlgn="base">
              <a:spcAft>
                <a:spcPct val="0"/>
              </a:spcAft>
            </a:pPr>
            <a:r>
              <a:rPr lang="en-US" dirty="0" smtClean="0">
                <a:latin typeface="Verdana" charset="0"/>
                <a:ea typeface="Verdana" charset="0"/>
                <a:cs typeface="Verdana" charset="0"/>
              </a:rPr>
              <a:t>Safety Issues </a:t>
            </a:r>
            <a:br>
              <a:rPr lang="en-US" dirty="0" smtClean="0">
                <a:latin typeface="Verdana" charset="0"/>
                <a:ea typeface="Verdana" charset="0"/>
                <a:cs typeface="Verdana" charset="0"/>
              </a:rPr>
            </a:br>
            <a:r>
              <a:rPr lang="en-US" dirty="0" smtClean="0">
                <a:latin typeface="Verdana" charset="0"/>
                <a:ea typeface="Verdana" charset="0"/>
                <a:cs typeface="Verdana" charset="0"/>
              </a:rPr>
              <a:t>and Precautions</a:t>
            </a:r>
          </a:p>
        </p:txBody>
      </p:sp>
      <p:sp>
        <p:nvSpPr>
          <p:cNvPr id="3" name="Slide Number Placeholder 2"/>
          <p:cNvSpPr>
            <a:spLocks noGrp="1"/>
          </p:cNvSpPr>
          <p:nvPr>
            <p:ph type="sldNum" sz="quarter" idx="12"/>
          </p:nvPr>
        </p:nvSpPr>
        <p:spPr/>
        <p:txBody>
          <a:bodyPr/>
          <a:lstStyle/>
          <a:p>
            <a:pPr>
              <a:defRPr/>
            </a:pPr>
            <a:fld id="{D41686D1-90A4-47A5-BAED-BCC12EF0AB56}"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Content Placeholder 5"/>
          <p:cNvSpPr>
            <a:spLocks noGrp="1"/>
          </p:cNvSpPr>
          <p:nvPr>
            <p:ph idx="1"/>
          </p:nvPr>
        </p:nvSpPr>
        <p:spPr/>
        <p:txBody>
          <a:bodyPr/>
          <a:lstStyle/>
          <a:p>
            <a:r>
              <a:rPr lang="en-US" dirty="0" smtClean="0">
                <a:latin typeface="Verdana" charset="0"/>
                <a:ea typeface="Verdana" charset="0"/>
                <a:cs typeface="Verdana" charset="0"/>
              </a:rPr>
              <a:t>Chemical disinfectants have health hazards or risks</a:t>
            </a:r>
          </a:p>
          <a:p>
            <a:r>
              <a:rPr lang="en-US" dirty="0" smtClean="0">
                <a:latin typeface="Verdana" charset="0"/>
                <a:ea typeface="Verdana" charset="0"/>
                <a:cs typeface="Verdana" charset="0"/>
              </a:rPr>
              <a:t>All products must be used with care and appropriate PPE</a:t>
            </a:r>
          </a:p>
          <a:p>
            <a:r>
              <a:rPr lang="en-US" dirty="0" smtClean="0">
                <a:latin typeface="Verdana" charset="0"/>
                <a:ea typeface="Verdana" charset="0"/>
                <a:cs typeface="Verdana" charset="0"/>
              </a:rPr>
              <a:t>Prepare and store disinfectants as directed</a:t>
            </a:r>
          </a:p>
          <a:p>
            <a:r>
              <a:rPr lang="en-US" dirty="0" smtClean="0">
                <a:latin typeface="Verdana" charset="0"/>
                <a:ea typeface="Verdana" charset="0"/>
                <a:cs typeface="Verdana" charset="0"/>
              </a:rPr>
              <a:t>Rinse areas thoroughly before reintroducing animals</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37889" name="Title 2"/>
          <p:cNvSpPr>
            <a:spLocks noGrp="1"/>
          </p:cNvSpPr>
          <p:nvPr>
            <p:ph type="title"/>
          </p:nvPr>
        </p:nvSpPr>
        <p:spPr/>
        <p:txBody>
          <a:bodyPr/>
          <a:lstStyle/>
          <a:p>
            <a:r>
              <a:rPr lang="en-US" smtClean="0">
                <a:latin typeface="Verdana" charset="0"/>
                <a:ea typeface="Verdana" charset="0"/>
                <a:cs typeface="Verdana" charset="0"/>
              </a:rPr>
              <a:t>Chemical Hazards</a:t>
            </a:r>
          </a:p>
        </p:txBody>
      </p:sp>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11</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Content Placeholder 1"/>
          <p:cNvSpPr>
            <a:spLocks noGrp="1"/>
          </p:cNvSpPr>
          <p:nvPr>
            <p:ph idx="1"/>
          </p:nvPr>
        </p:nvSpPr>
        <p:spPr/>
        <p:txBody>
          <a:bodyPr/>
          <a:lstStyle/>
          <a:p>
            <a:r>
              <a:rPr lang="en-US" dirty="0" smtClean="0">
                <a:latin typeface="Verdana" charset="0"/>
                <a:ea typeface="Verdana" charset="0"/>
                <a:cs typeface="Verdana" charset="0"/>
              </a:rPr>
              <a:t>Physical hazards may include:</a:t>
            </a:r>
          </a:p>
          <a:p>
            <a:pPr lvl="1"/>
            <a:r>
              <a:rPr lang="en-US" dirty="0" smtClean="0">
                <a:latin typeface="Verdana" charset="0"/>
                <a:ea typeface="Verdana" charset="0"/>
                <a:cs typeface="Verdana" charset="0"/>
              </a:rPr>
              <a:t>Slippery conditions</a:t>
            </a:r>
          </a:p>
          <a:p>
            <a:pPr lvl="1"/>
            <a:r>
              <a:rPr lang="en-US" dirty="0" smtClean="0">
                <a:latin typeface="Verdana" charset="0"/>
                <a:ea typeface="Verdana" charset="0"/>
                <a:cs typeface="Verdana" charset="0"/>
              </a:rPr>
              <a:t>High pressure sprayers</a:t>
            </a:r>
          </a:p>
          <a:p>
            <a:pPr lvl="1"/>
            <a:r>
              <a:rPr lang="en-US" dirty="0" smtClean="0">
                <a:latin typeface="Verdana" charset="0"/>
                <a:ea typeface="Verdana" charset="0"/>
                <a:cs typeface="Verdana" charset="0"/>
              </a:rPr>
              <a:t>Steam or flame</a:t>
            </a:r>
          </a:p>
          <a:p>
            <a:pPr lvl="1"/>
            <a:r>
              <a:rPr lang="en-US" dirty="0" smtClean="0">
                <a:latin typeface="Verdana" charset="0"/>
                <a:ea typeface="Verdana" charset="0"/>
                <a:cs typeface="Verdana" charset="0"/>
              </a:rPr>
              <a:t>Dust</a:t>
            </a:r>
          </a:p>
          <a:p>
            <a:r>
              <a:rPr lang="en-US" dirty="0" smtClean="0">
                <a:latin typeface="Verdana" charset="0"/>
                <a:ea typeface="Verdana" charset="0"/>
                <a:cs typeface="Verdana" charset="0"/>
              </a:rPr>
              <a:t>More information                                                in the Health and                                      Safety Guidelines</a:t>
            </a:r>
          </a:p>
        </p:txBody>
      </p:sp>
      <p:sp>
        <p:nvSpPr>
          <p:cNvPr id="4" name="Date Placeholder 3"/>
          <p:cNvSpPr>
            <a:spLocks noGrp="1"/>
          </p:cNvSpPr>
          <p:nvPr>
            <p:ph type="dt" sz="half" idx="2"/>
          </p:nvPr>
        </p:nvSpPr>
        <p:spPr>
          <a:xfrm>
            <a:off x="6500847" y="6381328"/>
            <a:ext cx="2133600" cy="365125"/>
          </a:xfrm>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39938" name="Title 2"/>
          <p:cNvSpPr>
            <a:spLocks noGrp="1"/>
          </p:cNvSpPr>
          <p:nvPr>
            <p:ph type="title"/>
          </p:nvPr>
        </p:nvSpPr>
        <p:spPr/>
        <p:txBody>
          <a:bodyPr/>
          <a:lstStyle/>
          <a:p>
            <a:r>
              <a:rPr lang="en-US" dirty="0" smtClean="0">
                <a:latin typeface="Verdana" charset="0"/>
                <a:ea typeface="Verdana" charset="0"/>
                <a:cs typeface="Verdana" charset="0"/>
              </a:rPr>
              <a:t>Physical Hazards</a:t>
            </a:r>
          </a:p>
        </p:txBody>
      </p:sp>
      <p:pic>
        <p:nvPicPr>
          <p:cNvPr id="39941" name="Picture 2" descr="H:\CFSPH\Communal Files\Photo Library\Cleaning &amp; Disinfection\END_C&amp;D_USDA.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4048" y="3356992"/>
            <a:ext cx="3630399" cy="2493377"/>
          </a:xfrm>
          <a:prstGeom prst="rect">
            <a:avLst/>
          </a:prstGeom>
          <a:noFill/>
          <a:ln w="38100">
            <a:solidFill>
              <a:srgbClr val="17375E"/>
            </a:solidFill>
            <a:miter lim="800000"/>
            <a:headEnd/>
            <a:tailEnd/>
          </a:ln>
        </p:spPr>
      </p:pic>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12</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Content Placeholder 5"/>
          <p:cNvSpPr>
            <a:spLocks noGrp="1"/>
          </p:cNvSpPr>
          <p:nvPr>
            <p:ph idx="1"/>
          </p:nvPr>
        </p:nvSpPr>
        <p:spPr/>
        <p:txBody>
          <a:bodyPr/>
          <a:lstStyle/>
          <a:p>
            <a:r>
              <a:rPr lang="en-US" dirty="0" smtClean="0">
                <a:latin typeface="Verdana" charset="0"/>
                <a:ea typeface="Verdana" charset="0"/>
                <a:cs typeface="Verdana" charset="0"/>
              </a:rPr>
              <a:t>Zoonotic diseases</a:t>
            </a:r>
          </a:p>
          <a:p>
            <a:r>
              <a:rPr lang="en-US" dirty="0" smtClean="0">
                <a:latin typeface="Verdana" charset="0"/>
                <a:ea typeface="Verdana" charset="0"/>
                <a:cs typeface="Verdana" charset="0"/>
              </a:rPr>
              <a:t>C&amp;D conducted in contaminated areas</a:t>
            </a:r>
          </a:p>
          <a:p>
            <a:r>
              <a:rPr lang="en-US" dirty="0" smtClean="0">
                <a:latin typeface="Verdana" charset="0"/>
                <a:ea typeface="Verdana" charset="0"/>
                <a:cs typeface="Verdana" charset="0"/>
              </a:rPr>
              <a:t>Sweeping, scraping, blowing may disperse pathogen</a:t>
            </a:r>
          </a:p>
          <a:p>
            <a:r>
              <a:rPr lang="en-US" dirty="0" smtClean="0">
                <a:latin typeface="Verdana" charset="0"/>
                <a:ea typeface="Verdana" charset="0"/>
                <a:cs typeface="Verdana" charset="0"/>
              </a:rPr>
              <a:t>Inhale, ingest, direct contact</a:t>
            </a:r>
          </a:p>
          <a:p>
            <a:r>
              <a:rPr lang="en-US" dirty="0" smtClean="0">
                <a:latin typeface="Verdana" charset="0"/>
                <a:ea typeface="Verdana" charset="0"/>
                <a:cs typeface="Verdana" charset="0"/>
              </a:rPr>
              <a:t>Avoid exposure with careful C&amp;D measures and PPE </a:t>
            </a:r>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37889" name="Title 2"/>
          <p:cNvSpPr>
            <a:spLocks noGrp="1"/>
          </p:cNvSpPr>
          <p:nvPr>
            <p:ph type="title"/>
          </p:nvPr>
        </p:nvSpPr>
        <p:spPr/>
        <p:txBody>
          <a:bodyPr/>
          <a:lstStyle/>
          <a:p>
            <a:r>
              <a:rPr lang="en-US" dirty="0" smtClean="0">
                <a:latin typeface="Verdana" charset="0"/>
                <a:ea typeface="Verdana" charset="0"/>
                <a:cs typeface="Verdana" charset="0"/>
              </a:rPr>
              <a:t>Biological Hazards</a:t>
            </a:r>
          </a:p>
        </p:txBody>
      </p:sp>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13</a:t>
            </a:fld>
            <a:endParaRPr lang="en-US" dirty="0">
              <a:solidFill>
                <a:prstClr val="black">
                  <a:tint val="75000"/>
                </a:prstClr>
              </a:solidFill>
            </a:endParaRPr>
          </a:p>
        </p:txBody>
      </p:sp>
    </p:spTree>
    <p:extLst>
      <p:ext uri="{BB962C8B-B14F-4D97-AF65-F5344CB8AC3E}">
        <p14:creationId xmlns:p14="http://schemas.microsoft.com/office/powerpoint/2010/main" val="22339184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dirty="0">
                <a:latin typeface="Verdana" charset="0"/>
                <a:ea typeface="Verdana" charset="0"/>
                <a:cs typeface="Verdana" charset="0"/>
              </a:rPr>
              <a:t>Minimum PPE required during C&amp;D procedures</a:t>
            </a:r>
          </a:p>
          <a:p>
            <a:pPr lvl="1"/>
            <a:r>
              <a:rPr lang="en-US" dirty="0">
                <a:latin typeface="Verdana" charset="0"/>
                <a:ea typeface="Verdana" charset="0"/>
                <a:cs typeface="Verdana" charset="0"/>
              </a:rPr>
              <a:t>Coveralls, boots, </a:t>
            </a:r>
            <a:r>
              <a:rPr lang="en-US" dirty="0" smtClean="0">
                <a:latin typeface="Verdana" charset="0"/>
                <a:ea typeface="Verdana" charset="0"/>
                <a:cs typeface="Verdana" charset="0"/>
              </a:rPr>
              <a:t>gloves</a:t>
            </a:r>
            <a:endParaRPr lang="en-US" dirty="0">
              <a:latin typeface="Verdana" charset="0"/>
              <a:ea typeface="Verdana" charset="0"/>
              <a:cs typeface="Verdana" charset="0"/>
            </a:endParaRPr>
          </a:p>
          <a:p>
            <a:r>
              <a:rPr lang="en-US" dirty="0">
                <a:latin typeface="Verdana" charset="0"/>
                <a:ea typeface="Verdana" charset="0"/>
                <a:cs typeface="Verdana" charset="0"/>
              </a:rPr>
              <a:t>Additional PPE includes:</a:t>
            </a:r>
          </a:p>
          <a:p>
            <a:pPr lvl="1"/>
            <a:r>
              <a:rPr lang="en-US" dirty="0">
                <a:latin typeface="Verdana" charset="0"/>
                <a:ea typeface="Verdana" charset="0"/>
                <a:cs typeface="Verdana" charset="0"/>
              </a:rPr>
              <a:t>Goggles</a:t>
            </a:r>
          </a:p>
          <a:p>
            <a:pPr lvl="1"/>
            <a:r>
              <a:rPr lang="en-US" dirty="0" smtClean="0">
                <a:latin typeface="Verdana" charset="0"/>
                <a:ea typeface="Verdana" charset="0"/>
                <a:cs typeface="Verdana" charset="0"/>
              </a:rPr>
              <a:t>Face </a:t>
            </a:r>
            <a:r>
              <a:rPr lang="en-US" dirty="0">
                <a:latin typeface="Verdana" charset="0"/>
                <a:ea typeface="Verdana" charset="0"/>
                <a:cs typeface="Verdana" charset="0"/>
              </a:rPr>
              <a:t>shields</a:t>
            </a:r>
          </a:p>
          <a:p>
            <a:pPr lvl="1"/>
            <a:r>
              <a:rPr lang="en-US" dirty="0" smtClean="0">
                <a:latin typeface="Verdana" charset="0"/>
                <a:ea typeface="Verdana" charset="0"/>
                <a:cs typeface="Verdana" charset="0"/>
              </a:rPr>
              <a:t>Respiratory protection </a:t>
            </a:r>
          </a:p>
          <a:p>
            <a:pPr lvl="2"/>
            <a:r>
              <a:rPr lang="en-US" dirty="0">
                <a:latin typeface="Verdana" charset="0"/>
                <a:ea typeface="Verdana" charset="0"/>
                <a:cs typeface="Verdana" charset="0"/>
              </a:rPr>
              <a:t>D</a:t>
            </a:r>
            <a:r>
              <a:rPr lang="en-US" dirty="0" smtClean="0">
                <a:latin typeface="Verdana" charset="0"/>
                <a:ea typeface="Verdana" charset="0"/>
                <a:cs typeface="Verdana" charset="0"/>
              </a:rPr>
              <a:t>ust masks/respirators</a:t>
            </a:r>
          </a:p>
          <a:p>
            <a:pPr lvl="1"/>
            <a:r>
              <a:rPr lang="en-US" dirty="0" smtClean="0">
                <a:latin typeface="Verdana" charset="0"/>
                <a:ea typeface="Verdana" charset="0"/>
                <a:cs typeface="Verdana" charset="0"/>
              </a:rPr>
              <a:t>Waterproof or </a:t>
            </a:r>
            <a:r>
              <a:rPr lang="en-US" dirty="0" err="1" smtClean="0">
                <a:latin typeface="Verdana" charset="0"/>
                <a:ea typeface="Verdana" charset="0"/>
                <a:cs typeface="Verdana" charset="0"/>
              </a:rPr>
              <a:t>chem</a:t>
            </a:r>
            <a:r>
              <a:rPr lang="en-US" dirty="0" smtClean="0">
                <a:latin typeface="Verdana" charset="0"/>
                <a:ea typeface="Verdana" charset="0"/>
                <a:cs typeface="Verdana" charset="0"/>
              </a:rPr>
              <a:t>-resistant suits</a:t>
            </a:r>
            <a:endParaRPr lang="en-US" dirty="0">
              <a:latin typeface="Verdana" charset="0"/>
              <a:ea typeface="Verdana" charset="0"/>
              <a:cs typeface="Verdana" charset="0"/>
            </a:endParaRPr>
          </a:p>
        </p:txBody>
      </p:sp>
      <p:sp>
        <p:nvSpPr>
          <p:cNvPr id="2" name="Date Placeholder 1"/>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3" name="Footer Placeholder 2"/>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44033" name="Rectangle 2"/>
          <p:cNvSpPr>
            <a:spLocks noGrp="1"/>
          </p:cNvSpPr>
          <p:nvPr>
            <p:ph type="title"/>
          </p:nvPr>
        </p:nvSpPr>
        <p:spPr/>
        <p:txBody>
          <a:bodyPr/>
          <a:lstStyle/>
          <a:p>
            <a:r>
              <a:rPr lang="en-US" sz="3200" dirty="0">
                <a:latin typeface="Verdana" charset="0"/>
                <a:ea typeface="Verdana" charset="0"/>
                <a:cs typeface="Verdana" charset="0"/>
              </a:rPr>
              <a:t>Personal Protective Equipment</a:t>
            </a:r>
            <a:endParaRPr lang="en-US" dirty="0">
              <a:latin typeface="Verdana" charset="0"/>
              <a:ea typeface="Verdana" charset="0"/>
              <a:cs typeface="Verdana" charset="0"/>
            </a:endParaRPr>
          </a:p>
        </p:txBody>
      </p:sp>
      <p:sp>
        <p:nvSpPr>
          <p:cNvPr id="5" name="Slide Number Placeholder 4"/>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14</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ontent Placeholder 1"/>
          <p:cNvSpPr>
            <a:spLocks noGrp="1"/>
          </p:cNvSpPr>
          <p:nvPr>
            <p:ph idx="1"/>
          </p:nvPr>
        </p:nvSpPr>
        <p:spPr/>
        <p:txBody>
          <a:bodyPr/>
          <a:lstStyle/>
          <a:p>
            <a:r>
              <a:rPr lang="en-US" dirty="0" smtClean="0">
                <a:latin typeface="Verdana" charset="0"/>
                <a:ea typeface="Verdana" charset="0"/>
                <a:cs typeface="Verdana" charset="0"/>
              </a:rPr>
              <a:t>All C&amp;D team members should have a complete orientation covering potential hazards</a:t>
            </a:r>
          </a:p>
          <a:p>
            <a:r>
              <a:rPr lang="en-US" dirty="0" smtClean="0">
                <a:latin typeface="Verdana" charset="0"/>
                <a:ea typeface="Verdana" charset="0"/>
                <a:cs typeface="Verdana" charset="0"/>
              </a:rPr>
              <a:t>Complete understanding of specific safety precautions must be obtained before entering premises</a:t>
            </a:r>
          </a:p>
        </p:txBody>
      </p:sp>
      <p:sp>
        <p:nvSpPr>
          <p:cNvPr id="4" name="Date Placeholder 3"/>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a:xfrm>
            <a:off x="395536" y="6376243"/>
            <a:ext cx="4572000" cy="365125"/>
          </a:xfrm>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41986" name="Title 2"/>
          <p:cNvSpPr>
            <a:spLocks noGrp="1"/>
          </p:cNvSpPr>
          <p:nvPr>
            <p:ph type="title"/>
          </p:nvPr>
        </p:nvSpPr>
        <p:spPr/>
        <p:txBody>
          <a:bodyPr/>
          <a:lstStyle/>
          <a:p>
            <a:r>
              <a:rPr lang="en-US" dirty="0" smtClean="0">
                <a:latin typeface="Verdana" charset="0"/>
                <a:ea typeface="Verdana" charset="0"/>
                <a:cs typeface="Verdana" charset="0"/>
              </a:rPr>
              <a:t>Hazard Communication</a:t>
            </a:r>
          </a:p>
        </p:txBody>
      </p:sp>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15</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179512" y="1371600"/>
            <a:ext cx="5611688" cy="4876800"/>
          </a:xfrm>
        </p:spPr>
        <p:txBody>
          <a:bodyPr>
            <a:noAutofit/>
          </a:bodyPr>
          <a:lstStyle/>
          <a:p>
            <a:r>
              <a:rPr lang="en-US" sz="2400" dirty="0" smtClean="0"/>
              <a:t>FAD PReP/NAHEMS Guidelines &amp; SOP: Cleaning and Disinfection </a:t>
            </a:r>
          </a:p>
          <a:p>
            <a:pPr lvl="1"/>
            <a:r>
              <a:rPr lang="en-US" sz="2000" dirty="0" smtClean="0">
                <a:hlinkClick r:id="rId3"/>
              </a:rPr>
              <a:t>http</a:t>
            </a:r>
            <a:r>
              <a:rPr lang="en-US" sz="2000" dirty="0">
                <a:hlinkClick r:id="rId3"/>
              </a:rPr>
              <a:t>://</a:t>
            </a:r>
            <a:r>
              <a:rPr lang="en-US" sz="2000" dirty="0" smtClean="0">
                <a:hlinkClick r:id="rId3"/>
              </a:rPr>
              <a:t>www.aphis.usda.gov/fadprep</a:t>
            </a:r>
            <a:endParaRPr lang="en-US" sz="2000" dirty="0" smtClean="0"/>
          </a:p>
          <a:p>
            <a:r>
              <a:rPr lang="en-US" sz="2400" dirty="0" smtClean="0"/>
              <a:t>Cleaning and Disinfection web-based training module</a:t>
            </a:r>
          </a:p>
          <a:p>
            <a:pPr lvl="1"/>
            <a:r>
              <a:rPr lang="en-US" sz="2000" dirty="0" smtClean="0">
                <a:hlinkClick r:id="rId4"/>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0419" name="Footer Placeholder 3"/>
          <p:cNvSpPr>
            <a:spLocks noGrp="1"/>
          </p:cNvSpPr>
          <p:nvPr>
            <p:ph type="ftr" sz="quarter" idx="3"/>
          </p:nvPr>
        </p:nvSpPr>
        <p:spPr/>
        <p:txBody>
          <a:bodyPr/>
          <a:lstStyle/>
          <a:p>
            <a:pPr algn="l"/>
            <a:r>
              <a:rPr lang="en-US" dirty="0" smtClean="0">
                <a:solidFill>
                  <a:prstClr val="black">
                    <a:tint val="75000"/>
                  </a:prstClr>
                </a:solidFill>
                <a:latin typeface="+mn-lt"/>
              </a:rPr>
              <a:t>FAD </a:t>
            </a:r>
            <a:r>
              <a:rPr lang="en-US" dirty="0" err="1" smtClean="0">
                <a:solidFill>
                  <a:prstClr val="black">
                    <a:tint val="75000"/>
                  </a:prstClr>
                </a:solidFill>
                <a:latin typeface="+mn-lt"/>
              </a:rPr>
              <a:t>PReP</a:t>
            </a:r>
            <a:r>
              <a:rPr lang="en-US" dirty="0" smtClean="0">
                <a:solidFill>
                  <a:prstClr val="black">
                    <a:tint val="75000"/>
                  </a:prstClr>
                </a:solidFill>
                <a:latin typeface="+mn-lt"/>
              </a:rPr>
              <a:t>/NAHEMS Guidelines: Cleaning and Disinfection - Production &amp; Safety</a:t>
            </a:r>
            <a:endParaRPr lang="en-US" dirty="0">
              <a:solidFill>
                <a:prstClr val="black">
                  <a:tint val="75000"/>
                </a:prstClr>
              </a:solidFill>
              <a:latin typeface="+mn-lt"/>
            </a:endParaRPr>
          </a:p>
        </p:txBody>
      </p:sp>
      <p:sp>
        <p:nvSpPr>
          <p:cNvPr id="39937" name="Title 1"/>
          <p:cNvSpPr>
            <a:spLocks noGrp="1"/>
          </p:cNvSpPr>
          <p:nvPr>
            <p:ph type="title"/>
          </p:nvPr>
        </p:nvSpPr>
        <p:spPr/>
        <p:txBody>
          <a:bodyPr/>
          <a:lstStyle/>
          <a:p>
            <a:r>
              <a:rPr lang="en-US" dirty="0" smtClean="0"/>
              <a:t>For More Information</a:t>
            </a:r>
          </a:p>
        </p:txBody>
      </p:sp>
      <p:pic>
        <p:nvPicPr>
          <p:cNvPr id="7"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16</a:t>
            </a:fld>
            <a:endParaRPr lang="en-US" dirty="0">
              <a:solidFill>
                <a:prstClr val="black">
                  <a:tint val="75000"/>
                </a:prstClr>
              </a:solidFill>
            </a:endParaRPr>
          </a:p>
        </p:txBody>
      </p:sp>
    </p:spTree>
    <p:extLst>
      <p:ext uri="{BB962C8B-B14F-4D97-AF65-F5344CB8AC3E}">
        <p14:creationId xmlns:p14="http://schemas.microsoft.com/office/powerpoint/2010/main" val="33591413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smtClean="0"/>
              <a:t>Authors (CFSPH)</a:t>
            </a:r>
          </a:p>
          <a:p>
            <a:pPr marL="171450" indent="-173038">
              <a:spcBef>
                <a:spcPts val="600"/>
              </a:spcBef>
              <a:tabLst>
                <a:tab pos="1149350" algn="l"/>
              </a:tabLst>
            </a:pPr>
            <a:r>
              <a:rPr lang="en-US" sz="2000" dirty="0" smtClean="0">
                <a:latin typeface="Verdana" charset="0"/>
                <a:ea typeface="Verdana" charset="0"/>
                <a:cs typeface="Verdana" charset="0"/>
              </a:rPr>
              <a:t>Glenda </a:t>
            </a:r>
            <a:r>
              <a:rPr lang="en-US" sz="2000" dirty="0">
                <a:latin typeface="Verdana" charset="0"/>
                <a:ea typeface="Verdana" charset="0"/>
                <a:cs typeface="Verdana" charset="0"/>
              </a:rPr>
              <a:t>Dvorak, DVM, MS, MPH, </a:t>
            </a:r>
            <a:r>
              <a:rPr lang="en-US" sz="2000" dirty="0" smtClean="0">
                <a:latin typeface="Verdana" charset="0"/>
                <a:ea typeface="Verdana" charset="0"/>
                <a:cs typeface="Verdana" charset="0"/>
              </a:rPr>
              <a:t>DACVPM</a:t>
            </a:r>
          </a:p>
          <a:p>
            <a:pPr marL="171450" indent="-173038">
              <a:spcBef>
                <a:spcPts val="600"/>
              </a:spcBef>
              <a:tabLst>
                <a:tab pos="1149350" algn="l"/>
              </a:tabLst>
            </a:pPr>
            <a:r>
              <a:rPr lang="en-US" sz="2000" dirty="0" err="1" smtClean="0">
                <a:latin typeface="Verdana" charset="0"/>
                <a:ea typeface="Verdana" charset="0"/>
                <a:cs typeface="Verdana" charset="0"/>
              </a:rPr>
              <a:t>Nichollette</a:t>
            </a:r>
            <a:r>
              <a:rPr lang="en-US" sz="2000" dirty="0" smtClean="0">
                <a:latin typeface="Verdana" charset="0"/>
                <a:ea typeface="Verdana" charset="0"/>
                <a:cs typeface="Verdana" charset="0"/>
              </a:rPr>
              <a:t> </a:t>
            </a:r>
            <a:r>
              <a:rPr lang="en-US" sz="2000" dirty="0">
                <a:latin typeface="Verdana" charset="0"/>
                <a:ea typeface="Verdana" charset="0"/>
                <a:cs typeface="Verdana" charset="0"/>
              </a:rPr>
              <a:t>Rider, Junior Veterinary </a:t>
            </a:r>
            <a:r>
              <a:rPr lang="en-US" sz="2000" dirty="0" smtClean="0">
                <a:latin typeface="Verdana" charset="0"/>
                <a:ea typeface="Verdana" charset="0"/>
                <a:cs typeface="Verdana" charset="0"/>
              </a:rPr>
              <a:t>Student</a:t>
            </a:r>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marL="171450" indent="-173038">
              <a:spcBef>
                <a:spcPts val="600"/>
              </a:spcBef>
              <a:tabLst>
                <a:tab pos="1149350" algn="l"/>
              </a:tabLst>
            </a:pPr>
            <a:r>
              <a:rPr lang="en-US" sz="2000" dirty="0">
                <a:latin typeface="Verdana" charset="0"/>
                <a:ea typeface="Verdana" charset="0"/>
                <a:cs typeface="Verdana" charset="0"/>
              </a:rPr>
              <a:t>Nathan G. </a:t>
            </a:r>
            <a:r>
              <a:rPr lang="en-US" sz="2000" dirty="0" smtClean="0">
                <a:latin typeface="Verdana" charset="0"/>
                <a:ea typeface="Verdana" charset="0"/>
                <a:cs typeface="Verdana" charset="0"/>
              </a:rPr>
              <a:t>Birnbaum, DVM</a:t>
            </a:r>
          </a:p>
          <a:p>
            <a:pPr marL="171450" indent="-173038">
              <a:spcBef>
                <a:spcPts val="600"/>
              </a:spcBef>
              <a:tabLst>
                <a:tab pos="1149350" algn="l"/>
              </a:tabLst>
            </a:pPr>
            <a:r>
              <a:rPr lang="en-US" sz="2000" dirty="0" smtClean="0">
                <a:latin typeface="Verdana" charset="0"/>
                <a:ea typeface="Verdana" charset="0"/>
                <a:cs typeface="Verdana" charset="0"/>
              </a:rPr>
              <a:t>Samantha </a:t>
            </a:r>
            <a:r>
              <a:rPr lang="en-US" sz="2000" dirty="0">
                <a:latin typeface="Verdana" charset="0"/>
                <a:ea typeface="Verdana" charset="0"/>
                <a:cs typeface="Verdana" charset="0"/>
              </a:rPr>
              <a:t>B. </a:t>
            </a:r>
            <a:r>
              <a:rPr lang="en-US" sz="2000" dirty="0" smtClean="0">
                <a:latin typeface="Verdana" charset="0"/>
                <a:ea typeface="Verdana" charset="0"/>
                <a:cs typeface="Verdana" charset="0"/>
              </a:rPr>
              <a:t>Floyd, Biologist </a:t>
            </a:r>
            <a:endParaRPr lang="en-US" sz="2000" dirty="0"/>
          </a:p>
          <a:p>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latin typeface="+mn-lt"/>
              </a:rPr>
              <a:t>FAD PReP/NAHEMS Guidelines: Cleaning and Disinfection - Production &amp; Safety</a:t>
            </a:r>
            <a:endParaRPr lang="en-US" dirty="0">
              <a:solidFill>
                <a:prstClr val="black">
                  <a:tint val="75000"/>
                </a:prstClr>
              </a:solidFill>
              <a:latin typeface="+mn-lt"/>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10"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17</a:t>
            </a:fld>
            <a:endParaRPr lang="en-US" dirty="0">
              <a:solidFill>
                <a:prstClr val="black">
                  <a:tint val="75000"/>
                </a:prstClr>
              </a:solidFill>
            </a:endParaRPr>
          </a:p>
        </p:txBody>
      </p:sp>
    </p:spTree>
    <p:extLst>
      <p:ext uri="{BB962C8B-B14F-4D97-AF65-F5344CB8AC3E}">
        <p14:creationId xmlns:p14="http://schemas.microsoft.com/office/powerpoint/2010/main" val="3235851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fontAlgn="auto">
              <a:lnSpc>
                <a:spcPct val="170000"/>
              </a:lnSpc>
              <a:spcAft>
                <a:spcPts val="0"/>
              </a:spcAft>
              <a:buClr>
                <a:srgbClr val="F47D5A"/>
              </a:buClr>
              <a:buSzPct val="100000"/>
              <a:defRPr/>
            </a:pPr>
            <a:r>
              <a:rPr lang="en-US" sz="4800" dirty="0" smtClean="0">
                <a:solidFill>
                  <a:prstClr val="black">
                    <a:lumMod val="85000"/>
                    <a:lumOff val="15000"/>
                  </a:prstClr>
                </a:solidFill>
                <a:latin typeface="Verdana" pitchFamily="34" charset="0"/>
              </a:rPr>
              <a:t>PPT Authors: </a:t>
            </a:r>
            <a:r>
              <a:rPr lang="en-US" sz="4800" dirty="0">
                <a:solidFill>
                  <a:prstClr val="black">
                    <a:lumMod val="85000"/>
                    <a:lumOff val="15000"/>
                  </a:prstClr>
                </a:solidFill>
                <a:latin typeface="Verdana" pitchFamily="34" charset="0"/>
              </a:rPr>
              <a:t>Dawn Bailey, BS; Kerry </a:t>
            </a:r>
            <a:r>
              <a:rPr lang="en-US" sz="4800" dirty="0" err="1">
                <a:solidFill>
                  <a:prstClr val="black">
                    <a:lumMod val="85000"/>
                    <a:lumOff val="15000"/>
                  </a:prstClr>
                </a:solidFill>
                <a:latin typeface="Verdana" pitchFamily="34" charset="0"/>
              </a:rPr>
              <a:t>Leedom</a:t>
            </a:r>
            <a:r>
              <a:rPr lang="en-US" sz="4800" dirty="0">
                <a:solidFill>
                  <a:prstClr val="black">
                    <a:lumMod val="85000"/>
                    <a:lumOff val="15000"/>
                  </a:prstClr>
                </a:solidFill>
                <a:latin typeface="Verdana" pitchFamily="34" charset="0"/>
              </a:rPr>
              <a:t> Larson, DVM, MPH, PhD, </a:t>
            </a:r>
            <a:r>
              <a:rPr lang="en-US" sz="4800" dirty="0" smtClean="0">
                <a:solidFill>
                  <a:prstClr val="black">
                    <a:lumMod val="85000"/>
                    <a:lumOff val="15000"/>
                  </a:prstClr>
                </a:solidFill>
                <a:latin typeface="Verdana" pitchFamily="34" charset="0"/>
              </a:rPr>
              <a:t>DACVPM;</a:t>
            </a:r>
            <a:br>
              <a:rPr lang="en-US" sz="4800" dirty="0" smtClean="0">
                <a:solidFill>
                  <a:prstClr val="black">
                    <a:lumMod val="85000"/>
                    <a:lumOff val="15000"/>
                  </a:prstClr>
                </a:solidFill>
                <a:latin typeface="Verdana" pitchFamily="34" charset="0"/>
              </a:rPr>
            </a:br>
            <a:r>
              <a:rPr lang="en-US" sz="4800" dirty="0" smtClean="0">
                <a:solidFill>
                  <a:prstClr val="black">
                    <a:lumMod val="85000"/>
                    <a:lumOff val="15000"/>
                  </a:prstClr>
                </a:solidFill>
                <a:latin typeface="Verdana" pitchFamily="34" charset="0"/>
              </a:rPr>
              <a:t>Reviewers: </a:t>
            </a:r>
            <a:r>
              <a:rPr lang="en-US" sz="4800" dirty="0">
                <a:solidFill>
                  <a:prstClr val="black">
                    <a:lumMod val="85000"/>
                    <a:lumOff val="15000"/>
                  </a:prstClr>
                </a:solidFill>
                <a:latin typeface="Verdana" pitchFamily="34" charset="0"/>
              </a:rPr>
              <a:t>Glenda Dvorak, DVM, MPH, </a:t>
            </a:r>
            <a:r>
              <a:rPr lang="en-US" sz="4800" dirty="0" smtClean="0">
                <a:solidFill>
                  <a:prstClr val="black">
                    <a:lumMod val="85000"/>
                    <a:lumOff val="15000"/>
                  </a:prstClr>
                </a:solidFill>
                <a:latin typeface="Verdana" pitchFamily="34" charset="0"/>
              </a:rPr>
              <a:t>DACVPM; </a:t>
            </a:r>
            <a:r>
              <a:rPr lang="en-US" sz="4800" dirty="0">
                <a:solidFill>
                  <a:prstClr val="black">
                    <a:lumMod val="85000"/>
                    <a:lumOff val="15000"/>
                  </a:prstClr>
                </a:solidFill>
                <a:latin typeface="Verdana" pitchFamily="34" charset="0"/>
              </a:rPr>
              <a:t>Patricia </a:t>
            </a:r>
            <a:r>
              <a:rPr lang="en-US" sz="4800" dirty="0" err="1">
                <a:solidFill>
                  <a:prstClr val="black">
                    <a:lumMod val="85000"/>
                    <a:lumOff val="15000"/>
                  </a:prstClr>
                </a:solidFill>
                <a:latin typeface="Verdana" pitchFamily="34" charset="0"/>
              </a:rPr>
              <a:t>Futoma</a:t>
            </a:r>
            <a:r>
              <a:rPr lang="en-US" sz="4800" dirty="0">
                <a:solidFill>
                  <a:prstClr val="black">
                    <a:lumMod val="85000"/>
                    <a:lumOff val="15000"/>
                  </a:prstClr>
                </a:solidFill>
                <a:latin typeface="Verdana" pitchFamily="34" charset="0"/>
              </a:rPr>
              <a:t>, Veterinary </a:t>
            </a:r>
            <a:r>
              <a:rPr lang="en-US" sz="4800" dirty="0" smtClean="0">
                <a:solidFill>
                  <a:prstClr val="black">
                    <a:lumMod val="85000"/>
                    <a:lumOff val="15000"/>
                  </a:prstClr>
                </a:solidFill>
                <a:latin typeface="Verdana" pitchFamily="34" charset="0"/>
              </a:rPr>
              <a:t>Student; </a:t>
            </a:r>
            <a:r>
              <a:rPr lang="en-US" sz="4800" dirty="0">
                <a:solidFill>
                  <a:prstClr val="black">
                    <a:lumMod val="85000"/>
                    <a:lumOff val="15000"/>
                  </a:prstClr>
                </a:solidFill>
                <a:latin typeface="Verdana" pitchFamily="34" charset="0"/>
              </a:rPr>
              <a:t>Janice </a:t>
            </a:r>
            <a:r>
              <a:rPr lang="en-US" sz="4800" dirty="0" smtClean="0">
                <a:solidFill>
                  <a:prstClr val="black">
                    <a:lumMod val="85000"/>
                    <a:lumOff val="15000"/>
                  </a:prstClr>
                </a:solidFill>
                <a:latin typeface="Verdana" pitchFamily="34" charset="0"/>
              </a:rPr>
              <a:t>Mogan, DVM</a:t>
            </a:r>
            <a:endParaRPr lang="en-US" sz="4800" dirty="0">
              <a:solidFill>
                <a:prstClr val="black">
                  <a:lumMod val="85000"/>
                  <a:lumOff val="15000"/>
                </a:prstClr>
              </a:solidFill>
              <a:latin typeface="Verdana" pitchFamily="34" charset="0"/>
            </a:endParaRPr>
          </a:p>
          <a:p>
            <a:pPr fontAlgn="auto">
              <a:lnSpc>
                <a:spcPct val="170000"/>
              </a:lnSpc>
              <a:spcAft>
                <a:spcPts val="0"/>
              </a:spcAft>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cs typeface="+mn-cs"/>
            </a:endParaRPr>
          </a:p>
        </p:txBody>
      </p:sp>
    </p:spTree>
    <p:extLst>
      <p:ext uri="{BB962C8B-B14F-4D97-AF65-F5344CB8AC3E}">
        <p14:creationId xmlns:p14="http://schemas.microsoft.com/office/powerpoint/2010/main" val="374393981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Production Situations</a:t>
            </a:r>
            <a:endParaRPr lang="en-US" dirty="0"/>
          </a:p>
        </p:txBody>
      </p:sp>
      <p:sp>
        <p:nvSpPr>
          <p:cNvPr id="3" name="Slide Number Placeholder 2"/>
          <p:cNvSpPr>
            <a:spLocks noGrp="1"/>
          </p:cNvSpPr>
          <p:nvPr>
            <p:ph type="sldNum" sz="quarter" idx="12"/>
          </p:nvPr>
        </p:nvSpPr>
        <p:spPr/>
        <p:txBody>
          <a:bodyPr/>
          <a:lstStyle/>
          <a:p>
            <a:pPr>
              <a:defRPr/>
            </a:pPr>
            <a:fld id="{D41686D1-90A4-47A5-BAED-BCC12EF0AB56}" type="slidenum">
              <a:rPr lang="en-US" smtClean="0"/>
              <a:pPr>
                <a:defRPr/>
              </a:pPr>
              <a:t>2</a:t>
            </a:fld>
            <a:endParaRPr lang="en-US"/>
          </a:p>
        </p:txBody>
      </p:sp>
    </p:spTree>
    <p:extLst>
      <p:ext uri="{BB962C8B-B14F-4D97-AF65-F5344CB8AC3E}">
        <p14:creationId xmlns:p14="http://schemas.microsoft.com/office/powerpoint/2010/main" val="3034994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1"/>
          <p:cNvSpPr>
            <a:spLocks noGrp="1"/>
          </p:cNvSpPr>
          <p:nvPr>
            <p:ph idx="1"/>
          </p:nvPr>
        </p:nvSpPr>
        <p:spPr/>
        <p:txBody>
          <a:bodyPr>
            <a:normAutofit lnSpcReduction="10000"/>
          </a:bodyPr>
          <a:lstStyle/>
          <a:p>
            <a:r>
              <a:rPr lang="en-US" dirty="0" smtClean="0">
                <a:latin typeface="Verdana" charset="0"/>
                <a:ea typeface="Verdana" charset="0"/>
                <a:cs typeface="Verdana" charset="0"/>
              </a:rPr>
              <a:t>Multiple areas, varied equipment </a:t>
            </a:r>
          </a:p>
          <a:p>
            <a:pPr lvl="1"/>
            <a:r>
              <a:rPr lang="en-US" dirty="0" smtClean="0">
                <a:latin typeface="Verdana" charset="0"/>
                <a:ea typeface="Verdana" charset="0"/>
                <a:cs typeface="Verdana" charset="0"/>
              </a:rPr>
              <a:t>Housing, nesting boxes</a:t>
            </a:r>
          </a:p>
          <a:p>
            <a:pPr lvl="1"/>
            <a:r>
              <a:rPr lang="en-US" dirty="0" smtClean="0">
                <a:latin typeface="Verdana" charset="0"/>
                <a:ea typeface="Verdana" charset="0"/>
                <a:cs typeface="Verdana" charset="0"/>
              </a:rPr>
              <a:t>Open floor areas</a:t>
            </a:r>
          </a:p>
          <a:p>
            <a:pPr lvl="2"/>
            <a:r>
              <a:rPr lang="en-US" dirty="0" smtClean="0">
                <a:latin typeface="Verdana" charset="0"/>
                <a:ea typeface="Verdana" charset="0"/>
                <a:cs typeface="Verdana" charset="0"/>
              </a:rPr>
              <a:t>Require removal of                                             litter and manure                                 prior to disinfection</a:t>
            </a:r>
          </a:p>
          <a:p>
            <a:pPr lvl="1"/>
            <a:r>
              <a:rPr lang="en-US" dirty="0">
                <a:latin typeface="Verdana" charset="0"/>
                <a:ea typeface="Verdana" charset="0"/>
                <a:cs typeface="Verdana" charset="0"/>
              </a:rPr>
              <a:t>Egg storage rooms</a:t>
            </a:r>
          </a:p>
          <a:p>
            <a:pPr lvl="1"/>
            <a:r>
              <a:rPr lang="en-US" dirty="0" smtClean="0">
                <a:latin typeface="Verdana" charset="0"/>
                <a:ea typeface="Verdana" charset="0"/>
                <a:cs typeface="Verdana" charset="0"/>
              </a:rPr>
              <a:t>Egg </a:t>
            </a:r>
            <a:r>
              <a:rPr lang="en-US" dirty="0">
                <a:latin typeface="Verdana" charset="0"/>
                <a:ea typeface="Verdana" charset="0"/>
                <a:cs typeface="Verdana" charset="0"/>
              </a:rPr>
              <a:t>processing equipment</a:t>
            </a:r>
          </a:p>
          <a:p>
            <a:pPr lvl="2"/>
            <a:r>
              <a:rPr lang="en-US" dirty="0">
                <a:latin typeface="Verdana" charset="0"/>
                <a:ea typeface="Verdana" charset="0"/>
                <a:cs typeface="Verdana" charset="0"/>
              </a:rPr>
              <a:t>Egg belts, flats, buggies, packing machines</a:t>
            </a:r>
          </a:p>
          <a:p>
            <a:pPr lvl="1"/>
            <a:r>
              <a:rPr lang="en-US" dirty="0" smtClean="0">
                <a:latin typeface="Verdana" charset="0"/>
                <a:ea typeface="Verdana" charset="0"/>
                <a:cs typeface="Verdana" charset="0"/>
              </a:rPr>
              <a:t>Curtains</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21506" name="Title 2"/>
          <p:cNvSpPr>
            <a:spLocks noGrp="1"/>
          </p:cNvSpPr>
          <p:nvPr>
            <p:ph type="title"/>
          </p:nvPr>
        </p:nvSpPr>
        <p:spPr/>
        <p:txBody>
          <a:bodyPr/>
          <a:lstStyle/>
          <a:p>
            <a:r>
              <a:rPr lang="en-US" smtClean="0">
                <a:latin typeface="Verdana" charset="0"/>
                <a:ea typeface="Verdana" charset="0"/>
                <a:cs typeface="Verdana" charset="0"/>
              </a:rPr>
              <a:t>Poultry Premises</a:t>
            </a:r>
          </a:p>
        </p:txBody>
      </p:sp>
      <p:pic>
        <p:nvPicPr>
          <p:cNvPr id="21509" name="Picture 2" descr="H:\CFSPH\Communal Files\Photo Library\Poultry photos\chicken layer house_USDA.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64088" y="2420888"/>
            <a:ext cx="3352793" cy="2188274"/>
          </a:xfrm>
          <a:prstGeom prst="rect">
            <a:avLst/>
          </a:prstGeom>
          <a:noFill/>
          <a:ln w="38100">
            <a:solidFill>
              <a:srgbClr val="17375E"/>
            </a:solidFill>
            <a:miter lim="800000"/>
            <a:headEnd/>
            <a:tailEnd/>
          </a:ln>
        </p:spPr>
      </p:pic>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3</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1"/>
          <p:cNvSpPr>
            <a:spLocks noGrp="1"/>
          </p:cNvSpPr>
          <p:nvPr>
            <p:ph idx="1"/>
          </p:nvPr>
        </p:nvSpPr>
        <p:spPr/>
        <p:txBody>
          <a:bodyPr>
            <a:normAutofit/>
          </a:bodyPr>
          <a:lstStyle/>
          <a:p>
            <a:r>
              <a:rPr lang="en-US" dirty="0" smtClean="0">
                <a:latin typeface="Verdana" charset="0"/>
                <a:ea typeface="Verdana" charset="0"/>
                <a:cs typeface="Verdana" charset="0"/>
              </a:rPr>
              <a:t>Unique challenges include:</a:t>
            </a:r>
          </a:p>
          <a:p>
            <a:pPr lvl="1"/>
            <a:r>
              <a:rPr lang="en-US" dirty="0" smtClean="0">
                <a:latin typeface="Verdana" charset="0"/>
                <a:ea typeface="Verdana" charset="0"/>
                <a:cs typeface="Verdana" charset="0"/>
              </a:rPr>
              <a:t>Milking equipment</a:t>
            </a:r>
          </a:p>
          <a:p>
            <a:pPr lvl="2"/>
            <a:r>
              <a:rPr lang="en-US" dirty="0" smtClean="0">
                <a:latin typeface="Verdana" charset="0"/>
                <a:ea typeface="Verdana" charset="0"/>
                <a:cs typeface="Verdana" charset="0"/>
              </a:rPr>
              <a:t>Milking units, strainers, coolers, bulk tank</a:t>
            </a:r>
          </a:p>
          <a:p>
            <a:pPr lvl="1"/>
            <a:r>
              <a:rPr lang="en-US" dirty="0">
                <a:latin typeface="Verdana" charset="0"/>
                <a:ea typeface="Verdana" charset="0"/>
                <a:cs typeface="Verdana" charset="0"/>
              </a:rPr>
              <a:t>M</a:t>
            </a:r>
            <a:r>
              <a:rPr lang="en-US" dirty="0" smtClean="0">
                <a:latin typeface="Verdana" charset="0"/>
                <a:ea typeface="Verdana" charset="0"/>
                <a:cs typeface="Verdana" charset="0"/>
              </a:rPr>
              <a:t>ilk-film or deposits</a:t>
            </a:r>
          </a:p>
          <a:p>
            <a:r>
              <a:rPr lang="en-US" dirty="0">
                <a:latin typeface="Verdana" charset="0"/>
                <a:ea typeface="Verdana" charset="0"/>
                <a:cs typeface="Verdana" charset="0"/>
              </a:rPr>
              <a:t>Must use products </a:t>
            </a:r>
            <a:br>
              <a:rPr lang="en-US" dirty="0">
                <a:latin typeface="Verdana" charset="0"/>
                <a:ea typeface="Verdana" charset="0"/>
                <a:cs typeface="Verdana" charset="0"/>
              </a:rPr>
            </a:br>
            <a:r>
              <a:rPr lang="en-US" dirty="0">
                <a:latin typeface="Verdana" charset="0"/>
                <a:ea typeface="Verdana" charset="0"/>
                <a:cs typeface="Verdana" charset="0"/>
              </a:rPr>
              <a:t>labeled for food </a:t>
            </a:r>
            <a:br>
              <a:rPr lang="en-US" dirty="0">
                <a:latin typeface="Verdana" charset="0"/>
                <a:ea typeface="Verdana" charset="0"/>
                <a:cs typeface="Verdana" charset="0"/>
              </a:rPr>
            </a:br>
            <a:r>
              <a:rPr lang="en-US" dirty="0">
                <a:latin typeface="Verdana" charset="0"/>
                <a:ea typeface="Verdana" charset="0"/>
                <a:cs typeface="Verdana" charset="0"/>
              </a:rPr>
              <a:t>contact surfaces</a:t>
            </a:r>
          </a:p>
          <a:p>
            <a:r>
              <a:rPr lang="en-US" dirty="0" smtClean="0">
                <a:latin typeface="Verdana" charset="0"/>
                <a:ea typeface="Verdana" charset="0"/>
                <a:cs typeface="Verdana" charset="0"/>
              </a:rPr>
              <a:t>Seek assistance </a:t>
            </a:r>
            <a:br>
              <a:rPr lang="en-US" dirty="0" smtClean="0">
                <a:latin typeface="Verdana" charset="0"/>
                <a:ea typeface="Verdana" charset="0"/>
                <a:cs typeface="Verdana" charset="0"/>
              </a:rPr>
            </a:br>
            <a:r>
              <a:rPr lang="en-US" dirty="0" smtClean="0">
                <a:latin typeface="Verdana" charset="0"/>
                <a:ea typeface="Verdana" charset="0"/>
                <a:cs typeface="Verdana" charset="0"/>
              </a:rPr>
              <a:t>from dairy manager</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23554" name="Title 2"/>
          <p:cNvSpPr>
            <a:spLocks noGrp="1"/>
          </p:cNvSpPr>
          <p:nvPr>
            <p:ph type="title"/>
          </p:nvPr>
        </p:nvSpPr>
        <p:spPr/>
        <p:txBody>
          <a:bodyPr/>
          <a:lstStyle/>
          <a:p>
            <a:r>
              <a:rPr lang="en-US" smtClean="0">
                <a:latin typeface="Verdana" charset="0"/>
                <a:ea typeface="Verdana" charset="0"/>
                <a:cs typeface="Verdana" charset="0"/>
              </a:rPr>
              <a:t>Dairy Facilities</a:t>
            </a:r>
          </a:p>
        </p:txBody>
      </p:sp>
      <p:pic>
        <p:nvPicPr>
          <p:cNvPr id="1026" name="Picture 2" descr="H:\CFSPH\Communal Files\Photo Library\Bovine photos\Dairy\Milking Equipment\TukkerDairy_DBW (50).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40084" y="3356992"/>
            <a:ext cx="3264363" cy="2448272"/>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4</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1"/>
          <p:cNvSpPr>
            <a:spLocks noGrp="1"/>
          </p:cNvSpPr>
          <p:nvPr>
            <p:ph idx="1"/>
          </p:nvPr>
        </p:nvSpPr>
        <p:spPr/>
        <p:txBody>
          <a:bodyPr>
            <a:normAutofit/>
          </a:bodyPr>
          <a:lstStyle/>
          <a:p>
            <a:r>
              <a:rPr lang="en-US" dirty="0" smtClean="0">
                <a:latin typeface="Verdana" charset="0"/>
                <a:ea typeface="Verdana" charset="0"/>
                <a:cs typeface="Verdana" charset="0"/>
              </a:rPr>
              <a:t>Special situations:</a:t>
            </a:r>
          </a:p>
          <a:p>
            <a:pPr lvl="1"/>
            <a:r>
              <a:rPr lang="en-US" dirty="0" smtClean="0">
                <a:latin typeface="Verdana" charset="0"/>
                <a:ea typeface="Verdana" charset="0"/>
                <a:cs typeface="Verdana" charset="0"/>
              </a:rPr>
              <a:t>Farrowing pens, slats, alleys, slurry pits</a:t>
            </a:r>
          </a:p>
          <a:p>
            <a:pPr lvl="1"/>
            <a:r>
              <a:rPr lang="en-US" dirty="0">
                <a:latin typeface="Verdana" charset="0"/>
                <a:ea typeface="Verdana" charset="0"/>
                <a:cs typeface="Verdana" charset="0"/>
              </a:rPr>
              <a:t>Bars, crates, gates</a:t>
            </a:r>
          </a:p>
          <a:p>
            <a:pPr lvl="1"/>
            <a:r>
              <a:rPr lang="en-US" dirty="0" smtClean="0">
                <a:latin typeface="Verdana" charset="0"/>
                <a:ea typeface="Verdana" charset="0"/>
                <a:cs typeface="Verdana" charset="0"/>
              </a:rPr>
              <a:t>Electrical equipment</a:t>
            </a:r>
          </a:p>
          <a:p>
            <a:r>
              <a:rPr lang="en-US" dirty="0" smtClean="0">
                <a:latin typeface="Verdana" charset="0"/>
                <a:ea typeface="Verdana" charset="0"/>
                <a:cs typeface="Verdana" charset="0"/>
              </a:rPr>
              <a:t>Clean and disinfect </a:t>
            </a:r>
            <a:br>
              <a:rPr lang="en-US" dirty="0" smtClean="0">
                <a:latin typeface="Verdana" charset="0"/>
                <a:ea typeface="Verdana" charset="0"/>
                <a:cs typeface="Verdana" charset="0"/>
              </a:rPr>
            </a:br>
            <a:r>
              <a:rPr lang="en-US" dirty="0" smtClean="0">
                <a:latin typeface="Verdana" charset="0"/>
                <a:ea typeface="Verdana" charset="0"/>
                <a:cs typeface="Verdana" charset="0"/>
              </a:rPr>
              <a:t>without leaving </a:t>
            </a:r>
            <a:br>
              <a:rPr lang="en-US" dirty="0" smtClean="0">
                <a:latin typeface="Verdana" charset="0"/>
                <a:ea typeface="Verdana" charset="0"/>
                <a:cs typeface="Verdana" charset="0"/>
              </a:rPr>
            </a:br>
            <a:r>
              <a:rPr lang="en-US" dirty="0" smtClean="0">
                <a:latin typeface="Verdana" charset="0"/>
                <a:ea typeface="Verdana" charset="0"/>
                <a:cs typeface="Verdana" charset="0"/>
              </a:rPr>
              <a:t>residual chemicals</a:t>
            </a:r>
          </a:p>
          <a:p>
            <a:r>
              <a:rPr lang="en-US" dirty="0" smtClean="0">
                <a:latin typeface="Verdana" charset="0"/>
                <a:ea typeface="Verdana" charset="0"/>
                <a:cs typeface="Verdana" charset="0"/>
              </a:rPr>
              <a:t>Avoid phenolic</a:t>
            </a:r>
            <a:br>
              <a:rPr lang="en-US" dirty="0" smtClean="0">
                <a:latin typeface="Verdana" charset="0"/>
                <a:ea typeface="Verdana" charset="0"/>
                <a:cs typeface="Verdana" charset="0"/>
              </a:rPr>
            </a:br>
            <a:r>
              <a:rPr lang="en-US" dirty="0" smtClean="0">
                <a:latin typeface="Verdana" charset="0"/>
                <a:ea typeface="Verdana" charset="0"/>
                <a:cs typeface="Verdana" charset="0"/>
              </a:rPr>
              <a:t>disinfectants</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25602" name="Title 2"/>
          <p:cNvSpPr>
            <a:spLocks noGrp="1"/>
          </p:cNvSpPr>
          <p:nvPr>
            <p:ph type="title"/>
          </p:nvPr>
        </p:nvSpPr>
        <p:spPr/>
        <p:txBody>
          <a:bodyPr/>
          <a:lstStyle/>
          <a:p>
            <a:r>
              <a:rPr lang="en-US" smtClean="0">
                <a:latin typeface="Verdana" charset="0"/>
                <a:ea typeface="Verdana" charset="0"/>
                <a:cs typeface="Verdana" charset="0"/>
              </a:rPr>
              <a:t>Swine Facilities</a:t>
            </a:r>
          </a:p>
        </p:txBody>
      </p:sp>
      <p:pic>
        <p:nvPicPr>
          <p:cNvPr id="2050" name="Picture 2" descr="H:\CFSPH\Communal Files\Photo Library\Pig photos\Swine Building Facilities\DSCF0416_Ramirez.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64088" y="3068960"/>
            <a:ext cx="3264362" cy="2448272"/>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5</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1"/>
          <p:cNvSpPr>
            <a:spLocks noGrp="1"/>
          </p:cNvSpPr>
          <p:nvPr>
            <p:ph idx="1"/>
          </p:nvPr>
        </p:nvSpPr>
        <p:spPr/>
        <p:txBody>
          <a:bodyPr/>
          <a:lstStyle/>
          <a:p>
            <a:r>
              <a:rPr lang="en-US" dirty="0" smtClean="0">
                <a:latin typeface="Verdana" charset="0"/>
                <a:ea typeface="Verdana" charset="0"/>
                <a:cs typeface="Verdana" charset="0"/>
              </a:rPr>
              <a:t>Environments highly variable</a:t>
            </a:r>
          </a:p>
          <a:p>
            <a:pPr lvl="1"/>
            <a:r>
              <a:rPr lang="en-US" dirty="0" smtClean="0">
                <a:latin typeface="Verdana" charset="0"/>
                <a:ea typeface="Verdana" charset="0"/>
                <a:cs typeface="Verdana" charset="0"/>
              </a:rPr>
              <a:t>Pastures, paddocks, porous materials</a:t>
            </a:r>
          </a:p>
          <a:p>
            <a:r>
              <a:rPr lang="en-US" dirty="0" smtClean="0">
                <a:latin typeface="Verdana" charset="0"/>
                <a:ea typeface="Verdana" charset="0"/>
                <a:cs typeface="Verdana" charset="0"/>
              </a:rPr>
              <a:t>Must remove organic debris</a:t>
            </a:r>
          </a:p>
          <a:p>
            <a:r>
              <a:rPr lang="en-US" dirty="0" smtClean="0">
                <a:latin typeface="Verdana" charset="0"/>
                <a:ea typeface="Verdana" charset="0"/>
                <a:cs typeface="Verdana" charset="0"/>
              </a:rPr>
              <a:t>Use products labeled for surfaces</a:t>
            </a:r>
          </a:p>
          <a:p>
            <a:pPr lvl="1"/>
            <a:r>
              <a:rPr lang="en-US" dirty="0" smtClean="0">
                <a:latin typeface="Verdana" charset="0"/>
                <a:ea typeface="Verdana" charset="0"/>
                <a:cs typeface="Verdana" charset="0"/>
              </a:rPr>
              <a:t>Wood, concrete </a:t>
            </a:r>
          </a:p>
          <a:p>
            <a:r>
              <a:rPr lang="en-US" dirty="0" smtClean="0">
                <a:latin typeface="Verdana" charset="0"/>
                <a:ea typeface="Verdana" charset="0"/>
                <a:cs typeface="Verdana" charset="0"/>
              </a:rPr>
              <a:t>Use exempted pesticide                                            if registered product                                    not available</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27650" name="Title 2"/>
          <p:cNvSpPr>
            <a:spLocks noGrp="1"/>
          </p:cNvSpPr>
          <p:nvPr>
            <p:ph type="title"/>
          </p:nvPr>
        </p:nvSpPr>
        <p:spPr/>
        <p:txBody>
          <a:bodyPr/>
          <a:lstStyle/>
          <a:p>
            <a:r>
              <a:rPr lang="en-US" smtClean="0">
                <a:latin typeface="Verdana" charset="0"/>
                <a:ea typeface="Verdana" charset="0"/>
                <a:cs typeface="Verdana" charset="0"/>
              </a:rPr>
              <a:t>Equine Facilities</a:t>
            </a:r>
          </a:p>
        </p:txBody>
      </p:sp>
      <p:pic>
        <p:nvPicPr>
          <p:cNvPr id="3074" name="Picture 2" descr="H:\CFSPH\Communal Files\Photo Library\Equine_Horse photos\PatriciaFutomaPhotos\IMG_3004.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40152" y="3861048"/>
            <a:ext cx="2772308" cy="1848205"/>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6</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1"/>
          <p:cNvSpPr>
            <a:spLocks noGrp="1"/>
          </p:cNvSpPr>
          <p:nvPr>
            <p:ph idx="1"/>
          </p:nvPr>
        </p:nvSpPr>
        <p:spPr/>
        <p:txBody>
          <a:bodyPr/>
          <a:lstStyle/>
          <a:p>
            <a:r>
              <a:rPr lang="en-US" dirty="0" smtClean="0">
                <a:latin typeface="Verdana" charset="0"/>
                <a:ea typeface="Verdana" charset="0"/>
                <a:cs typeface="Verdana" charset="0"/>
              </a:rPr>
              <a:t>Special considerations include:</a:t>
            </a:r>
          </a:p>
          <a:p>
            <a:pPr lvl="1"/>
            <a:r>
              <a:rPr lang="en-US" dirty="0" smtClean="0">
                <a:latin typeface="Verdana" charset="0"/>
                <a:ea typeface="Verdana" charset="0"/>
                <a:cs typeface="Verdana" charset="0"/>
              </a:rPr>
              <a:t>Chemical product runoff </a:t>
            </a:r>
          </a:p>
          <a:p>
            <a:pPr lvl="1"/>
            <a:r>
              <a:rPr lang="en-US" dirty="0" smtClean="0">
                <a:latin typeface="Verdana" charset="0"/>
                <a:ea typeface="Verdana" charset="0"/>
                <a:cs typeface="Verdana" charset="0"/>
              </a:rPr>
              <a:t>Disinfection of transport boats, other water equipment</a:t>
            </a:r>
          </a:p>
          <a:p>
            <a:r>
              <a:rPr lang="en-US" dirty="0" smtClean="0">
                <a:latin typeface="Verdana" charset="0"/>
                <a:ea typeface="Verdana" charset="0"/>
                <a:cs typeface="Verdana" charset="0"/>
              </a:rPr>
              <a:t>Chlorine and iodine, </a:t>
            </a:r>
            <a:br>
              <a:rPr lang="en-US" dirty="0" smtClean="0">
                <a:latin typeface="Verdana" charset="0"/>
                <a:ea typeface="Verdana" charset="0"/>
                <a:cs typeface="Verdana" charset="0"/>
              </a:rPr>
            </a:br>
            <a:r>
              <a:rPr lang="en-US" dirty="0" smtClean="0">
                <a:latin typeface="Verdana" charset="0"/>
                <a:ea typeface="Verdana" charset="0"/>
                <a:cs typeface="Verdana" charset="0"/>
              </a:rPr>
              <a:t>neutralize with </a:t>
            </a:r>
            <a:br>
              <a:rPr lang="en-US" dirty="0" smtClean="0">
                <a:latin typeface="Verdana" charset="0"/>
                <a:ea typeface="Verdana" charset="0"/>
                <a:cs typeface="Verdana" charset="0"/>
              </a:rPr>
            </a:br>
            <a:r>
              <a:rPr lang="en-US" dirty="0" smtClean="0">
                <a:latin typeface="Verdana" charset="0"/>
                <a:ea typeface="Verdana" charset="0"/>
                <a:cs typeface="Verdana" charset="0"/>
              </a:rPr>
              <a:t>sodium thiosulfate</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29698" name="Title 2"/>
          <p:cNvSpPr>
            <a:spLocks noGrp="1"/>
          </p:cNvSpPr>
          <p:nvPr>
            <p:ph type="title"/>
          </p:nvPr>
        </p:nvSpPr>
        <p:spPr/>
        <p:txBody>
          <a:bodyPr/>
          <a:lstStyle/>
          <a:p>
            <a:r>
              <a:rPr lang="en-US" smtClean="0">
                <a:latin typeface="Verdana" charset="0"/>
                <a:ea typeface="Verdana" charset="0"/>
                <a:cs typeface="Verdana" charset="0"/>
              </a:rPr>
              <a:t>Aquaculture Facilities</a:t>
            </a:r>
          </a:p>
        </p:txBody>
      </p:sp>
      <p:pic>
        <p:nvPicPr>
          <p:cNvPr id="4098" name="Picture 2" descr="H:\CFSPH\Communal Files\Photo Library\Aquaculture\Avery_LA_MS Extension\indoor recirculating system.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364087" y="3501008"/>
            <a:ext cx="3240361" cy="2124576"/>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7</a:t>
            </a:fld>
            <a:endParaRPr lang="en-US" dirty="0">
              <a:solidFill>
                <a:prstClr val="black">
                  <a:tint val="75000"/>
                </a:prst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1"/>
          <p:cNvSpPr>
            <a:spLocks noGrp="1"/>
          </p:cNvSpPr>
          <p:nvPr>
            <p:ph idx="1"/>
          </p:nvPr>
        </p:nvSpPr>
        <p:spPr>
          <a:xfrm>
            <a:off x="457200" y="1295400"/>
            <a:ext cx="8435280" cy="4953000"/>
          </a:xfrm>
        </p:spPr>
        <p:txBody>
          <a:bodyPr>
            <a:normAutofit fontScale="92500" lnSpcReduction="10000"/>
          </a:bodyPr>
          <a:lstStyle/>
          <a:p>
            <a:r>
              <a:rPr lang="en-US" dirty="0">
                <a:latin typeface="Verdana" charset="0"/>
                <a:ea typeface="Verdana" charset="0"/>
                <a:cs typeface="Verdana" charset="0"/>
              </a:rPr>
              <a:t>H</a:t>
            </a:r>
            <a:r>
              <a:rPr lang="en-US" dirty="0" smtClean="0">
                <a:latin typeface="Verdana" charset="0"/>
                <a:ea typeface="Verdana" charset="0"/>
                <a:cs typeface="Verdana" charset="0"/>
              </a:rPr>
              <a:t>ighly resistant </a:t>
            </a:r>
          </a:p>
          <a:p>
            <a:pPr lvl="1"/>
            <a:r>
              <a:rPr lang="en-US" dirty="0">
                <a:latin typeface="Verdana" charset="0"/>
                <a:ea typeface="Verdana" charset="0"/>
                <a:cs typeface="Verdana" charset="0"/>
              </a:rPr>
              <a:t>D</a:t>
            </a:r>
            <a:r>
              <a:rPr lang="en-US" dirty="0" smtClean="0">
                <a:latin typeface="Verdana" charset="0"/>
                <a:ea typeface="Verdana" charset="0"/>
                <a:cs typeface="Verdana" charset="0"/>
              </a:rPr>
              <a:t>isinfectants, heat, UV, ionizing radiation</a:t>
            </a:r>
          </a:p>
          <a:p>
            <a:pPr marL="342900" lvl="1" indent="-342900">
              <a:buFont typeface="Arial" charset="0"/>
              <a:buChar char="•"/>
            </a:pPr>
            <a:r>
              <a:rPr lang="en-US" sz="3200" dirty="0">
                <a:latin typeface="Verdana" charset="0"/>
                <a:ea typeface="Verdana" charset="0"/>
                <a:cs typeface="Verdana" charset="0"/>
              </a:rPr>
              <a:t>Physical </a:t>
            </a:r>
            <a:r>
              <a:rPr lang="en-US" sz="3200" dirty="0" smtClean="0">
                <a:latin typeface="Verdana" charset="0"/>
                <a:ea typeface="Verdana" charset="0"/>
                <a:cs typeface="Verdana" charset="0"/>
              </a:rPr>
              <a:t>inactivation</a:t>
            </a:r>
          </a:p>
          <a:p>
            <a:pPr lvl="1"/>
            <a:r>
              <a:rPr lang="en-US" dirty="0" smtClean="0">
                <a:solidFill>
                  <a:prstClr val="black"/>
                </a:solidFill>
                <a:latin typeface="Verdana" charset="0"/>
                <a:ea typeface="ＭＳ Ｐゴシック" charset="-128"/>
                <a:cs typeface="ＭＳ Ｐゴシック" charset="-128"/>
              </a:rPr>
              <a:t>Autoclaving </a:t>
            </a:r>
          </a:p>
          <a:p>
            <a:pPr lvl="2"/>
            <a:r>
              <a:rPr lang="en-US" sz="2800" dirty="0">
                <a:latin typeface="Verdana" charset="0"/>
                <a:ea typeface="ＭＳ Ｐゴシック" charset="-128"/>
                <a:cs typeface="ＭＳ Ｐゴシック" charset="-128"/>
              </a:rPr>
              <a:t>134-138</a:t>
            </a:r>
            <a:r>
              <a:rPr lang="en-US" sz="2800" baseline="30000" dirty="0">
                <a:latin typeface="Verdana" charset="0"/>
                <a:ea typeface="ＭＳ Ｐゴシック" charset="-128"/>
                <a:cs typeface="ＭＳ Ｐゴシック" charset="-128"/>
              </a:rPr>
              <a:t>o</a:t>
            </a:r>
            <a:r>
              <a:rPr lang="en-US" sz="2800" dirty="0">
                <a:latin typeface="Verdana" charset="0"/>
                <a:ea typeface="ＭＳ Ｐゴシック" charset="-128"/>
                <a:cs typeface="ＭＳ Ｐゴシック" charset="-128"/>
              </a:rPr>
              <a:t>C for 18 minutes at 30 </a:t>
            </a:r>
            <a:r>
              <a:rPr lang="en-US" sz="2800" dirty="0" err="1" smtClean="0">
                <a:latin typeface="Verdana" charset="0"/>
                <a:ea typeface="ＭＳ Ｐゴシック" charset="-128"/>
                <a:cs typeface="ＭＳ Ｐゴシック" charset="-128"/>
              </a:rPr>
              <a:t>lb</a:t>
            </a:r>
            <a:r>
              <a:rPr lang="en-US" sz="2800" dirty="0" smtClean="0">
                <a:latin typeface="Verdana" charset="0"/>
                <a:ea typeface="ＭＳ Ｐゴシック" charset="-128"/>
                <a:cs typeface="ＭＳ Ｐゴシック" charset="-128"/>
              </a:rPr>
              <a:t>/in</a:t>
            </a:r>
            <a:r>
              <a:rPr lang="en-US" sz="2800" baseline="30000" dirty="0" smtClean="0">
                <a:latin typeface="Verdana" charset="0"/>
                <a:ea typeface="ＭＳ Ｐゴシック" charset="-128"/>
                <a:cs typeface="ＭＳ Ｐゴシック" charset="-128"/>
              </a:rPr>
              <a:t>2</a:t>
            </a:r>
          </a:p>
          <a:p>
            <a:pPr lvl="2"/>
            <a:r>
              <a:rPr lang="en-US" sz="2800" dirty="0">
                <a:latin typeface="Verdana" charset="0"/>
                <a:ea typeface="ＭＳ Ｐゴシック" charset="-128"/>
                <a:cs typeface="ＭＳ Ｐゴシック" charset="-128"/>
              </a:rPr>
              <a:t>Not practical</a:t>
            </a:r>
          </a:p>
          <a:p>
            <a:pPr marL="342900" lvl="1" indent="-342900">
              <a:buFont typeface="Arial" charset="0"/>
              <a:buChar char="•"/>
            </a:pPr>
            <a:r>
              <a:rPr lang="en-US" sz="3200" dirty="0" smtClean="0">
                <a:latin typeface="Verdana" charset="0"/>
                <a:ea typeface="Verdana" charset="0"/>
                <a:cs typeface="Verdana" charset="0"/>
              </a:rPr>
              <a:t>No </a:t>
            </a:r>
            <a:r>
              <a:rPr lang="en-US" sz="3200" dirty="0">
                <a:latin typeface="Verdana" charset="0"/>
                <a:ea typeface="Verdana" charset="0"/>
                <a:cs typeface="Verdana" charset="0"/>
              </a:rPr>
              <a:t>products registered/exempted by EPA for agricultural </a:t>
            </a:r>
            <a:r>
              <a:rPr lang="en-US" sz="3200" dirty="0" smtClean="0">
                <a:latin typeface="Verdana" charset="0"/>
                <a:ea typeface="Verdana" charset="0"/>
                <a:cs typeface="Verdana" charset="0"/>
              </a:rPr>
              <a:t>facilities </a:t>
            </a:r>
          </a:p>
          <a:p>
            <a:pPr lvl="1"/>
            <a:r>
              <a:rPr lang="en-US" dirty="0" smtClean="0">
                <a:solidFill>
                  <a:prstClr val="black"/>
                </a:solidFill>
                <a:latin typeface="Verdana" charset="0"/>
                <a:ea typeface="ＭＳ Ｐゴシック" charset="-128"/>
                <a:cs typeface="ＭＳ Ｐゴシック" charset="-128"/>
              </a:rPr>
              <a:t>Exemption would be needed</a:t>
            </a:r>
            <a:endParaRPr lang="en-US" dirty="0">
              <a:solidFill>
                <a:prstClr val="black"/>
              </a:solidFill>
              <a:latin typeface="Verdana" charset="0"/>
              <a:ea typeface="ＭＳ Ｐゴシック" charset="-128"/>
              <a:cs typeface="ＭＳ Ｐゴシック" charset="-128"/>
            </a:endParaRPr>
          </a:p>
          <a:p>
            <a:pPr marL="400050" lvl="2" indent="0">
              <a:buNone/>
            </a:pPr>
            <a:r>
              <a:rPr lang="en-US" dirty="0">
                <a:latin typeface="Verdana" charset="0"/>
                <a:ea typeface="Verdana" charset="0"/>
                <a:cs typeface="Verdana" charset="0"/>
              </a:rPr>
              <a:t>	</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31746" name="Title 2"/>
          <p:cNvSpPr>
            <a:spLocks noGrp="1"/>
          </p:cNvSpPr>
          <p:nvPr>
            <p:ph type="title"/>
          </p:nvPr>
        </p:nvSpPr>
        <p:spPr/>
        <p:txBody>
          <a:bodyPr/>
          <a:lstStyle/>
          <a:p>
            <a:r>
              <a:rPr lang="en-US" smtClean="0">
                <a:latin typeface="Verdana" charset="0"/>
                <a:ea typeface="Verdana" charset="0"/>
                <a:cs typeface="Verdana" charset="0"/>
              </a:rPr>
              <a:t>Prions</a:t>
            </a:r>
          </a:p>
        </p:txBody>
      </p:sp>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8</a:t>
            </a:fld>
            <a:endParaRPr lang="en-US" dirty="0">
              <a:solidFill>
                <a:prstClr val="black">
                  <a:tint val="75000"/>
                </a:prstClr>
              </a:solidFill>
            </a:endParaRPr>
          </a:p>
        </p:txBody>
      </p:sp>
    </p:spTree>
    <p:extLst>
      <p:ext uri="{BB962C8B-B14F-4D97-AF65-F5344CB8AC3E}">
        <p14:creationId xmlns:p14="http://schemas.microsoft.com/office/powerpoint/2010/main" val="304286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1"/>
          <p:cNvSpPr>
            <a:spLocks noGrp="1"/>
          </p:cNvSpPr>
          <p:nvPr>
            <p:ph idx="1"/>
          </p:nvPr>
        </p:nvSpPr>
        <p:spPr>
          <a:xfrm>
            <a:off x="457200" y="1295400"/>
            <a:ext cx="8147248" cy="4953000"/>
          </a:xfrm>
        </p:spPr>
        <p:txBody>
          <a:bodyPr/>
          <a:lstStyle/>
          <a:p>
            <a:r>
              <a:rPr lang="en-US" sz="2600" dirty="0" smtClean="0">
                <a:latin typeface="Verdana" charset="0"/>
                <a:ea typeface="Verdana" charset="0"/>
                <a:cs typeface="Verdana" charset="0"/>
              </a:rPr>
              <a:t>Inspection of a site by experienced personnel</a:t>
            </a:r>
          </a:p>
          <a:p>
            <a:r>
              <a:rPr lang="en-US" sz="2600" dirty="0" smtClean="0">
                <a:latin typeface="Verdana" charset="0"/>
                <a:ea typeface="Verdana" charset="0"/>
                <a:cs typeface="Verdana" charset="0"/>
              </a:rPr>
              <a:t>All contaminated </a:t>
            </a:r>
            <a:r>
              <a:rPr lang="en-US" sz="2600" dirty="0">
                <a:latin typeface="Verdana" charset="0"/>
                <a:ea typeface="Verdana" charset="0"/>
                <a:cs typeface="Verdana" charset="0"/>
              </a:rPr>
              <a:t>areas/equipment </a:t>
            </a:r>
            <a:r>
              <a:rPr lang="en-US" sz="2600" dirty="0" err="1" smtClean="0">
                <a:latin typeface="Verdana" charset="0"/>
                <a:ea typeface="Verdana" charset="0"/>
                <a:cs typeface="Verdana" charset="0"/>
              </a:rPr>
              <a:t>C&amp;D’d</a:t>
            </a:r>
            <a:r>
              <a:rPr lang="en-US" sz="2600" dirty="0" smtClean="0">
                <a:latin typeface="Verdana" charset="0"/>
                <a:ea typeface="Verdana" charset="0"/>
                <a:cs typeface="Verdana" charset="0"/>
              </a:rPr>
              <a:t> </a:t>
            </a:r>
            <a:endParaRPr lang="en-US" sz="2600" dirty="0">
              <a:latin typeface="Verdana" charset="0"/>
              <a:ea typeface="Verdana" charset="0"/>
              <a:cs typeface="Verdana" charset="0"/>
            </a:endParaRPr>
          </a:p>
          <a:p>
            <a:pPr lvl="1"/>
            <a:r>
              <a:rPr lang="en-US" sz="2200" dirty="0">
                <a:latin typeface="Verdana" charset="0"/>
                <a:ea typeface="Verdana" charset="0"/>
                <a:cs typeface="Verdana" charset="0"/>
              </a:rPr>
              <a:t>Fixtures/fittings </a:t>
            </a:r>
            <a:r>
              <a:rPr lang="en-US" sz="2200" dirty="0" smtClean="0">
                <a:latin typeface="Verdana" charset="0"/>
                <a:ea typeface="Verdana" charset="0"/>
                <a:cs typeface="Verdana" charset="0"/>
              </a:rPr>
              <a:t>dismantled</a:t>
            </a:r>
          </a:p>
          <a:p>
            <a:pPr lvl="1"/>
            <a:r>
              <a:rPr lang="en-US" sz="2200" dirty="0" smtClean="0">
                <a:latin typeface="Verdana" charset="0"/>
                <a:ea typeface="Verdana" charset="0"/>
                <a:cs typeface="Verdana" charset="0"/>
              </a:rPr>
              <a:t>Disinfectant at proper concentration and </a:t>
            </a:r>
            <a:br>
              <a:rPr lang="en-US" sz="2200" dirty="0" smtClean="0">
                <a:latin typeface="Verdana" charset="0"/>
                <a:ea typeface="Verdana" charset="0"/>
                <a:cs typeface="Verdana" charset="0"/>
              </a:rPr>
            </a:br>
            <a:r>
              <a:rPr lang="en-US" sz="2200" dirty="0" smtClean="0">
                <a:latin typeface="Verdana" charset="0"/>
                <a:ea typeface="Verdana" charset="0"/>
                <a:cs typeface="Verdana" charset="0"/>
              </a:rPr>
              <a:t>contact time</a:t>
            </a:r>
            <a:endParaRPr lang="en-US" sz="2200" dirty="0">
              <a:latin typeface="Verdana" charset="0"/>
              <a:ea typeface="Verdana" charset="0"/>
              <a:cs typeface="Verdana" charset="0"/>
            </a:endParaRPr>
          </a:p>
          <a:p>
            <a:r>
              <a:rPr lang="en-US" sz="2600" dirty="0">
                <a:latin typeface="Verdana" charset="0"/>
                <a:ea typeface="Verdana" charset="0"/>
                <a:cs typeface="Verdana" charset="0"/>
              </a:rPr>
              <a:t>Gross debris (manure, bedding) disposed</a:t>
            </a:r>
          </a:p>
          <a:p>
            <a:r>
              <a:rPr lang="en-US" sz="2600" dirty="0">
                <a:latin typeface="Verdana" charset="0"/>
                <a:ea typeface="Verdana" charset="0"/>
                <a:cs typeface="Verdana" charset="0"/>
              </a:rPr>
              <a:t>Other items disposed in a </a:t>
            </a:r>
            <a:r>
              <a:rPr lang="en-US" sz="2600" dirty="0" err="1">
                <a:latin typeface="Verdana" charset="0"/>
                <a:ea typeface="Verdana" charset="0"/>
                <a:cs typeface="Verdana" charset="0"/>
              </a:rPr>
              <a:t>biosecure</a:t>
            </a:r>
            <a:r>
              <a:rPr lang="en-US" sz="2600" dirty="0">
                <a:latin typeface="Verdana" charset="0"/>
                <a:ea typeface="Verdana" charset="0"/>
                <a:cs typeface="Verdana" charset="0"/>
              </a:rPr>
              <a:t> manner</a:t>
            </a:r>
          </a:p>
          <a:p>
            <a:r>
              <a:rPr lang="en-US" sz="2600" dirty="0">
                <a:latin typeface="Verdana" charset="0"/>
                <a:ea typeface="Verdana" charset="0"/>
                <a:cs typeface="Verdana" charset="0"/>
              </a:rPr>
              <a:t>Effluent avoids environmental impact</a:t>
            </a:r>
          </a:p>
          <a:p>
            <a:r>
              <a:rPr lang="en-US" sz="2600" dirty="0" smtClean="0">
                <a:latin typeface="Verdana" charset="0"/>
                <a:ea typeface="Verdana" charset="0"/>
                <a:cs typeface="Verdana" charset="0"/>
              </a:rPr>
              <a:t>Disinfection </a:t>
            </a:r>
            <a:r>
              <a:rPr lang="en-US" sz="2600" dirty="0">
                <a:latin typeface="Verdana" charset="0"/>
                <a:ea typeface="Verdana" charset="0"/>
                <a:cs typeface="Verdana" charset="0"/>
              </a:rPr>
              <a:t>measures </a:t>
            </a:r>
            <a:r>
              <a:rPr lang="en-US" sz="2600" dirty="0" smtClean="0">
                <a:latin typeface="Verdana" charset="0"/>
                <a:ea typeface="Verdana" charset="0"/>
                <a:cs typeface="Verdana" charset="0"/>
              </a:rPr>
              <a:t>repeated, if necessary</a:t>
            </a:r>
            <a:endParaRPr lang="en-US" sz="2600" dirty="0">
              <a:latin typeface="Verdana" charset="0"/>
              <a:ea typeface="Verdana" charset="0"/>
              <a:cs typeface="Verdana" charset="0"/>
            </a:endParaRPr>
          </a:p>
          <a:p>
            <a:pPr lvl="1"/>
            <a:endParaRPr lang="en-US" sz="1800" dirty="0" smtClean="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Cleaning and Disinfection - Production &amp; Safety</a:t>
            </a:r>
            <a:endParaRPr lang="en-US" dirty="0">
              <a:latin typeface="+mn-lt"/>
            </a:endParaRPr>
          </a:p>
        </p:txBody>
      </p:sp>
      <p:sp>
        <p:nvSpPr>
          <p:cNvPr id="33794" name="Title 2"/>
          <p:cNvSpPr>
            <a:spLocks noGrp="1"/>
          </p:cNvSpPr>
          <p:nvPr>
            <p:ph type="title"/>
          </p:nvPr>
        </p:nvSpPr>
        <p:spPr/>
        <p:txBody>
          <a:bodyPr/>
          <a:lstStyle/>
          <a:p>
            <a:r>
              <a:rPr lang="en-US" smtClean="0">
                <a:latin typeface="Verdana" charset="0"/>
                <a:ea typeface="Verdana" charset="0"/>
                <a:cs typeface="Verdana" charset="0"/>
              </a:rPr>
              <a:t>Evaluation</a:t>
            </a:r>
          </a:p>
        </p:txBody>
      </p:sp>
      <p:sp>
        <p:nvSpPr>
          <p:cNvPr id="2" name="Slide Number Placeholder 1"/>
          <p:cNvSpPr>
            <a:spLocks noGrp="1"/>
          </p:cNvSpPr>
          <p:nvPr>
            <p:ph type="sldNum" sz="quarter" idx="4"/>
          </p:nvPr>
        </p:nvSpPr>
        <p:spPr/>
        <p:txBody>
          <a:bodyPr/>
          <a:lstStyle/>
          <a:p>
            <a:pPr>
              <a:defRPr/>
            </a:pPr>
            <a:fld id="{E8943947-AF54-4335-A8E2-EEE868B65F9A}" type="slidenum">
              <a:rPr lang="en-US" smtClean="0">
                <a:solidFill>
                  <a:prstClr val="black">
                    <a:tint val="75000"/>
                  </a:prstClr>
                </a:solidFill>
              </a:rPr>
              <a:pPr>
                <a:defRPr/>
              </a:pPr>
              <a:t>9</a:t>
            </a:fld>
            <a:endParaRPr lang="en-US" dirty="0">
              <a:solidFill>
                <a:prstClr val="black">
                  <a:tint val="75000"/>
                </a:prstClr>
              </a:solidFill>
            </a:endParaRPr>
          </a:p>
        </p:txBody>
      </p:sp>
    </p:spTree>
    <p:extLst>
      <p:ext uri="{BB962C8B-B14F-4D97-AF65-F5344CB8AC3E}">
        <p14:creationId xmlns:p14="http://schemas.microsoft.com/office/powerpoint/2010/main" val="1045156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01A094-CA5D-44D3-B4F7-788A8A1058B4}"/>
</file>

<file path=customXml/itemProps2.xml><?xml version="1.0" encoding="utf-8"?>
<ds:datastoreItem xmlns:ds="http://schemas.openxmlformats.org/officeDocument/2006/customXml" ds:itemID="{09EA60E0-8320-495A-83D5-1DECF18A1D68}"/>
</file>

<file path=customXml/itemProps3.xml><?xml version="1.0" encoding="utf-8"?>
<ds:datastoreItem xmlns:ds="http://schemas.openxmlformats.org/officeDocument/2006/customXml" ds:itemID="{2EDDEA73-DFF1-4C4E-9C74-FCEE2BB312A8}"/>
</file>

<file path=docProps/app.xml><?xml version="1.0" encoding="utf-8"?>
<Properties xmlns="http://schemas.openxmlformats.org/officeDocument/2006/extended-properties" xmlns:vt="http://schemas.openxmlformats.org/officeDocument/2006/docPropsVTypes">
  <Template>FAD_PReP_NAHEMS_PPT_2013-11 LogoFix</Template>
  <TotalTime>3026</TotalTime>
  <Words>2829</Words>
  <Application>Microsoft Office PowerPoint</Application>
  <PresentationFormat>On-screen Show (4:3)</PresentationFormat>
  <Paragraphs>204</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FAD PReP PPT Template 2011-10</vt:lpstr>
      <vt:lpstr>Cleaning and Disinfection</vt:lpstr>
      <vt:lpstr>Production Situations</vt:lpstr>
      <vt:lpstr>Poultry Premises</vt:lpstr>
      <vt:lpstr>Dairy Facilities</vt:lpstr>
      <vt:lpstr>Swine Facilities</vt:lpstr>
      <vt:lpstr>Equine Facilities</vt:lpstr>
      <vt:lpstr>Aquaculture Facilities</vt:lpstr>
      <vt:lpstr>Prions</vt:lpstr>
      <vt:lpstr>Evaluation</vt:lpstr>
      <vt:lpstr>Safety Issues  and Precautions</vt:lpstr>
      <vt:lpstr>Chemical Hazards</vt:lpstr>
      <vt:lpstr>Physical Hazards</vt:lpstr>
      <vt:lpstr>Biological Hazards</vt:lpstr>
      <vt:lpstr>Personal Protective Equipment</vt:lpstr>
      <vt:lpstr>Hazard Communication</vt:lpstr>
      <vt:lpstr>For More Information</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Cleaning and Disinfection: Safety Issues</dc:title>
  <dc:creator>dmbailey@iastate.edu;kleedom@mail.iastate.edu</dc:creator>
  <cp:keywords>FAD PReP/NAHEMS</cp:keywords>
  <cp:lastModifiedBy>Mogan-King, Janice P [CFSPH]</cp:lastModifiedBy>
  <cp:revision>262</cp:revision>
  <cp:lastPrinted>2012-11-09T17:09:44Z</cp:lastPrinted>
  <dcterms:created xsi:type="dcterms:W3CDTF">2011-04-11T21:56:02Z</dcterms:created>
  <dcterms:modified xsi:type="dcterms:W3CDTF">2014-11-13T22:18:27Z</dcterms:modified>
  <cp:category>FAD PReP/NAHEMS</cp:category>
</cp:coreProperties>
</file>