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notesSlides/notesSlide7.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notesSlides/notesSlide12.xml" ContentType="application/vnd.openxmlformats-officedocument.presentationml.notesSlide+xml"/>
  <Override PartName="/ppt/slideLayouts/slideLayout4.xml" ContentType="application/vnd.openxmlformats-officedocument.presentationml.slideLayou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1.xml" ContentType="application/vnd.openxmlformats-officedocument.presentationml.notesSlide+xml"/>
  <Override PartName="/ppt/slideLayouts/slideLayout5.xml" ContentType="application/vnd.openxmlformats-officedocument.presentationml.slideLayout+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3"/>
  </p:notesMasterIdLst>
  <p:handoutMasterIdLst>
    <p:handoutMasterId r:id="rId24"/>
  </p:handoutMasterIdLst>
  <p:sldIdLst>
    <p:sldId id="334" r:id="rId2"/>
    <p:sldId id="281" r:id="rId3"/>
    <p:sldId id="325" r:id="rId4"/>
    <p:sldId id="314" r:id="rId5"/>
    <p:sldId id="327" r:id="rId6"/>
    <p:sldId id="312" r:id="rId7"/>
    <p:sldId id="313" r:id="rId8"/>
    <p:sldId id="315" r:id="rId9"/>
    <p:sldId id="287" r:id="rId10"/>
    <p:sldId id="328" r:id="rId11"/>
    <p:sldId id="324" r:id="rId12"/>
    <p:sldId id="290" r:id="rId13"/>
    <p:sldId id="318" r:id="rId14"/>
    <p:sldId id="319" r:id="rId15"/>
    <p:sldId id="320" r:id="rId16"/>
    <p:sldId id="321" r:id="rId17"/>
    <p:sldId id="322" r:id="rId18"/>
    <p:sldId id="323" r:id="rId19"/>
    <p:sldId id="331" r:id="rId20"/>
    <p:sldId id="332" r:id="rId21"/>
    <p:sldId id="333" r:id="rId2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84958" autoAdjust="0"/>
  </p:normalViewPr>
  <p:slideViewPr>
    <p:cSldViewPr>
      <p:cViewPr varScale="1">
        <p:scale>
          <a:sx n="75" d="100"/>
          <a:sy n="75" d="100"/>
        </p:scale>
        <p:origin x="-1901"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E0DF8929-A678-4647-93A1-16D143081F7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38C5EBC0-B6C3-4F3A-9646-E10FC5C0E7C8}" type="slidenum">
              <a:rPr lang="en-US"/>
              <a:pPr>
                <a:defRPr/>
              </a:pPr>
              <a:t>‹#›</a:t>
            </a:fld>
            <a:endParaRPr lang="en-US"/>
          </a:p>
        </p:txBody>
      </p:sp>
    </p:spTree>
    <p:extLst>
      <p:ext uri="{BB962C8B-B14F-4D97-AF65-F5344CB8AC3E}">
        <p14:creationId xmlns:p14="http://schemas.microsoft.com/office/powerpoint/2010/main" val="386452511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5108A137-78C9-4AC0-BD15-5F7EC10324DA}"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6C416AFF-CEF1-41EA-8A05-D63E51E2CB67}" type="slidenum">
              <a:rPr lang="en-US"/>
              <a:pPr>
                <a:defRPr/>
              </a:pPr>
              <a:t>‹#›</a:t>
            </a:fld>
            <a:endParaRPr lang="en-US"/>
          </a:p>
        </p:txBody>
      </p:sp>
    </p:spTree>
    <p:extLst>
      <p:ext uri="{BB962C8B-B14F-4D97-AF65-F5344CB8AC3E}">
        <p14:creationId xmlns:p14="http://schemas.microsoft.com/office/powerpoint/2010/main" val="338839749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Part</a:t>
            </a:r>
            <a:r>
              <a:rPr lang="en-US" baseline="0" dirty="0" smtClean="0">
                <a:latin typeface="+mn-lt"/>
              </a:rPr>
              <a:t> 2 </a:t>
            </a:r>
            <a:r>
              <a:rPr lang="en-US" dirty="0" smtClean="0">
                <a:latin typeface="+mn-lt"/>
              </a:rPr>
              <a:t>presentation outlines general cleaning and disinfection procedures applicable during an animal health or animal disease emergency, such as a foreign animal disease (FAD). Refer to the Site Specific Cleaning and Disinfection Standard Operating Procedures (SOP) developed for C&amp;D protocols for a particular animal health response. This information was derived from the Foreign Animal Disease Preparedness and Response (FAD </a:t>
            </a:r>
            <a:r>
              <a:rPr lang="en-US" dirty="0" err="1" smtClean="0">
                <a:latin typeface="+mn-lt"/>
              </a:rPr>
              <a:t>PReP</a:t>
            </a:r>
            <a:r>
              <a:rPr lang="en-US" dirty="0" smtClean="0">
                <a:latin typeface="+mn-lt"/>
              </a:rPr>
              <a:t>)/National Animal Health Emergency Management System (NAHEMS) Guidelines: Cleaning and Disinfection (2014) and 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Any vehicle or equipment used on infected premises or to haul infected animals can potentially transport pathogens</a:t>
            </a:r>
            <a:r>
              <a:rPr lang="en-US" baseline="0" dirty="0" smtClean="0"/>
              <a:t> </a:t>
            </a:r>
            <a:r>
              <a:rPr lang="en-US" dirty="0" smtClean="0"/>
              <a:t>from one site to another. These may include cars, livestock carriers, feed trucks, milk trucks, or carcass</a:t>
            </a:r>
            <a:r>
              <a:rPr lang="en-US" baseline="0" dirty="0" smtClean="0"/>
              <a:t> </a:t>
            </a:r>
            <a:r>
              <a:rPr lang="en-US" dirty="0" smtClean="0"/>
              <a:t>transporters. These vehicles must be cleaned and disinfected before leaving the area. Heavy machinery</a:t>
            </a:r>
            <a:r>
              <a:rPr lang="en-US" baseline="0" dirty="0" smtClean="0"/>
              <a:t> </a:t>
            </a:r>
            <a:r>
              <a:rPr lang="en-US" dirty="0" smtClean="0"/>
              <a:t>used on a contaminated site (e.g., backhoes, bulldozers, cattle chutes) will also be grossly contaminated and</a:t>
            </a:r>
            <a:r>
              <a:rPr lang="en-US" baseline="0" dirty="0" smtClean="0"/>
              <a:t> </a:t>
            </a:r>
            <a:r>
              <a:rPr lang="en-US" dirty="0" smtClean="0"/>
              <a:t>require C&amp;D procedures prior to leaving the premises. No vehicle used on infected premises should leave</a:t>
            </a:r>
            <a:r>
              <a:rPr lang="en-US" baseline="0" dirty="0" smtClean="0"/>
              <a:t> </a:t>
            </a:r>
            <a:r>
              <a:rPr lang="en-US" dirty="0" smtClean="0"/>
              <a:t>the area without thorough exterior and interior disinfection. This can be difficult</a:t>
            </a:r>
            <a:r>
              <a:rPr lang="en-US" baseline="0" dirty="0" smtClean="0"/>
              <a:t> </a:t>
            </a:r>
            <a:r>
              <a:rPr lang="en-US" dirty="0" smtClean="0"/>
              <a:t>due to the construction</a:t>
            </a:r>
            <a:r>
              <a:rPr lang="en-US" baseline="0" dirty="0" smtClean="0"/>
              <a:t> </a:t>
            </a:r>
            <a:r>
              <a:rPr lang="en-US" dirty="0" smtClean="0"/>
              <a:t>and presence of uneven surfaces on vehicles. Inclement weather conditions (e.g., cold, rain) may also</a:t>
            </a:r>
            <a:r>
              <a:rPr lang="en-US" baseline="0" dirty="0" smtClean="0"/>
              <a:t> </a:t>
            </a:r>
            <a:r>
              <a:rPr lang="en-US" dirty="0" smtClean="0"/>
              <a:t>make these procedures difficult. Large-scale disinfection stations should be established to wash and</a:t>
            </a:r>
            <a:r>
              <a:rPr lang="en-US" baseline="0" dirty="0" smtClean="0"/>
              <a:t> </a:t>
            </a:r>
            <a:r>
              <a:rPr lang="en-US" dirty="0" smtClean="0"/>
              <a:t>disinfect any number of vehicles or heavy equipment used during</a:t>
            </a:r>
            <a:r>
              <a:rPr lang="en-US" baseline="0" dirty="0" smtClean="0"/>
              <a:t> </a:t>
            </a:r>
            <a:r>
              <a:rPr lang="en-US" dirty="0" smtClean="0"/>
              <a:t>the response. Establishing a holding area, where disinfected</a:t>
            </a:r>
            <a:r>
              <a:rPr lang="en-US" baseline="0" dirty="0" smtClean="0"/>
              <a:t> </a:t>
            </a:r>
            <a:r>
              <a:rPr lang="en-US" dirty="0" smtClean="0"/>
              <a:t>vehicles can remain during the necessary disinfectant contact time,</a:t>
            </a:r>
            <a:r>
              <a:rPr lang="en-US" baseline="0" dirty="0" smtClean="0"/>
              <a:t> </a:t>
            </a:r>
            <a:r>
              <a:rPr lang="en-US" dirty="0" smtClean="0"/>
              <a:t>can help to speed the flow through the station (i.e., some vehicles</a:t>
            </a:r>
            <a:r>
              <a:rPr lang="en-US" baseline="0" dirty="0" smtClean="0"/>
              <a:t> </a:t>
            </a:r>
            <a:r>
              <a:rPr lang="en-US" dirty="0" smtClean="0"/>
              <a:t>can be washed and disinfected, while others are in the holding area</a:t>
            </a:r>
            <a:r>
              <a:rPr lang="en-US" baseline="0" dirty="0" smtClean="0"/>
              <a:t> </a:t>
            </a:r>
            <a:r>
              <a:rPr lang="en-US" dirty="0" smtClean="0"/>
              <a:t>during the necessary contact time.) </a:t>
            </a:r>
            <a:r>
              <a:rPr lang="en-US" i="1" dirty="0" smtClean="0"/>
              <a:t>[This photo shows responders disinfecting a tractor. Photo source: </a:t>
            </a:r>
            <a:r>
              <a:rPr lang="en-US" i="1" dirty="0" err="1" smtClean="0"/>
              <a:t>Tegwin</a:t>
            </a:r>
            <a:r>
              <a:rPr lang="en-US" i="1" dirty="0" smtClean="0"/>
              <a:t> Taylor,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10</a:t>
            </a:fld>
            <a:endParaRPr lang="en-US"/>
          </a:p>
        </p:txBody>
      </p:sp>
    </p:spTree>
    <p:extLst>
      <p:ext uri="{BB962C8B-B14F-4D97-AF65-F5344CB8AC3E}">
        <p14:creationId xmlns:p14="http://schemas.microsoft.com/office/powerpoint/2010/main" val="4009544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Vehicle C&amp;D should follow the basic C&amp;D protocol described previously (i.e., clean, wash, rinse, </a:t>
            </a:r>
            <a:r>
              <a:rPr lang="en-US" dirty="0" smtClean="0"/>
              <a:t>dry, disinfect</a:t>
            </a:r>
            <a:r>
              <a:rPr lang="en-US" dirty="0"/>
              <a:t>, rinse) to ensure efficacy of the process. All exterior and interior surfaces must be addressed. </a:t>
            </a:r>
            <a:r>
              <a:rPr lang="en-US" dirty="0" smtClean="0"/>
              <a:t>For disinfection, comply with the </a:t>
            </a:r>
            <a:r>
              <a:rPr lang="en-US" dirty="0"/>
              <a:t>required </a:t>
            </a:r>
            <a:r>
              <a:rPr lang="en-US" dirty="0" smtClean="0"/>
              <a:t>contact </a:t>
            </a:r>
            <a:r>
              <a:rPr lang="en-US" dirty="0"/>
              <a:t>time. In these areas, spent fluids and debris should be contained and removed from the area, which can be difficult. The use of </a:t>
            </a:r>
            <a:r>
              <a:rPr lang="en-US" dirty="0" err="1"/>
              <a:t>berming</a:t>
            </a:r>
            <a:r>
              <a:rPr lang="en-US" dirty="0"/>
              <a:t> materials (e.g., sandbags, straw bales</a:t>
            </a:r>
            <a:r>
              <a:rPr lang="en-US" dirty="0" smtClean="0"/>
              <a:t>), waterproof plastic sheeting, </a:t>
            </a:r>
            <a:r>
              <a:rPr lang="en-US" dirty="0"/>
              <a:t>and the subsequent drainage using a sump pump into a holding tank can be effective; </a:t>
            </a:r>
            <a:r>
              <a:rPr lang="en-US" dirty="0" smtClean="0"/>
              <a:t>however, </a:t>
            </a:r>
            <a:r>
              <a:rPr lang="en-US" dirty="0" err="1"/>
              <a:t>berming</a:t>
            </a:r>
            <a:r>
              <a:rPr lang="en-US" dirty="0"/>
              <a:t> areas must be constructed to withstand vehicle/heavy equipment </a:t>
            </a:r>
            <a:r>
              <a:rPr lang="en-US" dirty="0" smtClean="0"/>
              <a:t>weight while on the sheeting or when scaling the berm. The working area </a:t>
            </a:r>
            <a:r>
              <a:rPr lang="en-US" dirty="0"/>
              <a:t>should be </a:t>
            </a:r>
            <a:r>
              <a:rPr lang="en-US" dirty="0" smtClean="0"/>
              <a:t>at </a:t>
            </a:r>
            <a:r>
              <a:rPr lang="en-US" dirty="0"/>
              <a:t>least twice as big as the largest vehicle to allow adequate </a:t>
            </a:r>
            <a:r>
              <a:rPr lang="en-US" dirty="0" smtClean="0"/>
              <a:t>room </a:t>
            </a:r>
            <a:r>
              <a:rPr lang="en-US" dirty="0"/>
              <a:t>for the C&amp;D personnel. </a:t>
            </a:r>
            <a:r>
              <a:rPr lang="en-US" dirty="0" smtClean="0"/>
              <a:t>For </a:t>
            </a:r>
            <a:r>
              <a:rPr lang="en-US" dirty="0"/>
              <a:t>highly contagious agents, containment of </a:t>
            </a:r>
            <a:r>
              <a:rPr lang="en-US" dirty="0" smtClean="0"/>
              <a:t>contaminated spray </a:t>
            </a:r>
            <a:r>
              <a:rPr lang="en-US" dirty="0"/>
              <a:t>drift and splash </a:t>
            </a:r>
            <a:r>
              <a:rPr lang="en-US" dirty="0" smtClean="0"/>
              <a:t>can </a:t>
            </a:r>
            <a:r>
              <a:rPr lang="en-US" dirty="0"/>
              <a:t>be accomplished by constructing </a:t>
            </a:r>
            <a:r>
              <a:rPr lang="en-US" dirty="0" smtClean="0"/>
              <a:t>a </a:t>
            </a:r>
            <a:r>
              <a:rPr lang="en-US" dirty="0"/>
              <a:t>framing wall, covered with plastic sheeting, around the containment base. The frame should be at least as high as the tallest vehicle to be disinfected. Personnel cleaning a vehicle should wear protective waterproof clothing and appropriate personal protective equipment, (e.g., rubber gloves, eye protection) when applying disinfectant solution</a:t>
            </a:r>
            <a:r>
              <a:rPr lang="en-US" dirty="0" smtClean="0"/>
              <a:t>. </a:t>
            </a:r>
          </a:p>
          <a:p>
            <a:r>
              <a:rPr lang="en-US" dirty="0" smtClean="0"/>
              <a:t>*In </a:t>
            </a:r>
            <a:r>
              <a:rPr lang="en-US" dirty="0"/>
              <a:t>the event of a highly contagious disease, aircraft </a:t>
            </a:r>
            <a:r>
              <a:rPr lang="en-US" dirty="0" smtClean="0"/>
              <a:t>may </a:t>
            </a:r>
            <a:r>
              <a:rPr lang="en-US" dirty="0"/>
              <a:t>be subject to disinfection measures. Only disinfectants registered by EPA specifically for use on aircraft and determined to be acceptable to the manufacturer of the specific aircraft should be used. Details on large-scale disinfection stations can be found in the </a:t>
            </a:r>
            <a:r>
              <a:rPr lang="en-US" i="0" dirty="0"/>
              <a:t>FAD PReP SOP: Cleaning and Disinfection (</a:t>
            </a:r>
            <a:r>
              <a:rPr lang="en-US" i="0" dirty="0" smtClean="0"/>
              <a:t>2014).</a:t>
            </a:r>
            <a:endParaRPr lang="en-US" i="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cleaning and disinfection of contaminated</a:t>
            </a:r>
            <a:r>
              <a:rPr lang="en-US" baseline="0" dirty="0" smtClean="0"/>
              <a:t> p</a:t>
            </a:r>
            <a:r>
              <a:rPr lang="en-US" dirty="0" smtClean="0"/>
              <a:t>remises will be a necessary part of the response and recovery plan and must be done before animals are reintroduced to the facility. Premises C&amp;D will vary depending on the situation (e.g., disease agent) and the type of facility (e.g., broiler house, milking parlor, feedlot), but should follow the basic C&amp;D protocol described previously (i.e., clean, wash, rinse, disinfect, rinse) to ensure efficacy of the process. Specific procedures for C&amp;D of premises can be found in the </a:t>
            </a:r>
            <a:r>
              <a:rPr lang="en-US" i="0" dirty="0" smtClean="0"/>
              <a:t>FAD PReP SOP: Cleaning and Disinfection (2014).</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B703A5E9-F23B-4E07-B1BB-95CE4F0ECE8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Before initiating the C&amp;D process, all fans should be turned off to prevent dissemination of the infectious agent. Drains and run-offs should be identified, </a:t>
            </a:r>
            <a:r>
              <a:rPr lang="en-US" dirty="0" smtClean="0"/>
              <a:t>blocked, </a:t>
            </a:r>
            <a:r>
              <a:rPr lang="en-US" dirty="0"/>
              <a:t>and disinfected. Footbaths should be set up at all entrances and exits to the </a:t>
            </a:r>
            <a:r>
              <a:rPr lang="en-US" dirty="0" smtClean="0"/>
              <a:t>building.</a:t>
            </a:r>
            <a:r>
              <a:rPr lang="en-US" baseline="0" dirty="0" smtClean="0"/>
              <a:t> </a:t>
            </a:r>
            <a:r>
              <a:rPr lang="en-US" dirty="0" smtClean="0"/>
              <a:t>The electricity supply to the building should be disconnected to allow removal of sensitive equipment and prevent electrical accidents during cleaning. If needed, an alternative electric supply should be acquired to power any electrical cleaning equipment. Good lighting is essential to ensure that surfaces are visibly clean after the</a:t>
            </a:r>
            <a:r>
              <a:rPr lang="en-US" baseline="0" dirty="0" smtClean="0"/>
              <a:t> </a:t>
            </a:r>
            <a:r>
              <a:rPr lang="en-US" dirty="0" smtClean="0"/>
              <a:t>washing step.  In </a:t>
            </a:r>
            <a:r>
              <a:rPr lang="en-US" dirty="0"/>
              <a:t>the case of a highly contagious disease, a preliminary pathogen-reduction step may be warranted, particularly if an airborne disease agent is involved. A chosen disinfectant (with efficacy against the pathogen) should be applied using a low-pressure sprayer to damp down dust in the building and prevent further spread of the pathogen; application should avoid the creation of pools of solution which could enter into drains. This procedure should be implemented as soon as possible after the disease is </a:t>
            </a:r>
            <a:r>
              <a:rPr lang="en-US" dirty="0" smtClean="0"/>
              <a:t>confirmed.</a:t>
            </a:r>
            <a:r>
              <a:rPr lang="en-US" baseline="0" dirty="0" smtClean="0"/>
              <a:t> </a:t>
            </a:r>
            <a:endParaRPr lang="en-US" dirty="0"/>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laceholder 2"/>
          <p:cNvSpPr>
            <a:spLocks noGrp="1" noRot="1" noChangeAspec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Premise C&amp;D should follow the basic C&amp;D protocol previously described (i.e., clean, wash, rinse, disinfect, rinse). Special care should be taken to ensure components of any watering systems (e.g., water lines, dispensers, nipple drinkers, troughs), feeding equipment (e.g., feed lines, augers, hoppers), and other mechanical structures within the building (e.g., fans, casings, motors, belts, curtains, ventilation pads, louvers) are thoroughly cleaned and disinfected. Reapply disinfectant as needed to keep the surfaces wet for the required contact </a:t>
            </a:r>
            <a:r>
              <a:rPr lang="en-US" dirty="0" smtClean="0"/>
              <a:t>time.</a:t>
            </a:r>
            <a:r>
              <a:rPr lang="en-US" baseline="0" dirty="0" smtClean="0"/>
              <a:t> </a:t>
            </a:r>
            <a:r>
              <a:rPr lang="en-US" dirty="0" smtClean="0"/>
              <a:t>Equipment </a:t>
            </a:r>
            <a:r>
              <a:rPr lang="en-US" dirty="0"/>
              <a:t>such as thermostats, scales, time clocks, electrical panels, switches and light bulbs may need to be individually wiped, cleaned, sanitized and protected from the more severe effects of cleaning such as high pressure sprayers and disinfectant </a:t>
            </a:r>
            <a:r>
              <a:rPr lang="en-US" dirty="0" smtClean="0"/>
              <a:t>chemicals.  In addition, protect these items from </a:t>
            </a:r>
            <a:r>
              <a:rPr lang="en-US" dirty="0"/>
              <a:t>recontamination during </a:t>
            </a:r>
            <a:r>
              <a:rPr lang="en-US" dirty="0" smtClean="0"/>
              <a:t>the</a:t>
            </a:r>
            <a:r>
              <a:rPr lang="en-US" baseline="0" dirty="0" smtClean="0"/>
              <a:t> </a:t>
            </a:r>
            <a:r>
              <a:rPr lang="en-US" dirty="0" smtClean="0"/>
              <a:t>cleaning </a:t>
            </a:r>
            <a:r>
              <a:rPr lang="en-US" dirty="0"/>
              <a:t>process. Fumigation can only be performed where it is possible to seal or tent the building completely and requires considerable care to be performed safely and correctly.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laceholder 2"/>
          <p:cNvSpPr>
            <a:spLocks noGrp="1" noRot="1" noChangeAspec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immediate area around the exterior of the house must also be</a:t>
            </a:r>
            <a:r>
              <a:rPr lang="en-US" baseline="0" dirty="0" smtClean="0"/>
              <a:t> </a:t>
            </a:r>
            <a:r>
              <a:rPr lang="en-US" dirty="0" smtClean="0"/>
              <a:t>cleaned and disinfected. The width of the perimeter will vary</a:t>
            </a:r>
            <a:r>
              <a:rPr lang="en-US" baseline="0" dirty="0" smtClean="0"/>
              <a:t> </a:t>
            </a:r>
            <a:r>
              <a:rPr lang="en-US" dirty="0" smtClean="0"/>
              <a:t>depending on the pathogen involved, but may be as wide as 10 feet</a:t>
            </a:r>
            <a:r>
              <a:rPr lang="en-US" baseline="0" dirty="0" smtClean="0"/>
              <a:t> </a:t>
            </a:r>
            <a:r>
              <a:rPr lang="en-US" dirty="0" smtClean="0"/>
              <a:t>around the exterior. In some situations, a flame gun may be used</a:t>
            </a:r>
            <a:r>
              <a:rPr lang="en-US" baseline="0" dirty="0" smtClean="0"/>
              <a:t> </a:t>
            </a:r>
            <a:r>
              <a:rPr lang="en-US" dirty="0" smtClean="0"/>
              <a:t>on outdoor concrete, brick, or metal surfaces after disinfection.</a:t>
            </a:r>
            <a:r>
              <a:rPr lang="en-US" baseline="0" dirty="0" smtClean="0"/>
              <a:t> </a:t>
            </a:r>
            <a:r>
              <a:rPr lang="en-US" dirty="0" smtClean="0"/>
              <a:t>Surfaces should be wet before starting so that flamed and </a:t>
            </a:r>
            <a:r>
              <a:rPr lang="en-US" dirty="0" err="1" smtClean="0"/>
              <a:t>unflamed</a:t>
            </a:r>
            <a:r>
              <a:rPr lang="en-US" baseline="0" dirty="0" smtClean="0"/>
              <a:t> </a:t>
            </a:r>
            <a:r>
              <a:rPr lang="en-US" dirty="0" smtClean="0"/>
              <a:t>areas can be easily distinguished. A flame gun should be used cautiously, and only in areas where no combustible materials are present. Attention</a:t>
            </a:r>
            <a:r>
              <a:rPr lang="en-US" baseline="0" dirty="0" smtClean="0"/>
              <a:t> </a:t>
            </a:r>
            <a:r>
              <a:rPr lang="en-US" dirty="0" smtClean="0"/>
              <a:t>should be given to ventilation and fan inlets. A low-pressure</a:t>
            </a:r>
            <a:r>
              <a:rPr lang="en-US" baseline="0" dirty="0" smtClean="0"/>
              <a:t> </a:t>
            </a:r>
            <a:r>
              <a:rPr lang="en-US" dirty="0" smtClean="0"/>
              <a:t>sprayer should be used for disinfecting of these areas. </a:t>
            </a:r>
            <a:r>
              <a:rPr lang="en-US" i="1" dirty="0" smtClean="0"/>
              <a:t>[</a:t>
            </a:r>
            <a:r>
              <a:rPr lang="en-US" sz="1200" b="0" i="1" u="none" strike="noStrike" kern="1200" baseline="0" dirty="0" smtClean="0">
                <a:solidFill>
                  <a:schemeClr val="tx1"/>
                </a:solidFill>
                <a:latin typeface="+mn-lt"/>
                <a:ea typeface="ＭＳ Ｐゴシック" charset="-128"/>
                <a:cs typeface="ＭＳ Ｐゴシック" charset="-128"/>
              </a:rPr>
              <a:t>These photos show structures on the exterior of a building that should be included in cleaning and disinfection operations. The top picture depicts ventilation fans, and the bottom picture depicts the exterior perimeter. Top photo source: Veterinary Diagnostic and Production Animal Medicine, Iowa State University; Bottom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i="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laceholder 2"/>
          <p:cNvSpPr>
            <a:spLocks noGrp="1" noRot="1" noChangeAspect="1"/>
          </p:cNvSpPr>
          <p:nvPr>
            <p:ph type="sldImg"/>
          </p:nvPr>
        </p:nvSpPr>
        <p:spPr bwMode="auto">
          <a:noFill/>
          <a:ln>
            <a:solidFill>
              <a:srgbClr val="000000"/>
            </a:solidFill>
            <a:miter lim="800000"/>
            <a:headEnd/>
            <a:tailEnd/>
          </a:ln>
        </p:spPr>
      </p:sp>
      <p:sp>
        <p:nvSpPr>
          <p:cNvPr id="4710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Animals that are not susceptible to the targeted disease agent may be present on the premises and could serve to potentially transfer the pathogen to additional areas. Rodents, birds and other wildlife must be detected and dealt with appropriately. </a:t>
            </a:r>
            <a:r>
              <a:rPr lang="en-US" dirty="0" smtClean="0"/>
              <a:t>Areas </a:t>
            </a:r>
            <a:r>
              <a:rPr lang="en-US" dirty="0"/>
              <a:t>of potential rodent entrances or penetration should be sealed. Roof areas and eaves with holes or nesting areas for wild birds must be addressed. Feral animals must be trapped or destroyed. </a:t>
            </a:r>
            <a:r>
              <a:rPr lang="en-US" dirty="0" smtClean="0"/>
              <a:t>Pets </a:t>
            </a:r>
            <a:r>
              <a:rPr lang="en-US" dirty="0"/>
              <a:t>should be thoroughly bathed to remove possible sources of the FAD agent from the animal’s coat and kept under strict control until the farm has been declared free of infection and the quarantine removed.</a:t>
            </a:r>
          </a:p>
          <a:p>
            <a:endParaRPr lang="en-US" dirty="0"/>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Placeholder 2"/>
          <p:cNvSpPr>
            <a:spLocks noGrp="1" noRot="1" noChangeAspect="1"/>
          </p:cNvSpPr>
          <p:nvPr>
            <p:ph type="sldImg"/>
          </p:nvPr>
        </p:nvSpPr>
        <p:spPr bwMode="auto">
          <a:noFill/>
          <a:ln>
            <a:solidFill>
              <a:srgbClr val="000000"/>
            </a:solidFill>
            <a:miter lim="800000"/>
            <a:headEnd/>
            <a:tailEnd/>
          </a:ln>
        </p:spPr>
      </p:sp>
      <p:sp>
        <p:nvSpPr>
          <p:cNvPr id="4915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Given some pathogens may be transmitted via fecal material, issues involving slurry pits or other manure</a:t>
            </a:r>
            <a:r>
              <a:rPr lang="en-US" baseline="0" dirty="0" smtClean="0"/>
              <a:t> </a:t>
            </a:r>
            <a:r>
              <a:rPr lang="en-US" dirty="0" smtClean="0"/>
              <a:t>containment areas must be addressed. If removal of material occurred shortly prior to the infectious</a:t>
            </a:r>
            <a:r>
              <a:rPr lang="en-US" baseline="0" dirty="0" smtClean="0"/>
              <a:t> </a:t>
            </a:r>
            <a:r>
              <a:rPr lang="en-US" dirty="0" smtClean="0"/>
              <a:t>disease event, assessment should be made of the potential risk of the disposed material. If the tank is full,</a:t>
            </a:r>
            <a:r>
              <a:rPr lang="en-US" baseline="0" dirty="0" smtClean="0"/>
              <a:t> </a:t>
            </a:r>
            <a:r>
              <a:rPr lang="en-US" dirty="0" smtClean="0"/>
              <a:t>measures to safely remove the material should be determined. Thermal or chemical inactivation methods</a:t>
            </a:r>
            <a:r>
              <a:rPr lang="en-US" baseline="0" dirty="0" smtClean="0"/>
              <a:t> </a:t>
            </a:r>
            <a:r>
              <a:rPr lang="en-US" dirty="0" smtClean="0"/>
              <a:t>may be required to destroy pathogenic microorganisms. Chemical disinfection may involve products that</a:t>
            </a:r>
            <a:r>
              <a:rPr lang="en-US" baseline="0" dirty="0" smtClean="0"/>
              <a:t> </a:t>
            </a:r>
            <a:r>
              <a:rPr lang="en-US" dirty="0" smtClean="0"/>
              <a:t>alter the pH for determined periods of time. Once achieved, the decontaminated manure must be returned</a:t>
            </a:r>
            <a:r>
              <a:rPr lang="en-US" baseline="0" dirty="0" smtClean="0"/>
              <a:t> </a:t>
            </a:r>
            <a:r>
              <a:rPr lang="en-US" dirty="0" smtClean="0"/>
              <a:t>to a stable pH if application to crop ground is anticipated. Vigorous stirring will be required once a</a:t>
            </a:r>
            <a:r>
              <a:rPr lang="en-US" baseline="0" dirty="0" smtClean="0"/>
              <a:t> </a:t>
            </a:r>
            <a:r>
              <a:rPr lang="en-US" dirty="0" smtClean="0"/>
              <a:t>chemical is added to ensure adequate distribution of the disinfectant. However, agitation of slurry can</a:t>
            </a:r>
            <a:r>
              <a:rPr lang="en-US" baseline="0" dirty="0" smtClean="0"/>
              <a:t> </a:t>
            </a:r>
            <a:r>
              <a:rPr lang="en-US" dirty="0" smtClean="0"/>
              <a:t>release toxic gases such as carbon</a:t>
            </a:r>
            <a:r>
              <a:rPr lang="en-US" baseline="0" dirty="0" smtClean="0"/>
              <a:t> </a:t>
            </a:r>
            <a:r>
              <a:rPr lang="en-US" dirty="0" smtClean="0"/>
              <a:t>monoxide, carbon dioxide, hydrogen sulfide, ammonia, and methane.</a:t>
            </a:r>
            <a:r>
              <a:rPr lang="en-US" baseline="0" dirty="0" smtClean="0"/>
              <a:t> </a:t>
            </a:r>
            <a:r>
              <a:rPr lang="en-US" dirty="0" smtClean="0"/>
              <a:t>Therefore, safety precautions (e.g., ventilation, PPE) should be determined and addressed.</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Placeholder 2"/>
          <p:cNvSpPr>
            <a:spLocks noGrp="1" noRot="1" noChangeAspec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Due to the greater concentration and potential for exposure to contagious pathogens at depopulation and disposal sites, C&amp;D activities must be implemented more frequently in efforts to control pathogen spread. Care must be taken to disinfect equipment, machinery and vehicles involved with these sites. </a:t>
            </a:r>
            <a:r>
              <a:rPr lang="en-US" dirty="0" smtClean="0"/>
              <a:t>If infected carcasses are transported to disposal sites, C&amp;D operations</a:t>
            </a:r>
            <a:r>
              <a:rPr lang="en-US" baseline="0" dirty="0" smtClean="0"/>
              <a:t> should be planned for vehicles leaving the </a:t>
            </a:r>
            <a:r>
              <a:rPr lang="en-US" baseline="0" dirty="0" err="1" smtClean="0"/>
              <a:t>depop</a:t>
            </a:r>
            <a:r>
              <a:rPr lang="en-US" baseline="0" dirty="0" smtClean="0"/>
              <a:t> location, as well as leaving the disposal site. </a:t>
            </a:r>
            <a:r>
              <a:rPr lang="en-US" dirty="0" smtClean="0"/>
              <a:t>Depopulation </a:t>
            </a:r>
            <a:r>
              <a:rPr lang="en-US" dirty="0"/>
              <a:t>areas should be disinfected frequently, while C&amp;D of disposal sites should be conducted once all procedures are completed. Once all heavy machinery and equipment have left the area, C&amp;D personnel should heavily spray the area around the site as well as “roads” used for the site</a:t>
            </a:r>
            <a:r>
              <a:rPr lang="en-US" dirty="0" smtClean="0"/>
              <a:t>. All </a:t>
            </a:r>
            <a:r>
              <a:rPr lang="en-US" dirty="0"/>
              <a:t>heavy equipment used for disposal should be thoroughly cleaned and disinfected following depopulation and disposal procedures.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19</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Measures must be taken to decontaminate individuals and their clothing, and to disinfect equipment or supplies used on the premises to minimize further spread of the pathogens and protect the individual. Small scale C&amp;D stations should be setup on an impermeable surface,</a:t>
            </a:r>
            <a:r>
              <a:rPr lang="en-US" baseline="0" dirty="0" smtClean="0"/>
              <a:t> </a:t>
            </a:r>
            <a:r>
              <a:rPr lang="en-US" dirty="0" smtClean="0"/>
              <a:t>near the entrance/exit point of an infected or suspected premise. PPE worn into the site should be either thrown away or appropriately disinfected in a manner to avoid spreading a disease. </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40E838E8-C8A0-499E-B5C0-2696F0AB00F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20</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 scale C&amp;D stations should be setup on an impermeable surface (e.g., plastic sheeting) near the entrance/exit point of an infected or suspected premise. This helps to prevent fluid infiltration into the soil, containment of fluids, and easier clean-up of the area following procedures. If possible a building or shelter with a water supply and drainage should be included. Run-off water should be contained and not allowed to drain into “clean” areas. The station should contain equipment (e.g., tubs, scrub brushes) to aid in the removal of gross debris and application of disinfection products.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3</a:t>
            </a:fld>
            <a:endParaRPr lang="en-US"/>
          </a:p>
        </p:txBody>
      </p:sp>
    </p:spTree>
    <p:extLst>
      <p:ext uri="{BB962C8B-B14F-4D97-AF65-F5344CB8AC3E}">
        <p14:creationId xmlns:p14="http://schemas.microsoft.com/office/powerpoint/2010/main" val="3811012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en-US" sz="1200" b="0" i="0" u="none" strike="noStrike" baseline="0" dirty="0" smtClean="0">
                <a:latin typeface="+mn-lt"/>
              </a:rPr>
              <a:t>All personal protective equipment (PPE) worn during the response must be either properly disposed of, or cleaned and disinfected prior to leaving the premise. This applies to responders, and to personnel assisting with C&amp;D operations. When possible, disposable boots, gloves, and coveralls should be used. These items can then be placed in plastic garbage bags and sealed for disposal later in a designated manner. Upon entering the Decontamination Corridor, waterproof or nylon coveralls should be scrubbed with detergent and rinsed to remove any gross debris. A disinfectant solution can then be applied via low-pressure spray or scrub brushes. Items may also be removed and soaked in a container of disinfectant solution, ensuring complete contact of the solution with all surfaces and allowing for the adequate contact time. Footwear should be thoroughly cleaned (e.g., organic material removed) and washed prior to inserting these items into an EPA-registered or exempted disinfectant labeled for such use. The footwear must also remain for the necessary contact time (as per the product label) to ensure optimum efficacy.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PPE disinfection. Photo source: Gordon Harman, FEMA Center for Domestic Preparedness]</a:t>
            </a:r>
            <a:endParaRPr lang="en-US" sz="1200" b="0" i="1" u="none" strike="noStrike" baseline="0" dirty="0" smtClean="0">
              <a:latin typeface="+mn-lt"/>
            </a:endParaRPr>
          </a:p>
          <a:p>
            <a:pPr algn="l"/>
            <a:endParaRPr lang="en-US" sz="1200" b="0" i="0" u="none" strike="noStrike" baseline="0" dirty="0" smtClean="0">
              <a:latin typeface="+mn-lt"/>
            </a:endParaRPr>
          </a:p>
          <a:p>
            <a:pPr algn="l"/>
            <a:r>
              <a:rPr lang="en-US" sz="1200" b="0" i="0" u="none" strike="noStrike" baseline="0" dirty="0" smtClean="0">
                <a:latin typeface="+mn-lt"/>
              </a:rPr>
              <a:t>[Note: Disinfectant footbaths may give a false sense of security to responders and should not be used as a sole process of disinfection; however, the process will serve to raise awareness about the need for biosecurity and disinfection for the disease situation present]. </a:t>
            </a:r>
            <a:r>
              <a:rPr lang="en-US" dirty="0" smtClean="0">
                <a:latin typeface="+mn-lt"/>
              </a:rPr>
              <a:t>Additional </a:t>
            </a:r>
            <a:r>
              <a:rPr lang="en-US" dirty="0">
                <a:latin typeface="+mn-lt"/>
              </a:rPr>
              <a:t>guidelines on the disinfection of PPE and personal decontamination are found in </a:t>
            </a:r>
            <a:r>
              <a:rPr lang="en-US" i="0" dirty="0">
                <a:latin typeface="+mn-lt"/>
              </a:rPr>
              <a:t>the FAD PReP SOP: Cleaning and Disinfection (</a:t>
            </a:r>
            <a:r>
              <a:rPr lang="en-US" i="0" dirty="0" smtClean="0">
                <a:latin typeface="+mn-lt"/>
              </a:rPr>
              <a:t>2014).</a:t>
            </a:r>
            <a:endParaRPr lang="en-US" i="0" dirty="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Individuals must thoroughly wash their hands with antibacterial soap before entering and leaving the</a:t>
            </a:r>
            <a:r>
              <a:rPr lang="en-US" baseline="0" dirty="0" smtClean="0"/>
              <a:t> </a:t>
            </a:r>
            <a:r>
              <a:rPr lang="en-US" dirty="0" smtClean="0"/>
              <a:t>premises. Warm water with antimicrobial soaps, scrubs, and hand cleaners should be available for</a:t>
            </a:r>
            <a:r>
              <a:rPr lang="en-US" baseline="0" dirty="0" smtClean="0"/>
              <a:t> </a:t>
            </a:r>
            <a:r>
              <a:rPr lang="en-US" dirty="0" smtClean="0"/>
              <a:t>personnel decontamination following removal of disinfected PPE items. Each person should have or be</a:t>
            </a:r>
            <a:r>
              <a:rPr lang="en-US" baseline="0" dirty="0" smtClean="0"/>
              <a:t> </a:t>
            </a:r>
            <a:r>
              <a:rPr lang="en-US" dirty="0" smtClean="0"/>
              <a:t>provided with a clean change of clothes (e.g., coveralls). Privacy (e.g., tent, metal shed, trailer with</a:t>
            </a:r>
            <a:r>
              <a:rPr lang="en-US" baseline="0" dirty="0" smtClean="0"/>
              <a:t> </a:t>
            </a:r>
            <a:r>
              <a:rPr lang="en-US" dirty="0" smtClean="0"/>
              <a:t>shower) for changing needs should also be provided when possible.</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5</a:t>
            </a:fld>
            <a:endParaRPr lang="en-US"/>
          </a:p>
        </p:txBody>
      </p:sp>
    </p:spTree>
    <p:extLst>
      <p:ext uri="{BB962C8B-B14F-4D97-AF65-F5344CB8AC3E}">
        <p14:creationId xmlns:p14="http://schemas.microsoft.com/office/powerpoint/2010/main" val="404152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During a response, incidents of serious injury or medical conditions may warrant the need for emergency transport of personnel out of an infectious area. Human life is a priority and every measure must be taken to minimize discomfort or pain. Disinfection procedures may require abbreviated measures in efforts to administer appropriate care and treatment. </a:t>
            </a:r>
            <a:r>
              <a:rPr lang="en-US" dirty="0" smtClean="0"/>
              <a:t>At </a:t>
            </a:r>
            <a:r>
              <a:rPr lang="en-US" dirty="0"/>
              <a:t>a minimum, emergency response vehicles (e.g., wheels, underside) should be sprayed with an </a:t>
            </a:r>
            <a:r>
              <a:rPr lang="en-US" dirty="0" smtClean="0"/>
              <a:t>EPA-approved </a:t>
            </a:r>
            <a:r>
              <a:rPr lang="en-US" dirty="0"/>
              <a:t>disinfectant before leaving the access corridor. </a:t>
            </a:r>
            <a:r>
              <a:rPr lang="en-US" dirty="0" smtClean="0"/>
              <a:t>This is only effective in the absence of organic matter on the vehicle. Personal </a:t>
            </a:r>
            <a:r>
              <a:rPr lang="en-US" dirty="0"/>
              <a:t>clothing and boots of the emergency personnel should be removed for cleaning and disinfection if they had to enter the quarantine </a:t>
            </a:r>
            <a:r>
              <a:rPr lang="en-US" dirty="0" smtClean="0"/>
              <a:t>area.</a:t>
            </a:r>
            <a:r>
              <a:rPr lang="en-US" baseline="0" dirty="0" smtClean="0"/>
              <a:t> </a:t>
            </a:r>
            <a:r>
              <a:rPr lang="en-US" dirty="0" smtClean="0"/>
              <a:t>Disposable </a:t>
            </a:r>
            <a:r>
              <a:rPr lang="en-US" dirty="0"/>
              <a:t>clothing can be worn by the emergency personnel and the victim to minimize the potential spread of contamination. The disposable clothing worn by the responders and the victim should be disposed of and secured in plastic bags and any clothing or equipment thought to be contaminated should be disinfected. In these instances, appropriate hospital authorities should be notified of the risk and necessity for disinfection of the patient and vehicle as soon as circumstances permit.</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Equipment used on site can serve </a:t>
            </a:r>
            <a:r>
              <a:rPr lang="en-US" dirty="0" smtClean="0"/>
              <a:t>as fomites to </a:t>
            </a:r>
            <a:r>
              <a:rPr lang="en-US" dirty="0"/>
              <a:t>transfer microorganisms to other locations and to susceptible animals. This may include any number of items used for the care, treatment or euthanasia of animals as well as any restraint equipment (e.g., halters, ropes), feed, bedding or materials in contact with infected </a:t>
            </a:r>
            <a:r>
              <a:rPr lang="en-US" dirty="0" smtClean="0"/>
              <a:t>animals, or in the contaminated environment (shovels). </a:t>
            </a:r>
            <a:r>
              <a:rPr lang="en-US" dirty="0"/>
              <a:t>Many of these items will be difficult to clean. If items cannot be adequately cleaned and disinfected, they should be appraised and disposed of by appropriate </a:t>
            </a:r>
            <a:r>
              <a:rPr lang="en-US" dirty="0" smtClean="0"/>
              <a:t>means.</a:t>
            </a:r>
            <a:r>
              <a:rPr lang="en-US" baseline="0" dirty="0" smtClean="0"/>
              <a:t> </a:t>
            </a:r>
            <a:r>
              <a:rPr lang="en-US" dirty="0" smtClean="0"/>
              <a:t>Equipment </a:t>
            </a:r>
            <a:r>
              <a:rPr lang="en-US" dirty="0"/>
              <a:t>used to euthanize livestock (e.g., captive bolt guns and firearms) should be considered grossly contaminated. After use, these devices should be scrubbed with disinfectant at the location where they were used and again at the disinfection station. C&amp;D equipment (e.g., rakes, shovels, brushes, sprayers) must be cleaned and disinfected after use and stored in a secure location. Items or equipment removed from the area, including those used for cleaning (e.g., brooms, shovels, buckets, hoses), must be also be decontaminated before reuse or disposal. Special care should be used when cleaning and disinfecting rubber equipment; many disinfectants are corrosive to rubber. Strongly consider requesting an appraisal of these items and destroying </a:t>
            </a:r>
            <a:r>
              <a:rPr lang="en-US" dirty="0" smtClean="0"/>
              <a:t>them.</a:t>
            </a:r>
            <a:r>
              <a:rPr lang="en-US" baseline="0" dirty="0" smtClean="0"/>
              <a:t> </a:t>
            </a:r>
            <a:r>
              <a:rPr lang="en-US" i="1" dirty="0" smtClean="0"/>
              <a:t>[</a:t>
            </a:r>
            <a:r>
              <a:rPr lang="en-US" sz="1200" b="0" i="1" u="none" strike="noStrike" kern="1200" baseline="0" dirty="0" smtClean="0">
                <a:solidFill>
                  <a:schemeClr val="tx1"/>
                </a:solidFill>
                <a:latin typeface="+mn-lt"/>
                <a:ea typeface="ＭＳ Ｐゴシック" charset="-128"/>
                <a:cs typeface="ＭＳ Ｐゴシック" charset="-128"/>
              </a:rPr>
              <a:t>This photo shows various fomites (e.g., halters, lead ropes) which can serve to spread pathogens on a farm.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i="1"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The most practical method of decontaminating electrical equipment (e.g., generators, motors) involves placing the equipment inside an airtight enclosure (e.g., plastic sheeting) for fumigation. When possible, equipment should be dismantled so all parts can be fumigated. Consultation with an electrician may be necessary. Some electrical items may be inherently airtight, in which case they can be safely decontaminated and disinfected by wiping down with disinfectant. Exposure to ultraviolet light may be another option for disinfecting complex </a:t>
            </a:r>
            <a:r>
              <a:rPr lang="en-US" dirty="0" smtClean="0"/>
              <a:t>equipment.</a:t>
            </a:r>
            <a:r>
              <a:rPr lang="en-US" baseline="0" dirty="0" smtClean="0"/>
              <a:t> </a:t>
            </a:r>
            <a:r>
              <a:rPr lang="en-US" dirty="0" smtClean="0"/>
              <a:t>Most </a:t>
            </a:r>
            <a:r>
              <a:rPr lang="en-US" dirty="0"/>
              <a:t>portable electronic equipment (e.g., hand-held radios, cameras, tape recorders) may be useable while protected inside plastic bags. Upon removal from an infected premise, wipe the protective plastic bag with disinfectant, followed by the body of the item; discard the plastic bag. If cameras are needed to record response actions, inexpensive waterproof cameras which would allow for disinfection should be considered.</a:t>
            </a:r>
          </a:p>
          <a:p>
            <a:endParaRPr lang="en-US" dirty="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Large-Scale Cleaning and Disinfection Stations are needed to clean animal</a:t>
            </a:r>
            <a:r>
              <a:rPr lang="en-US" baseline="0" dirty="0" smtClean="0">
                <a:latin typeface="+mn-lt"/>
              </a:rPr>
              <a:t> conveyances, vehicles, and </a:t>
            </a:r>
            <a:r>
              <a:rPr lang="en-US" dirty="0" smtClean="0">
                <a:latin typeface="+mn-lt"/>
              </a:rPr>
              <a:t>large equipment, </a:t>
            </a:r>
            <a:r>
              <a:rPr lang="en-US" baseline="0" dirty="0" smtClean="0">
                <a:latin typeface="+mn-lt"/>
              </a:rPr>
              <a:t>such as </a:t>
            </a:r>
            <a:r>
              <a:rPr lang="en-US" dirty="0" smtClean="0">
                <a:latin typeface="+mn-lt"/>
              </a:rPr>
              <a:t>livestock carriers, feed trucks, milk trucks, carcass</a:t>
            </a:r>
            <a:r>
              <a:rPr lang="en-US" baseline="0" dirty="0" smtClean="0">
                <a:latin typeface="+mn-lt"/>
              </a:rPr>
              <a:t> </a:t>
            </a:r>
            <a:r>
              <a:rPr lang="en-US" dirty="0" smtClean="0">
                <a:latin typeface="+mn-lt"/>
              </a:rPr>
              <a:t>transporters, cars, trucks, or </a:t>
            </a:r>
            <a:r>
              <a:rPr lang="en-US" baseline="0" dirty="0" smtClean="0">
                <a:latin typeface="+mn-lt"/>
              </a:rPr>
              <a:t>cattle chutes</a:t>
            </a:r>
            <a:r>
              <a:rPr lang="en-US" dirty="0" smtClean="0">
                <a:latin typeface="+mn-lt"/>
              </a:rPr>
              <a:t>. These large vehicles and equipment must be cleaned and disinfected before leaving the area. Heavy machinery, such as excavators, backhoes, bulldozers will need to be cleaned and disinfected</a:t>
            </a:r>
            <a:r>
              <a:rPr lang="en-US" baseline="0" dirty="0" smtClean="0">
                <a:latin typeface="+mn-lt"/>
              </a:rPr>
              <a:t> prior to leaving the site as well. </a:t>
            </a:r>
            <a:endParaRPr lang="en-US" dirty="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11526EAF-3091-4EF7-BAD8-1E827FCB6E17}"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295400"/>
            <a:ext cx="4038600" cy="4953000"/>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r>
              <a:rPr lang="en-US" smtClean="0"/>
              <a:t>USDA APHIS and CFSPH</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FAD PReP/NAHEMS Guidelines: Cleaning and Disinfection-Procedures: Part 2</a:t>
            </a:r>
            <a:endParaRPr lang="en-US"/>
          </a:p>
        </p:txBody>
      </p:sp>
      <p:sp>
        <p:nvSpPr>
          <p:cNvPr id="7" name="Slide Number Placeholder 5"/>
          <p:cNvSpPr>
            <a:spLocks noGrp="1"/>
          </p:cNvSpPr>
          <p:nvPr>
            <p:ph type="sldNum" sz="quarter" idx="12"/>
          </p:nvPr>
        </p:nvSpPr>
        <p:spPr/>
        <p:txBody>
          <a:bodyPr/>
          <a:lstStyle>
            <a:lvl1pPr>
              <a:defRPr/>
            </a:lvl1pPr>
          </a:lstStyle>
          <a:p>
            <a:pPr>
              <a:defRPr/>
            </a:pPr>
            <a:fld id="{FBE9761C-195B-4C21-B680-E0E4AF9D7B7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lvl1pPr>
          </a:lstStyle>
          <a:p>
            <a:pPr>
              <a:defRPr/>
            </a:pPr>
            <a:fld id="{1F81B760-B9E5-4E37-8C2F-A28AA8BD06E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rgbClr val="10253F"/>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009853F-24DA-4A44-A4CC-1C7BD6B833D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Cleaning and Disinfection-Procedures: Part 2</a:t>
            </a:r>
            <a:endParaRPr lang="en-US"/>
          </a:p>
        </p:txBody>
      </p:sp>
      <p:sp>
        <p:nvSpPr>
          <p:cNvPr id="8" name="Slide Number Placeholder 3"/>
          <p:cNvSpPr>
            <a:spLocks noGrp="1"/>
          </p:cNvSpPr>
          <p:nvPr>
            <p:ph type="sldNum" sz="quarter" idx="16"/>
          </p:nvPr>
        </p:nvSpPr>
        <p:spPr/>
        <p:txBody>
          <a:bodyPr/>
          <a:lstStyle>
            <a:lvl1pPr>
              <a:defRPr/>
            </a:lvl1pPr>
          </a:lstStyle>
          <a:p>
            <a:pPr>
              <a:defRPr/>
            </a:pPr>
            <a:fld id="{A3578D9D-0DAB-4C93-8CF7-B73B3EBD39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549FC2D8-D7B5-48FD-A053-09133DDE4C39}"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11526EAF-3091-4EF7-BAD8-1E827FCB6E17}"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a:p>
        </p:txBody>
      </p:sp>
      <p:sp>
        <p:nvSpPr>
          <p:cNvPr id="6" name="Footer Placeholder 5"/>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7" name="Slide Number Placeholder 6"/>
          <p:cNvSpPr>
            <a:spLocks noGrp="1"/>
          </p:cNvSpPr>
          <p:nvPr>
            <p:ph type="sldNum" sz="quarter" idx="12"/>
          </p:nvPr>
        </p:nvSpPr>
        <p:spPr/>
        <p:txBody>
          <a:bodyPr/>
          <a:lstStyle/>
          <a:p>
            <a:pPr>
              <a:defRPr/>
            </a:pPr>
            <a:fld id="{5248F19A-BCC7-4E5A-8F8D-2DADA25A5369}"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Cleaning and Disinfection-Procedures: Part 2</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62F1BEA5-A5A9-4C83-9A4E-40F0928737D1}"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5" name="Slide Number Placeholder 4"/>
          <p:cNvSpPr>
            <a:spLocks noGrp="1"/>
          </p:cNvSpPr>
          <p:nvPr>
            <p:ph type="sldNum" sz="quarter" idx="12"/>
          </p:nvPr>
        </p:nvSpPr>
        <p:spPr/>
        <p:txBody>
          <a:bodyPr/>
          <a:lstStyle/>
          <a:p>
            <a:pPr>
              <a:defRPr/>
            </a:pPr>
            <a:fld id="{EFD8909F-64CF-4320-AF51-882D084EEDFC}"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4" name="Slide Number Placeholder 3"/>
          <p:cNvSpPr>
            <a:spLocks noGrp="1"/>
          </p:cNvSpPr>
          <p:nvPr>
            <p:ph type="sldNum" sz="quarter" idx="12"/>
          </p:nvPr>
        </p:nvSpPr>
        <p:spPr/>
        <p:txBody>
          <a:bodyPr/>
          <a:lstStyle/>
          <a:p>
            <a:pPr>
              <a:defRPr/>
            </a:pPr>
            <a:fld id="{72E6CB41-A710-49CB-B883-0827C828E421}"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11526EAF-3091-4EF7-BAD8-1E827FCB6E17}"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11526EAF-3091-4EF7-BAD8-1E827FCB6E17}" type="slidenum">
              <a:rPr lang="en-US" smtClean="0"/>
              <a:pPr>
                <a:defRPr/>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695" r:id="rId13"/>
    <p:sldLayoutId id="2147483705" r:id="rId14"/>
    <p:sldLayoutId id="2147483706" r:id="rId15"/>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naherc.sws.iastate.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lstStyle/>
          <a:p>
            <a:r>
              <a:rPr lang="en-US" dirty="0" smtClean="0"/>
              <a:t>C&amp;D Procedures, Part 2</a:t>
            </a:r>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a:t>
            </a:r>
            <a:r>
              <a:rPr lang="en-US" sz="1800" i="1" dirty="0" err="1" smtClean="0">
                <a:latin typeface="+mj-lt"/>
              </a:rPr>
              <a:t>PReP</a:t>
            </a:r>
            <a:r>
              <a:rPr lang="en-US" sz="1800" i="1" dirty="0" smtClean="0">
                <a:latin typeface="+mj-lt"/>
              </a:rPr>
              <a:t>/NAHEMS </a:t>
            </a:r>
            <a:br>
              <a:rPr lang="en-US" sz="1800" i="1" dirty="0" smtClean="0">
                <a:latin typeface="+mj-lt"/>
              </a:rPr>
            </a:br>
            <a:r>
              <a:rPr lang="en-US" sz="1800" i="1" dirty="0" smtClean="0">
                <a:latin typeface="+mj-lt"/>
              </a:rPr>
              <a:t>Guidelines: Cleaning and Disinfection (2014)</a:t>
            </a:r>
            <a:endParaRPr lang="en-US" sz="1800" i="1" dirty="0">
              <a:latin typeface="+mj-lt"/>
            </a:endParaRPr>
          </a:p>
        </p:txBody>
      </p:sp>
    </p:spTree>
    <p:extLst>
      <p:ext uri="{BB962C8B-B14F-4D97-AF65-F5344CB8AC3E}">
        <p14:creationId xmlns:p14="http://schemas.microsoft.com/office/powerpoint/2010/main" val="1280514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V</a:t>
            </a:r>
            <a:r>
              <a:rPr lang="en-US" dirty="0" smtClean="0"/>
              <a:t>ehicles, heavy machinery</a:t>
            </a:r>
          </a:p>
          <a:p>
            <a:pPr lvl="1"/>
            <a:r>
              <a:rPr lang="en-US" dirty="0" smtClean="0"/>
              <a:t>Livestock </a:t>
            </a:r>
            <a:r>
              <a:rPr lang="en-US" dirty="0"/>
              <a:t>carriers, </a:t>
            </a:r>
            <a:r>
              <a:rPr lang="en-US" dirty="0" smtClean="0"/>
              <a:t>feed or milk </a:t>
            </a:r>
            <a:r>
              <a:rPr lang="en-US" dirty="0"/>
              <a:t>trucks, carcass transporters, </a:t>
            </a:r>
            <a:r>
              <a:rPr lang="en-US" dirty="0" smtClean="0"/>
              <a:t>cars, or trucks</a:t>
            </a:r>
          </a:p>
          <a:p>
            <a:pPr lvl="1"/>
            <a:r>
              <a:rPr lang="en-US" dirty="0" smtClean="0"/>
              <a:t>Backhoes, bulldozers, cattle chutes</a:t>
            </a:r>
          </a:p>
          <a:p>
            <a:r>
              <a:rPr lang="en-US" dirty="0" smtClean="0"/>
              <a:t>Leaving the area</a:t>
            </a:r>
          </a:p>
          <a:p>
            <a:pPr lvl="1"/>
            <a:r>
              <a:rPr lang="en-US" dirty="0" smtClean="0"/>
              <a:t>Exterior, interior                                disinfection required</a:t>
            </a:r>
          </a:p>
          <a:p>
            <a:pPr lvl="2"/>
            <a:r>
              <a:rPr lang="en-US" dirty="0"/>
              <a:t>A</a:t>
            </a:r>
            <a:r>
              <a:rPr lang="en-US" dirty="0" smtClean="0"/>
              <a:t>ffected by: uneven                                         surfaces, inclement                                    weather conditions</a:t>
            </a:r>
          </a:p>
          <a:p>
            <a:endParaRPr lang="en-US" dirty="0" smtClean="0"/>
          </a:p>
        </p:txBody>
      </p:sp>
      <p:sp>
        <p:nvSpPr>
          <p:cNvPr id="7" name="Date Placeholder 6"/>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8" name="Footer Placeholder 7"/>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 name="Title 2"/>
          <p:cNvSpPr>
            <a:spLocks noGrp="1"/>
          </p:cNvSpPr>
          <p:nvPr>
            <p:ph type="title"/>
          </p:nvPr>
        </p:nvSpPr>
        <p:spPr/>
        <p:txBody>
          <a:bodyPr/>
          <a:lstStyle/>
          <a:p>
            <a:r>
              <a:rPr lang="en-US" dirty="0" smtClean="0"/>
              <a:t>Large-Scale C&amp;D Stations</a:t>
            </a:r>
            <a:endParaRPr lang="en-US" dirty="0"/>
          </a:p>
        </p:txBody>
      </p:sp>
      <p:pic>
        <p:nvPicPr>
          <p:cNvPr id="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057750" y="3551274"/>
            <a:ext cx="2575560" cy="2509284"/>
          </a:xfrm>
          <a:prstGeom prst="rect">
            <a:avLst/>
          </a:prstGeom>
          <a:noFill/>
          <a:ln w="38100">
            <a:solidFill>
              <a:srgbClr val="17375E"/>
            </a:solidFill>
            <a:miter lim="800000"/>
            <a:headEnd/>
            <a:tailEnd/>
          </a:ln>
          <a:effectLst/>
        </p:spPr>
      </p:pic>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10</a:t>
            </a:fld>
            <a:endParaRPr lang="en-US" dirty="0"/>
          </a:p>
        </p:txBody>
      </p:sp>
    </p:spTree>
    <p:extLst>
      <p:ext uri="{BB962C8B-B14F-4D97-AF65-F5344CB8AC3E}">
        <p14:creationId xmlns:p14="http://schemas.microsoft.com/office/powerpoint/2010/main" val="3051310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Vehicles follow basic C&amp;D protocol</a:t>
            </a:r>
          </a:p>
          <a:p>
            <a:pPr lvl="1"/>
            <a:r>
              <a:rPr lang="en-US" dirty="0" smtClean="0">
                <a:latin typeface="Verdana" charset="0"/>
                <a:ea typeface="Verdana" charset="0"/>
                <a:cs typeface="Verdana" charset="0"/>
              </a:rPr>
              <a:t>Multi-step – clean + disinfect</a:t>
            </a:r>
          </a:p>
          <a:p>
            <a:pPr lvl="1"/>
            <a:r>
              <a:rPr lang="en-US" dirty="0" smtClean="0">
                <a:latin typeface="Verdana" charset="0"/>
                <a:ea typeface="Verdana" charset="0"/>
                <a:cs typeface="Verdana" charset="0"/>
              </a:rPr>
              <a:t>Address </a:t>
            </a:r>
            <a:r>
              <a:rPr lang="en-US" dirty="0">
                <a:latin typeface="Verdana" charset="0"/>
                <a:ea typeface="Verdana" charset="0"/>
                <a:cs typeface="Verdana" charset="0"/>
              </a:rPr>
              <a:t>all exterior, interior surfaces</a:t>
            </a:r>
          </a:p>
          <a:p>
            <a:pPr lvl="1"/>
            <a:r>
              <a:rPr lang="en-US" dirty="0">
                <a:latin typeface="Verdana" charset="0"/>
                <a:ea typeface="Verdana" charset="0"/>
                <a:cs typeface="Verdana" charset="0"/>
              </a:rPr>
              <a:t>Contain, remove spent fluids from area</a:t>
            </a:r>
          </a:p>
          <a:p>
            <a:pPr lvl="2"/>
            <a:r>
              <a:rPr lang="en-US" dirty="0">
                <a:latin typeface="Verdana" charset="0"/>
                <a:ea typeface="Verdana" charset="0"/>
                <a:cs typeface="Verdana" charset="0"/>
              </a:rPr>
              <a:t>Create berms (e.g., sandbags, straw bales), use sump pump</a:t>
            </a:r>
          </a:p>
          <a:p>
            <a:pPr lvl="1"/>
            <a:r>
              <a:rPr lang="en-US" dirty="0">
                <a:latin typeface="Verdana" charset="0"/>
                <a:ea typeface="Verdana" charset="0"/>
                <a:cs typeface="Verdana" charset="0"/>
              </a:rPr>
              <a:t>Contain spray drift/splash via framing wall, plastic sheeting</a:t>
            </a:r>
          </a:p>
          <a:p>
            <a:pPr lvl="1"/>
            <a:r>
              <a:rPr lang="en-US" dirty="0" smtClean="0">
                <a:latin typeface="Verdana" charset="0"/>
                <a:ea typeface="Verdana" charset="0"/>
                <a:cs typeface="Verdana" charset="0"/>
              </a:rPr>
              <a:t>*Aircraft - only EPA-approved  </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5842" name="Rectangle 2"/>
          <p:cNvSpPr>
            <a:spLocks noGrp="1"/>
          </p:cNvSpPr>
          <p:nvPr>
            <p:ph type="title"/>
          </p:nvPr>
        </p:nvSpPr>
        <p:spPr/>
        <p:txBody>
          <a:bodyPr/>
          <a:lstStyle/>
          <a:p>
            <a:r>
              <a:rPr lang="en-US" dirty="0"/>
              <a:t>Large-Scale C&amp;D Stations</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fontAlgn="base">
              <a:spcAft>
                <a:spcPct val="0"/>
              </a:spcAft>
            </a:pPr>
            <a:r>
              <a:rPr lang="en-US" smtClean="0">
                <a:latin typeface="Verdana" charset="0"/>
                <a:ea typeface="Verdana" charset="0"/>
                <a:cs typeface="Verdana" charset="0"/>
              </a:rPr>
              <a:t>Premises</a:t>
            </a:r>
          </a:p>
        </p:txBody>
      </p:sp>
      <p:sp>
        <p:nvSpPr>
          <p:cNvPr id="6" name="Slide Number Placeholder 5"/>
          <p:cNvSpPr>
            <a:spLocks noGrp="1"/>
          </p:cNvSpPr>
          <p:nvPr>
            <p:ph type="sldNum" sz="quarter" idx="12"/>
          </p:nvPr>
        </p:nvSpPr>
        <p:spPr/>
        <p:txBody>
          <a:bodyPr/>
          <a:lstStyle/>
          <a:p>
            <a:pPr>
              <a:defRPr/>
            </a:pPr>
            <a:fld id="{24800987-C26E-430A-91B8-4A5A24DBA08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Before initiating C&amp;D</a:t>
            </a:r>
          </a:p>
          <a:p>
            <a:pPr lvl="1"/>
            <a:r>
              <a:rPr lang="en-US" dirty="0">
                <a:latin typeface="Verdana" charset="0"/>
                <a:ea typeface="Verdana" charset="0"/>
                <a:cs typeface="Verdana" charset="0"/>
              </a:rPr>
              <a:t>Turn off fans, identify drains and               run-offs, set up </a:t>
            </a:r>
            <a:r>
              <a:rPr lang="en-US" dirty="0" smtClean="0">
                <a:latin typeface="Verdana" charset="0"/>
                <a:ea typeface="Verdana" charset="0"/>
                <a:cs typeface="Verdana" charset="0"/>
              </a:rPr>
              <a:t>footbaths</a:t>
            </a:r>
          </a:p>
          <a:p>
            <a:pPr lvl="1"/>
            <a:r>
              <a:rPr lang="en-US" dirty="0" smtClean="0">
                <a:latin typeface="Verdana" charset="0"/>
                <a:ea typeface="Verdana" charset="0"/>
                <a:cs typeface="Verdana" charset="0"/>
              </a:rPr>
              <a:t>Disconnect electricity to the building</a:t>
            </a:r>
          </a:p>
          <a:p>
            <a:pPr lvl="1"/>
            <a:r>
              <a:rPr lang="en-US" dirty="0" smtClean="0">
                <a:latin typeface="Verdana" charset="0"/>
                <a:ea typeface="Verdana" charset="0"/>
                <a:cs typeface="Verdana" charset="0"/>
              </a:rPr>
              <a:t>Acquire alternate electric supply if needed</a:t>
            </a:r>
            <a:endParaRPr lang="en-US" dirty="0">
              <a:latin typeface="Verdana" charset="0"/>
              <a:ea typeface="Verdana" charset="0"/>
              <a:cs typeface="Verdana" charset="0"/>
            </a:endParaRPr>
          </a:p>
          <a:p>
            <a:r>
              <a:rPr lang="en-US" dirty="0" smtClean="0">
                <a:latin typeface="Verdana" charset="0"/>
                <a:ea typeface="Verdana" charset="0"/>
                <a:cs typeface="Verdana" charset="0"/>
              </a:rPr>
              <a:t>Preliminary pathogen-reduction step</a:t>
            </a:r>
          </a:p>
          <a:p>
            <a:pPr lvl="1"/>
            <a:r>
              <a:rPr lang="en-US" dirty="0" smtClean="0">
                <a:latin typeface="Verdana" charset="0"/>
                <a:ea typeface="Verdana" charset="0"/>
                <a:cs typeface="Verdana" charset="0"/>
              </a:rPr>
              <a:t>Highly contagious disease</a:t>
            </a:r>
          </a:p>
          <a:p>
            <a:pPr lvl="1"/>
            <a:r>
              <a:rPr lang="en-US" dirty="0" smtClean="0">
                <a:latin typeface="Verdana" charset="0"/>
                <a:ea typeface="Verdana" charset="0"/>
                <a:cs typeface="Verdana" charset="0"/>
              </a:rPr>
              <a:t>Apply disinfectant at low pressure</a:t>
            </a:r>
          </a:p>
          <a:p>
            <a:pPr marL="457200" lvl="1" indent="0">
              <a:buNone/>
            </a:pPr>
            <a:endParaRPr lang="en-US" sz="3200" dirty="0" smtClean="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9938" name="Rectangle 2"/>
          <p:cNvSpPr>
            <a:spLocks noGrp="1"/>
          </p:cNvSpPr>
          <p:nvPr>
            <p:ph type="title"/>
          </p:nvPr>
        </p:nvSpPr>
        <p:spPr/>
        <p:txBody>
          <a:bodyPr/>
          <a:lstStyle/>
          <a:p>
            <a:r>
              <a:rPr lang="en-US" dirty="0" smtClean="0">
                <a:latin typeface="Verdana" charset="0"/>
                <a:ea typeface="Verdana" charset="0"/>
                <a:cs typeface="Verdana" charset="0"/>
              </a:rPr>
              <a:t>Premises Interior</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Follow basic C&amp;D protocol</a:t>
            </a:r>
          </a:p>
          <a:p>
            <a:pPr lvl="1"/>
            <a:r>
              <a:rPr lang="en-US" dirty="0">
                <a:latin typeface="Verdana" charset="0"/>
                <a:ea typeface="Verdana" charset="0"/>
                <a:cs typeface="Verdana" charset="0"/>
              </a:rPr>
              <a:t>Clean, wash, rinse, </a:t>
            </a:r>
            <a:r>
              <a:rPr lang="en-US" dirty="0" smtClean="0">
                <a:latin typeface="Verdana" charset="0"/>
                <a:ea typeface="Verdana" charset="0"/>
                <a:cs typeface="Verdana" charset="0"/>
              </a:rPr>
              <a:t>dry, disinfect</a:t>
            </a:r>
            <a:r>
              <a:rPr lang="en-US" dirty="0">
                <a:latin typeface="Verdana" charset="0"/>
                <a:ea typeface="Verdana" charset="0"/>
                <a:cs typeface="Verdana" charset="0"/>
              </a:rPr>
              <a:t>, rinse</a:t>
            </a:r>
          </a:p>
          <a:p>
            <a:r>
              <a:rPr lang="en-US" dirty="0">
                <a:latin typeface="Verdana" charset="0"/>
                <a:ea typeface="Verdana" charset="0"/>
                <a:cs typeface="Verdana" charset="0"/>
              </a:rPr>
              <a:t>Special attention</a:t>
            </a:r>
          </a:p>
          <a:p>
            <a:pPr lvl="1"/>
            <a:r>
              <a:rPr lang="en-US" dirty="0">
                <a:latin typeface="Verdana" charset="0"/>
                <a:ea typeface="Verdana" charset="0"/>
                <a:cs typeface="Verdana" charset="0"/>
              </a:rPr>
              <a:t>Feeding and watering equipment,          other mechanical structures</a:t>
            </a:r>
          </a:p>
          <a:p>
            <a:r>
              <a:rPr lang="en-US" dirty="0">
                <a:latin typeface="Verdana" charset="0"/>
                <a:ea typeface="Verdana" charset="0"/>
                <a:cs typeface="Verdana" charset="0"/>
              </a:rPr>
              <a:t>Sensitive equipment</a:t>
            </a:r>
          </a:p>
          <a:p>
            <a:pPr lvl="1"/>
            <a:r>
              <a:rPr lang="en-US" dirty="0">
                <a:latin typeface="Verdana" charset="0"/>
                <a:ea typeface="Verdana" charset="0"/>
                <a:cs typeface="Verdana" charset="0"/>
              </a:rPr>
              <a:t>Thermostats, scales, clocks, light bulbs </a:t>
            </a:r>
          </a:p>
          <a:p>
            <a:pPr lvl="1"/>
            <a:r>
              <a:rPr lang="en-US" dirty="0">
                <a:latin typeface="Verdana" charset="0"/>
                <a:ea typeface="Verdana" charset="0"/>
                <a:cs typeface="Verdana" charset="0"/>
              </a:rPr>
              <a:t>Individually wipe, clean, sanitize, and protect from </a:t>
            </a:r>
            <a:r>
              <a:rPr lang="en-US" dirty="0" smtClean="0">
                <a:latin typeface="Verdana" charset="0"/>
                <a:ea typeface="Verdana" charset="0"/>
                <a:cs typeface="Verdana" charset="0"/>
              </a:rPr>
              <a:t>damage – recontamination</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1986" name="Rectangle 2"/>
          <p:cNvSpPr>
            <a:spLocks noGrp="1"/>
          </p:cNvSpPr>
          <p:nvPr>
            <p:ph type="title"/>
          </p:nvPr>
        </p:nvSpPr>
        <p:spPr/>
        <p:txBody>
          <a:bodyPr/>
          <a:lstStyle/>
          <a:p>
            <a:r>
              <a:rPr lang="en-US" dirty="0" smtClean="0">
                <a:latin typeface="Verdana" charset="0"/>
                <a:ea typeface="Verdana" charset="0"/>
                <a:cs typeface="Verdana" charset="0"/>
              </a:rPr>
              <a:t>Premises Interior</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96752"/>
            <a:ext cx="6536113" cy="5051648"/>
          </a:xfrm>
        </p:spPr>
        <p:txBody>
          <a:bodyPr/>
          <a:lstStyle/>
          <a:p>
            <a:r>
              <a:rPr lang="en-US" dirty="0">
                <a:latin typeface="Verdana" charset="0"/>
                <a:ea typeface="Verdana" charset="0"/>
                <a:cs typeface="Verdana" charset="0"/>
              </a:rPr>
              <a:t>Immediate area surrounding exterior of animal housing</a:t>
            </a:r>
          </a:p>
          <a:p>
            <a:pPr lvl="1"/>
            <a:r>
              <a:rPr lang="en-US" dirty="0">
                <a:latin typeface="Verdana" charset="0"/>
                <a:ea typeface="Verdana" charset="0"/>
                <a:cs typeface="Verdana" charset="0"/>
              </a:rPr>
              <a:t>Must be cleaned and disinfected</a:t>
            </a:r>
          </a:p>
          <a:p>
            <a:pPr lvl="2"/>
            <a:r>
              <a:rPr lang="en-US" dirty="0">
                <a:latin typeface="Verdana" charset="0"/>
                <a:ea typeface="Verdana" charset="0"/>
                <a:cs typeface="Verdana" charset="0"/>
              </a:rPr>
              <a:t>Up to 10ft. around exterior</a:t>
            </a:r>
          </a:p>
          <a:p>
            <a:pPr lvl="2"/>
            <a:r>
              <a:rPr lang="en-US" dirty="0">
                <a:latin typeface="Verdana" charset="0"/>
                <a:ea typeface="Verdana" charset="0"/>
                <a:cs typeface="Verdana" charset="0"/>
              </a:rPr>
              <a:t>Flame guns may be used</a:t>
            </a:r>
          </a:p>
          <a:p>
            <a:pPr lvl="3"/>
            <a:r>
              <a:rPr lang="en-US" dirty="0">
                <a:latin typeface="Verdana" charset="0"/>
                <a:ea typeface="Verdana" charset="0"/>
                <a:cs typeface="Verdana" charset="0"/>
              </a:rPr>
              <a:t>Areas where no combustible                                 materials are present</a:t>
            </a:r>
          </a:p>
          <a:p>
            <a:pPr lvl="2"/>
            <a:r>
              <a:rPr lang="en-US" dirty="0">
                <a:latin typeface="Verdana" charset="0"/>
                <a:ea typeface="Verdana" charset="0"/>
                <a:cs typeface="Verdana" charset="0"/>
              </a:rPr>
              <a:t>Use low pressure sprayer                                           to disinfect ventilation                                           and fan </a:t>
            </a:r>
            <a:r>
              <a:rPr lang="en-US" dirty="0" smtClean="0">
                <a:latin typeface="Verdana" charset="0"/>
                <a:ea typeface="Verdana" charset="0"/>
                <a:cs typeface="Verdana" charset="0"/>
              </a:rPr>
              <a:t>inlets</a:t>
            </a:r>
            <a:endParaRPr lang="en-US" dirty="0">
              <a:latin typeface="Verdana" charset="0"/>
              <a:ea typeface="Verdana" charset="0"/>
              <a:cs typeface="Verdana" charset="0"/>
            </a:endParaRPr>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4034" name="Rectangle 2"/>
          <p:cNvSpPr>
            <a:spLocks noGrp="1"/>
          </p:cNvSpPr>
          <p:nvPr>
            <p:ph type="title"/>
          </p:nvPr>
        </p:nvSpPr>
        <p:spPr/>
        <p:txBody>
          <a:bodyPr/>
          <a:lstStyle/>
          <a:p>
            <a:r>
              <a:rPr lang="en-US" dirty="0" smtClean="0">
                <a:latin typeface="Verdana" charset="0"/>
                <a:ea typeface="Verdana" charset="0"/>
                <a:cs typeface="Verdana" charset="0"/>
              </a:rPr>
              <a:t>Premises Exterior</a:t>
            </a:r>
            <a:endParaRPr lang="en-US" dirty="0">
              <a:latin typeface="Verdana" charset="0"/>
              <a:ea typeface="Verdana" charset="0"/>
              <a:cs typeface="Verdana" charset="0"/>
            </a:endParaRPr>
          </a:p>
        </p:txBody>
      </p:sp>
      <p:pic>
        <p:nvPicPr>
          <p:cNvPr id="9"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a:xfrm>
            <a:off x="6156176" y="2658140"/>
            <a:ext cx="2567824" cy="2466753"/>
          </a:xfrm>
          <a:prstGeom prst="rect">
            <a:avLst/>
          </a:prstGeom>
          <a:noFill/>
          <a:ln w="38100">
            <a:solidFill>
              <a:srgbClr val="17375E"/>
            </a:solidFill>
            <a:miter lim="800000"/>
            <a:headEnd/>
            <a:tailEnd/>
          </a:ln>
          <a:effectLst/>
        </p:spPr>
      </p:pic>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Verdana" charset="0"/>
                <a:ea typeface="Verdana" charset="0"/>
                <a:cs typeface="Verdana" charset="0"/>
              </a:rPr>
              <a:t>Non-susceptible animals may transfer pathogens</a:t>
            </a:r>
          </a:p>
          <a:p>
            <a:pPr lvl="1"/>
            <a:r>
              <a:rPr lang="en-US" dirty="0">
                <a:latin typeface="Verdana" charset="0"/>
                <a:ea typeface="Verdana" charset="0"/>
                <a:cs typeface="Verdana" charset="0"/>
              </a:rPr>
              <a:t>Rodents</a:t>
            </a:r>
          </a:p>
          <a:p>
            <a:pPr lvl="2"/>
            <a:r>
              <a:rPr lang="en-US" dirty="0">
                <a:latin typeface="Verdana" charset="0"/>
                <a:ea typeface="Verdana" charset="0"/>
                <a:cs typeface="Verdana" charset="0"/>
              </a:rPr>
              <a:t>Seal areas where rodents may enter</a:t>
            </a:r>
          </a:p>
          <a:p>
            <a:pPr lvl="1"/>
            <a:r>
              <a:rPr lang="en-US" dirty="0">
                <a:latin typeface="Verdana" charset="0"/>
                <a:ea typeface="Verdana" charset="0"/>
                <a:cs typeface="Verdana" charset="0"/>
              </a:rPr>
              <a:t>Birds</a:t>
            </a:r>
          </a:p>
          <a:p>
            <a:pPr lvl="2"/>
            <a:r>
              <a:rPr lang="en-US" dirty="0">
                <a:latin typeface="Verdana" charset="0"/>
                <a:ea typeface="Verdana" charset="0"/>
                <a:cs typeface="Verdana" charset="0"/>
              </a:rPr>
              <a:t>Address nesting sites (roof areas, eaves)</a:t>
            </a:r>
          </a:p>
          <a:p>
            <a:pPr lvl="1"/>
            <a:r>
              <a:rPr lang="en-US" dirty="0">
                <a:latin typeface="Verdana" charset="0"/>
                <a:ea typeface="Verdana" charset="0"/>
                <a:cs typeface="Verdana" charset="0"/>
              </a:rPr>
              <a:t>Wildlife</a:t>
            </a:r>
          </a:p>
          <a:p>
            <a:pPr lvl="2"/>
            <a:r>
              <a:rPr lang="en-US" dirty="0">
                <a:latin typeface="Verdana" charset="0"/>
                <a:ea typeface="Verdana" charset="0"/>
                <a:cs typeface="Verdana" charset="0"/>
              </a:rPr>
              <a:t>Trap or destroy feral animals</a:t>
            </a:r>
          </a:p>
          <a:p>
            <a:pPr lvl="1"/>
            <a:r>
              <a:rPr lang="en-US" dirty="0">
                <a:latin typeface="Verdana" charset="0"/>
                <a:ea typeface="Verdana" charset="0"/>
                <a:cs typeface="Verdana" charset="0"/>
              </a:rPr>
              <a:t>Pets</a:t>
            </a:r>
          </a:p>
          <a:p>
            <a:pPr lvl="2"/>
            <a:r>
              <a:rPr lang="en-US" dirty="0">
                <a:latin typeface="Verdana" charset="0"/>
                <a:ea typeface="Verdana" charset="0"/>
                <a:cs typeface="Verdana" charset="0"/>
              </a:rPr>
              <a:t>Bathe, control </a:t>
            </a:r>
            <a:r>
              <a:rPr lang="en-US" dirty="0" smtClean="0">
                <a:latin typeface="Verdana" charset="0"/>
                <a:ea typeface="Verdana" charset="0"/>
                <a:cs typeface="Verdana" charset="0"/>
              </a:rPr>
              <a:t>movement</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6082" name="Rectangle 2"/>
          <p:cNvSpPr>
            <a:spLocks noGrp="1"/>
          </p:cNvSpPr>
          <p:nvPr>
            <p:ph type="title"/>
          </p:nvPr>
        </p:nvSpPr>
        <p:spPr/>
        <p:txBody>
          <a:bodyPr/>
          <a:lstStyle/>
          <a:p>
            <a:r>
              <a:rPr lang="en-US">
                <a:latin typeface="Verdana" charset="0"/>
                <a:ea typeface="Verdana" charset="0"/>
                <a:cs typeface="Verdana" charset="0"/>
              </a:rPr>
              <a:t>Vectors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pPr>
            <a:r>
              <a:rPr lang="en-US" dirty="0">
                <a:latin typeface="Verdana" charset="0"/>
                <a:ea typeface="Verdana" charset="0"/>
                <a:cs typeface="Verdana" charset="0"/>
              </a:rPr>
              <a:t>Some pathogens may be transmitted                  via fecal material</a:t>
            </a:r>
          </a:p>
          <a:p>
            <a:pPr>
              <a:lnSpc>
                <a:spcPct val="90000"/>
              </a:lnSpc>
            </a:pPr>
            <a:r>
              <a:rPr lang="en-US" dirty="0">
                <a:latin typeface="Verdana" charset="0"/>
                <a:ea typeface="Verdana" charset="0"/>
                <a:cs typeface="Verdana" charset="0"/>
              </a:rPr>
              <a:t>Recently emptied tanks</a:t>
            </a:r>
          </a:p>
          <a:p>
            <a:pPr lvl="1">
              <a:lnSpc>
                <a:spcPct val="90000"/>
              </a:lnSpc>
            </a:pPr>
            <a:r>
              <a:rPr lang="en-US" dirty="0">
                <a:latin typeface="Verdana" charset="0"/>
                <a:ea typeface="Verdana" charset="0"/>
                <a:cs typeface="Verdana" charset="0"/>
              </a:rPr>
              <a:t>Assess </a:t>
            </a:r>
            <a:r>
              <a:rPr lang="en-US" dirty="0" smtClean="0">
                <a:latin typeface="Verdana" charset="0"/>
                <a:ea typeface="Verdana" charset="0"/>
                <a:cs typeface="Verdana" charset="0"/>
              </a:rPr>
              <a:t>risk </a:t>
            </a:r>
            <a:r>
              <a:rPr lang="en-US" dirty="0">
                <a:latin typeface="Verdana" charset="0"/>
                <a:ea typeface="Verdana" charset="0"/>
                <a:cs typeface="Verdana" charset="0"/>
              </a:rPr>
              <a:t>of disposed material</a:t>
            </a:r>
          </a:p>
          <a:p>
            <a:pPr>
              <a:lnSpc>
                <a:spcPct val="90000"/>
              </a:lnSpc>
            </a:pPr>
            <a:r>
              <a:rPr lang="en-US" dirty="0">
                <a:latin typeface="Verdana" charset="0"/>
                <a:ea typeface="Verdana" charset="0"/>
                <a:cs typeface="Verdana" charset="0"/>
              </a:rPr>
              <a:t>Full tanks</a:t>
            </a:r>
          </a:p>
          <a:p>
            <a:pPr lvl="1">
              <a:lnSpc>
                <a:spcPct val="90000"/>
              </a:lnSpc>
            </a:pPr>
            <a:r>
              <a:rPr lang="en-US" dirty="0">
                <a:latin typeface="Verdana" charset="0"/>
                <a:ea typeface="Verdana" charset="0"/>
                <a:cs typeface="Verdana" charset="0"/>
              </a:rPr>
              <a:t>Thermal inactivation</a:t>
            </a:r>
          </a:p>
          <a:p>
            <a:pPr lvl="1">
              <a:lnSpc>
                <a:spcPct val="90000"/>
              </a:lnSpc>
            </a:pPr>
            <a:r>
              <a:rPr lang="en-US" dirty="0">
                <a:latin typeface="Verdana" charset="0"/>
                <a:ea typeface="Verdana" charset="0"/>
                <a:cs typeface="Verdana" charset="0"/>
              </a:rPr>
              <a:t>Chemical disinfection</a:t>
            </a:r>
          </a:p>
          <a:p>
            <a:pPr lvl="2">
              <a:lnSpc>
                <a:spcPct val="90000"/>
              </a:lnSpc>
            </a:pPr>
            <a:r>
              <a:rPr lang="en-US" dirty="0">
                <a:latin typeface="Verdana" charset="0"/>
                <a:ea typeface="Verdana" charset="0"/>
                <a:cs typeface="Verdana" charset="0"/>
              </a:rPr>
              <a:t>Products that alter pH</a:t>
            </a:r>
          </a:p>
          <a:p>
            <a:pPr lvl="2">
              <a:lnSpc>
                <a:spcPct val="90000"/>
              </a:lnSpc>
            </a:pPr>
            <a:r>
              <a:rPr lang="en-US" dirty="0">
                <a:latin typeface="Verdana" charset="0"/>
                <a:ea typeface="Verdana" charset="0"/>
                <a:cs typeface="Verdana" charset="0"/>
              </a:rPr>
              <a:t>Vigorous stirring: follow safety </a:t>
            </a:r>
            <a:r>
              <a:rPr lang="en-US" dirty="0" smtClean="0">
                <a:latin typeface="Verdana" charset="0"/>
                <a:ea typeface="Verdana" charset="0"/>
                <a:cs typeface="Verdana" charset="0"/>
              </a:rPr>
              <a:t>precautions</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8130" name="Rectangle 2"/>
          <p:cNvSpPr>
            <a:spLocks noGrp="1"/>
          </p:cNvSpPr>
          <p:nvPr>
            <p:ph type="title"/>
          </p:nvPr>
        </p:nvSpPr>
        <p:spPr/>
        <p:txBody>
          <a:bodyPr/>
          <a:lstStyle/>
          <a:p>
            <a:r>
              <a:rPr lang="en-US">
                <a:latin typeface="Verdana" charset="0"/>
                <a:ea typeface="Verdana" charset="0"/>
                <a:cs typeface="Verdana" charset="0"/>
              </a:rPr>
              <a:t>Slurry Pits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Verdana" charset="0"/>
                <a:ea typeface="Verdana" charset="0"/>
                <a:cs typeface="Verdana" charset="0"/>
              </a:rPr>
              <a:t>C&amp;D activities must be implemented to control pathogen </a:t>
            </a:r>
            <a:r>
              <a:rPr lang="en-US" dirty="0" smtClean="0">
                <a:latin typeface="Verdana" charset="0"/>
                <a:ea typeface="Verdana" charset="0"/>
                <a:cs typeface="Verdana" charset="0"/>
              </a:rPr>
              <a:t>spread</a:t>
            </a:r>
          </a:p>
          <a:p>
            <a:pPr lvl="1"/>
            <a:r>
              <a:rPr lang="en-US" dirty="0" smtClean="0">
                <a:latin typeface="Verdana" charset="0"/>
                <a:ea typeface="Verdana" charset="0"/>
                <a:cs typeface="Verdana" charset="0"/>
              </a:rPr>
              <a:t>Machinery </a:t>
            </a:r>
            <a:r>
              <a:rPr lang="en-US" smtClean="0">
                <a:latin typeface="Verdana" charset="0"/>
                <a:ea typeface="Verdana" charset="0"/>
                <a:cs typeface="Verdana" charset="0"/>
              </a:rPr>
              <a:t>and transportation </a:t>
            </a:r>
            <a:r>
              <a:rPr lang="en-US" dirty="0" smtClean="0">
                <a:latin typeface="Verdana" charset="0"/>
                <a:ea typeface="Verdana" charset="0"/>
                <a:cs typeface="Verdana" charset="0"/>
              </a:rPr>
              <a:t>vehicles </a:t>
            </a:r>
            <a:endParaRPr lang="en-US" dirty="0">
              <a:latin typeface="Verdana" charset="0"/>
              <a:ea typeface="Verdana" charset="0"/>
              <a:cs typeface="Verdana" charset="0"/>
            </a:endParaRPr>
          </a:p>
          <a:p>
            <a:pPr lvl="1"/>
            <a:r>
              <a:rPr lang="en-US" dirty="0">
                <a:latin typeface="Verdana" charset="0"/>
                <a:ea typeface="Verdana" charset="0"/>
                <a:cs typeface="Verdana" charset="0"/>
              </a:rPr>
              <a:t>Depopulation areas</a:t>
            </a:r>
          </a:p>
          <a:p>
            <a:pPr lvl="2"/>
            <a:r>
              <a:rPr lang="en-US" dirty="0">
                <a:latin typeface="Verdana" charset="0"/>
                <a:ea typeface="Verdana" charset="0"/>
                <a:cs typeface="Verdana" charset="0"/>
              </a:rPr>
              <a:t>Frequent disinfection</a:t>
            </a:r>
          </a:p>
          <a:p>
            <a:pPr lvl="1"/>
            <a:r>
              <a:rPr lang="en-US" dirty="0">
                <a:latin typeface="Verdana" charset="0"/>
                <a:ea typeface="Verdana" charset="0"/>
                <a:cs typeface="Verdana" charset="0"/>
              </a:rPr>
              <a:t>Disposal sites</a:t>
            </a:r>
          </a:p>
          <a:p>
            <a:pPr lvl="2"/>
            <a:r>
              <a:rPr lang="en-US" dirty="0">
                <a:latin typeface="Verdana" charset="0"/>
                <a:ea typeface="Verdana" charset="0"/>
                <a:cs typeface="Verdana" charset="0"/>
              </a:rPr>
              <a:t>Disinfect after all procedures completed</a:t>
            </a:r>
          </a:p>
          <a:p>
            <a:pPr lvl="2"/>
            <a:r>
              <a:rPr lang="en-US" dirty="0">
                <a:latin typeface="Verdana" charset="0"/>
                <a:ea typeface="Verdana" charset="0"/>
                <a:cs typeface="Verdana" charset="0"/>
              </a:rPr>
              <a:t>Include areas around the site, roads,                  and all heavy </a:t>
            </a:r>
            <a:r>
              <a:rPr lang="en-US" dirty="0" smtClean="0">
                <a:latin typeface="Verdana" charset="0"/>
                <a:ea typeface="Verdana" charset="0"/>
                <a:cs typeface="Verdana" charset="0"/>
              </a:rPr>
              <a:t>equipment</a:t>
            </a: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50178" name="Rectangle 2"/>
          <p:cNvSpPr>
            <a:spLocks noGrp="1"/>
          </p:cNvSpPr>
          <p:nvPr>
            <p:ph type="title"/>
          </p:nvPr>
        </p:nvSpPr>
        <p:spPr/>
        <p:txBody>
          <a:bodyPr/>
          <a:lstStyle/>
          <a:p>
            <a:r>
              <a:rPr lang="en-US" sz="3100" dirty="0">
                <a:latin typeface="Verdana" charset="0"/>
                <a:ea typeface="Verdana" charset="0"/>
                <a:cs typeface="Verdana" charset="0"/>
              </a:rPr>
              <a:t>Depopulation and Disposal Sites</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smtClean="0">
                <a:latin typeface="+mn-lt"/>
              </a:rPr>
              <a:t>FAD PReP/NAHEMS Guidelines: Cleaning and Disinfection-Procedures: Part 2</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549FC2D8-D7B5-48FD-A053-09133DDE4C39}" type="slidenum">
              <a:rPr lang="en-US" smtClean="0"/>
              <a:pPr>
                <a:defRPr/>
              </a:pPr>
              <a:t>19</a:t>
            </a:fld>
            <a:endParaRPr lang="en-US" dirty="0"/>
          </a:p>
        </p:txBody>
      </p:sp>
    </p:spTree>
    <p:extLst>
      <p:ext uri="{BB962C8B-B14F-4D97-AF65-F5344CB8AC3E}">
        <p14:creationId xmlns:p14="http://schemas.microsoft.com/office/powerpoint/2010/main" val="2424761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Small-Scale </a:t>
            </a:r>
            <a:br>
              <a:rPr lang="en-US" dirty="0" smtClean="0">
                <a:latin typeface="Verdana" charset="0"/>
                <a:ea typeface="Verdana" charset="0"/>
                <a:cs typeface="Verdana" charset="0"/>
              </a:rPr>
            </a:br>
            <a:r>
              <a:rPr lang="en-US" dirty="0" smtClean="0">
                <a:latin typeface="Verdana" charset="0"/>
                <a:ea typeface="Verdana" charset="0"/>
                <a:cs typeface="Verdana" charset="0"/>
              </a:rPr>
              <a:t>Cleaning and Disinfection (C&amp;D) Stations</a:t>
            </a:r>
          </a:p>
        </p:txBody>
      </p:sp>
      <p:sp>
        <p:nvSpPr>
          <p:cNvPr id="2" name="Slide Number Placeholder 1"/>
          <p:cNvSpPr>
            <a:spLocks noGrp="1"/>
          </p:cNvSpPr>
          <p:nvPr>
            <p:ph type="sldNum" sz="quarter" idx="12"/>
          </p:nvPr>
        </p:nvSpPr>
        <p:spPr/>
        <p:txBody>
          <a:bodyPr/>
          <a:lstStyle/>
          <a:p>
            <a:pPr>
              <a:defRPr/>
            </a:pPr>
            <a:fld id="{24800987-C26E-430A-91B8-4A5A24DBA08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smtClean="0">
                <a:latin typeface="+mn-lt"/>
              </a:rPr>
              <a:t>FAD PReP/NAHEMS Guidelines: Cleaning and Disinfection-Procedures: Part 2</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549FC2D8-D7B5-48FD-A053-09133DDE4C39}" type="slidenum">
              <a:rPr lang="en-US" smtClean="0"/>
              <a:pPr>
                <a:defRPr/>
              </a:pPr>
              <a:t>20</a:t>
            </a:fld>
            <a:endParaRPr lang="en-US" dirty="0"/>
          </a:p>
        </p:txBody>
      </p:sp>
    </p:spTree>
    <p:extLst>
      <p:ext uri="{BB962C8B-B14F-4D97-AF65-F5344CB8AC3E}">
        <p14:creationId xmlns:p14="http://schemas.microsoft.com/office/powerpoint/2010/main" val="3819432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lvl="0"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prstClr val="black">
                    <a:lumMod val="85000"/>
                    <a:lumOff val="15000"/>
                  </a:prstClr>
                </a:solidFill>
                <a:latin typeface="Verdana" pitchFamily="34" charset="0"/>
              </a:rPr>
              <a:t>Dawn Bailey, BS; 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 </a:t>
            </a:r>
            <a:br>
              <a:rPr lang="en-US" sz="4800" dirty="0" smtClean="0">
                <a:solidFill>
                  <a:prstClr val="black">
                    <a:lumMod val="85000"/>
                    <a:lumOff val="15000"/>
                  </a:prstClr>
                </a:solidFill>
                <a:latin typeface="Verdana" pitchFamily="34" charset="0"/>
              </a:rPr>
            </a:br>
            <a:r>
              <a:rPr lang="en-US" sz="4800" dirty="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a:t>
            </a:r>
            <a:r>
              <a:rPr lang="en-US" sz="4800" dirty="0">
                <a:solidFill>
                  <a:schemeClr val="tx1">
                    <a:lumMod val="85000"/>
                    <a:lumOff val="15000"/>
                  </a:schemeClr>
                </a:solidFill>
                <a:latin typeface="Verdana" pitchFamily="34" charset="0"/>
              </a:rPr>
              <a:t>Janice </a:t>
            </a:r>
            <a:r>
              <a:rPr lang="en-US" sz="4800" dirty="0" smtClean="0">
                <a:solidFill>
                  <a:schemeClr val="tx1">
                    <a:lumMod val="85000"/>
                    <a:lumOff val="15000"/>
                  </a:schemeClr>
                </a:solidFill>
                <a:latin typeface="Verdana" pitchFamily="34" charset="0"/>
              </a:rPr>
              <a:t>Mogan, DVM</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23224205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Impermeable surface near entrance/exit point of premises</a:t>
            </a:r>
          </a:p>
          <a:p>
            <a:r>
              <a:rPr lang="en-US" dirty="0" smtClean="0"/>
              <a:t>Water supply and drainage</a:t>
            </a:r>
          </a:p>
          <a:p>
            <a:r>
              <a:rPr lang="en-US" dirty="0" smtClean="0"/>
              <a:t>Run-off water contained</a:t>
            </a:r>
          </a:p>
          <a:p>
            <a:r>
              <a:rPr lang="en-US" dirty="0" smtClean="0"/>
              <a:t>Equipment </a:t>
            </a:r>
          </a:p>
          <a:p>
            <a:pPr lvl="1"/>
            <a:r>
              <a:rPr lang="en-US" dirty="0" smtClean="0"/>
              <a:t>To aid in removal of gross debris</a:t>
            </a:r>
          </a:p>
          <a:p>
            <a:pPr lvl="1"/>
            <a:r>
              <a:rPr lang="en-US" dirty="0" smtClean="0"/>
              <a:t>Application of disinfection products</a:t>
            </a:r>
          </a:p>
          <a:p>
            <a:pPr lvl="2"/>
            <a:r>
              <a:rPr lang="en-US" dirty="0" smtClean="0"/>
              <a:t>Tubs, scrub brushes, etc.</a:t>
            </a:r>
          </a:p>
        </p:txBody>
      </p:sp>
      <p:sp>
        <p:nvSpPr>
          <p:cNvPr id="10" name="Date Placeholder 9"/>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11" name="Footer Placeholder 10"/>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Disinfection-Procedures: Part 2</a:t>
            </a:r>
            <a:endParaRPr lang="en-US" dirty="0">
              <a:latin typeface="+mn-lt"/>
            </a:endParaRPr>
          </a:p>
        </p:txBody>
      </p:sp>
      <p:sp>
        <p:nvSpPr>
          <p:cNvPr id="3" name="Title 2"/>
          <p:cNvSpPr>
            <a:spLocks noGrp="1"/>
          </p:cNvSpPr>
          <p:nvPr>
            <p:ph type="title"/>
          </p:nvPr>
        </p:nvSpPr>
        <p:spPr/>
        <p:txBody>
          <a:bodyPr>
            <a:normAutofit/>
          </a:bodyPr>
          <a:lstStyle/>
          <a:p>
            <a:r>
              <a:rPr lang="en-US" sz="3300" dirty="0" smtClean="0"/>
              <a:t>Small-Scale C&amp;D Stations</a:t>
            </a:r>
            <a:endParaRPr lang="en-US" sz="3300" dirty="0"/>
          </a:p>
        </p:txBody>
      </p:sp>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3</a:t>
            </a:fld>
            <a:endParaRPr lang="en-US" dirty="0"/>
          </a:p>
        </p:txBody>
      </p:sp>
    </p:spTree>
    <p:extLst>
      <p:ext uri="{BB962C8B-B14F-4D97-AF65-F5344CB8AC3E}">
        <p14:creationId xmlns:p14="http://schemas.microsoft.com/office/powerpoint/2010/main" val="48553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r>
              <a:rPr lang="en-US" sz="3300" dirty="0" smtClean="0">
                <a:latin typeface="Verdana" charset="0"/>
                <a:ea typeface="Verdana" charset="0"/>
                <a:cs typeface="Verdana" charset="0"/>
              </a:rPr>
              <a:t>Personal Protective Equipment</a:t>
            </a:r>
            <a:endParaRPr lang="en-US" sz="3300" dirty="0">
              <a:latin typeface="Verdana" charset="0"/>
              <a:ea typeface="Verdana" charset="0"/>
              <a:cs typeface="Verdana" charset="0"/>
            </a:endParaRPr>
          </a:p>
        </p:txBody>
      </p:sp>
      <p:sp>
        <p:nvSpPr>
          <p:cNvPr id="29699" name="Rectangle 3"/>
          <p:cNvSpPr>
            <a:spLocks noGrp="1"/>
          </p:cNvSpPr>
          <p:nvPr>
            <p:ph type="body" sz="half" idx="1"/>
          </p:nvPr>
        </p:nvSpPr>
        <p:spPr>
          <a:xfrm>
            <a:off x="457200" y="1295400"/>
            <a:ext cx="8229600" cy="4953000"/>
          </a:xfrm>
        </p:spPr>
        <p:txBody>
          <a:bodyPr>
            <a:normAutofit/>
          </a:bodyPr>
          <a:lstStyle/>
          <a:p>
            <a:r>
              <a:rPr lang="en-US" dirty="0" smtClean="0">
                <a:latin typeface="Verdana" charset="0"/>
                <a:ea typeface="Verdana" charset="0"/>
                <a:cs typeface="Verdana" charset="0"/>
              </a:rPr>
              <a:t>All PPE - disposed of or cleaned and disinfected prior to leaving premises</a:t>
            </a:r>
          </a:p>
          <a:p>
            <a:pPr lvl="1"/>
            <a:r>
              <a:rPr lang="en-US" dirty="0" smtClean="0">
                <a:latin typeface="Verdana" charset="0"/>
                <a:ea typeface="Verdana" charset="0"/>
                <a:cs typeface="Verdana" charset="0"/>
              </a:rPr>
              <a:t>Disposable PPE </a:t>
            </a:r>
          </a:p>
          <a:p>
            <a:pPr lvl="2"/>
            <a:r>
              <a:rPr lang="en-US" dirty="0">
                <a:latin typeface="Verdana" charset="0"/>
                <a:ea typeface="Verdana" charset="0"/>
                <a:cs typeface="Verdana" charset="0"/>
              </a:rPr>
              <a:t>P</a:t>
            </a:r>
            <a:r>
              <a:rPr lang="en-US" dirty="0" smtClean="0">
                <a:latin typeface="Verdana" charset="0"/>
                <a:ea typeface="Verdana" charset="0"/>
                <a:cs typeface="Verdana" charset="0"/>
              </a:rPr>
              <a:t>referred</a:t>
            </a:r>
          </a:p>
          <a:p>
            <a:pPr lvl="2"/>
            <a:r>
              <a:rPr lang="en-US" dirty="0" smtClean="0">
                <a:latin typeface="Verdana" charset="0"/>
                <a:ea typeface="Verdana" charset="0"/>
                <a:cs typeface="Verdana" charset="0"/>
              </a:rPr>
              <a:t>Dispose of properly</a:t>
            </a:r>
          </a:p>
          <a:p>
            <a:pPr lvl="1"/>
            <a:r>
              <a:rPr lang="en-US" dirty="0" smtClean="0">
                <a:latin typeface="Verdana" charset="0"/>
                <a:ea typeface="Verdana" charset="0"/>
                <a:cs typeface="Verdana" charset="0"/>
              </a:rPr>
              <a:t>Reusable PPE </a:t>
            </a:r>
          </a:p>
          <a:p>
            <a:pPr lvl="2"/>
            <a:r>
              <a:rPr lang="en-US" dirty="0" smtClean="0">
                <a:latin typeface="Verdana" charset="0"/>
                <a:ea typeface="Verdana" charset="0"/>
                <a:cs typeface="Verdana" charset="0"/>
              </a:rPr>
              <a:t>If waterproof - c</a:t>
            </a:r>
            <a:r>
              <a:rPr lang="en-US" sz="2400" dirty="0" smtClean="0">
                <a:latin typeface="Verdana" charset="0"/>
                <a:ea typeface="Verdana" charset="0"/>
                <a:cs typeface="Verdana" charset="0"/>
              </a:rPr>
              <a:t>lean</a:t>
            </a:r>
          </a:p>
          <a:p>
            <a:pPr lvl="2"/>
            <a:r>
              <a:rPr lang="en-US" dirty="0" smtClean="0">
                <a:latin typeface="Verdana" charset="0"/>
                <a:ea typeface="Verdana" charset="0"/>
                <a:cs typeface="Verdana" charset="0"/>
              </a:rPr>
              <a:t>Apply disinfectant</a:t>
            </a:r>
          </a:p>
          <a:p>
            <a:pPr lvl="3"/>
            <a:r>
              <a:rPr lang="en-US" sz="2000" dirty="0" smtClean="0">
                <a:latin typeface="Verdana" charset="0"/>
                <a:ea typeface="Verdana" charset="0"/>
                <a:cs typeface="Verdana" charset="0"/>
              </a:rPr>
              <a:t>Spray, scrub brush, soak</a:t>
            </a:r>
          </a:p>
          <a:p>
            <a:endParaRPr lang="en-US" sz="2800" dirty="0">
              <a:latin typeface="Verdana" charset="0"/>
              <a:ea typeface="Verdana" charset="0"/>
              <a:cs typeface="Verdana" charset="0"/>
            </a:endParaRPr>
          </a:p>
        </p:txBody>
      </p:sp>
      <p:sp>
        <p:nvSpPr>
          <p:cNvPr id="3" name="Date Placeholder 2"/>
          <p:cNvSpPr>
            <a:spLocks noGrp="1"/>
          </p:cNvSpPr>
          <p:nvPr>
            <p:ph type="dt" sz="half" idx="10"/>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defRPr/>
            </a:pPr>
            <a:r>
              <a:rPr lang="en-US" smtClean="0">
                <a:latin typeface="+mn-lt"/>
              </a:rPr>
              <a:t>FAD PReP/NAHEMS Guidelines: Cleaning and Disinfection-Procedures: Part 2</a:t>
            </a:r>
            <a:endParaRPr lang="en-US" dirty="0">
              <a:latin typeface="+mn-lt"/>
            </a:endParaRPr>
          </a:p>
        </p:txBody>
      </p:sp>
      <p:pic>
        <p:nvPicPr>
          <p:cNvPr id="1027" name="Picture 3"/>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80981" y="2708920"/>
            <a:ext cx="2705230" cy="267940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FBE9761C-195B-4C21-B680-E0E4AF9D7B72}"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Personnel decontamination</a:t>
            </a:r>
          </a:p>
          <a:p>
            <a:pPr lvl="1"/>
            <a:r>
              <a:rPr lang="en-US" dirty="0" smtClean="0"/>
              <a:t>Before/after leaving premises</a:t>
            </a:r>
          </a:p>
          <a:p>
            <a:pPr lvl="2"/>
            <a:r>
              <a:rPr lang="en-US" dirty="0" smtClean="0"/>
              <a:t>Wash hands</a:t>
            </a:r>
          </a:p>
          <a:p>
            <a:pPr lvl="3"/>
            <a:r>
              <a:rPr lang="en-US" dirty="0" smtClean="0"/>
              <a:t>Warm water, antibacterial soap</a:t>
            </a:r>
          </a:p>
          <a:p>
            <a:pPr lvl="1"/>
            <a:r>
              <a:rPr lang="en-US" dirty="0" smtClean="0"/>
              <a:t>When leaving premises</a:t>
            </a:r>
          </a:p>
          <a:p>
            <a:pPr lvl="2"/>
            <a:r>
              <a:rPr lang="en-US" dirty="0" smtClean="0"/>
              <a:t>Remove disinfected PPE items</a:t>
            </a:r>
          </a:p>
          <a:p>
            <a:pPr lvl="2"/>
            <a:r>
              <a:rPr lang="en-US" dirty="0" smtClean="0"/>
              <a:t>Warm water, antimicrobial soaps, hand cleaners made available</a:t>
            </a:r>
          </a:p>
          <a:p>
            <a:pPr lvl="2"/>
            <a:r>
              <a:rPr lang="en-US" dirty="0" smtClean="0"/>
              <a:t>Clean change of clothes</a:t>
            </a:r>
          </a:p>
          <a:p>
            <a:pPr lvl="2"/>
            <a:r>
              <a:rPr lang="en-US" dirty="0" smtClean="0"/>
              <a:t>Privacy</a:t>
            </a:r>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 name="Title 2"/>
          <p:cNvSpPr>
            <a:spLocks noGrp="1"/>
          </p:cNvSpPr>
          <p:nvPr>
            <p:ph type="title"/>
          </p:nvPr>
        </p:nvSpPr>
        <p:spPr/>
        <p:txBody>
          <a:bodyPr>
            <a:normAutofit/>
          </a:bodyPr>
          <a:lstStyle/>
          <a:p>
            <a:r>
              <a:rPr lang="en-US" sz="3600" dirty="0" smtClean="0"/>
              <a:t>Personnel</a:t>
            </a:r>
            <a:endParaRPr lang="en-US" sz="3600" dirty="0"/>
          </a:p>
        </p:txBody>
      </p:sp>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5</a:t>
            </a:fld>
            <a:endParaRPr lang="en-US" dirty="0"/>
          </a:p>
        </p:txBody>
      </p:sp>
    </p:spTree>
    <p:extLst>
      <p:ext uri="{BB962C8B-B14F-4D97-AF65-F5344CB8AC3E}">
        <p14:creationId xmlns:p14="http://schemas.microsoft.com/office/powerpoint/2010/main" val="942458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dirty="0">
                <a:latin typeface="Verdana" charset="0"/>
                <a:ea typeface="Verdana" charset="0"/>
                <a:cs typeface="Verdana" charset="0"/>
              </a:rPr>
              <a:t>Serious injuries may occur</a:t>
            </a:r>
          </a:p>
          <a:p>
            <a:pPr>
              <a:lnSpc>
                <a:spcPct val="90000"/>
              </a:lnSpc>
            </a:pPr>
            <a:r>
              <a:rPr lang="en-US" dirty="0" smtClean="0">
                <a:latin typeface="Verdana" charset="0"/>
                <a:ea typeface="Verdana" charset="0"/>
                <a:cs typeface="Verdana" charset="0"/>
              </a:rPr>
              <a:t>Abbreviated C&amp;D measures</a:t>
            </a:r>
            <a:endParaRPr lang="en-US" dirty="0">
              <a:latin typeface="Verdana" charset="0"/>
              <a:ea typeface="Verdana" charset="0"/>
              <a:cs typeface="Verdana" charset="0"/>
            </a:endParaRPr>
          </a:p>
          <a:p>
            <a:pPr lvl="1">
              <a:lnSpc>
                <a:spcPct val="90000"/>
              </a:lnSpc>
            </a:pPr>
            <a:r>
              <a:rPr lang="en-US" dirty="0">
                <a:latin typeface="Verdana" charset="0"/>
                <a:ea typeface="Verdana" charset="0"/>
                <a:cs typeface="Verdana" charset="0"/>
              </a:rPr>
              <a:t>At minimum</a:t>
            </a:r>
          </a:p>
          <a:p>
            <a:pPr lvl="2">
              <a:lnSpc>
                <a:spcPct val="90000"/>
              </a:lnSpc>
            </a:pPr>
            <a:r>
              <a:rPr lang="en-US" dirty="0">
                <a:latin typeface="Verdana" charset="0"/>
                <a:ea typeface="Verdana" charset="0"/>
                <a:cs typeface="Verdana" charset="0"/>
              </a:rPr>
              <a:t>Spray emergency vehicles with EPA-approved disinfectant before leaving access </a:t>
            </a:r>
            <a:r>
              <a:rPr lang="en-US" dirty="0" smtClean="0">
                <a:latin typeface="Verdana" charset="0"/>
                <a:ea typeface="Verdana" charset="0"/>
                <a:cs typeface="Verdana" charset="0"/>
              </a:rPr>
              <a:t>corridor (in absence of organic matter)</a:t>
            </a:r>
            <a:endParaRPr lang="en-US" dirty="0">
              <a:latin typeface="Verdana" charset="0"/>
              <a:ea typeface="Verdana" charset="0"/>
              <a:cs typeface="Verdana" charset="0"/>
            </a:endParaRPr>
          </a:p>
          <a:p>
            <a:pPr lvl="2">
              <a:lnSpc>
                <a:spcPct val="90000"/>
              </a:lnSpc>
            </a:pPr>
            <a:r>
              <a:rPr lang="en-US" dirty="0">
                <a:latin typeface="Verdana" charset="0"/>
                <a:ea typeface="Verdana" charset="0"/>
                <a:cs typeface="Verdana" charset="0"/>
              </a:rPr>
              <a:t>Emergency personnel and victim: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disposable </a:t>
            </a:r>
            <a:r>
              <a:rPr lang="en-US" dirty="0">
                <a:latin typeface="Verdana" charset="0"/>
                <a:ea typeface="Verdana" charset="0"/>
                <a:cs typeface="Verdana" charset="0"/>
              </a:rPr>
              <a:t>clothing or clean and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 </a:t>
            </a:r>
            <a:r>
              <a:rPr lang="en-US" dirty="0">
                <a:latin typeface="Verdana" charset="0"/>
                <a:ea typeface="Verdana" charset="0"/>
                <a:cs typeface="Verdana" charset="0"/>
              </a:rPr>
              <a:t>clothing/boots</a:t>
            </a:r>
          </a:p>
          <a:p>
            <a:pPr>
              <a:lnSpc>
                <a:spcPct val="90000"/>
              </a:lnSpc>
            </a:pPr>
            <a:r>
              <a:rPr lang="en-US" dirty="0">
                <a:latin typeface="Verdana" charset="0"/>
                <a:ea typeface="Verdana" charset="0"/>
                <a:cs typeface="Verdana" charset="0"/>
              </a:rPr>
              <a:t>Notify hospital authorities of risk</a:t>
            </a:r>
          </a:p>
          <a:p>
            <a:pPr lvl="1">
              <a:lnSpc>
                <a:spcPct val="90000"/>
              </a:lnSpc>
            </a:pPr>
            <a:r>
              <a:rPr lang="en-US" dirty="0">
                <a:latin typeface="Verdana" charset="0"/>
                <a:ea typeface="Verdana" charset="0"/>
                <a:cs typeface="Verdana" charset="0"/>
              </a:rPr>
              <a:t>Necessity for </a:t>
            </a:r>
            <a:r>
              <a:rPr lang="en-US" dirty="0" smtClean="0">
                <a:latin typeface="Verdana" charset="0"/>
                <a:ea typeface="Verdana" charset="0"/>
                <a:cs typeface="Verdana" charset="0"/>
              </a:rPr>
              <a:t>disinfection</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j-lt"/>
              </a:rPr>
              <a:t>USDA APHIS and CFSPH</a:t>
            </a:r>
            <a:endParaRPr lang="en-US" dirty="0">
              <a:latin typeface="+mj-lt"/>
            </a:endParaRPr>
          </a:p>
        </p:txBody>
      </p:sp>
      <p:sp>
        <p:nvSpPr>
          <p:cNvPr id="6" name="Footer Placeholder 5"/>
          <p:cNvSpPr>
            <a:spLocks noGrp="1"/>
          </p:cNvSpPr>
          <p:nvPr>
            <p:ph type="ftr" sz="quarter" idx="3"/>
          </p:nvPr>
        </p:nvSpPr>
        <p:spPr/>
        <p:txBody>
          <a:bodyPr/>
          <a:lstStyle/>
          <a:p>
            <a:pPr algn="l">
              <a:defRPr/>
            </a:pPr>
            <a:r>
              <a:rPr lang="en-US" smtClean="0">
                <a:latin typeface="+mj-lt"/>
              </a:rPr>
              <a:t>FAD PReP/NAHEMS Guidelines: Cleaning and Disinfection-Procedures: Part 2</a:t>
            </a:r>
            <a:endParaRPr lang="en-US" dirty="0">
              <a:latin typeface="+mj-lt"/>
            </a:endParaRPr>
          </a:p>
        </p:txBody>
      </p:sp>
      <p:sp>
        <p:nvSpPr>
          <p:cNvPr id="25602" name="Rectangle 2"/>
          <p:cNvSpPr>
            <a:spLocks noGrp="1"/>
          </p:cNvSpPr>
          <p:nvPr>
            <p:ph type="title"/>
          </p:nvPr>
        </p:nvSpPr>
        <p:spPr/>
        <p:txBody>
          <a:bodyPr/>
          <a:lstStyle/>
          <a:p>
            <a:r>
              <a:rPr lang="en-US" sz="3400">
                <a:latin typeface="Verdana" charset="0"/>
                <a:ea typeface="Verdana" charset="0"/>
                <a:cs typeface="Verdana" charset="0"/>
              </a:rPr>
              <a:t>Emergency Medical Situations</a:t>
            </a:r>
            <a:endParaRPr lang="en-US">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latin typeface="Verdana" charset="0"/>
                <a:ea typeface="Verdana" charset="0"/>
                <a:cs typeface="Verdana" charset="0"/>
              </a:rPr>
              <a:t>May transfer microorganisms</a:t>
            </a:r>
          </a:p>
          <a:p>
            <a:pPr lvl="1"/>
            <a:r>
              <a:rPr lang="en-US" dirty="0">
                <a:latin typeface="Verdana" charset="0"/>
                <a:ea typeface="Verdana" charset="0"/>
                <a:cs typeface="Verdana" charset="0"/>
              </a:rPr>
              <a:t>Equipment with animal contact</a:t>
            </a:r>
          </a:p>
          <a:p>
            <a:pPr lvl="2"/>
            <a:r>
              <a:rPr lang="en-US" dirty="0">
                <a:latin typeface="Verdana" charset="0"/>
                <a:ea typeface="Verdana" charset="0"/>
                <a:cs typeface="Verdana" charset="0"/>
              </a:rPr>
              <a:t>Items used in the care, treatment, euthanasia, and </a:t>
            </a:r>
            <a:r>
              <a:rPr lang="en-US" dirty="0" smtClean="0">
                <a:latin typeface="Verdana" charset="0"/>
                <a:ea typeface="Verdana" charset="0"/>
                <a:cs typeface="Verdana" charset="0"/>
              </a:rPr>
              <a:t>restraint</a:t>
            </a:r>
            <a:endParaRPr lang="en-US" dirty="0">
              <a:latin typeface="Verdana" charset="0"/>
              <a:ea typeface="Verdana" charset="0"/>
              <a:cs typeface="Verdana" charset="0"/>
            </a:endParaRPr>
          </a:p>
          <a:p>
            <a:pPr lvl="2"/>
            <a:r>
              <a:rPr lang="en-US" dirty="0">
                <a:latin typeface="Verdana" charset="0"/>
                <a:ea typeface="Verdana" charset="0"/>
                <a:cs typeface="Verdana" charset="0"/>
              </a:rPr>
              <a:t>Clean and disinfect, or                                     appraise and dispose of</a:t>
            </a:r>
          </a:p>
          <a:p>
            <a:pPr lvl="1"/>
            <a:r>
              <a:rPr lang="en-US" dirty="0">
                <a:latin typeface="Verdana" charset="0"/>
                <a:ea typeface="Verdana" charset="0"/>
                <a:cs typeface="Verdana" charset="0"/>
              </a:rPr>
              <a:t>C&amp;D equipment </a:t>
            </a:r>
          </a:p>
          <a:p>
            <a:pPr lvl="2"/>
            <a:r>
              <a:rPr lang="en-US" dirty="0">
                <a:latin typeface="Verdana" charset="0"/>
                <a:ea typeface="Verdana" charset="0"/>
                <a:cs typeface="Verdana" charset="0"/>
              </a:rPr>
              <a:t>Clean, disinfect, store</a:t>
            </a:r>
          </a:p>
          <a:p>
            <a:pPr lvl="2"/>
            <a:r>
              <a:rPr lang="en-US" dirty="0">
                <a:latin typeface="Verdana" charset="0"/>
                <a:ea typeface="Verdana" charset="0"/>
                <a:cs typeface="Verdana" charset="0"/>
              </a:rPr>
              <a:t>Rubber equipment:                                             use caution</a:t>
            </a:r>
          </a:p>
          <a:p>
            <a:endParaRPr lang="en-US" dirty="0"/>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27650" name="Rectangle 2"/>
          <p:cNvSpPr>
            <a:spLocks noGrp="1"/>
          </p:cNvSpPr>
          <p:nvPr>
            <p:ph type="title"/>
          </p:nvPr>
        </p:nvSpPr>
        <p:spPr/>
        <p:txBody>
          <a:bodyPr/>
          <a:lstStyle/>
          <a:p>
            <a:r>
              <a:rPr lang="en-US">
                <a:latin typeface="Verdana" charset="0"/>
                <a:ea typeface="Verdana" charset="0"/>
                <a:cs typeface="Verdana" charset="0"/>
              </a:rPr>
              <a:t>Equipment</a:t>
            </a:r>
          </a:p>
        </p:txBody>
      </p:sp>
      <p:pic>
        <p:nvPicPr>
          <p:cNvPr id="9"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a:xfrm>
            <a:off x="6012160" y="3317358"/>
            <a:ext cx="2533819" cy="2296633"/>
          </a:xfrm>
          <a:prstGeom prst="rect">
            <a:avLst/>
          </a:prstGeom>
          <a:noFill/>
          <a:ln w="38100">
            <a:solidFill>
              <a:srgbClr val="17375E"/>
            </a:solidFill>
            <a:miter lim="800000"/>
            <a:headEnd/>
            <a:tailEnd/>
          </a:ln>
          <a:effectLst/>
        </p:spPr>
      </p:pic>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Verdana" charset="0"/>
                <a:ea typeface="Verdana" charset="0"/>
                <a:cs typeface="Verdana" charset="0"/>
              </a:rPr>
              <a:t>Place electrical equipment in airtight enclosure for fumigation</a:t>
            </a:r>
          </a:p>
          <a:p>
            <a:pPr lvl="1"/>
            <a:r>
              <a:rPr lang="en-US" dirty="0">
                <a:latin typeface="Verdana" charset="0"/>
                <a:ea typeface="Verdana" charset="0"/>
                <a:cs typeface="Verdana" charset="0"/>
              </a:rPr>
              <a:t>Dismantle equipment when possible</a:t>
            </a:r>
          </a:p>
          <a:p>
            <a:r>
              <a:rPr lang="en-US" dirty="0">
                <a:latin typeface="Verdana" charset="0"/>
                <a:ea typeface="Verdana" charset="0"/>
                <a:cs typeface="Verdana" charset="0"/>
              </a:rPr>
              <a:t>UV light exposure also acceptable</a:t>
            </a:r>
          </a:p>
          <a:p>
            <a:r>
              <a:rPr lang="en-US" dirty="0" smtClean="0">
                <a:latin typeface="Verdana" charset="0"/>
                <a:ea typeface="Verdana" charset="0"/>
                <a:cs typeface="Verdana" charset="0"/>
              </a:rPr>
              <a:t>Protect portable </a:t>
            </a:r>
            <a:r>
              <a:rPr lang="en-US" dirty="0">
                <a:latin typeface="Verdana" charset="0"/>
                <a:ea typeface="Verdana" charset="0"/>
                <a:cs typeface="Verdana" charset="0"/>
              </a:rPr>
              <a:t>electronics in plastic bags during use</a:t>
            </a:r>
          </a:p>
          <a:p>
            <a:pPr lvl="1"/>
            <a:r>
              <a:rPr lang="en-US" dirty="0">
                <a:latin typeface="Verdana" charset="0"/>
                <a:ea typeface="Verdana" charset="0"/>
                <a:cs typeface="Verdana" charset="0"/>
              </a:rPr>
              <a:t>Upon removal from premises, disinfect bag and then body of </a:t>
            </a:r>
            <a:r>
              <a:rPr lang="en-US" dirty="0" smtClean="0">
                <a:latin typeface="Verdana" charset="0"/>
                <a:ea typeface="Verdana" charset="0"/>
                <a:cs typeface="Verdana" charset="0"/>
              </a:rPr>
              <a:t>item</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1746" name="Rectangle 2"/>
          <p:cNvSpPr>
            <a:spLocks noGrp="1"/>
          </p:cNvSpPr>
          <p:nvPr>
            <p:ph type="title"/>
          </p:nvPr>
        </p:nvSpPr>
        <p:spPr/>
        <p:txBody>
          <a:bodyPr/>
          <a:lstStyle/>
          <a:p>
            <a:r>
              <a:rPr lang="en-US">
                <a:latin typeface="Verdana" charset="0"/>
                <a:ea typeface="Verdana" charset="0"/>
                <a:cs typeface="Verdana" charset="0"/>
              </a:rPr>
              <a:t>Electronics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Large-Scale </a:t>
            </a:r>
            <a:br>
              <a:rPr lang="en-US" dirty="0" smtClean="0">
                <a:latin typeface="Verdana" charset="0"/>
                <a:ea typeface="Verdana" charset="0"/>
                <a:cs typeface="Verdana" charset="0"/>
              </a:rPr>
            </a:br>
            <a:r>
              <a:rPr lang="en-US" dirty="0" smtClean="0">
                <a:latin typeface="Verdana" charset="0"/>
                <a:ea typeface="Verdana" charset="0"/>
                <a:cs typeface="Verdana" charset="0"/>
              </a:rPr>
              <a:t>C&amp;D Stations</a:t>
            </a:r>
          </a:p>
        </p:txBody>
      </p:sp>
      <p:sp>
        <p:nvSpPr>
          <p:cNvPr id="6" name="Slide Number Placeholder 5"/>
          <p:cNvSpPr>
            <a:spLocks noGrp="1"/>
          </p:cNvSpPr>
          <p:nvPr>
            <p:ph type="sldNum" sz="quarter" idx="12"/>
          </p:nvPr>
        </p:nvSpPr>
        <p:spPr/>
        <p:txBody>
          <a:bodyPr/>
          <a:lstStyle/>
          <a:p>
            <a:pPr>
              <a:defRPr/>
            </a:pPr>
            <a:fld id="{24800987-C26E-430A-91B8-4A5A24DBA08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E88F9B-610C-4ECD-8E1F-0C69C7B01F71}"/>
</file>

<file path=customXml/itemProps2.xml><?xml version="1.0" encoding="utf-8"?>
<ds:datastoreItem xmlns:ds="http://schemas.openxmlformats.org/officeDocument/2006/customXml" ds:itemID="{23E2CE07-3DD8-49E1-876E-40FB17210F4B}"/>
</file>

<file path=customXml/itemProps3.xml><?xml version="1.0" encoding="utf-8"?>
<ds:datastoreItem xmlns:ds="http://schemas.openxmlformats.org/officeDocument/2006/customXml" ds:itemID="{74D4BE0D-ACB6-4AB3-AD11-480644AA9253}"/>
</file>

<file path=docProps/app.xml><?xml version="1.0" encoding="utf-8"?>
<Properties xmlns="http://schemas.openxmlformats.org/officeDocument/2006/extended-properties" xmlns:vt="http://schemas.openxmlformats.org/officeDocument/2006/docPropsVTypes">
  <Template>FAD_PReP_NAHEMS_PPT_2013-11 LogoFix</Template>
  <TotalTime>4294</TotalTime>
  <Words>4060</Words>
  <Application>Microsoft Office PowerPoint</Application>
  <PresentationFormat>On-screen Show (4:3)</PresentationFormat>
  <Paragraphs>232</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FAD PReP PPT Template 2011-10</vt:lpstr>
      <vt:lpstr>Cleaning and Disinfection</vt:lpstr>
      <vt:lpstr>Small-Scale  Cleaning and Disinfection (C&amp;D) Stations</vt:lpstr>
      <vt:lpstr>Small-Scale C&amp;D Stations</vt:lpstr>
      <vt:lpstr>Personal Protective Equipment</vt:lpstr>
      <vt:lpstr>Personnel</vt:lpstr>
      <vt:lpstr>Emergency Medical Situations</vt:lpstr>
      <vt:lpstr>Equipment</vt:lpstr>
      <vt:lpstr>Electronics</vt:lpstr>
      <vt:lpstr>Large-Scale  C&amp;D Stations</vt:lpstr>
      <vt:lpstr>Large-Scale C&amp;D Stations</vt:lpstr>
      <vt:lpstr>Large-Scale C&amp;D Stations</vt:lpstr>
      <vt:lpstr>Premises</vt:lpstr>
      <vt:lpstr>Premises Interior</vt:lpstr>
      <vt:lpstr>Premises Interior</vt:lpstr>
      <vt:lpstr>Premises Exterior</vt:lpstr>
      <vt:lpstr>Vectors</vt:lpstr>
      <vt:lpstr>Slurry Pits</vt:lpstr>
      <vt:lpstr>Depopulation and Disposal Sites</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 2</dc:title>
  <dc:creator>dmbailey@iastate.edu;kleedom@mail.iastate.edu</dc:creator>
  <cp:keywords>FAD PReP/NAHEMS</cp:keywords>
  <cp:lastModifiedBy>Mogan-King, Janice P [CFSPH]</cp:lastModifiedBy>
  <cp:revision>256</cp:revision>
  <cp:lastPrinted>2012-11-26T16:46:03Z</cp:lastPrinted>
  <dcterms:created xsi:type="dcterms:W3CDTF">2011-04-11T21:56:02Z</dcterms:created>
  <dcterms:modified xsi:type="dcterms:W3CDTF">2014-11-13T22:17:46Z</dcterms:modified>
  <cp:category>FAD PReP/NAHEMS</cp:category>
</cp:coreProperties>
</file>